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302" r:id="rId3"/>
    <p:sldId id="299" r:id="rId4"/>
    <p:sldId id="301" r:id="rId5"/>
    <p:sldId id="291" r:id="rId6"/>
    <p:sldId id="292" r:id="rId7"/>
    <p:sldId id="293" r:id="rId8"/>
    <p:sldId id="303" r:id="rId9"/>
    <p:sldId id="265" r:id="rId10"/>
    <p:sldId id="296" r:id="rId11"/>
    <p:sldId id="300" r:id="rId12"/>
    <p:sldId id="285" r:id="rId13"/>
    <p:sldId id="266" r:id="rId14"/>
    <p:sldId id="267" r:id="rId15"/>
    <p:sldId id="279" r:id="rId16"/>
    <p:sldId id="280" r:id="rId17"/>
    <p:sldId id="281" r:id="rId18"/>
    <p:sldId id="282" r:id="rId19"/>
    <p:sldId id="288" r:id="rId20"/>
    <p:sldId id="297" r:id="rId21"/>
    <p:sldId id="295" r:id="rId22"/>
    <p:sldId id="294" r:id="rId23"/>
    <p:sldId id="264" r:id="rId24"/>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1717"/>
    <a:srgbClr val="5B5A5A"/>
    <a:srgbClr val="80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3BB4E8-40CA-43D3-84FA-21F4690CF7F0}" v="11" dt="2024-10-04T07:59:07.8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724" autoAdjust="0"/>
    <p:restoredTop sz="95353" autoAdjust="0"/>
  </p:normalViewPr>
  <p:slideViewPr>
    <p:cSldViewPr snapToGrid="0">
      <p:cViewPr varScale="1">
        <p:scale>
          <a:sx n="109" d="100"/>
          <a:sy n="109" d="100"/>
        </p:scale>
        <p:origin x="200" y="34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fia venturoli" userId="arRPWz7YCkmmIjL8ZmD/860LxFtpVY9+Q0csXKH7bCg=" providerId="None" clId="Web-{163BB4E8-40CA-43D3-84FA-21F4690CF7F0}"/>
    <pc:docChg chg="modSld sldOrd">
      <pc:chgData name="Sofia venturoli" userId="arRPWz7YCkmmIjL8ZmD/860LxFtpVY9+Q0csXKH7bCg=" providerId="None" clId="Web-{163BB4E8-40CA-43D3-84FA-21F4690CF7F0}" dt="2024-10-04T07:59:07.883" v="5"/>
      <pc:docMkLst>
        <pc:docMk/>
      </pc:docMkLst>
      <pc:sldChg chg="ord">
        <pc:chgData name="Sofia venturoli" userId="arRPWz7YCkmmIjL8ZmD/860LxFtpVY9+Q0csXKH7bCg=" providerId="None" clId="Web-{163BB4E8-40CA-43D3-84FA-21F4690CF7F0}" dt="2024-10-04T07:59:07.883" v="5"/>
        <pc:sldMkLst>
          <pc:docMk/>
          <pc:sldMk cId="4274533991" sldId="265"/>
        </pc:sldMkLst>
      </pc:sldChg>
      <pc:sldChg chg="modSp">
        <pc:chgData name="Sofia venturoli" userId="arRPWz7YCkmmIjL8ZmD/860LxFtpVY9+Q0csXKH7bCg=" providerId="None" clId="Web-{163BB4E8-40CA-43D3-84FA-21F4690CF7F0}" dt="2024-10-04T07:42:11.272" v="4" actId="20577"/>
        <pc:sldMkLst>
          <pc:docMk/>
          <pc:sldMk cId="3317173589" sldId="302"/>
        </pc:sldMkLst>
        <pc:spChg chg="mod">
          <ac:chgData name="Sofia venturoli" userId="arRPWz7YCkmmIjL8ZmD/860LxFtpVY9+Q0csXKH7bCg=" providerId="None" clId="Web-{163BB4E8-40CA-43D3-84FA-21F4690CF7F0}" dt="2024-10-04T07:42:11.272" v="4" actId="20577"/>
          <ac:spMkLst>
            <pc:docMk/>
            <pc:sldMk cId="3317173589" sldId="302"/>
            <ac:spMk id="3" creationId="{25EC2611-D9B0-11CB-C7BB-2FF45406E80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79B571-0991-47CD-9CEC-263A43A2AC77}" type="datetimeFigureOut">
              <a:rPr lang="it-IT" smtClean="0"/>
              <a:t>02/10/25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422B9D-8694-47D1-9903-65D9FED594F6}" type="slidenum">
              <a:rPr lang="it-IT" smtClean="0"/>
              <a:t>‹N›</a:t>
            </a:fld>
            <a:endParaRPr lang="it-IT"/>
          </a:p>
        </p:txBody>
      </p:sp>
    </p:spTree>
    <p:extLst>
      <p:ext uri="{BB962C8B-B14F-4D97-AF65-F5344CB8AC3E}">
        <p14:creationId xmlns:p14="http://schemas.microsoft.com/office/powerpoint/2010/main" val="1572072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3</a:t>
            </a:fld>
            <a:endParaRPr lang="it-IT"/>
          </a:p>
        </p:txBody>
      </p:sp>
    </p:spTree>
    <p:extLst>
      <p:ext uri="{BB962C8B-B14F-4D97-AF65-F5344CB8AC3E}">
        <p14:creationId xmlns:p14="http://schemas.microsoft.com/office/powerpoint/2010/main" val="13099612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13</a:t>
            </a:fld>
            <a:endParaRPr lang="it-IT"/>
          </a:p>
        </p:txBody>
      </p:sp>
    </p:spTree>
    <p:extLst>
      <p:ext uri="{BB962C8B-B14F-4D97-AF65-F5344CB8AC3E}">
        <p14:creationId xmlns:p14="http://schemas.microsoft.com/office/powerpoint/2010/main" val="2645796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14</a:t>
            </a:fld>
            <a:endParaRPr lang="it-IT"/>
          </a:p>
        </p:txBody>
      </p:sp>
    </p:spTree>
    <p:extLst>
      <p:ext uri="{BB962C8B-B14F-4D97-AF65-F5344CB8AC3E}">
        <p14:creationId xmlns:p14="http://schemas.microsoft.com/office/powerpoint/2010/main" val="2645796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8"/>
          <p:cNvSpPr>
            <a:spLocks noGrp="1" noChangeArrowheads="1"/>
          </p:cNvSpPr>
          <p:nvPr>
            <p:ph type="sldNum"/>
          </p:nvPr>
        </p:nvSpPr>
        <p:spPr>
          <a:ln/>
        </p:spPr>
        <p:txBody>
          <a:bodyPr/>
          <a:lstStyle/>
          <a:p>
            <a:fld id="{DBBE3CD8-DB2D-BF48-979B-813F75F70AC1}" type="slidenum">
              <a:rPr lang="it-IT">
                <a:solidFill>
                  <a:prstClr val="black"/>
                </a:solidFill>
                <a:latin typeface="Calibri"/>
              </a:rPr>
              <a:pPr/>
              <a:t>15</a:t>
            </a:fld>
            <a:endParaRPr lang="it-IT">
              <a:solidFill>
                <a:prstClr val="black"/>
              </a:solidFill>
              <a:latin typeface="Calibri"/>
            </a:endParaRPr>
          </a:p>
        </p:txBody>
      </p:sp>
      <p:sp>
        <p:nvSpPr>
          <p:cNvPr id="56321" name="Text Box 1"/>
          <p:cNvSpPr txBox="1">
            <a:spLocks noChangeArrowheads="1"/>
          </p:cNvSpPr>
          <p:nvPr/>
        </p:nvSpPr>
        <p:spPr bwMode="auto">
          <a:xfrm>
            <a:off x="3886200" y="8686800"/>
            <a:ext cx="2970213" cy="4556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9pPr>
          </a:lstStyle>
          <a:p>
            <a:pPr algn="r"/>
            <a:fld id="{B8684013-884E-4749-930E-EC3573ED73BC}" type="slidenum">
              <a:rPr lang="it-IT" sz="1200">
                <a:solidFill>
                  <a:srgbClr val="000000"/>
                </a:solidFill>
              </a:rPr>
              <a:pPr algn="r"/>
              <a:t>15</a:t>
            </a:fld>
            <a:endParaRPr lang="it-IT" sz="1200">
              <a:solidFill>
                <a:srgbClr val="000000"/>
              </a:solidFill>
            </a:endParaRPr>
          </a:p>
        </p:txBody>
      </p:sp>
      <p:sp>
        <p:nvSpPr>
          <p:cNvPr id="56322" name="Text Box 2"/>
          <p:cNvSpPr txBox="1">
            <a:spLocks noChangeArrowheads="1"/>
          </p:cNvSpPr>
          <p:nvPr/>
        </p:nvSpPr>
        <p:spPr bwMode="auto">
          <a:xfrm>
            <a:off x="3886200" y="8686800"/>
            <a:ext cx="2971800" cy="457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9pPr>
          </a:lstStyle>
          <a:p>
            <a:pPr algn="r"/>
            <a:fld id="{869C093D-9A10-A04E-B9FA-76B17A4A096F}" type="slidenum">
              <a:rPr lang="it-IT" sz="1200">
                <a:solidFill>
                  <a:srgbClr val="000000"/>
                </a:solidFill>
              </a:rPr>
              <a:pPr algn="r"/>
              <a:t>15</a:t>
            </a:fld>
            <a:endParaRPr lang="it-IT" sz="1200">
              <a:solidFill>
                <a:srgbClr val="000000"/>
              </a:solidFill>
            </a:endParaRPr>
          </a:p>
        </p:txBody>
      </p:sp>
      <p:sp>
        <p:nvSpPr>
          <p:cNvPr id="56323" name="Text Box 3"/>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prstClr val="black"/>
              </a:solidFill>
              <a:latin typeface="Calibri"/>
            </a:endParaRPr>
          </a:p>
        </p:txBody>
      </p:sp>
      <p:sp>
        <p:nvSpPr>
          <p:cNvPr id="56324" name="Text Box 4"/>
          <p:cNvSpPr txBox="1">
            <a:spLocks noGrp="1" noChangeArrowheads="1"/>
          </p:cNvSpPr>
          <p:nvPr>
            <p:ph type="body"/>
          </p:nvPr>
        </p:nvSpPr>
        <p:spPr bwMode="auto">
          <a:xfrm>
            <a:off x="914400" y="4343400"/>
            <a:ext cx="5027613" cy="4208463"/>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19</a:t>
            </a:fld>
            <a:endParaRPr lang="it-IT"/>
          </a:p>
        </p:txBody>
      </p:sp>
    </p:spTree>
    <p:extLst>
      <p:ext uri="{BB962C8B-B14F-4D97-AF65-F5344CB8AC3E}">
        <p14:creationId xmlns:p14="http://schemas.microsoft.com/office/powerpoint/2010/main" val="33478057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83AF38B4-4956-0F4D-8D3A-D3E9DB7EC2CB}" type="slidenum">
              <a:rPr lang="it-IT"/>
              <a:pPr/>
              <a:t>21</a:t>
            </a:fld>
            <a:endParaRPr lang="it-IT"/>
          </a:p>
        </p:txBody>
      </p:sp>
      <p:sp>
        <p:nvSpPr>
          <p:cNvPr id="83969" name="Text Box 1"/>
          <p:cNvSpPr txBox="1">
            <a:spLocks noChangeArrowheads="1"/>
          </p:cNvSpPr>
          <p:nvPr/>
        </p:nvSpPr>
        <p:spPr bwMode="auto">
          <a:xfrm>
            <a:off x="3886200" y="8686800"/>
            <a:ext cx="2970213" cy="4556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9pPr>
          </a:lstStyle>
          <a:p>
            <a:pPr algn="r"/>
            <a:fld id="{E4D9F26C-7E16-274D-83DA-D8C677BE452C}" type="slidenum">
              <a:rPr lang="it-IT" sz="1200">
                <a:solidFill>
                  <a:srgbClr val="000000"/>
                </a:solidFill>
              </a:rPr>
              <a:pPr algn="r"/>
              <a:t>21</a:t>
            </a:fld>
            <a:endParaRPr lang="it-IT" sz="1200">
              <a:solidFill>
                <a:srgbClr val="000000"/>
              </a:solidFill>
            </a:endParaRPr>
          </a:p>
        </p:txBody>
      </p:sp>
      <p:sp>
        <p:nvSpPr>
          <p:cNvPr id="83970"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3971" name="Text Box 3"/>
          <p:cNvSpPr txBox="1">
            <a:spLocks noGrp="1" noChangeArrowheads="1"/>
          </p:cNvSpPr>
          <p:nvPr>
            <p:ph type="body"/>
          </p:nvPr>
        </p:nvSpPr>
        <p:spPr bwMode="auto">
          <a:xfrm>
            <a:off x="914400" y="4343400"/>
            <a:ext cx="5027613" cy="4208463"/>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extLst>
      <p:ext uri="{BB962C8B-B14F-4D97-AF65-F5344CB8AC3E}">
        <p14:creationId xmlns:p14="http://schemas.microsoft.com/office/powerpoint/2010/main" val="27259673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22</a:t>
            </a:fld>
            <a:endParaRPr lang="it-IT"/>
          </a:p>
        </p:txBody>
      </p:sp>
    </p:spTree>
    <p:extLst>
      <p:ext uri="{BB962C8B-B14F-4D97-AF65-F5344CB8AC3E}">
        <p14:creationId xmlns:p14="http://schemas.microsoft.com/office/powerpoint/2010/main" val="22691427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23</a:t>
            </a:fld>
            <a:endParaRPr lang="it-IT"/>
          </a:p>
        </p:txBody>
      </p:sp>
    </p:spTree>
    <p:extLst>
      <p:ext uri="{BB962C8B-B14F-4D97-AF65-F5344CB8AC3E}">
        <p14:creationId xmlns:p14="http://schemas.microsoft.com/office/powerpoint/2010/main" val="264579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4</a:t>
            </a:fld>
            <a:endParaRPr lang="it-IT"/>
          </a:p>
        </p:txBody>
      </p:sp>
    </p:spTree>
    <p:extLst>
      <p:ext uri="{BB962C8B-B14F-4D97-AF65-F5344CB8AC3E}">
        <p14:creationId xmlns:p14="http://schemas.microsoft.com/office/powerpoint/2010/main" val="533598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5</a:t>
            </a:fld>
            <a:endParaRPr lang="it-IT"/>
          </a:p>
        </p:txBody>
      </p:sp>
    </p:spTree>
    <p:extLst>
      <p:ext uri="{BB962C8B-B14F-4D97-AF65-F5344CB8AC3E}">
        <p14:creationId xmlns:p14="http://schemas.microsoft.com/office/powerpoint/2010/main" val="3205161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6</a:t>
            </a:fld>
            <a:endParaRPr lang="it-IT"/>
          </a:p>
        </p:txBody>
      </p:sp>
    </p:spTree>
    <p:extLst>
      <p:ext uri="{BB962C8B-B14F-4D97-AF65-F5344CB8AC3E}">
        <p14:creationId xmlns:p14="http://schemas.microsoft.com/office/powerpoint/2010/main" val="2184601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7</a:t>
            </a:fld>
            <a:endParaRPr lang="it-IT"/>
          </a:p>
        </p:txBody>
      </p:sp>
    </p:spTree>
    <p:extLst>
      <p:ext uri="{BB962C8B-B14F-4D97-AF65-F5344CB8AC3E}">
        <p14:creationId xmlns:p14="http://schemas.microsoft.com/office/powerpoint/2010/main" val="1050322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1610E8-B5FA-286E-0B06-C7525B578524}"/>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DAAD57F2-8CE1-A255-83AC-C414AA5BF8AF}"/>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E6D9810D-628D-D001-5979-FF5409DF5E54}"/>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2222C5DA-126A-D3D7-C060-1DF9557D14B4}"/>
              </a:ext>
            </a:extLst>
          </p:cNvPr>
          <p:cNvSpPr>
            <a:spLocks noGrp="1"/>
          </p:cNvSpPr>
          <p:nvPr>
            <p:ph type="sldNum" sz="quarter" idx="5"/>
          </p:nvPr>
        </p:nvSpPr>
        <p:spPr/>
        <p:txBody>
          <a:bodyPr/>
          <a:lstStyle/>
          <a:p>
            <a:fld id="{4A422B9D-8694-47D1-9903-65D9FED594F6}" type="slidenum">
              <a:rPr lang="it-IT" smtClean="0"/>
              <a:t>8</a:t>
            </a:fld>
            <a:endParaRPr lang="it-IT"/>
          </a:p>
        </p:txBody>
      </p:sp>
    </p:spTree>
    <p:extLst>
      <p:ext uri="{BB962C8B-B14F-4D97-AF65-F5344CB8AC3E}">
        <p14:creationId xmlns:p14="http://schemas.microsoft.com/office/powerpoint/2010/main" val="17022815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9</a:t>
            </a:fld>
            <a:endParaRPr lang="it-IT"/>
          </a:p>
        </p:txBody>
      </p:sp>
    </p:spTree>
    <p:extLst>
      <p:ext uri="{BB962C8B-B14F-4D97-AF65-F5344CB8AC3E}">
        <p14:creationId xmlns:p14="http://schemas.microsoft.com/office/powerpoint/2010/main" val="13816109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10</a:t>
            </a:fld>
            <a:endParaRPr lang="it-IT"/>
          </a:p>
        </p:txBody>
      </p:sp>
    </p:spTree>
    <p:extLst>
      <p:ext uri="{BB962C8B-B14F-4D97-AF65-F5344CB8AC3E}">
        <p14:creationId xmlns:p14="http://schemas.microsoft.com/office/powerpoint/2010/main" val="2888465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11</a:t>
            </a:fld>
            <a:endParaRPr lang="it-IT"/>
          </a:p>
        </p:txBody>
      </p:sp>
    </p:spTree>
    <p:extLst>
      <p:ext uri="{BB962C8B-B14F-4D97-AF65-F5344CB8AC3E}">
        <p14:creationId xmlns:p14="http://schemas.microsoft.com/office/powerpoint/2010/main" val="10206419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Click to edit Master title style</a:t>
            </a:r>
            <a:endParaRPr lang="it-IT" dirty="0"/>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Click to edit Master subtitle style</a:t>
            </a:r>
          </a:p>
        </p:txBody>
      </p:sp>
      <p:sp>
        <p:nvSpPr>
          <p:cNvPr id="4" name="Segnaposto data 3"/>
          <p:cNvSpPr>
            <a:spLocks noGrp="1"/>
          </p:cNvSpPr>
          <p:nvPr>
            <p:ph type="dt" sz="half" idx="10"/>
          </p:nvPr>
        </p:nvSpPr>
        <p:spPr/>
        <p:txBody>
          <a:bodyPr/>
          <a:lstStyle/>
          <a:p>
            <a:fld id="{E334C6C1-9A1F-4CAB-BDE0-CEA4BBAD521B}" type="datetimeFigureOut">
              <a:rPr lang="it-IT" smtClean="0"/>
              <a:t>02/10/25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7FD0DC9-7625-4210-859B-42F81EE27038}" type="slidenum">
              <a:rPr lang="it-IT" smtClean="0"/>
              <a:t>‹N›</a:t>
            </a:fld>
            <a:endParaRPr lang="it-IT"/>
          </a:p>
        </p:txBody>
      </p:sp>
      <p:pic>
        <p:nvPicPr>
          <p:cNvPr id="9" name="Immagin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33515" y="297600"/>
            <a:ext cx="2896854" cy="1376475"/>
          </a:xfrm>
          <a:prstGeom prst="rect">
            <a:avLst/>
          </a:prstGeom>
        </p:spPr>
      </p:pic>
      <p:sp>
        <p:nvSpPr>
          <p:cNvPr id="11" name="Rettangolo 10">
            <a:extLst>
              <a:ext uri="{FF2B5EF4-FFF2-40B4-BE49-F238E27FC236}">
                <a16:creationId xmlns:a16="http://schemas.microsoft.com/office/drawing/2014/main" id="{B4038F10-00FD-4FF9-B913-718227FB2649}"/>
              </a:ext>
            </a:extLst>
          </p:cNvPr>
          <p:cNvSpPr/>
          <p:nvPr userDrawn="1"/>
        </p:nvSpPr>
        <p:spPr>
          <a:xfrm>
            <a:off x="-9182" y="5735637"/>
            <a:ext cx="12192001" cy="1122363"/>
          </a:xfrm>
          <a:prstGeom prst="rect">
            <a:avLst/>
          </a:prstGeom>
          <a:solidFill>
            <a:srgbClr val="BB1717"/>
          </a:solidFill>
          <a:ln>
            <a:solidFill>
              <a:srgbClr val="BB17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616515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E334C6C1-9A1F-4CAB-BDE0-CEA4BBAD521B}" type="datetimeFigureOut">
              <a:rPr lang="it-IT" smtClean="0"/>
              <a:t>02/10/25</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97FD0DC9-7625-4210-859B-42F81EE27038}" type="slidenum">
              <a:rPr lang="it-IT" smtClean="0"/>
              <a:t>‹N›</a:t>
            </a:fld>
            <a:endParaRPr lang="it-IT"/>
          </a:p>
        </p:txBody>
      </p:sp>
      <p:pic>
        <p:nvPicPr>
          <p:cNvPr id="7" name="Immagin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6403" y="136525"/>
            <a:ext cx="2182695" cy="1037134"/>
          </a:xfrm>
          <a:prstGeom prst="rect">
            <a:avLst/>
          </a:prstGeom>
        </p:spPr>
      </p:pic>
      <p:sp>
        <p:nvSpPr>
          <p:cNvPr id="10" name="Rettangolo 9">
            <a:extLst>
              <a:ext uri="{FF2B5EF4-FFF2-40B4-BE49-F238E27FC236}">
                <a16:creationId xmlns:a16="http://schemas.microsoft.com/office/drawing/2014/main" id="{4AFB21E0-114C-47A2-B9FE-380E293E4735}"/>
              </a:ext>
            </a:extLst>
          </p:cNvPr>
          <p:cNvSpPr/>
          <p:nvPr userDrawn="1"/>
        </p:nvSpPr>
        <p:spPr>
          <a:xfrm>
            <a:off x="-9182" y="6084606"/>
            <a:ext cx="12192001" cy="773394"/>
          </a:xfrm>
          <a:prstGeom prst="rect">
            <a:avLst/>
          </a:prstGeom>
          <a:solidFill>
            <a:srgbClr val="BB1717"/>
          </a:solidFill>
          <a:ln>
            <a:solidFill>
              <a:srgbClr val="BB17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0105877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34C6C1-9A1F-4CAB-BDE0-CEA4BBAD521B}" type="datetimeFigureOut">
              <a:rPr lang="it-IT" smtClean="0"/>
              <a:t>02/10/25</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FD0DC9-7625-4210-859B-42F81EE27038}" type="slidenum">
              <a:rPr lang="it-IT" smtClean="0"/>
              <a:t>‹N›</a:t>
            </a:fld>
            <a:endParaRPr lang="it-IT"/>
          </a:p>
        </p:txBody>
      </p:sp>
    </p:spTree>
    <p:extLst>
      <p:ext uri="{BB962C8B-B14F-4D97-AF65-F5344CB8AC3E}">
        <p14:creationId xmlns:p14="http://schemas.microsoft.com/office/powerpoint/2010/main" val="3495950269"/>
      </p:ext>
    </p:extLst>
  </p:cSld>
  <p:clrMap bg1="lt1" tx1="dk1" bg2="lt2" tx2="dk2" accent1="accent1" accent2="accent2" accent3="accent3" accent4="accent4" accent5="accent5" accent6="accent6" hlink="hlink" folHlink="folHlink"/>
  <p:sldLayoutIdLst>
    <p:sldLayoutId id="2147483649" r:id="rId1"/>
    <p:sldLayoutId id="214748365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0" y="2163779"/>
            <a:ext cx="12192000" cy="1389506"/>
          </a:xfrm>
        </p:spPr>
        <p:txBody>
          <a:bodyPr>
            <a:normAutofit fontScale="90000"/>
          </a:bodyPr>
          <a:lstStyle/>
          <a:p>
            <a:r>
              <a:rPr lang="en-GB" b="1" i="1" u="sng" dirty="0">
                <a:solidFill>
                  <a:srgbClr val="BB1717"/>
                </a:solidFill>
                <a:latin typeface="Tahoma" panose="020B0604030504040204" pitchFamily="34" charset="0"/>
                <a:ea typeface="Tahoma" panose="020B0604030504040204" pitchFamily="34" charset="0"/>
                <a:cs typeface="Tahoma" panose="020B0604030504040204" pitchFamily="34" charset="0"/>
              </a:rPr>
              <a:t>Encounters and creation of</a:t>
            </a:r>
            <a:br>
              <a:rPr lang="en-GB" b="1" i="1" u="sng" dirty="0">
                <a:solidFill>
                  <a:srgbClr val="BB1717"/>
                </a:solidFill>
                <a:latin typeface="Tahoma" panose="020B0604030504040204" pitchFamily="34" charset="0"/>
                <a:ea typeface="Tahoma" panose="020B0604030504040204" pitchFamily="34" charset="0"/>
                <a:cs typeface="Tahoma" panose="020B0604030504040204" pitchFamily="34" charset="0"/>
              </a:rPr>
            </a:br>
            <a:r>
              <a:rPr lang="en-GB" b="1" i="1" u="sng" dirty="0">
                <a:solidFill>
                  <a:srgbClr val="BB1717"/>
                </a:solidFill>
                <a:latin typeface="Tahoma" panose="020B0604030504040204" pitchFamily="34" charset="0"/>
                <a:ea typeface="Tahoma" panose="020B0604030504040204" pitchFamily="34" charset="0"/>
                <a:cs typeface="Tahoma" panose="020B0604030504040204" pitchFamily="34" charset="0"/>
              </a:rPr>
              <a:t>the Other</a:t>
            </a:r>
          </a:p>
        </p:txBody>
      </p:sp>
      <p:sp>
        <p:nvSpPr>
          <p:cNvPr id="3" name="Sottotitolo 2"/>
          <p:cNvSpPr>
            <a:spLocks noGrp="1"/>
          </p:cNvSpPr>
          <p:nvPr>
            <p:ph type="subTitle" idx="1"/>
          </p:nvPr>
        </p:nvSpPr>
        <p:spPr>
          <a:xfrm>
            <a:off x="-9182" y="3752127"/>
            <a:ext cx="12182818" cy="1655762"/>
          </a:xfrm>
        </p:spPr>
        <p:txBody>
          <a:bodyPr/>
          <a:lstStyle/>
          <a:p>
            <a:r>
              <a:rPr lang="it-IT" sz="4000" b="1" dirty="0">
                <a:solidFill>
                  <a:srgbClr val="5B5A5A"/>
                </a:solidFill>
                <a:latin typeface="Tahoma" panose="020B0604030504040204" pitchFamily="34" charset="0"/>
                <a:ea typeface="Tahoma" panose="020B0604030504040204" pitchFamily="34" charset="0"/>
                <a:cs typeface="Tahoma" panose="020B0604030504040204" pitchFamily="34" charset="0"/>
              </a:rPr>
              <a:t>Sofia Venturoli</a:t>
            </a:r>
            <a:endParaRPr lang="it-IT" sz="2800" dirty="0">
              <a:solidFill>
                <a:srgbClr val="5B5A5A"/>
              </a:solidFill>
              <a:latin typeface="Tahoma" panose="020B0604030504040204" pitchFamily="34" charset="0"/>
              <a:ea typeface="Tahoma" panose="020B0604030504040204" pitchFamily="34" charset="0"/>
              <a:cs typeface="Tahoma" panose="020B0604030504040204" pitchFamily="34" charset="0"/>
            </a:endParaRPr>
          </a:p>
        </p:txBody>
      </p:sp>
      <p:sp>
        <p:nvSpPr>
          <p:cNvPr id="7" name="Sottotitolo 2">
            <a:extLst>
              <a:ext uri="{FF2B5EF4-FFF2-40B4-BE49-F238E27FC236}">
                <a16:creationId xmlns:a16="http://schemas.microsoft.com/office/drawing/2014/main" id="{B4C35D45-9251-4921-B7D8-DD171060F540}"/>
              </a:ext>
            </a:extLst>
          </p:cNvPr>
          <p:cNvSpPr txBox="1">
            <a:spLocks/>
          </p:cNvSpPr>
          <p:nvPr/>
        </p:nvSpPr>
        <p:spPr>
          <a:xfrm>
            <a:off x="-9182" y="5986831"/>
            <a:ext cx="12182818" cy="87116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it-IT" sz="2000" b="1" i="1" dirty="0">
                <a:solidFill>
                  <a:schemeClr val="bg1"/>
                </a:solidFill>
                <a:latin typeface="Tahoma" panose="020B0604030504040204" pitchFamily="34" charset="0"/>
                <a:ea typeface="Tahoma" panose="020B0604030504040204" pitchFamily="34" charset="0"/>
                <a:cs typeface="Tahoma" panose="020B0604030504040204" pitchFamily="34" charset="0"/>
              </a:rPr>
              <a:t>A.A. 2025/26</a:t>
            </a:r>
          </a:p>
          <a:p>
            <a:r>
              <a:rPr lang="it-IT" sz="2000" b="1" u="sng" dirty="0">
                <a:solidFill>
                  <a:schemeClr val="bg1"/>
                </a:solidFill>
                <a:latin typeface="Tahoma" panose="020B0604030504040204" pitchFamily="34" charset="0"/>
                <a:ea typeface="Tahoma" panose="020B0604030504040204" pitchFamily="34" charset="0"/>
                <a:cs typeface="Tahoma" panose="020B0604030504040204" pitchFamily="34" charset="0"/>
              </a:rPr>
              <a:t>Latin American </a:t>
            </a:r>
            <a:r>
              <a:rPr lang="it-IT" sz="20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Studies</a:t>
            </a:r>
            <a:endParaRPr lang="it-IT" sz="2000" b="1" u="sng"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4" descr="CC-BY-SA_icon.s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46633" y="6226055"/>
            <a:ext cx="1546160" cy="544780"/>
          </a:xfrm>
          <a:prstGeom prst="rect">
            <a:avLst/>
          </a:prstGeom>
        </p:spPr>
      </p:pic>
    </p:spTree>
    <p:extLst>
      <p:ext uri="{BB962C8B-B14F-4D97-AF65-F5344CB8AC3E}">
        <p14:creationId xmlns:p14="http://schemas.microsoft.com/office/powerpoint/2010/main" val="38225317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98125" y="74373"/>
            <a:ext cx="10034978" cy="1200329"/>
          </a:xfrm>
          <a:prstGeom prst="rect">
            <a:avLst/>
          </a:prstGeom>
          <a:noFill/>
        </p:spPr>
        <p:txBody>
          <a:bodyPr wrap="square" rtlCol="0">
            <a:spAutoFit/>
          </a:bodyPr>
          <a:lstStyle/>
          <a:p>
            <a:r>
              <a:rPr lang="it-IT" sz="3600" b="1" dirty="0">
                <a:solidFill>
                  <a:srgbClr val="BB1717"/>
                </a:solidFill>
                <a:latin typeface="Tahoma" panose="020B0604030504040204" pitchFamily="34" charset="0"/>
                <a:ea typeface="Tahoma" panose="020B0604030504040204" pitchFamily="34" charset="0"/>
                <a:cs typeface="Tahoma" panose="020B0604030504040204" pitchFamily="34" charset="0"/>
              </a:rPr>
              <a:t>Nature and </a:t>
            </a:r>
            <a:r>
              <a:rPr lang="it-IT" sz="3600" b="1" dirty="0" err="1">
                <a:solidFill>
                  <a:srgbClr val="BB1717"/>
                </a:solidFill>
                <a:latin typeface="Tahoma" panose="020B0604030504040204" pitchFamily="34" charset="0"/>
                <a:ea typeface="Tahoma" panose="020B0604030504040204" pitchFamily="34" charset="0"/>
                <a:cs typeface="Tahoma" panose="020B0604030504040204" pitchFamily="34" charset="0"/>
              </a:rPr>
              <a:t>humanity</a:t>
            </a:r>
            <a:r>
              <a:rPr lang="it-IT" sz="3600" b="1" dirty="0">
                <a:solidFill>
                  <a:srgbClr val="BB1717"/>
                </a:solidFill>
                <a:latin typeface="Tahoma" panose="020B0604030504040204" pitchFamily="34" charset="0"/>
                <a:ea typeface="Tahoma" panose="020B0604030504040204" pitchFamily="34" charset="0"/>
                <a:cs typeface="Tahoma" panose="020B0604030504040204" pitchFamily="34" charset="0"/>
              </a:rPr>
              <a:t>: the </a:t>
            </a:r>
            <a:r>
              <a:rPr lang="it-IT" sz="3600" b="1" dirty="0" err="1">
                <a:solidFill>
                  <a:srgbClr val="BB1717"/>
                </a:solidFill>
                <a:latin typeface="Tahoma" panose="020B0604030504040204" pitchFamily="34" charset="0"/>
                <a:ea typeface="Tahoma" panose="020B0604030504040204" pitchFamily="34" charset="0"/>
                <a:cs typeface="Tahoma" panose="020B0604030504040204" pitchFamily="34" charset="0"/>
              </a:rPr>
              <a:t>Cannibal</a:t>
            </a:r>
            <a:r>
              <a:rPr lang="it-IT" sz="3600" b="1" dirty="0">
                <a:solidFill>
                  <a:srgbClr val="BB1717"/>
                </a:solidFill>
                <a:latin typeface="Tahoma" panose="020B0604030504040204" pitchFamily="34" charset="0"/>
                <a:ea typeface="Tahoma" panose="020B0604030504040204" pitchFamily="34" charset="0"/>
                <a:cs typeface="Tahoma" panose="020B0604030504040204" pitchFamily="34" charset="0"/>
              </a:rPr>
              <a:t> and The Amazon: </a:t>
            </a:r>
            <a:r>
              <a:rPr lang="en-US" sz="3600" b="1" i="1" dirty="0" err="1">
                <a:solidFill>
                  <a:srgbClr val="BB1717"/>
                </a:solidFill>
                <a:latin typeface="Tahoma" panose="020B0604030504040204" pitchFamily="34" charset="0"/>
                <a:ea typeface="Tahoma" panose="020B0604030504040204" pitchFamily="34" charset="0"/>
                <a:cs typeface="Tahoma" panose="020B0604030504040204" pitchFamily="34" charset="0"/>
              </a:rPr>
              <a:t>sem</a:t>
            </a:r>
            <a:r>
              <a:rPr lang="en-US" sz="3600" b="1" i="1" dirty="0">
                <a:solidFill>
                  <a:srgbClr val="BB1717"/>
                </a:solidFill>
                <a:latin typeface="Tahoma" panose="020B0604030504040204" pitchFamily="34" charset="0"/>
                <a:ea typeface="Tahoma" panose="020B0604030504040204" pitchFamily="34" charset="0"/>
                <a:cs typeface="Tahoma" panose="020B0604030504040204" pitchFamily="34" charset="0"/>
              </a:rPr>
              <a:t> </a:t>
            </a:r>
            <a:r>
              <a:rPr lang="en-US" sz="3600" b="1" i="1" dirty="0" err="1">
                <a:solidFill>
                  <a:srgbClr val="BB1717"/>
                </a:solidFill>
                <a:latin typeface="Tahoma" panose="020B0604030504040204" pitchFamily="34" charset="0"/>
                <a:ea typeface="Tahoma" panose="020B0604030504040204" pitchFamily="34" charset="0"/>
                <a:cs typeface="Tahoma" panose="020B0604030504040204" pitchFamily="34" charset="0"/>
              </a:rPr>
              <a:t>fé</a:t>
            </a:r>
            <a:r>
              <a:rPr lang="en-US" sz="3600" b="1" i="1" dirty="0">
                <a:solidFill>
                  <a:srgbClr val="BB1717"/>
                </a:solidFill>
                <a:latin typeface="Tahoma" panose="020B0604030504040204" pitchFamily="34" charset="0"/>
                <a:ea typeface="Tahoma" panose="020B0604030504040204" pitchFamily="34" charset="0"/>
                <a:cs typeface="Tahoma" panose="020B0604030504040204" pitchFamily="34" charset="0"/>
              </a:rPr>
              <a:t>, </a:t>
            </a:r>
            <a:r>
              <a:rPr lang="en-US" sz="3600" b="1" i="1" dirty="0" err="1">
                <a:solidFill>
                  <a:srgbClr val="BB1717"/>
                </a:solidFill>
                <a:latin typeface="Tahoma" panose="020B0604030504040204" pitchFamily="34" charset="0"/>
                <a:ea typeface="Tahoma" panose="020B0604030504040204" pitchFamily="34" charset="0"/>
                <a:cs typeface="Tahoma" panose="020B0604030504040204" pitchFamily="34" charset="0"/>
              </a:rPr>
              <a:t>nem</a:t>
            </a:r>
            <a:r>
              <a:rPr lang="en-US" sz="3600" b="1" i="1" dirty="0">
                <a:solidFill>
                  <a:srgbClr val="BB1717"/>
                </a:solidFill>
                <a:latin typeface="Tahoma" panose="020B0604030504040204" pitchFamily="34" charset="0"/>
                <a:ea typeface="Tahoma" panose="020B0604030504040204" pitchFamily="34" charset="0"/>
                <a:cs typeface="Tahoma" panose="020B0604030504040204" pitchFamily="34" charset="0"/>
              </a:rPr>
              <a:t> lei, </a:t>
            </a:r>
            <a:r>
              <a:rPr lang="en-US" sz="3600" b="1" i="1" dirty="0" err="1">
                <a:solidFill>
                  <a:srgbClr val="BB1717"/>
                </a:solidFill>
                <a:latin typeface="Tahoma" panose="020B0604030504040204" pitchFamily="34" charset="0"/>
                <a:ea typeface="Tahoma" panose="020B0604030504040204" pitchFamily="34" charset="0"/>
                <a:cs typeface="Tahoma" panose="020B0604030504040204" pitchFamily="34" charset="0"/>
              </a:rPr>
              <a:t>nem</a:t>
            </a:r>
            <a:r>
              <a:rPr lang="en-US" sz="3600" b="1" i="1" dirty="0">
                <a:solidFill>
                  <a:srgbClr val="BB1717"/>
                </a:solidFill>
                <a:latin typeface="Tahoma" panose="020B0604030504040204" pitchFamily="34" charset="0"/>
                <a:ea typeface="Tahoma" panose="020B0604030504040204" pitchFamily="34" charset="0"/>
                <a:cs typeface="Tahoma" panose="020B0604030504040204" pitchFamily="34" charset="0"/>
              </a:rPr>
              <a:t> rei</a:t>
            </a:r>
            <a:r>
              <a:rPr lang="it-IT" sz="3600" b="1" i="1" dirty="0">
                <a:solidFill>
                  <a:srgbClr val="BB1717"/>
                </a:solidFill>
                <a:latin typeface="Tahoma" panose="020B0604030504040204" pitchFamily="34" charset="0"/>
                <a:ea typeface="Tahoma" panose="020B0604030504040204" pitchFamily="34" charset="0"/>
                <a:cs typeface="Tahoma" panose="020B0604030504040204" pitchFamily="34" charset="0"/>
              </a:rPr>
              <a:t> </a:t>
            </a:r>
          </a:p>
        </p:txBody>
      </p:sp>
      <p:sp>
        <p:nvSpPr>
          <p:cNvPr id="5" name="Titolo 1">
            <a:extLst>
              <a:ext uri="{FF2B5EF4-FFF2-40B4-BE49-F238E27FC236}">
                <a16:creationId xmlns:a16="http://schemas.microsoft.com/office/drawing/2014/main" id="{9543EEA7-A760-4508-9094-6DB65F9EDCA2}"/>
              </a:ext>
            </a:extLst>
          </p:cNvPr>
          <p:cNvSpPr txBox="1">
            <a:spLocks/>
          </p:cNvSpPr>
          <p:nvPr/>
        </p:nvSpPr>
        <p:spPr>
          <a:xfrm>
            <a:off x="226337" y="782590"/>
            <a:ext cx="12192000"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Latin American </a:t>
            </a:r>
            <a:r>
              <a:rPr lang="it-IT"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Studies</a:t>
            </a:r>
            <a:endPar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 name="CasellaDiTesto 6">
            <a:extLst>
              <a:ext uri="{FF2B5EF4-FFF2-40B4-BE49-F238E27FC236}">
                <a16:creationId xmlns:a16="http://schemas.microsoft.com/office/drawing/2014/main" id="{4A1BC144-F9D3-4C42-96B8-114CC271BCF0}"/>
              </a:ext>
            </a:extLst>
          </p:cNvPr>
          <p:cNvSpPr txBox="1"/>
          <p:nvPr/>
        </p:nvSpPr>
        <p:spPr>
          <a:xfrm>
            <a:off x="457201" y="1759363"/>
            <a:ext cx="4170218" cy="4073791"/>
          </a:xfrm>
          <a:prstGeom prst="rect">
            <a:avLst/>
          </a:prstGeom>
          <a:noFill/>
        </p:spPr>
        <p:txBody>
          <a:bodyPr wrap="square" rtlCol="0">
            <a:spAutoFit/>
          </a:bodyPr>
          <a:lstStyle/>
          <a:p>
            <a:pPr marL="285750" indent="-285750">
              <a:buFont typeface="Arial"/>
              <a:buChar char="•"/>
            </a:pPr>
            <a:r>
              <a:rPr lang="en-GB" sz="2800" dirty="0"/>
              <a:t>Exotic mythical imaginary </a:t>
            </a:r>
          </a:p>
          <a:p>
            <a:pPr marL="285750" indent="-285750">
              <a:buFont typeface="Arial"/>
              <a:buChar char="•"/>
            </a:pPr>
            <a:r>
              <a:rPr lang="en-GB" sz="2800" dirty="0"/>
              <a:t>Lack of moral and ethical values, and alphabetic writing</a:t>
            </a:r>
          </a:p>
          <a:p>
            <a:pPr marL="285750" indent="-285750">
              <a:buFont typeface="Arial"/>
              <a:buChar char="•"/>
            </a:pPr>
            <a:r>
              <a:rPr lang="en-GB" sz="2800" dirty="0"/>
              <a:t>Main categories: nudity, anthropophagy, body decoration  </a:t>
            </a:r>
          </a:p>
          <a:p>
            <a:pPr marL="285750" indent="-285750">
              <a:buFont typeface="Arial"/>
              <a:buChar char="•"/>
            </a:pPr>
            <a:r>
              <a:rPr lang="en-GB" sz="2800" dirty="0"/>
              <a:t>The generic exotic other </a:t>
            </a:r>
          </a:p>
          <a:p>
            <a:pPr marL="285750" indent="-285750">
              <a:buFont typeface="Arial"/>
              <a:buChar char="•"/>
            </a:pPr>
            <a:r>
              <a:rPr lang="en-GB" sz="2800" dirty="0"/>
              <a:t>Racialized Geography</a:t>
            </a:r>
          </a:p>
        </p:txBody>
      </p:sp>
      <p:pic>
        <p:nvPicPr>
          <p:cNvPr id="10" name="Picture 9" descr="CC-BY-SA_icon.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6633" y="6226055"/>
            <a:ext cx="1546160" cy="544780"/>
          </a:xfrm>
          <a:prstGeom prst="rect">
            <a:avLst/>
          </a:prstGeom>
        </p:spPr>
      </p:pic>
      <p:pic>
        <p:nvPicPr>
          <p:cNvPr id="9" name="Immagine 8" descr="Immagine che contiene persona, persone, gruppo, parecchi&#10;&#10;Descrizione generata automaticamente">
            <a:extLst>
              <a:ext uri="{FF2B5EF4-FFF2-40B4-BE49-F238E27FC236}">
                <a16:creationId xmlns:a16="http://schemas.microsoft.com/office/drawing/2014/main" id="{33AE6627-105A-524E-8777-D92F5AC47D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06291" y="1344058"/>
            <a:ext cx="6885709" cy="4743450"/>
          </a:xfrm>
          <a:prstGeom prst="rect">
            <a:avLst/>
          </a:prstGeom>
        </p:spPr>
      </p:pic>
    </p:spTree>
    <p:extLst>
      <p:ext uri="{BB962C8B-B14F-4D97-AF65-F5344CB8AC3E}">
        <p14:creationId xmlns:p14="http://schemas.microsoft.com/office/powerpoint/2010/main" val="17798237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655523" y="152496"/>
            <a:ext cx="5962991" cy="1323439"/>
          </a:xfrm>
          <a:prstGeom prst="rect">
            <a:avLst/>
          </a:prstGeom>
          <a:noFill/>
        </p:spPr>
        <p:txBody>
          <a:bodyPr wrap="square" rtlCol="0">
            <a:spAutoFit/>
          </a:bodyPr>
          <a:lstStyle/>
          <a:p>
            <a:r>
              <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rPr>
              <a:t>Food and </a:t>
            </a:r>
            <a:r>
              <a:rPr lang="it-IT" sz="4000" b="1" i="1" dirty="0" err="1">
                <a:solidFill>
                  <a:srgbClr val="BB1717"/>
                </a:solidFill>
                <a:latin typeface="Tahoma" panose="020B0604030504040204" pitchFamily="34" charset="0"/>
                <a:ea typeface="Tahoma" panose="020B0604030504040204" pitchFamily="34" charset="0"/>
                <a:cs typeface="Tahoma" panose="020B0604030504040204" pitchFamily="34" charset="0"/>
              </a:rPr>
              <a:t>indianization</a:t>
            </a:r>
            <a:endParaRPr lang="it-IT" sz="4000" b="1" i="1" dirty="0">
              <a:solidFill>
                <a:srgbClr val="BB1717"/>
              </a:solidFill>
              <a:latin typeface="Tahoma" panose="020B0604030504040204" pitchFamily="34" charset="0"/>
              <a:ea typeface="Tahoma" panose="020B0604030504040204" pitchFamily="34" charset="0"/>
              <a:cs typeface="Tahoma" panose="020B0604030504040204" pitchFamily="34" charset="0"/>
            </a:endParaRPr>
          </a:p>
        </p:txBody>
      </p:sp>
      <p:sp>
        <p:nvSpPr>
          <p:cNvPr id="5" name="Titolo 1">
            <a:extLst>
              <a:ext uri="{FF2B5EF4-FFF2-40B4-BE49-F238E27FC236}">
                <a16:creationId xmlns:a16="http://schemas.microsoft.com/office/drawing/2014/main" id="{9543EEA7-A760-4508-9094-6DB65F9EDCA2}"/>
              </a:ext>
            </a:extLst>
          </p:cNvPr>
          <p:cNvSpPr txBox="1">
            <a:spLocks/>
          </p:cNvSpPr>
          <p:nvPr/>
        </p:nvSpPr>
        <p:spPr>
          <a:xfrm>
            <a:off x="226337" y="782590"/>
            <a:ext cx="12192000"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Latin American </a:t>
            </a:r>
            <a:r>
              <a:rPr lang="it-IT"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Studies</a:t>
            </a:r>
            <a:endPar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 name="CasellaDiTesto 6">
            <a:extLst>
              <a:ext uri="{FF2B5EF4-FFF2-40B4-BE49-F238E27FC236}">
                <a16:creationId xmlns:a16="http://schemas.microsoft.com/office/drawing/2014/main" id="{4A1BC144-F9D3-4C42-96B8-114CC271BCF0}"/>
              </a:ext>
            </a:extLst>
          </p:cNvPr>
          <p:cNvSpPr txBox="1"/>
          <p:nvPr/>
        </p:nvSpPr>
        <p:spPr>
          <a:xfrm>
            <a:off x="459428" y="1531067"/>
            <a:ext cx="4253249" cy="3416320"/>
          </a:xfrm>
          <a:prstGeom prst="rect">
            <a:avLst/>
          </a:prstGeom>
          <a:noFill/>
        </p:spPr>
        <p:txBody>
          <a:bodyPr wrap="square" rtlCol="0">
            <a:spAutoFit/>
          </a:bodyPr>
          <a:lstStyle/>
          <a:p>
            <a:r>
              <a:rPr lang="it-IT" sz="2400" b="0" i="0" dirty="0">
                <a:solidFill>
                  <a:srgbClr val="000000"/>
                </a:solidFill>
                <a:effectLst/>
                <a:latin typeface="Open Sans" panose="020B0606030504020204" pitchFamily="34" charset="0"/>
              </a:rPr>
              <a:t>“</a:t>
            </a:r>
            <a:r>
              <a:rPr lang="it-IT" sz="2400" dirty="0">
                <a:solidFill>
                  <a:srgbClr val="000000"/>
                </a:solidFill>
                <a:latin typeface="Open Sans" panose="020B0606030504020204" pitchFamily="34" charset="0"/>
              </a:rPr>
              <a:t>T</a:t>
            </a:r>
            <a:r>
              <a:rPr lang="it-IT" sz="2400" b="0" i="0" dirty="0">
                <a:solidFill>
                  <a:srgbClr val="000000"/>
                </a:solidFill>
                <a:effectLst/>
                <a:latin typeface="Open Sans" panose="020B0606030504020204" pitchFamily="34" charset="0"/>
              </a:rPr>
              <a:t>o be ‘</a:t>
            </a:r>
            <a:r>
              <a:rPr lang="it-IT" sz="2400" b="0" i="0" dirty="0" err="1">
                <a:solidFill>
                  <a:srgbClr val="000000"/>
                </a:solidFill>
                <a:effectLst/>
                <a:latin typeface="Open Sans" panose="020B0606030504020204" pitchFamily="34" charset="0"/>
              </a:rPr>
              <a:t>Indianized</a:t>
            </a:r>
            <a:r>
              <a:rPr lang="it-IT" sz="2400" b="0" i="0" dirty="0">
                <a:solidFill>
                  <a:srgbClr val="000000"/>
                </a:solidFill>
                <a:effectLst/>
                <a:latin typeface="Open Sans" panose="020B0606030504020204" pitchFamily="34" charset="0"/>
              </a:rPr>
              <a:t>’ </a:t>
            </a:r>
            <a:r>
              <a:rPr lang="it-IT" sz="2400" b="0" i="0" dirty="0" err="1">
                <a:solidFill>
                  <a:srgbClr val="000000"/>
                </a:solidFill>
                <a:effectLst/>
                <a:latin typeface="Open Sans" panose="020B0606030504020204" pitchFamily="34" charset="0"/>
              </a:rPr>
              <a:t>meant</a:t>
            </a:r>
            <a:r>
              <a:rPr lang="it-IT" sz="2400" b="0" i="0" dirty="0">
                <a:solidFill>
                  <a:srgbClr val="000000"/>
                </a:solidFill>
                <a:effectLst/>
                <a:latin typeface="Open Sans" panose="020B0606030504020204" pitchFamily="34" charset="0"/>
              </a:rPr>
              <a:t> to serve the </a:t>
            </a:r>
            <a:r>
              <a:rPr lang="it-IT" sz="2400" b="0" i="0" dirty="0" err="1">
                <a:solidFill>
                  <a:srgbClr val="000000"/>
                </a:solidFill>
                <a:effectLst/>
                <a:latin typeface="Open Sans" panose="020B0606030504020204" pitchFamily="34" charset="0"/>
              </a:rPr>
              <a:t>Devil</a:t>
            </a:r>
            <a:r>
              <a:rPr lang="it-IT" sz="2400" b="0" i="0" dirty="0">
                <a:solidFill>
                  <a:srgbClr val="000000"/>
                </a:solidFill>
                <a:effectLst/>
                <a:latin typeface="Open Sans" panose="020B0606030504020204" pitchFamily="34" charset="0"/>
              </a:rPr>
              <a:t>.” </a:t>
            </a:r>
            <a:r>
              <a:rPr lang="it-IT" sz="2400" b="0" i="0" dirty="0" err="1">
                <a:solidFill>
                  <a:srgbClr val="000000"/>
                </a:solidFill>
                <a:effectLst/>
                <a:latin typeface="Open Sans" panose="020B0606030504020204" pitchFamily="34" charset="0"/>
              </a:rPr>
              <a:t>It</a:t>
            </a:r>
            <a:r>
              <a:rPr lang="it-IT" sz="2400" b="0" i="0" dirty="0">
                <a:solidFill>
                  <a:srgbClr val="000000"/>
                </a:solidFill>
                <a:effectLst/>
                <a:latin typeface="Open Sans" panose="020B0606030504020204" pitchFamily="34" charset="0"/>
              </a:rPr>
              <a:t> </a:t>
            </a:r>
            <a:r>
              <a:rPr lang="it-IT" sz="2400" b="0" i="0" dirty="0" err="1">
                <a:solidFill>
                  <a:srgbClr val="000000"/>
                </a:solidFill>
                <a:effectLst/>
                <a:latin typeface="Open Sans" panose="020B0606030504020204" pitchFamily="34" charset="0"/>
              </a:rPr>
              <a:t>also</a:t>
            </a:r>
            <a:r>
              <a:rPr lang="it-IT" sz="2400" b="0" i="0" dirty="0">
                <a:solidFill>
                  <a:srgbClr val="000000"/>
                </a:solidFill>
                <a:effectLst/>
                <a:latin typeface="Open Sans" panose="020B0606030504020204" pitchFamily="34" charset="0"/>
              </a:rPr>
              <a:t> </a:t>
            </a:r>
            <a:r>
              <a:rPr lang="it-IT" sz="2400" b="0" i="0" dirty="0" err="1">
                <a:solidFill>
                  <a:srgbClr val="000000"/>
                </a:solidFill>
                <a:effectLst/>
                <a:latin typeface="Open Sans" panose="020B0606030504020204" pitchFamily="34" charset="0"/>
              </a:rPr>
              <a:t>meant</a:t>
            </a:r>
            <a:r>
              <a:rPr lang="it-IT" sz="2400" b="0" i="0" dirty="0">
                <a:solidFill>
                  <a:srgbClr val="000000"/>
                </a:solidFill>
                <a:effectLst/>
                <a:latin typeface="Open Sans" panose="020B0606030504020204" pitchFamily="34" charset="0"/>
              </a:rPr>
              <a:t> to be “</a:t>
            </a:r>
            <a:r>
              <a:rPr lang="it-IT" sz="2400" b="0" i="0" dirty="0" err="1">
                <a:solidFill>
                  <a:srgbClr val="000000"/>
                </a:solidFill>
                <a:effectLst/>
                <a:latin typeface="Open Sans" panose="020B0606030504020204" pitchFamily="34" charset="0"/>
              </a:rPr>
              <a:t>decivilized</a:t>
            </a:r>
            <a:r>
              <a:rPr lang="it-IT" sz="2400" b="0" i="0" dirty="0">
                <a:solidFill>
                  <a:srgbClr val="000000"/>
                </a:solidFill>
                <a:effectLst/>
                <a:latin typeface="Open Sans" panose="020B0606030504020204" pitchFamily="34" charset="0"/>
              </a:rPr>
              <a:t>, to </a:t>
            </a:r>
            <a:r>
              <a:rPr lang="it-IT" sz="2400" b="0" i="0" dirty="0" err="1">
                <a:solidFill>
                  <a:srgbClr val="000000"/>
                </a:solidFill>
                <a:effectLst/>
                <a:latin typeface="Open Sans" panose="020B0606030504020204" pitchFamily="34" charset="0"/>
              </a:rPr>
              <a:t>become</a:t>
            </a:r>
            <a:r>
              <a:rPr lang="it-IT" sz="2400" b="0" i="0" dirty="0">
                <a:solidFill>
                  <a:srgbClr val="000000"/>
                </a:solidFill>
                <a:effectLst/>
                <a:latin typeface="Open Sans" panose="020B0606030504020204" pitchFamily="34" charset="0"/>
              </a:rPr>
              <a:t> wild men.” (</a:t>
            </a:r>
            <a:r>
              <a:rPr lang="it-IT" sz="2400" b="0" i="0" dirty="0" err="1">
                <a:solidFill>
                  <a:srgbClr val="000000"/>
                </a:solidFill>
                <a:effectLst/>
                <a:latin typeface="Open Sans" panose="020B0606030504020204" pitchFamily="34" charset="0"/>
              </a:rPr>
              <a:t>Takaki</a:t>
            </a:r>
            <a:r>
              <a:rPr lang="it-IT" sz="2400" b="0" i="0" dirty="0">
                <a:solidFill>
                  <a:srgbClr val="000000"/>
                </a:solidFill>
                <a:effectLst/>
                <a:latin typeface="Open Sans" panose="020B0606030504020204" pitchFamily="34" charset="0"/>
              </a:rPr>
              <a:t>, 2008)</a:t>
            </a:r>
          </a:p>
          <a:p>
            <a:pPr marL="342900" indent="-342900">
              <a:buFont typeface="Arial" panose="020B0604020202020204" pitchFamily="34" charset="0"/>
              <a:buChar char="•"/>
            </a:pPr>
            <a:r>
              <a:rPr lang="it-IT" sz="2400" dirty="0">
                <a:solidFill>
                  <a:srgbClr val="000000"/>
                </a:solidFill>
                <a:latin typeface="Open Sans" panose="020B0606030504020204" pitchFamily="34" charset="0"/>
              </a:rPr>
              <a:t>Food </a:t>
            </a:r>
            <a:r>
              <a:rPr lang="it-IT" sz="2400" dirty="0" err="1">
                <a:solidFill>
                  <a:srgbClr val="000000"/>
                </a:solidFill>
                <a:latin typeface="Open Sans" panose="020B0606030504020204" pitchFamily="34" charset="0"/>
              </a:rPr>
              <a:t>as</a:t>
            </a:r>
            <a:r>
              <a:rPr lang="it-IT" sz="2400" dirty="0">
                <a:solidFill>
                  <a:srgbClr val="000000"/>
                </a:solidFill>
                <a:latin typeface="Open Sans" panose="020B0606030504020204" pitchFamily="34" charset="0"/>
              </a:rPr>
              <a:t> </a:t>
            </a:r>
            <a:r>
              <a:rPr lang="it-IT" sz="2400" dirty="0" err="1">
                <a:solidFill>
                  <a:srgbClr val="000000"/>
                </a:solidFill>
                <a:latin typeface="Open Sans" panose="020B0606030504020204" pitchFamily="34" charset="0"/>
              </a:rPr>
              <a:t>christian</a:t>
            </a:r>
            <a:r>
              <a:rPr lang="it-IT" sz="2400" dirty="0">
                <a:solidFill>
                  <a:srgbClr val="000000"/>
                </a:solidFill>
                <a:latin typeface="Open Sans" panose="020B0606030504020204" pitchFamily="34" charset="0"/>
              </a:rPr>
              <a:t> </a:t>
            </a:r>
            <a:r>
              <a:rPr lang="it-IT" sz="2400" dirty="0" err="1">
                <a:solidFill>
                  <a:srgbClr val="000000"/>
                </a:solidFill>
                <a:latin typeface="Open Sans" panose="020B0606030504020204" pitchFamily="34" charset="0"/>
              </a:rPr>
              <a:t>identity</a:t>
            </a:r>
            <a:endParaRPr lang="it-IT" sz="2400" dirty="0">
              <a:solidFill>
                <a:srgbClr val="000000"/>
              </a:solidFill>
              <a:latin typeface="Open Sans" panose="020B0606030504020204" pitchFamily="34" charset="0"/>
            </a:endParaRPr>
          </a:p>
          <a:p>
            <a:pPr marL="342900" indent="-342900">
              <a:buFont typeface="Arial" panose="020B0604020202020204" pitchFamily="34" charset="0"/>
              <a:buChar char="•"/>
            </a:pPr>
            <a:r>
              <a:rPr lang="it-IT" sz="2400" dirty="0">
                <a:solidFill>
                  <a:srgbClr val="000000"/>
                </a:solidFill>
                <a:latin typeface="Open Sans" panose="020B0606030504020204" pitchFamily="34" charset="0"/>
              </a:rPr>
              <a:t>Spanish bodies</a:t>
            </a:r>
            <a:endParaRPr lang="it-IT" sz="2400" b="0" i="0" dirty="0">
              <a:solidFill>
                <a:srgbClr val="000000"/>
              </a:solidFill>
              <a:effectLst/>
              <a:latin typeface="Open Sans" panose="020B0606030504020204" pitchFamily="34" charset="0"/>
            </a:endParaRPr>
          </a:p>
          <a:p>
            <a:endParaRPr lang="it-IT" sz="2400" b="0" i="0" dirty="0">
              <a:solidFill>
                <a:srgbClr val="000000"/>
              </a:solidFill>
              <a:effectLst/>
              <a:latin typeface="Open Sans" panose="020B0606030504020204" pitchFamily="34" charset="0"/>
            </a:endParaRPr>
          </a:p>
          <a:p>
            <a:endParaRPr lang="en-GB" sz="2400" dirty="0"/>
          </a:p>
        </p:txBody>
      </p:sp>
      <p:pic>
        <p:nvPicPr>
          <p:cNvPr id="10" name="Picture 9" descr="CC-BY-SA_icon.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6633" y="6226055"/>
            <a:ext cx="1546160" cy="544780"/>
          </a:xfrm>
          <a:prstGeom prst="rect">
            <a:avLst/>
          </a:prstGeom>
        </p:spPr>
      </p:pic>
      <p:pic>
        <p:nvPicPr>
          <p:cNvPr id="4" name="Immagine 3">
            <a:extLst>
              <a:ext uri="{FF2B5EF4-FFF2-40B4-BE49-F238E27FC236}">
                <a16:creationId xmlns:a16="http://schemas.microsoft.com/office/drawing/2014/main" id="{27CCCC80-AA76-D998-36D7-13D00E49CC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30800" y="25235"/>
            <a:ext cx="7061200" cy="6072632"/>
          </a:xfrm>
          <a:prstGeom prst="rect">
            <a:avLst/>
          </a:prstGeom>
        </p:spPr>
      </p:pic>
      <p:sp>
        <p:nvSpPr>
          <p:cNvPr id="9" name="CasellaDiTesto 8">
            <a:extLst>
              <a:ext uri="{FF2B5EF4-FFF2-40B4-BE49-F238E27FC236}">
                <a16:creationId xmlns:a16="http://schemas.microsoft.com/office/drawing/2014/main" id="{77064448-753B-052B-67D8-9038DD49D3EB}"/>
              </a:ext>
            </a:extLst>
          </p:cNvPr>
          <p:cNvSpPr txBox="1"/>
          <p:nvPr/>
        </p:nvSpPr>
        <p:spPr>
          <a:xfrm>
            <a:off x="97383" y="4598082"/>
            <a:ext cx="4807080" cy="1214696"/>
          </a:xfrm>
          <a:prstGeom prst="rect">
            <a:avLst/>
          </a:prstGeom>
          <a:noFill/>
        </p:spPr>
        <p:txBody>
          <a:bodyPr wrap="square">
            <a:spAutoFit/>
          </a:bodyPr>
          <a:lstStyle/>
          <a:p>
            <a:pPr algn="just">
              <a:buNone/>
            </a:pPr>
            <a:r>
              <a:rPr lang="en-US" sz="18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Indigenous Peoples represented what European men and women in America thought they were not — and, more important, what they must not become</a:t>
            </a:r>
            <a:endParaRPr lang="it-IT" sz="1800" i="1" dirty="0">
              <a:effectLst/>
              <a:latin typeface="Cambria" panose="020405030504060302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2675308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2"/>
          <p:cNvSpPr txBox="1"/>
          <p:nvPr/>
        </p:nvSpPr>
        <p:spPr>
          <a:xfrm>
            <a:off x="5789410" y="1917626"/>
            <a:ext cx="5826761" cy="3785652"/>
          </a:xfrm>
          <a:prstGeom prst="rect">
            <a:avLst/>
          </a:prstGeom>
          <a:noFill/>
        </p:spPr>
        <p:txBody>
          <a:bodyPr wrap="square" rtlCol="0">
            <a:spAutoFit/>
          </a:bodyPr>
          <a:lstStyle/>
          <a:p>
            <a:r>
              <a:rPr lang="it-IT" sz="4000" b="1" dirty="0" err="1">
                <a:solidFill>
                  <a:srgbClr val="BB1717"/>
                </a:solidFill>
                <a:latin typeface="Tahoma" panose="020B0604030504040204" pitchFamily="34" charset="0"/>
                <a:ea typeface="Tahoma" panose="020B0604030504040204" pitchFamily="34" charset="0"/>
                <a:cs typeface="Tahoma" panose="020B0604030504040204" pitchFamily="34" charset="0"/>
              </a:rPr>
              <a:t>Evangelization</a:t>
            </a:r>
            <a:endPar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endParaRPr>
          </a:p>
          <a:p>
            <a:r>
              <a:rPr lang="it-IT" sz="4000" b="1" dirty="0" err="1">
                <a:solidFill>
                  <a:srgbClr val="BB1717"/>
                </a:solidFill>
                <a:latin typeface="Tahoma" panose="020B0604030504040204" pitchFamily="34" charset="0"/>
                <a:ea typeface="Tahoma" panose="020B0604030504040204" pitchFamily="34" charset="0"/>
                <a:cs typeface="Tahoma" panose="020B0604030504040204" pitchFamily="34" charset="0"/>
              </a:rPr>
              <a:t>is</a:t>
            </a:r>
            <a:r>
              <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rPr>
              <a:t> the supreme </a:t>
            </a:r>
            <a:r>
              <a:rPr lang="it-IT" sz="4000" b="1" dirty="0" err="1">
                <a:solidFill>
                  <a:srgbClr val="BB1717"/>
                </a:solidFill>
                <a:latin typeface="Tahoma" panose="020B0604030504040204" pitchFamily="34" charset="0"/>
                <a:ea typeface="Tahoma" panose="020B0604030504040204" pitchFamily="34" charset="0"/>
                <a:cs typeface="Tahoma" panose="020B0604030504040204" pitchFamily="34" charset="0"/>
              </a:rPr>
              <a:t>good</a:t>
            </a:r>
            <a:r>
              <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rPr>
              <a:t> and the </a:t>
            </a:r>
            <a:r>
              <a:rPr lang="it-IT" sz="4000" b="1" dirty="0" err="1">
                <a:solidFill>
                  <a:srgbClr val="BB1717"/>
                </a:solidFill>
                <a:latin typeface="Tahoma" panose="020B0604030504040204" pitchFamily="34" charset="0"/>
                <a:ea typeface="Tahoma" panose="020B0604030504040204" pitchFamily="34" charset="0"/>
                <a:cs typeface="Tahoma" panose="020B0604030504040204" pitchFamily="34" charset="0"/>
              </a:rPr>
              <a:t>only</a:t>
            </a:r>
            <a:r>
              <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rPr>
              <a:t> </a:t>
            </a:r>
            <a:r>
              <a:rPr lang="it-IT" sz="4000" b="1" dirty="0" err="1">
                <a:solidFill>
                  <a:srgbClr val="BB1717"/>
                </a:solidFill>
                <a:latin typeface="Tahoma" panose="020B0604030504040204" pitchFamily="34" charset="0"/>
                <a:ea typeface="Tahoma" panose="020B0604030504040204" pitchFamily="34" charset="0"/>
                <a:cs typeface="Tahoma" panose="020B0604030504040204" pitchFamily="34" charset="0"/>
              </a:rPr>
              <a:t>justification</a:t>
            </a:r>
            <a:r>
              <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rPr>
              <a:t> for the </a:t>
            </a:r>
            <a:r>
              <a:rPr lang="it-IT" sz="4000" b="1" dirty="0" err="1">
                <a:solidFill>
                  <a:srgbClr val="BB1717"/>
                </a:solidFill>
                <a:latin typeface="Tahoma" panose="020B0604030504040204" pitchFamily="34" charset="0"/>
                <a:ea typeface="Tahoma" panose="020B0604030504040204" pitchFamily="34" charset="0"/>
                <a:cs typeface="Tahoma" panose="020B0604030504040204" pitchFamily="34" charset="0"/>
              </a:rPr>
              <a:t>conquest</a:t>
            </a:r>
            <a:endPar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endParaRPr>
          </a:p>
          <a:p>
            <a:endPar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endParaRPr>
          </a:p>
        </p:txBody>
      </p:sp>
      <p:pic>
        <p:nvPicPr>
          <p:cNvPr id="6" name="Picture Placeholder 6" descr="Inti_Raimi.jpg"/>
          <p:cNvPicPr>
            <a:picLocks noChangeAspect="1"/>
          </p:cNvPicPr>
          <p:nvPr/>
        </p:nvPicPr>
        <p:blipFill rotWithShape="1">
          <a:blip r:embed="rId2">
            <a:extLst>
              <a:ext uri="{28A0092B-C50C-407E-A947-70E740481C1C}">
                <a14:useLocalDpi xmlns:a14="http://schemas.microsoft.com/office/drawing/2010/main" val="0"/>
              </a:ext>
            </a:extLst>
          </a:blip>
          <a:srcRect l="-763" r="623"/>
          <a:stretch/>
        </p:blipFill>
        <p:spPr>
          <a:xfrm>
            <a:off x="-1" y="-1"/>
            <a:ext cx="4173687" cy="6051727"/>
          </a:xfrm>
          <a:prstGeom prst="rect">
            <a:avLst/>
          </a:prstGeom>
        </p:spPr>
      </p:pic>
    </p:spTree>
    <p:extLst>
      <p:ext uri="{BB962C8B-B14F-4D97-AF65-F5344CB8AC3E}">
        <p14:creationId xmlns:p14="http://schemas.microsoft.com/office/powerpoint/2010/main" val="40262097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4780934" y="174329"/>
            <a:ext cx="5191792" cy="1938992"/>
          </a:xfrm>
          <a:prstGeom prst="rect">
            <a:avLst/>
          </a:prstGeom>
          <a:noFill/>
        </p:spPr>
        <p:txBody>
          <a:bodyPr wrap="square" rtlCol="0">
            <a:spAutoFit/>
          </a:bodyPr>
          <a:lstStyle/>
          <a:p>
            <a:r>
              <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rPr>
              <a:t>The Church </a:t>
            </a:r>
            <a:r>
              <a:rPr lang="it-IT" sz="4000" b="1" dirty="0" err="1">
                <a:solidFill>
                  <a:srgbClr val="BB1717"/>
                </a:solidFill>
                <a:latin typeface="Tahoma" panose="020B0604030504040204" pitchFamily="34" charset="0"/>
                <a:ea typeface="Tahoma" panose="020B0604030504040204" pitchFamily="34" charset="0"/>
                <a:cs typeface="Tahoma" panose="020B0604030504040204" pitchFamily="34" charset="0"/>
              </a:rPr>
              <a:t>as</a:t>
            </a:r>
            <a:r>
              <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rPr>
              <a:t> a “</a:t>
            </a:r>
            <a:r>
              <a:rPr lang="it-IT" sz="4000" b="1" dirty="0" err="1">
                <a:solidFill>
                  <a:srgbClr val="BB1717"/>
                </a:solidFill>
                <a:latin typeface="Tahoma" panose="020B0604030504040204" pitchFamily="34" charset="0"/>
                <a:ea typeface="Tahoma" panose="020B0604030504040204" pitchFamily="34" charset="0"/>
                <a:cs typeface="Tahoma" panose="020B0604030504040204" pitchFamily="34" charset="0"/>
              </a:rPr>
              <a:t>Westernizing</a:t>
            </a:r>
            <a:r>
              <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rPr>
              <a:t>” </a:t>
            </a:r>
            <a:r>
              <a:rPr lang="it-IT" sz="4000" b="1" dirty="0" err="1">
                <a:solidFill>
                  <a:srgbClr val="BB1717"/>
                </a:solidFill>
                <a:latin typeface="Tahoma" panose="020B0604030504040204" pitchFamily="34" charset="0"/>
                <a:ea typeface="Tahoma" panose="020B0604030504040204" pitchFamily="34" charset="0"/>
                <a:cs typeface="Tahoma" panose="020B0604030504040204" pitchFamily="34" charset="0"/>
              </a:rPr>
              <a:t>actor</a:t>
            </a:r>
            <a:endPar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endParaRPr>
          </a:p>
        </p:txBody>
      </p:sp>
      <p:sp>
        <p:nvSpPr>
          <p:cNvPr id="5" name="Titolo 1">
            <a:extLst>
              <a:ext uri="{FF2B5EF4-FFF2-40B4-BE49-F238E27FC236}">
                <a16:creationId xmlns:a16="http://schemas.microsoft.com/office/drawing/2014/main" id="{9543EEA7-A760-4508-9094-6DB65F9EDCA2}"/>
              </a:ext>
            </a:extLst>
          </p:cNvPr>
          <p:cNvSpPr txBox="1">
            <a:spLocks/>
          </p:cNvSpPr>
          <p:nvPr/>
        </p:nvSpPr>
        <p:spPr>
          <a:xfrm>
            <a:off x="226337" y="782590"/>
            <a:ext cx="12192000"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Latin American </a:t>
            </a:r>
            <a:r>
              <a:rPr lang="it-IT"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Studies</a:t>
            </a:r>
            <a:endPar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 name="CasellaDiTesto 6">
            <a:extLst>
              <a:ext uri="{FF2B5EF4-FFF2-40B4-BE49-F238E27FC236}">
                <a16:creationId xmlns:a16="http://schemas.microsoft.com/office/drawing/2014/main" id="{4A1BC144-F9D3-4C42-96B8-114CC271BCF0}"/>
              </a:ext>
            </a:extLst>
          </p:cNvPr>
          <p:cNvSpPr txBox="1"/>
          <p:nvPr/>
        </p:nvSpPr>
        <p:spPr>
          <a:xfrm>
            <a:off x="4780934" y="2364401"/>
            <a:ext cx="6872590" cy="3323987"/>
          </a:xfrm>
          <a:prstGeom prst="rect">
            <a:avLst/>
          </a:prstGeom>
          <a:noFill/>
        </p:spPr>
        <p:txBody>
          <a:bodyPr wrap="square" rtlCol="0">
            <a:spAutoFit/>
          </a:bodyPr>
          <a:lstStyle/>
          <a:p>
            <a:r>
              <a:rPr lang="en-GB" sz="3000" dirty="0"/>
              <a:t>Among the lower classes the religion, with its periodic rites, the proliferation of the cults of Saints and various manifestations of the Virgin Mary, and with its innumerable organizations and fraternities, becomes a vehicle of social inclusion and integration among different races. </a:t>
            </a:r>
          </a:p>
        </p:txBody>
      </p:sp>
      <p:pic>
        <p:nvPicPr>
          <p:cNvPr id="10" name="Picture 9" descr="CC-BY-SA_icon.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6633" y="6226055"/>
            <a:ext cx="1546160" cy="544780"/>
          </a:xfrm>
          <a:prstGeom prst="rect">
            <a:avLst/>
          </a:prstGeom>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9424"/>
            <a:ext cx="4581727" cy="6101436"/>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2620844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5129542" y="1108238"/>
            <a:ext cx="6909942" cy="1963897"/>
          </a:xfrm>
          <a:prstGeom prst="rect">
            <a:avLst/>
          </a:prstGeom>
          <a:noFill/>
        </p:spPr>
        <p:txBody>
          <a:bodyPr wrap="square" rtlCol="0">
            <a:spAutoFit/>
          </a:bodyPr>
          <a:lstStyle/>
          <a:p>
            <a:r>
              <a:rPr lang="it-IT" sz="4000" b="1" dirty="0" err="1">
                <a:solidFill>
                  <a:srgbClr val="BB1717"/>
                </a:solidFill>
                <a:latin typeface="Tahoma" panose="020B0604030504040204" pitchFamily="34" charset="0"/>
                <a:ea typeface="Tahoma" panose="020B0604030504040204" pitchFamily="34" charset="0"/>
                <a:cs typeface="Tahoma" panose="020B0604030504040204" pitchFamily="34" charset="0"/>
              </a:rPr>
              <a:t>Reducciones</a:t>
            </a:r>
            <a:r>
              <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rPr>
              <a:t> and </a:t>
            </a:r>
          </a:p>
          <a:p>
            <a:r>
              <a:rPr lang="it-IT" sz="4000" b="1" dirty="0" err="1">
                <a:solidFill>
                  <a:srgbClr val="BB1717"/>
                </a:solidFill>
                <a:latin typeface="Tahoma" panose="020B0604030504040204" pitchFamily="34" charset="0"/>
                <a:ea typeface="Tahoma" panose="020B0604030504040204" pitchFamily="34" charset="0"/>
                <a:cs typeface="Tahoma" panose="020B0604030504040204" pitchFamily="34" charset="0"/>
              </a:rPr>
              <a:t>reconstruction</a:t>
            </a:r>
            <a:r>
              <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rPr>
              <a:t> </a:t>
            </a:r>
          </a:p>
          <a:p>
            <a:r>
              <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rPr>
              <a:t>of the </a:t>
            </a:r>
            <a:r>
              <a:rPr lang="it-IT" sz="4000" b="1" dirty="0" err="1">
                <a:solidFill>
                  <a:srgbClr val="BB1717"/>
                </a:solidFill>
                <a:latin typeface="Tahoma" panose="020B0604030504040204" pitchFamily="34" charset="0"/>
                <a:ea typeface="Tahoma" panose="020B0604030504040204" pitchFamily="34" charset="0"/>
                <a:cs typeface="Tahoma" panose="020B0604030504040204" pitchFamily="34" charset="0"/>
              </a:rPr>
              <a:t>space</a:t>
            </a:r>
            <a:endPar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endParaRPr>
          </a:p>
        </p:txBody>
      </p:sp>
      <p:sp>
        <p:nvSpPr>
          <p:cNvPr id="4" name="Titolo 1">
            <a:extLst>
              <a:ext uri="{FF2B5EF4-FFF2-40B4-BE49-F238E27FC236}">
                <a16:creationId xmlns:a16="http://schemas.microsoft.com/office/drawing/2014/main" id="{9D407E46-B135-48C2-B1BF-A08A6688921A}"/>
              </a:ext>
            </a:extLst>
          </p:cNvPr>
          <p:cNvSpPr txBox="1">
            <a:spLocks/>
          </p:cNvSpPr>
          <p:nvPr/>
        </p:nvSpPr>
        <p:spPr>
          <a:xfrm>
            <a:off x="3639494" y="429894"/>
            <a:ext cx="2033518" cy="8328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000" b="1" dirty="0">
                <a:solidFill>
                  <a:schemeClr val="bg1"/>
                </a:solidFill>
                <a:latin typeface="Roboto" panose="02000000000000000000" pitchFamily="2" charset="0"/>
                <a:ea typeface="Roboto" panose="02000000000000000000" pitchFamily="2" charset="0"/>
                <a:cs typeface="Roboto" panose="02000000000000000000" pitchFamily="2" charset="0"/>
              </a:rPr>
              <a:t>Nome del corso</a:t>
            </a:r>
          </a:p>
        </p:txBody>
      </p:sp>
      <p:sp>
        <p:nvSpPr>
          <p:cNvPr id="5" name="Titolo 1">
            <a:extLst>
              <a:ext uri="{FF2B5EF4-FFF2-40B4-BE49-F238E27FC236}">
                <a16:creationId xmlns:a16="http://schemas.microsoft.com/office/drawing/2014/main" id="{9543EEA7-A760-4508-9094-6DB65F9EDCA2}"/>
              </a:ext>
            </a:extLst>
          </p:cNvPr>
          <p:cNvSpPr txBox="1">
            <a:spLocks/>
          </p:cNvSpPr>
          <p:nvPr/>
        </p:nvSpPr>
        <p:spPr>
          <a:xfrm>
            <a:off x="226337" y="782590"/>
            <a:ext cx="12192000"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Latin American </a:t>
            </a:r>
            <a:r>
              <a:rPr lang="it-IT"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Studies</a:t>
            </a:r>
            <a:endPar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 name="CasellaDiTesto 6">
            <a:extLst>
              <a:ext uri="{FF2B5EF4-FFF2-40B4-BE49-F238E27FC236}">
                <a16:creationId xmlns:a16="http://schemas.microsoft.com/office/drawing/2014/main" id="{4A1BC144-F9D3-4C42-96B8-114CC271BCF0}"/>
              </a:ext>
            </a:extLst>
          </p:cNvPr>
          <p:cNvSpPr txBox="1"/>
          <p:nvPr/>
        </p:nvSpPr>
        <p:spPr>
          <a:xfrm>
            <a:off x="730588" y="2826629"/>
            <a:ext cx="7486639" cy="2892587"/>
          </a:xfrm>
          <a:prstGeom prst="rect">
            <a:avLst/>
          </a:prstGeom>
          <a:noFill/>
        </p:spPr>
        <p:txBody>
          <a:bodyPr wrap="square" rtlCol="0">
            <a:spAutoFit/>
          </a:bodyPr>
          <a:lstStyle/>
          <a:p>
            <a:endParaRPr lang="it-IT" dirty="0"/>
          </a:p>
        </p:txBody>
      </p:sp>
      <p:pic>
        <p:nvPicPr>
          <p:cNvPr id="10" name="Picture 9" descr="CC-BY-SA_icon.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6633" y="6226055"/>
            <a:ext cx="1546160" cy="544780"/>
          </a:xfrm>
          <a:prstGeom prst="rect">
            <a:avLst/>
          </a:prstGeom>
        </p:spPr>
      </p:pic>
      <p:pic>
        <p:nvPicPr>
          <p:cNvPr id="9"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009" y="0"/>
            <a:ext cx="4203047" cy="6001917"/>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26208447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urosInc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904"/>
            <a:ext cx="12192000" cy="6051726"/>
          </a:xfrm>
          <a:prstGeom prst="rect">
            <a:avLst/>
          </a:prstGeom>
        </p:spPr>
      </p:pic>
      <p:sp>
        <p:nvSpPr>
          <p:cNvPr id="3"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Latin American </a:t>
            </a:r>
            <a:r>
              <a:rPr lang="it-IT"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Studies</a:t>
            </a:r>
            <a:endPar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6" name="Picture 5" descr="CC-BY-SA_icon.sv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46633" y="6226055"/>
            <a:ext cx="1546160" cy="544780"/>
          </a:xfrm>
          <a:prstGeom prst="rect">
            <a:avLst/>
          </a:prstGeom>
        </p:spPr>
      </p:pic>
    </p:spTree>
    <p:extLst>
      <p:ext uri="{BB962C8B-B14F-4D97-AF65-F5344CB8AC3E}">
        <p14:creationId xmlns:p14="http://schemas.microsoft.com/office/powerpoint/2010/main" val="320752679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qorikanch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64224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tedralMexic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8131968"/>
          </a:xfrm>
          <a:prstGeom prst="rect">
            <a:avLst/>
          </a:prstGeom>
        </p:spPr>
      </p:pic>
    </p:spTree>
    <p:extLst>
      <p:ext uri="{BB962C8B-B14F-4D97-AF65-F5344CB8AC3E}">
        <p14:creationId xmlns:p14="http://schemas.microsoft.com/office/powerpoint/2010/main" val="8494868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7152" y="435824"/>
            <a:ext cx="6250073" cy="5711933"/>
          </a:xfrm>
          <a:prstGeom prst="rect">
            <a:avLst/>
          </a:prstGeom>
        </p:spPr>
      </p:pic>
      <p:pic>
        <p:nvPicPr>
          <p:cNvPr id="3" name="Picture 2" descr="Templo-mayor-ciudad-de-mexico-940x62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4128" y="1942529"/>
            <a:ext cx="6277871" cy="4180795"/>
          </a:xfrm>
          <a:prstGeom prst="rect">
            <a:avLst/>
          </a:prstGeom>
        </p:spPr>
      </p:pic>
      <p:sp>
        <p:nvSpPr>
          <p:cNvPr id="4" name="TextBox 3"/>
          <p:cNvSpPr txBox="1"/>
          <p:nvPr/>
        </p:nvSpPr>
        <p:spPr>
          <a:xfrm>
            <a:off x="6274974" y="1070881"/>
            <a:ext cx="3738411" cy="707886"/>
          </a:xfrm>
          <a:prstGeom prst="rect">
            <a:avLst/>
          </a:prstGeom>
          <a:noFill/>
        </p:spPr>
        <p:txBody>
          <a:bodyPr wrap="none" rtlCol="0">
            <a:spAutoFit/>
          </a:bodyPr>
          <a:lstStyle/>
          <a:p>
            <a:r>
              <a:rPr lang="en-US" sz="4000" b="1" dirty="0" err="1">
                <a:solidFill>
                  <a:srgbClr val="BB1717"/>
                </a:solidFill>
                <a:latin typeface="Tahoma" panose="020B0604030504040204" pitchFamily="34" charset="0"/>
                <a:ea typeface="Tahoma" panose="020B0604030504040204" pitchFamily="34" charset="0"/>
                <a:cs typeface="Tahoma" panose="020B0604030504040204" pitchFamily="34" charset="0"/>
              </a:rPr>
              <a:t>Templo</a:t>
            </a:r>
            <a:r>
              <a:rPr lang="en-US" dirty="0"/>
              <a:t> </a:t>
            </a:r>
            <a:r>
              <a:rPr lang="en-US" sz="4000" b="1" dirty="0">
                <a:solidFill>
                  <a:srgbClr val="BB1717"/>
                </a:solidFill>
                <a:latin typeface="Tahoma" panose="020B0604030504040204" pitchFamily="34" charset="0"/>
                <a:ea typeface="Tahoma" panose="020B0604030504040204" pitchFamily="34" charset="0"/>
                <a:cs typeface="Tahoma" panose="020B0604030504040204" pitchFamily="34" charset="0"/>
              </a:rPr>
              <a:t>Mayor</a:t>
            </a:r>
          </a:p>
        </p:txBody>
      </p:sp>
      <p:sp>
        <p:nvSpPr>
          <p:cNvPr id="5"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6" name="Picture 5" descr="CC-BY-SA_icon.sv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46633" y="6226055"/>
            <a:ext cx="1546160" cy="544780"/>
          </a:xfrm>
          <a:prstGeom prst="rect">
            <a:avLst/>
          </a:prstGeom>
        </p:spPr>
      </p:pic>
      <p:sp>
        <p:nvSpPr>
          <p:cNvPr id="7"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Latin American </a:t>
            </a:r>
            <a:r>
              <a:rPr lang="it-IT"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Studies</a:t>
            </a:r>
            <a:endPar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789594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9D407E46-B135-48C2-B1BF-A08A6688921A}"/>
              </a:ext>
            </a:extLst>
          </p:cNvPr>
          <p:cNvSpPr txBox="1">
            <a:spLocks/>
          </p:cNvSpPr>
          <p:nvPr/>
        </p:nvSpPr>
        <p:spPr>
          <a:xfrm>
            <a:off x="3639494" y="429894"/>
            <a:ext cx="2033518" cy="8328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000" b="1" dirty="0">
                <a:solidFill>
                  <a:schemeClr val="bg1"/>
                </a:solidFill>
                <a:latin typeface="Roboto" panose="02000000000000000000" pitchFamily="2" charset="0"/>
                <a:ea typeface="Roboto" panose="02000000000000000000" pitchFamily="2" charset="0"/>
                <a:cs typeface="Roboto" panose="02000000000000000000" pitchFamily="2" charset="0"/>
              </a:rPr>
              <a:t>Nome del corso</a:t>
            </a:r>
          </a:p>
        </p:txBody>
      </p:sp>
      <p:sp>
        <p:nvSpPr>
          <p:cNvPr id="3" name="Title 1">
            <a:extLst>
              <a:ext uri="{FF2B5EF4-FFF2-40B4-BE49-F238E27FC236}">
                <a16:creationId xmlns:a16="http://schemas.microsoft.com/office/drawing/2014/main" id="{E1F7DFF9-F82D-43A9-8D0E-1CDE93A86640}"/>
              </a:ext>
            </a:extLst>
          </p:cNvPr>
          <p:cNvSpPr txBox="1">
            <a:spLocks/>
          </p:cNvSpPr>
          <p:nvPr/>
        </p:nvSpPr>
        <p:spPr>
          <a:xfrm>
            <a:off x="8471420" y="2290462"/>
            <a:ext cx="3478676" cy="2559728"/>
          </a:xfrm>
          <a:prstGeom prst="rect">
            <a:avLst/>
          </a:prstGeom>
        </p:spPr>
        <p:txBody>
          <a:bodyPr/>
          <a:lstStyle>
            <a:lvl1pPr algn="l" defTabSz="914400" rtl="0" eaLnBrk="1" latinLnBrk="0" hangingPunct="1">
              <a:spcBef>
                <a:spcPct val="0"/>
              </a:spcBef>
              <a:buNone/>
              <a:defRPr sz="3600" b="0" kern="1200">
                <a:solidFill>
                  <a:schemeClr val="accent1"/>
                </a:solidFill>
                <a:latin typeface="+mj-lt"/>
                <a:ea typeface="+mj-ea"/>
                <a:cs typeface="+mj-cs"/>
              </a:defRPr>
            </a:lvl1pPr>
          </a:lstStyle>
          <a:p>
            <a:r>
              <a:rPr lang="en-US" i="1">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Huacas</a:t>
            </a:r>
            <a:endParaRPr lang="en-US" i="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5" name="Picture 2" descr="C:\Documents and Settings\Sofia Venturoli\Documenti\Immagini\Perù02\Huari2004\Lavoro\IMGP0167.JPG">
            <a:extLst>
              <a:ext uri="{FF2B5EF4-FFF2-40B4-BE49-F238E27FC236}">
                <a16:creationId xmlns:a16="http://schemas.microsoft.com/office/drawing/2014/main" id="{52070795-BD44-4E7A-8E90-325EE3DBE39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106113" cy="6079585"/>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itolo 1">
            <a:extLst>
              <a:ext uri="{FF2B5EF4-FFF2-40B4-BE49-F238E27FC236}">
                <a16:creationId xmlns:a16="http://schemas.microsoft.com/office/drawing/2014/main" id="{EA8299C6-F978-4BFF-874F-5F46B4CEBF7D}"/>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Latin American </a:t>
            </a:r>
            <a:r>
              <a:rPr lang="it-IT" sz="1800" b="1" u="sng">
                <a:solidFill>
                  <a:schemeClr val="bg1"/>
                </a:solidFill>
                <a:latin typeface="Tahoma" panose="020B0604030504040204" pitchFamily="34" charset="0"/>
                <a:ea typeface="Tahoma" panose="020B0604030504040204" pitchFamily="34" charset="0"/>
                <a:cs typeface="Tahoma" panose="020B0604030504040204" pitchFamily="34" charset="0"/>
              </a:rPr>
              <a:t>Studies</a:t>
            </a:r>
            <a:endPar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 name="Sottotitolo 2">
            <a:extLst>
              <a:ext uri="{FF2B5EF4-FFF2-40B4-BE49-F238E27FC236}">
                <a16:creationId xmlns:a16="http://schemas.microsoft.com/office/drawing/2014/main" id="{1C727AD0-D539-47C2-B571-9A56F61BBAB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9" name="Picture 8" descr="CC-BY-SA_icon.svg.png">
            <a:extLst>
              <a:ext uri="{FF2B5EF4-FFF2-40B4-BE49-F238E27FC236}">
                <a16:creationId xmlns:a16="http://schemas.microsoft.com/office/drawing/2014/main" id="{40C03C53-2FD7-4B24-B05F-DDCEA1CCB71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30510" y="6199595"/>
            <a:ext cx="1508279" cy="544780"/>
          </a:xfrm>
          <a:prstGeom prst="rect">
            <a:avLst/>
          </a:prstGeom>
        </p:spPr>
      </p:pic>
    </p:spTree>
    <p:extLst>
      <p:ext uri="{BB962C8B-B14F-4D97-AF65-F5344CB8AC3E}">
        <p14:creationId xmlns:p14="http://schemas.microsoft.com/office/powerpoint/2010/main" val="212741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A0B76EF5-CB0F-1F19-59FB-9D169E7B0D8C}"/>
              </a:ext>
            </a:extLst>
          </p:cNvPr>
          <p:cNvSpPr>
            <a:spLocks noChangeArrowheads="1"/>
          </p:cNvSpPr>
          <p:nvPr/>
        </p:nvSpPr>
        <p:spPr bwMode="auto">
          <a:xfrm>
            <a:off x="443346" y="831272"/>
            <a:ext cx="16601416" cy="883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it-IT"/>
          </a:p>
        </p:txBody>
      </p:sp>
      <p:pic>
        <p:nvPicPr>
          <p:cNvPr id="1025" name="Immagine 1">
            <a:extLst>
              <a:ext uri="{FF2B5EF4-FFF2-40B4-BE49-F238E27FC236}">
                <a16:creationId xmlns:a16="http://schemas.microsoft.com/office/drawing/2014/main" id="{CDF58CA1-3CBB-AD4C-BC15-697216D807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345" y="1288473"/>
            <a:ext cx="10189227" cy="387927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25EC2611-D9B0-11CB-C7BB-2FF45406E807}"/>
              </a:ext>
            </a:extLst>
          </p:cNvPr>
          <p:cNvSpPr>
            <a:spLocks noChangeArrowheads="1"/>
          </p:cNvSpPr>
          <p:nvPr/>
        </p:nvSpPr>
        <p:spPr bwMode="auto">
          <a:xfrm>
            <a:off x="443345" y="5400250"/>
            <a:ext cx="1660141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kumimoji="0" lang="en-US" altLang="it-IT" sz="1600" b="0" i="1" u="none" strike="noStrike" cap="none" normalizeH="0" baseline="0" dirty="0">
                <a:ln>
                  <a:noFill/>
                </a:ln>
                <a:effectLst/>
                <a:latin typeface="Calibri"/>
                <a:ea typeface="Times New Roman" panose="02020603050405020304" pitchFamily="18" charset="0"/>
                <a:cs typeface="Calibri"/>
              </a:rPr>
              <a:t>Anthony </a:t>
            </a:r>
            <a:r>
              <a:rPr kumimoji="0" lang="en-US" altLang="it-IT" sz="1600" b="0" i="1" u="none" strike="noStrike" cap="none" normalizeH="0" baseline="0" dirty="0" err="1">
                <a:ln>
                  <a:noFill/>
                </a:ln>
                <a:effectLst/>
                <a:latin typeface="Calibri"/>
                <a:ea typeface="Times New Roman" panose="02020603050405020304" pitchFamily="18" charset="0"/>
                <a:cs typeface="Calibri"/>
              </a:rPr>
              <a:t>Pagden</a:t>
            </a:r>
            <a:r>
              <a:rPr kumimoji="0" lang="en-US" altLang="it-IT" sz="1600" b="0" i="1" u="none" strike="noStrike" cap="none" normalizeH="0" baseline="0" dirty="0">
                <a:ln>
                  <a:noFill/>
                </a:ln>
                <a:effectLst/>
                <a:latin typeface="Calibri"/>
                <a:ea typeface="Times New Roman" panose="02020603050405020304" pitchFamily="18" charset="0"/>
                <a:cs typeface="Calibri"/>
              </a:rPr>
              <a:t>, Facing Each </a:t>
            </a:r>
            <a:r>
              <a:rPr lang="en-US" altLang="it-IT" sz="1600" i="1" dirty="0">
                <a:latin typeface="Calibri"/>
                <a:ea typeface="Times New Roman" panose="02020603050405020304" pitchFamily="18" charset="0"/>
                <a:cs typeface="Calibri"/>
              </a:rPr>
              <a:t>Other, p</a:t>
            </a:r>
            <a:r>
              <a:rPr kumimoji="0" lang="en-US" altLang="it-IT" sz="1600" b="0" i="1" u="none" strike="noStrike" cap="none" normalizeH="0" baseline="0" dirty="0">
                <a:ln>
                  <a:noFill/>
                </a:ln>
                <a:effectLst/>
                <a:latin typeface="Calibri"/>
                <a:ea typeface="Times New Roman" panose="02020603050405020304" pitchFamily="18" charset="0"/>
                <a:cs typeface="Calibri"/>
              </a:rPr>
              <a:t>. XXIII</a:t>
            </a:r>
            <a:endParaRPr kumimoji="0" lang="en-US" altLang="it-IT" sz="1600" b="0" i="0" u="none" strike="noStrike" cap="none" normalizeH="0" baseline="0" dirty="0">
              <a:ln>
                <a:noFill/>
              </a:ln>
              <a:effectLst/>
              <a:latin typeface="Calibri"/>
              <a:cs typeface="Calibri"/>
            </a:endParaRPr>
          </a:p>
        </p:txBody>
      </p:sp>
      <p:sp>
        <p:nvSpPr>
          <p:cNvPr id="4" name="Titolo 1">
            <a:extLst>
              <a:ext uri="{FF2B5EF4-FFF2-40B4-BE49-F238E27FC236}">
                <a16:creationId xmlns:a16="http://schemas.microsoft.com/office/drawing/2014/main" id="{2BB6F4E8-EB0A-D057-1FD1-E1CC75FAA234}"/>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Latin American </a:t>
            </a:r>
            <a:r>
              <a:rPr lang="it-IT"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Studies</a:t>
            </a:r>
            <a:endPar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Sottotitolo 2">
            <a:extLst>
              <a:ext uri="{FF2B5EF4-FFF2-40B4-BE49-F238E27FC236}">
                <a16:creationId xmlns:a16="http://schemas.microsoft.com/office/drawing/2014/main" id="{905DC1B9-4BA5-46A4-4969-DCDF3A98684F}"/>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6" name="Picture 9" descr="CC-BY-SA_icon.svg.png">
            <a:extLst>
              <a:ext uri="{FF2B5EF4-FFF2-40B4-BE49-F238E27FC236}">
                <a16:creationId xmlns:a16="http://schemas.microsoft.com/office/drawing/2014/main" id="{96F745AA-5A62-0738-7404-F90ECE81AA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6633" y="6226055"/>
            <a:ext cx="1546160" cy="544780"/>
          </a:xfrm>
          <a:prstGeom prst="rect">
            <a:avLst/>
          </a:prstGeom>
        </p:spPr>
      </p:pic>
    </p:spTree>
    <p:extLst>
      <p:ext uri="{BB962C8B-B14F-4D97-AF65-F5344CB8AC3E}">
        <p14:creationId xmlns:p14="http://schemas.microsoft.com/office/powerpoint/2010/main" val="33171735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ED841BA9-ABE4-624A-8610-30FEEDCABB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3813" y="0"/>
            <a:ext cx="4548187"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a:extLst>
              <a:ext uri="{FF2B5EF4-FFF2-40B4-BE49-F238E27FC236}">
                <a16:creationId xmlns:a16="http://schemas.microsoft.com/office/drawing/2014/main" id="{EDCF2FD7-4FE8-A540-A0F8-404E7A132916}"/>
              </a:ext>
            </a:extLst>
          </p:cNvPr>
          <p:cNvSpPr txBox="1"/>
          <p:nvPr/>
        </p:nvSpPr>
        <p:spPr>
          <a:xfrm>
            <a:off x="549312" y="1855695"/>
            <a:ext cx="6575387" cy="3416320"/>
          </a:xfrm>
          <a:prstGeom prst="rect">
            <a:avLst/>
          </a:prstGeom>
          <a:noFill/>
        </p:spPr>
        <p:txBody>
          <a:bodyPr wrap="square" rtlCol="0">
            <a:spAutoFit/>
          </a:bodyPr>
          <a:lstStyle/>
          <a:p>
            <a:pPr>
              <a:buFontTx/>
              <a:buChar char="•"/>
            </a:pPr>
            <a:r>
              <a:rPr lang="it-IT" altLang="it-IT" sz="2400" i="1" dirty="0"/>
              <a:t> </a:t>
            </a:r>
            <a:r>
              <a:rPr lang="it-IT" altLang="it-IT" sz="2400" i="1" dirty="0" err="1"/>
              <a:t>pachacuti</a:t>
            </a:r>
            <a:r>
              <a:rPr lang="it-IT" altLang="it-IT" sz="2400" dirty="0"/>
              <a:t> - </a:t>
            </a:r>
            <a:r>
              <a:rPr lang="it-IT" altLang="it-IT" sz="2400" dirty="0" err="1"/>
              <a:t>messianism</a:t>
            </a:r>
            <a:endParaRPr lang="it-IT" altLang="it-IT" sz="2400" dirty="0"/>
          </a:p>
          <a:p>
            <a:pPr>
              <a:buFontTx/>
              <a:buChar char="•"/>
            </a:pPr>
            <a:r>
              <a:rPr lang="it-IT" altLang="it-IT" sz="2400" dirty="0"/>
              <a:t> the </a:t>
            </a:r>
            <a:r>
              <a:rPr lang="it-IT" altLang="it-IT" sz="2400" dirty="0" err="1"/>
              <a:t>rearticulationg</a:t>
            </a:r>
            <a:r>
              <a:rPr lang="it-IT" altLang="it-IT" sz="2400" dirty="0"/>
              <a:t> of </a:t>
            </a:r>
            <a:r>
              <a:rPr lang="it-IT" altLang="it-IT" sz="2400" i="1" dirty="0" err="1"/>
              <a:t>huacas</a:t>
            </a:r>
            <a:r>
              <a:rPr lang="it-IT" altLang="it-IT" sz="2400" i="1" dirty="0"/>
              <a:t> </a:t>
            </a:r>
            <a:r>
              <a:rPr lang="it-IT" altLang="it-IT" sz="2400" i="1" dirty="0" err="1"/>
              <a:t>power</a:t>
            </a:r>
            <a:endParaRPr lang="it-IT" altLang="it-IT" sz="2400" i="1" dirty="0"/>
          </a:p>
          <a:p>
            <a:pPr>
              <a:buFontTx/>
              <a:buChar char="•"/>
            </a:pPr>
            <a:r>
              <a:rPr lang="it-IT" altLang="it-IT" sz="2400" dirty="0" err="1"/>
              <a:t>Albornoz</a:t>
            </a:r>
            <a:r>
              <a:rPr lang="it-IT" altLang="it-IT" sz="2400" dirty="0"/>
              <a:t> </a:t>
            </a:r>
            <a:r>
              <a:rPr lang="it-IT" altLang="it-IT" sz="2400" dirty="0" err="1"/>
              <a:t>idolatry</a:t>
            </a:r>
            <a:r>
              <a:rPr lang="it-IT" altLang="it-IT" sz="2400" dirty="0"/>
              <a:t> </a:t>
            </a:r>
            <a:r>
              <a:rPr lang="it-IT" altLang="it-IT" sz="2400" dirty="0" err="1"/>
              <a:t>extirpation</a:t>
            </a:r>
            <a:endParaRPr lang="it-IT" altLang="it-IT" sz="2400" dirty="0"/>
          </a:p>
          <a:p>
            <a:pPr>
              <a:buFontTx/>
              <a:buChar char="•"/>
            </a:pPr>
            <a:r>
              <a:rPr lang="it-IT" altLang="it-IT" sz="2400" dirty="0"/>
              <a:t>Integration of Spanish cultural concepts and </a:t>
            </a:r>
            <a:r>
              <a:rPr lang="it-IT" altLang="it-IT" sz="2400" dirty="0" err="1"/>
              <a:t>structures</a:t>
            </a:r>
            <a:r>
              <a:rPr lang="it-IT" altLang="it-IT" sz="2400" dirty="0"/>
              <a:t> in a </a:t>
            </a:r>
            <a:r>
              <a:rPr lang="it-IT" altLang="it-IT" sz="2400" dirty="0" err="1"/>
              <a:t>process</a:t>
            </a:r>
            <a:r>
              <a:rPr lang="it-IT" altLang="it-IT" sz="2400" dirty="0"/>
              <a:t> of </a:t>
            </a:r>
            <a:r>
              <a:rPr lang="it-IT" altLang="it-IT" sz="2400" dirty="0" err="1"/>
              <a:t>appropriation</a:t>
            </a:r>
            <a:r>
              <a:rPr lang="it-IT" altLang="it-IT" sz="2400" dirty="0"/>
              <a:t>.</a:t>
            </a:r>
          </a:p>
          <a:p>
            <a:pPr>
              <a:buFontTx/>
              <a:buChar char="•"/>
            </a:pPr>
            <a:r>
              <a:rPr lang="it-IT" altLang="it-IT" sz="2400" dirty="0" err="1"/>
              <a:t>These</a:t>
            </a:r>
            <a:r>
              <a:rPr lang="it-IT" altLang="it-IT" sz="2400" dirty="0"/>
              <a:t> </a:t>
            </a:r>
            <a:r>
              <a:rPr lang="it-IT" altLang="it-IT" sz="2400" dirty="0" err="1"/>
              <a:t>same</a:t>
            </a:r>
            <a:r>
              <a:rPr lang="it-IT" altLang="it-IT" sz="2400" dirty="0"/>
              <a:t> </a:t>
            </a:r>
            <a:r>
              <a:rPr lang="it-IT" altLang="it-IT" sz="2400" dirty="0" err="1"/>
              <a:t>concepts</a:t>
            </a:r>
            <a:r>
              <a:rPr lang="it-IT" altLang="it-IT" sz="2400" dirty="0"/>
              <a:t> </a:t>
            </a:r>
            <a:r>
              <a:rPr lang="it-IT" altLang="it-IT" sz="2400" dirty="0" err="1"/>
              <a:t>become</a:t>
            </a:r>
            <a:r>
              <a:rPr lang="it-IT" altLang="it-IT" sz="2400" dirty="0"/>
              <a:t> </a:t>
            </a:r>
            <a:r>
              <a:rPr lang="it-IT" altLang="it-IT" sz="2400" dirty="0" err="1"/>
              <a:t>tools</a:t>
            </a:r>
            <a:r>
              <a:rPr lang="it-IT" altLang="it-IT" sz="2400" dirty="0"/>
              <a:t> for the </a:t>
            </a:r>
            <a:r>
              <a:rPr lang="it-IT" altLang="it-IT" sz="2400" dirty="0" err="1"/>
              <a:t>reaffirmation</a:t>
            </a:r>
            <a:r>
              <a:rPr lang="it-IT" altLang="it-IT" sz="2400" dirty="0"/>
              <a:t> of an </a:t>
            </a:r>
            <a:r>
              <a:rPr lang="it-IT" altLang="it-IT" sz="2400" dirty="0" err="1"/>
              <a:t>identity</a:t>
            </a:r>
            <a:r>
              <a:rPr lang="it-IT" altLang="it-IT" sz="2400" dirty="0"/>
              <a:t> and the </a:t>
            </a:r>
            <a:r>
              <a:rPr lang="it-IT" altLang="it-IT" sz="2400" dirty="0" err="1"/>
              <a:t>assertion</a:t>
            </a:r>
            <a:r>
              <a:rPr lang="it-IT" altLang="it-IT" sz="2400" dirty="0"/>
              <a:t> of </a:t>
            </a:r>
            <a:r>
              <a:rPr lang="it-IT" altLang="it-IT" sz="2400" dirty="0" err="1"/>
              <a:t>socio-economic</a:t>
            </a:r>
            <a:r>
              <a:rPr lang="it-IT" altLang="it-IT" sz="2400" dirty="0"/>
              <a:t> </a:t>
            </a:r>
            <a:r>
              <a:rPr lang="it-IT" altLang="it-IT" sz="2400" dirty="0" err="1"/>
              <a:t>rights</a:t>
            </a:r>
            <a:r>
              <a:rPr lang="it-IT" altLang="it-IT" sz="2400" dirty="0"/>
              <a:t>.</a:t>
            </a:r>
          </a:p>
          <a:p>
            <a:endParaRPr lang="it-IT" sz="2400" dirty="0"/>
          </a:p>
        </p:txBody>
      </p:sp>
      <p:sp>
        <p:nvSpPr>
          <p:cNvPr id="5" name="CasellaDiTesto 4">
            <a:extLst>
              <a:ext uri="{FF2B5EF4-FFF2-40B4-BE49-F238E27FC236}">
                <a16:creationId xmlns:a16="http://schemas.microsoft.com/office/drawing/2014/main" id="{519E48AD-F779-7444-9054-D3EC98D764C3}"/>
              </a:ext>
            </a:extLst>
          </p:cNvPr>
          <p:cNvSpPr txBox="1"/>
          <p:nvPr/>
        </p:nvSpPr>
        <p:spPr>
          <a:xfrm>
            <a:off x="416858" y="230858"/>
            <a:ext cx="6104964" cy="1323439"/>
          </a:xfrm>
          <a:prstGeom prst="rect">
            <a:avLst/>
          </a:prstGeom>
          <a:noFill/>
        </p:spPr>
        <p:txBody>
          <a:bodyPr wrap="square">
            <a:spAutoFit/>
          </a:bodyPr>
          <a:lstStyle/>
          <a:p>
            <a:r>
              <a:rPr lang="it-IT" altLang="it-IT" sz="4000" b="1" i="1" dirty="0" err="1">
                <a:solidFill>
                  <a:srgbClr val="BB1717"/>
                </a:solidFill>
                <a:latin typeface="Tahoma" panose="020B0604030504040204" pitchFamily="34" charset="0"/>
                <a:ea typeface="Tahoma" panose="020B0604030504040204" pitchFamily="34" charset="0"/>
                <a:cs typeface="Tahoma" panose="020B0604030504040204" pitchFamily="34" charset="0"/>
              </a:rPr>
              <a:t>Taqui</a:t>
            </a:r>
            <a:r>
              <a:rPr lang="it-IT" altLang="it-IT" sz="4000" b="1" i="1" dirty="0">
                <a:solidFill>
                  <a:srgbClr val="BB1717"/>
                </a:solidFill>
                <a:latin typeface="Tahoma" panose="020B0604030504040204" pitchFamily="34" charset="0"/>
                <a:ea typeface="Tahoma" panose="020B0604030504040204" pitchFamily="34" charset="0"/>
                <a:cs typeface="Tahoma" panose="020B0604030504040204" pitchFamily="34" charset="0"/>
              </a:rPr>
              <a:t> </a:t>
            </a:r>
            <a:r>
              <a:rPr lang="it-IT" altLang="it-IT" sz="4000" b="1" i="1" dirty="0" err="1">
                <a:solidFill>
                  <a:srgbClr val="BB1717"/>
                </a:solidFill>
                <a:latin typeface="Tahoma" panose="020B0604030504040204" pitchFamily="34" charset="0"/>
                <a:ea typeface="Tahoma" panose="020B0604030504040204" pitchFamily="34" charset="0"/>
                <a:cs typeface="Tahoma" panose="020B0604030504040204" pitchFamily="34" charset="0"/>
              </a:rPr>
              <a:t>Onqoy</a:t>
            </a:r>
            <a:endParaRPr lang="it-IT" altLang="it-IT" sz="4000" b="1" i="1" dirty="0">
              <a:solidFill>
                <a:srgbClr val="BB1717"/>
              </a:solidFill>
              <a:latin typeface="Tahoma" panose="020B0604030504040204" pitchFamily="34" charset="0"/>
              <a:ea typeface="Tahoma" panose="020B0604030504040204" pitchFamily="34" charset="0"/>
              <a:cs typeface="Tahoma" panose="020B0604030504040204" pitchFamily="34" charset="0"/>
            </a:endParaRPr>
          </a:p>
          <a:p>
            <a:r>
              <a:rPr lang="it-IT" altLang="it-IT" sz="4000" b="1" i="1" dirty="0">
                <a:solidFill>
                  <a:srgbClr val="BB1717"/>
                </a:solidFill>
                <a:latin typeface="Tahoma" panose="020B0604030504040204" pitchFamily="34" charset="0"/>
                <a:ea typeface="Tahoma" panose="020B0604030504040204" pitchFamily="34" charset="0"/>
                <a:cs typeface="Tahoma" panose="020B0604030504040204" pitchFamily="34" charset="0"/>
              </a:rPr>
              <a:t>1564 </a:t>
            </a:r>
            <a:r>
              <a:rPr lang="it-IT" altLang="it-IT" sz="4000" b="1" i="1" dirty="0" err="1">
                <a:solidFill>
                  <a:srgbClr val="BB1717"/>
                </a:solidFill>
                <a:latin typeface="Tahoma" panose="020B0604030504040204" pitchFamily="34" charset="0"/>
                <a:ea typeface="Tahoma" panose="020B0604030504040204" pitchFamily="34" charset="0"/>
                <a:cs typeface="Tahoma" panose="020B0604030504040204" pitchFamily="34" charset="0"/>
              </a:rPr>
              <a:t>Huamanga</a:t>
            </a:r>
            <a:endParaRPr lang="it-IT" altLang="it-IT" sz="4000" b="1" i="1" dirty="0">
              <a:solidFill>
                <a:srgbClr val="BB171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012736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5033" y="506342"/>
            <a:ext cx="8181788" cy="707886"/>
          </a:xfrm>
          <a:prstGeom prst="rect">
            <a:avLst/>
          </a:prstGeom>
          <a:noFill/>
        </p:spPr>
        <p:txBody>
          <a:bodyPr wrap="square" rtlCol="0">
            <a:spAutoFit/>
          </a:bodyPr>
          <a:lstStyle/>
          <a:p>
            <a:r>
              <a:rPr lang="es-ES_tradnl" sz="4000" b="1" i="1" dirty="0">
                <a:solidFill>
                  <a:srgbClr val="BB1717"/>
                </a:solidFill>
                <a:latin typeface="Tahoma" panose="020B0604030504040204" pitchFamily="34" charset="0"/>
                <a:ea typeface="Tahoma" panose="020B0604030504040204" pitchFamily="34" charset="0"/>
                <a:cs typeface="Tahoma" panose="020B0604030504040204" pitchFamily="34" charset="0"/>
              </a:rPr>
              <a:t>Civilización y barbarie</a:t>
            </a:r>
          </a:p>
        </p:txBody>
      </p:sp>
      <p:pic>
        <p:nvPicPr>
          <p:cNvPr id="5" name="Picture 4" descr="CC-BY-SA_icon.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299" y="6169610"/>
            <a:ext cx="1546160" cy="544780"/>
          </a:xfrm>
          <a:prstGeom prst="rect">
            <a:avLst/>
          </a:prstGeom>
        </p:spPr>
      </p:pic>
      <p:pic>
        <p:nvPicPr>
          <p:cNvPr id="4" name="Immagine 3" descr="Immagine che contiene testo&#10;&#10;Descrizione generata automaticamente">
            <a:extLst>
              <a:ext uri="{FF2B5EF4-FFF2-40B4-BE49-F238E27FC236}">
                <a16:creationId xmlns:a16="http://schemas.microsoft.com/office/drawing/2014/main" id="{8184451E-0B8C-C645-8C3D-5A7456B92D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64083" y="-30995"/>
            <a:ext cx="3327918" cy="6091782"/>
          </a:xfrm>
          <a:prstGeom prst="rect">
            <a:avLst/>
          </a:prstGeom>
        </p:spPr>
      </p:pic>
      <p:sp>
        <p:nvSpPr>
          <p:cNvPr id="8" name="CasellaDiTesto 7">
            <a:extLst>
              <a:ext uri="{FF2B5EF4-FFF2-40B4-BE49-F238E27FC236}">
                <a16:creationId xmlns:a16="http://schemas.microsoft.com/office/drawing/2014/main" id="{4259F712-A30B-D34F-BE6B-354D9D7DF01C}"/>
              </a:ext>
            </a:extLst>
          </p:cNvPr>
          <p:cNvSpPr txBox="1"/>
          <p:nvPr/>
        </p:nvSpPr>
        <p:spPr>
          <a:xfrm>
            <a:off x="415033" y="1690372"/>
            <a:ext cx="8038502" cy="4622163"/>
          </a:xfrm>
          <a:prstGeom prst="rect">
            <a:avLst/>
          </a:prstGeom>
          <a:noFill/>
        </p:spPr>
        <p:txBody>
          <a:bodyPr wrap="square" rtlCol="0">
            <a:spAutoFit/>
          </a:bodyPr>
          <a:lstStyle/>
          <a:p>
            <a:pPr>
              <a:lnSpc>
                <a:spcPct val="80000"/>
              </a:lnSpc>
              <a:spcBef>
                <a:spcPts val="500"/>
              </a:spcBef>
              <a:buClr>
                <a:srgbClr val="FFFFFF"/>
              </a:buClr>
            </a:pPr>
            <a:r>
              <a:rPr lang="en-US" sz="2800" dirty="0">
                <a:solidFill>
                  <a:srgbClr val="000000"/>
                </a:solidFill>
              </a:rPr>
              <a:t>The process to independence as a new privilege </a:t>
            </a:r>
            <a:r>
              <a:rPr lang="en-US" sz="2800" i="1" dirty="0">
                <a:solidFill>
                  <a:srgbClr val="000000"/>
                </a:solidFill>
              </a:rPr>
              <a:t>criollo</a:t>
            </a:r>
            <a:r>
              <a:rPr lang="en-US" sz="2800" dirty="0">
                <a:solidFill>
                  <a:srgbClr val="000000"/>
                </a:solidFill>
              </a:rPr>
              <a:t> era </a:t>
            </a:r>
          </a:p>
          <a:p>
            <a:pPr>
              <a:lnSpc>
                <a:spcPct val="80000"/>
              </a:lnSpc>
              <a:spcBef>
                <a:spcPts val="500"/>
              </a:spcBef>
              <a:buClr>
                <a:srgbClr val="FFFFFF"/>
              </a:buClr>
            </a:pPr>
            <a:r>
              <a:rPr lang="en-US" sz="2800" dirty="0">
                <a:solidFill>
                  <a:srgbClr val="000000"/>
                </a:solidFill>
              </a:rPr>
              <a:t>National Identity as a “quest of order”: progress and modernity</a:t>
            </a:r>
          </a:p>
          <a:p>
            <a:pPr>
              <a:lnSpc>
                <a:spcPct val="80000"/>
              </a:lnSpc>
              <a:spcBef>
                <a:spcPts val="500"/>
              </a:spcBef>
              <a:buClr>
                <a:srgbClr val="FFFFFF"/>
              </a:buClr>
            </a:pPr>
            <a:r>
              <a:rPr lang="en-US" sz="2800" dirty="0">
                <a:solidFill>
                  <a:srgbClr val="000000"/>
                </a:solidFill>
              </a:rPr>
              <a:t>Inca </a:t>
            </a:r>
            <a:r>
              <a:rPr lang="en-US" sz="2800" dirty="0" err="1">
                <a:solidFill>
                  <a:srgbClr val="000000"/>
                </a:solidFill>
              </a:rPr>
              <a:t>si</a:t>
            </a:r>
            <a:r>
              <a:rPr lang="en-US" sz="2800" dirty="0">
                <a:solidFill>
                  <a:srgbClr val="000000"/>
                </a:solidFill>
              </a:rPr>
              <a:t>, </a:t>
            </a:r>
            <a:r>
              <a:rPr lang="en-US" sz="2800" dirty="0" err="1">
                <a:solidFill>
                  <a:srgbClr val="000000"/>
                </a:solidFill>
              </a:rPr>
              <a:t>Indios</a:t>
            </a:r>
            <a:r>
              <a:rPr lang="en-US" sz="2800" dirty="0">
                <a:solidFill>
                  <a:srgbClr val="000000"/>
                </a:solidFill>
              </a:rPr>
              <a:t> no: ambivalence in the </a:t>
            </a:r>
            <a:r>
              <a:rPr lang="en-US" sz="2800" i="1" dirty="0" err="1">
                <a:solidFill>
                  <a:srgbClr val="000000"/>
                </a:solidFill>
              </a:rPr>
              <a:t>barbarie</a:t>
            </a:r>
            <a:r>
              <a:rPr lang="en-US" sz="2800" dirty="0">
                <a:solidFill>
                  <a:srgbClr val="000000"/>
                </a:solidFill>
              </a:rPr>
              <a:t> vision, dichotomy of the cannibal/good savage </a:t>
            </a:r>
          </a:p>
          <a:p>
            <a:pPr>
              <a:lnSpc>
                <a:spcPct val="80000"/>
              </a:lnSpc>
              <a:spcBef>
                <a:spcPts val="500"/>
              </a:spcBef>
              <a:buClr>
                <a:srgbClr val="FFFFFF"/>
              </a:buClr>
            </a:pPr>
            <a:r>
              <a:rPr lang="en-US" sz="2800" dirty="0">
                <a:solidFill>
                  <a:srgbClr val="000000"/>
                </a:solidFill>
              </a:rPr>
              <a:t>A small educated elite could build the path to progress against the backward masses</a:t>
            </a:r>
          </a:p>
          <a:p>
            <a:pPr>
              <a:lnSpc>
                <a:spcPct val="80000"/>
              </a:lnSpc>
              <a:spcBef>
                <a:spcPts val="500"/>
              </a:spcBef>
              <a:buClr>
                <a:srgbClr val="FFFFFF"/>
              </a:buClr>
            </a:pPr>
            <a:r>
              <a:rPr lang="en-US" sz="2800" dirty="0">
                <a:solidFill>
                  <a:srgbClr val="000000"/>
                </a:solidFill>
              </a:rPr>
              <a:t>Continuity of the civilization-barbarism dualism into XX century</a:t>
            </a:r>
          </a:p>
          <a:p>
            <a:pPr marL="0" indent="0">
              <a:lnSpc>
                <a:spcPct val="80000"/>
              </a:lnSpc>
              <a:spcBef>
                <a:spcPts val="500"/>
              </a:spcBef>
              <a:buClr>
                <a:srgbClr val="FFFFFF"/>
              </a:buClr>
            </a:pPr>
            <a:endParaRPr lang="en-US" sz="2800" dirty="0">
              <a:solidFill>
                <a:srgbClr val="000000"/>
              </a:solidFill>
            </a:endParaRPr>
          </a:p>
          <a:p>
            <a:pPr marL="0" indent="0">
              <a:lnSpc>
                <a:spcPct val="80000"/>
              </a:lnSpc>
              <a:spcBef>
                <a:spcPts val="500"/>
              </a:spcBef>
              <a:buClr>
                <a:srgbClr val="FFFFFF"/>
              </a:buClr>
            </a:pPr>
            <a:endParaRPr lang="en-US" sz="2800" dirty="0">
              <a:solidFill>
                <a:srgbClr val="000000"/>
              </a:solidFill>
            </a:endParaRPr>
          </a:p>
        </p:txBody>
      </p:sp>
    </p:spTree>
    <p:extLst>
      <p:ext uri="{BB962C8B-B14F-4D97-AF65-F5344CB8AC3E}">
        <p14:creationId xmlns:p14="http://schemas.microsoft.com/office/powerpoint/2010/main" val="277024112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411655" y="457354"/>
            <a:ext cx="7468321" cy="1323439"/>
          </a:xfrm>
          <a:prstGeom prst="rect">
            <a:avLst/>
          </a:prstGeom>
          <a:noFill/>
        </p:spPr>
        <p:txBody>
          <a:bodyPr wrap="square" rtlCol="0">
            <a:spAutoFit/>
          </a:bodyPr>
          <a:lstStyle/>
          <a:p>
            <a:r>
              <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rPr>
              <a:t>Gloria </a:t>
            </a:r>
            <a:r>
              <a:rPr lang="it-IT" sz="4000" b="1" dirty="0" err="1">
                <a:solidFill>
                  <a:srgbClr val="BB1717"/>
                </a:solidFill>
                <a:latin typeface="Tahoma" panose="020B0604030504040204" pitchFamily="34" charset="0"/>
                <a:ea typeface="Tahoma" panose="020B0604030504040204" pitchFamily="34" charset="0"/>
                <a:cs typeface="Tahoma" panose="020B0604030504040204" pitchFamily="34" charset="0"/>
              </a:rPr>
              <a:t>Anzaldua</a:t>
            </a:r>
            <a:r>
              <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rPr>
              <a:t> </a:t>
            </a:r>
            <a:r>
              <a:rPr lang="it-IT" sz="4000" b="1" i="1" dirty="0" err="1">
                <a:solidFill>
                  <a:srgbClr val="BB1717"/>
                </a:solidFill>
                <a:latin typeface="Tahoma" panose="020B0604030504040204" pitchFamily="34" charset="0"/>
                <a:ea typeface="Tahoma" panose="020B0604030504040204" pitchFamily="34" charset="0"/>
                <a:cs typeface="Tahoma" panose="020B0604030504040204" pitchFamily="34" charset="0"/>
              </a:rPr>
              <a:t>Borderlands</a:t>
            </a:r>
            <a:r>
              <a:rPr lang="it-IT" sz="4000" b="1" i="1" dirty="0">
                <a:solidFill>
                  <a:srgbClr val="BB1717"/>
                </a:solidFill>
                <a:latin typeface="Tahoma" panose="020B0604030504040204" pitchFamily="34" charset="0"/>
                <a:ea typeface="Tahoma" panose="020B0604030504040204" pitchFamily="34" charset="0"/>
                <a:cs typeface="Tahoma" panose="020B0604030504040204" pitchFamily="34" charset="0"/>
              </a:rPr>
              <a:t>-la </a:t>
            </a:r>
            <a:r>
              <a:rPr lang="it-IT" sz="4000" b="1" i="1" dirty="0" err="1">
                <a:solidFill>
                  <a:srgbClr val="BB1717"/>
                </a:solidFill>
                <a:latin typeface="Tahoma" panose="020B0604030504040204" pitchFamily="34" charset="0"/>
                <a:ea typeface="Tahoma" panose="020B0604030504040204" pitchFamily="34" charset="0"/>
                <a:cs typeface="Tahoma" panose="020B0604030504040204" pitchFamily="34" charset="0"/>
              </a:rPr>
              <a:t>frontera</a:t>
            </a:r>
            <a:endParaRPr lang="it-IT" sz="4000" b="1" i="1" dirty="0">
              <a:solidFill>
                <a:srgbClr val="BB1717"/>
              </a:solidFill>
              <a:latin typeface="Tahoma" panose="020B0604030504040204" pitchFamily="34" charset="0"/>
              <a:ea typeface="Tahoma" panose="020B0604030504040204" pitchFamily="34" charset="0"/>
              <a:cs typeface="Tahoma" panose="020B0604030504040204" pitchFamily="34" charset="0"/>
            </a:endParaRPr>
          </a:p>
        </p:txBody>
      </p:sp>
      <p:sp>
        <p:nvSpPr>
          <p:cNvPr id="4" name="Titolo 1">
            <a:extLst>
              <a:ext uri="{FF2B5EF4-FFF2-40B4-BE49-F238E27FC236}">
                <a16:creationId xmlns:a16="http://schemas.microsoft.com/office/drawing/2014/main" id="{9D407E46-B135-48C2-B1BF-A08A6688921A}"/>
              </a:ext>
            </a:extLst>
          </p:cNvPr>
          <p:cNvSpPr txBox="1">
            <a:spLocks/>
          </p:cNvSpPr>
          <p:nvPr/>
        </p:nvSpPr>
        <p:spPr>
          <a:xfrm>
            <a:off x="3639494" y="429894"/>
            <a:ext cx="2033518" cy="8328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000" b="1" dirty="0">
                <a:solidFill>
                  <a:schemeClr val="bg1"/>
                </a:solidFill>
                <a:latin typeface="Roboto" panose="02000000000000000000" pitchFamily="2" charset="0"/>
                <a:ea typeface="Roboto" panose="02000000000000000000" pitchFamily="2" charset="0"/>
                <a:cs typeface="Roboto" panose="02000000000000000000" pitchFamily="2" charset="0"/>
              </a:rPr>
              <a:t>Nome del corso</a:t>
            </a:r>
          </a:p>
        </p:txBody>
      </p:sp>
      <p:sp>
        <p:nvSpPr>
          <p:cNvPr id="5" name="Titolo 1">
            <a:extLst>
              <a:ext uri="{FF2B5EF4-FFF2-40B4-BE49-F238E27FC236}">
                <a16:creationId xmlns:a16="http://schemas.microsoft.com/office/drawing/2014/main" id="{9543EEA7-A760-4508-9094-6DB65F9EDCA2}"/>
              </a:ext>
            </a:extLst>
          </p:cNvPr>
          <p:cNvSpPr txBox="1">
            <a:spLocks/>
          </p:cNvSpPr>
          <p:nvPr/>
        </p:nvSpPr>
        <p:spPr>
          <a:xfrm>
            <a:off x="226337" y="782590"/>
            <a:ext cx="12192000"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Latin American </a:t>
            </a:r>
            <a:r>
              <a:rPr lang="it-IT"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Studies</a:t>
            </a:r>
            <a:endPar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 name="CasellaDiTesto 6">
            <a:extLst>
              <a:ext uri="{FF2B5EF4-FFF2-40B4-BE49-F238E27FC236}">
                <a16:creationId xmlns:a16="http://schemas.microsoft.com/office/drawing/2014/main" id="{4A1BC144-F9D3-4C42-96B8-114CC271BCF0}"/>
              </a:ext>
            </a:extLst>
          </p:cNvPr>
          <p:cNvSpPr txBox="1"/>
          <p:nvPr/>
        </p:nvSpPr>
        <p:spPr>
          <a:xfrm>
            <a:off x="226337" y="2045348"/>
            <a:ext cx="7833552" cy="3970318"/>
          </a:xfrm>
          <a:prstGeom prst="rect">
            <a:avLst/>
          </a:prstGeom>
          <a:noFill/>
        </p:spPr>
        <p:txBody>
          <a:bodyPr wrap="square" rtlCol="0">
            <a:spAutoFit/>
          </a:bodyPr>
          <a:lstStyle/>
          <a:p>
            <a:pPr algn="ctr"/>
            <a:r>
              <a:rPr lang="it-IT" sz="2800" b="1" dirty="0"/>
              <a:t>Una </a:t>
            </a:r>
            <a:r>
              <a:rPr lang="it-IT" sz="2800" b="1" dirty="0" err="1"/>
              <a:t>lucha</a:t>
            </a:r>
            <a:r>
              <a:rPr lang="it-IT" sz="2800" b="1" dirty="0"/>
              <a:t> de </a:t>
            </a:r>
            <a:r>
              <a:rPr lang="it-IT" sz="2800" b="1" dirty="0" err="1"/>
              <a:t>fronteras</a:t>
            </a:r>
            <a:r>
              <a:rPr lang="it-IT" sz="2800" b="1" dirty="0"/>
              <a:t> / A </a:t>
            </a:r>
            <a:r>
              <a:rPr lang="it-IT" sz="2800" b="1" dirty="0" err="1"/>
              <a:t>Struggle</a:t>
            </a:r>
            <a:r>
              <a:rPr lang="it-IT" sz="2800" b="1" dirty="0"/>
              <a:t> of </a:t>
            </a:r>
            <a:r>
              <a:rPr lang="it-IT" sz="2800" b="1" dirty="0" err="1"/>
              <a:t>Borders</a:t>
            </a:r>
            <a:r>
              <a:rPr lang="it-IT" sz="2800" b="1" dirty="0"/>
              <a:t> </a:t>
            </a:r>
            <a:r>
              <a:rPr lang="it-IT" sz="2800" dirty="0" err="1"/>
              <a:t>Because</a:t>
            </a:r>
            <a:r>
              <a:rPr lang="it-IT" sz="2800" dirty="0"/>
              <a:t> I a </a:t>
            </a:r>
            <a:r>
              <a:rPr lang="it-IT" sz="2800" dirty="0" err="1"/>
              <a:t>mestiza</a:t>
            </a:r>
            <a:r>
              <a:rPr lang="it-IT" sz="2800" dirty="0"/>
              <a:t>, </a:t>
            </a:r>
          </a:p>
          <a:p>
            <a:pPr algn="ctr"/>
            <a:r>
              <a:rPr lang="it-IT" sz="2800" dirty="0" err="1"/>
              <a:t>continually</a:t>
            </a:r>
            <a:r>
              <a:rPr lang="it-IT" sz="2800" dirty="0"/>
              <a:t> </a:t>
            </a:r>
            <a:r>
              <a:rPr lang="it-IT" sz="2800" dirty="0" err="1"/>
              <a:t>walk</a:t>
            </a:r>
            <a:r>
              <a:rPr lang="it-IT" sz="2800" dirty="0"/>
              <a:t> out of </a:t>
            </a:r>
            <a:r>
              <a:rPr lang="it-IT" sz="2800" dirty="0" err="1"/>
              <a:t>one</a:t>
            </a:r>
            <a:r>
              <a:rPr lang="it-IT" sz="2800" dirty="0"/>
              <a:t> culture </a:t>
            </a:r>
          </a:p>
          <a:p>
            <a:pPr algn="ctr"/>
            <a:r>
              <a:rPr lang="it-IT" sz="2800" dirty="0"/>
              <a:t>and </a:t>
            </a:r>
            <a:r>
              <a:rPr lang="it-IT" sz="2800" dirty="0" err="1"/>
              <a:t>into</a:t>
            </a:r>
            <a:r>
              <a:rPr lang="it-IT" sz="2800" dirty="0"/>
              <a:t> </a:t>
            </a:r>
            <a:r>
              <a:rPr lang="it-IT" sz="2800" dirty="0" err="1"/>
              <a:t>another</a:t>
            </a:r>
            <a:r>
              <a:rPr lang="it-IT" sz="2800" dirty="0"/>
              <a:t>, </a:t>
            </a:r>
            <a:r>
              <a:rPr lang="it-IT" sz="2800" dirty="0" err="1"/>
              <a:t>because</a:t>
            </a:r>
            <a:r>
              <a:rPr lang="it-IT" sz="2800" dirty="0"/>
              <a:t> I </a:t>
            </a:r>
            <a:r>
              <a:rPr lang="it-IT" sz="2800" dirty="0" err="1"/>
              <a:t>am</a:t>
            </a:r>
            <a:r>
              <a:rPr lang="it-IT" sz="2800" dirty="0"/>
              <a:t> in </a:t>
            </a:r>
            <a:r>
              <a:rPr lang="it-IT" sz="2800" dirty="0" err="1"/>
              <a:t>all</a:t>
            </a:r>
            <a:r>
              <a:rPr lang="it-IT" sz="2800" dirty="0"/>
              <a:t> </a:t>
            </a:r>
            <a:r>
              <a:rPr lang="it-IT" sz="2800" dirty="0" err="1"/>
              <a:t>cultures</a:t>
            </a:r>
            <a:r>
              <a:rPr lang="it-IT" sz="2800" dirty="0"/>
              <a:t> </a:t>
            </a:r>
            <a:r>
              <a:rPr lang="it-IT" sz="2800" dirty="0" err="1"/>
              <a:t>at</a:t>
            </a:r>
            <a:r>
              <a:rPr lang="it-IT" sz="2800" dirty="0"/>
              <a:t> the </a:t>
            </a:r>
            <a:r>
              <a:rPr lang="it-IT" sz="2800" dirty="0" err="1"/>
              <a:t>same</a:t>
            </a:r>
            <a:r>
              <a:rPr lang="it-IT" sz="2800" dirty="0"/>
              <a:t> time, </a:t>
            </a:r>
          </a:p>
          <a:p>
            <a:pPr algn="ctr"/>
            <a:r>
              <a:rPr lang="it-IT" sz="2800" dirty="0"/>
              <a:t>alma </a:t>
            </a:r>
            <a:r>
              <a:rPr lang="it-IT" sz="2800" dirty="0" err="1"/>
              <a:t>entre</a:t>
            </a:r>
            <a:r>
              <a:rPr lang="it-IT" sz="2800" dirty="0"/>
              <a:t> </a:t>
            </a:r>
            <a:r>
              <a:rPr lang="it-IT" sz="2800" dirty="0" err="1"/>
              <a:t>dos</a:t>
            </a:r>
            <a:r>
              <a:rPr lang="it-IT" sz="2800" dirty="0"/>
              <a:t> </a:t>
            </a:r>
            <a:r>
              <a:rPr lang="it-IT" sz="2800" dirty="0" err="1"/>
              <a:t>mundos</a:t>
            </a:r>
            <a:r>
              <a:rPr lang="it-IT" sz="2800" dirty="0"/>
              <a:t>, .</a:t>
            </a:r>
            <a:r>
              <a:rPr lang="it-IT" sz="2800" dirty="0" err="1"/>
              <a:t>tres</a:t>
            </a:r>
            <a:r>
              <a:rPr lang="it-IT" sz="2800" dirty="0"/>
              <a:t>, </a:t>
            </a:r>
            <a:r>
              <a:rPr lang="it-IT" sz="2800" dirty="0" err="1"/>
              <a:t>cuatro</a:t>
            </a:r>
            <a:r>
              <a:rPr lang="it-IT" sz="2800" dirty="0"/>
              <a:t>, </a:t>
            </a:r>
          </a:p>
          <a:p>
            <a:pPr algn="ctr"/>
            <a:r>
              <a:rPr lang="it-IT" sz="2800" dirty="0"/>
              <a:t>me </a:t>
            </a:r>
            <a:r>
              <a:rPr lang="it-IT" sz="2800" dirty="0" err="1"/>
              <a:t>zumba</a:t>
            </a:r>
            <a:r>
              <a:rPr lang="it-IT" sz="2800" dirty="0"/>
              <a:t> la </a:t>
            </a:r>
            <a:r>
              <a:rPr lang="it-IT" sz="2800" dirty="0" err="1"/>
              <a:t>cabeza</a:t>
            </a:r>
            <a:r>
              <a:rPr lang="it-IT" sz="2800" dirty="0"/>
              <a:t> con lo </a:t>
            </a:r>
            <a:r>
              <a:rPr lang="it-IT" sz="2800" dirty="0" err="1"/>
              <a:t>contradictorio</a:t>
            </a:r>
            <a:r>
              <a:rPr lang="it-IT" sz="2800" dirty="0"/>
              <a:t>. </a:t>
            </a:r>
          </a:p>
          <a:p>
            <a:pPr algn="ctr"/>
            <a:r>
              <a:rPr lang="it-IT" sz="2800" dirty="0" err="1"/>
              <a:t>Estoy</a:t>
            </a:r>
            <a:r>
              <a:rPr lang="it-IT" sz="2800" dirty="0"/>
              <a:t> </a:t>
            </a:r>
            <a:r>
              <a:rPr lang="it-IT" sz="2800" dirty="0" err="1"/>
              <a:t>norteada</a:t>
            </a:r>
            <a:r>
              <a:rPr lang="it-IT" sz="2800" dirty="0"/>
              <a:t> por </a:t>
            </a:r>
            <a:r>
              <a:rPr lang="it-IT" sz="2800" dirty="0" err="1"/>
              <a:t>todas</a:t>
            </a:r>
            <a:r>
              <a:rPr lang="it-IT" sz="2800" dirty="0"/>
              <a:t> </a:t>
            </a:r>
            <a:r>
              <a:rPr lang="it-IT" sz="2800" dirty="0" err="1"/>
              <a:t>las</a:t>
            </a:r>
            <a:r>
              <a:rPr lang="it-IT" sz="2800" dirty="0"/>
              <a:t> </a:t>
            </a:r>
            <a:r>
              <a:rPr lang="it-IT" sz="2800" dirty="0" err="1"/>
              <a:t>voces</a:t>
            </a:r>
            <a:r>
              <a:rPr lang="it-IT" sz="2800" dirty="0"/>
              <a:t> </a:t>
            </a:r>
            <a:r>
              <a:rPr lang="it-IT" sz="2800" dirty="0" err="1"/>
              <a:t>que</a:t>
            </a:r>
            <a:r>
              <a:rPr lang="it-IT" sz="2800" dirty="0"/>
              <a:t> me </a:t>
            </a:r>
            <a:r>
              <a:rPr lang="it-IT" sz="2800" dirty="0" err="1"/>
              <a:t>hablan</a:t>
            </a:r>
            <a:r>
              <a:rPr lang="it-IT" sz="2800" dirty="0"/>
              <a:t> simultaneamente. </a:t>
            </a:r>
          </a:p>
        </p:txBody>
      </p:sp>
      <p:pic>
        <p:nvPicPr>
          <p:cNvPr id="10" name="Picture 9" descr="CC-BY-SA_icon.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6633" y="6226055"/>
            <a:ext cx="1546160" cy="544780"/>
          </a:xfrm>
          <a:prstGeom prst="rect">
            <a:avLst/>
          </a:prstGeom>
        </p:spPr>
      </p:pic>
      <p:pic>
        <p:nvPicPr>
          <p:cNvPr id="9" name="Immagine 8">
            <a:extLst>
              <a:ext uri="{FF2B5EF4-FFF2-40B4-BE49-F238E27FC236}">
                <a16:creationId xmlns:a16="http://schemas.microsoft.com/office/drawing/2014/main" id="{9A9B87EA-9842-BD4E-8688-C96EBD2782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80556" y="0"/>
            <a:ext cx="3927026" cy="6097867"/>
          </a:xfrm>
          <a:prstGeom prst="rect">
            <a:avLst/>
          </a:prstGeom>
        </p:spPr>
      </p:pic>
    </p:spTree>
    <p:extLst>
      <p:ext uri="{BB962C8B-B14F-4D97-AF65-F5344CB8AC3E}">
        <p14:creationId xmlns:p14="http://schemas.microsoft.com/office/powerpoint/2010/main" val="23162854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933776" y="1021077"/>
            <a:ext cx="10034978" cy="1323439"/>
          </a:xfrm>
          <a:prstGeom prst="rect">
            <a:avLst/>
          </a:prstGeom>
          <a:noFill/>
        </p:spPr>
        <p:txBody>
          <a:bodyPr wrap="square" rtlCol="0">
            <a:spAutoFit/>
          </a:bodyPr>
          <a:lstStyle/>
          <a:p>
            <a:r>
              <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rPr>
              <a:t>“In </a:t>
            </a:r>
            <a:r>
              <a:rPr lang="it-IT" sz="4000" b="1" dirty="0" err="1">
                <a:solidFill>
                  <a:srgbClr val="BB1717"/>
                </a:solidFill>
                <a:latin typeface="Tahoma" panose="020B0604030504040204" pitchFamily="34" charset="0"/>
                <a:ea typeface="Tahoma" panose="020B0604030504040204" pitchFamily="34" charset="0"/>
                <a:cs typeface="Tahoma" panose="020B0604030504040204" pitchFamily="34" charset="0"/>
              </a:rPr>
              <a:t>order</a:t>
            </a:r>
            <a:r>
              <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rPr>
              <a:t> to </a:t>
            </a:r>
            <a:r>
              <a:rPr lang="it-IT" sz="4000" b="1" dirty="0" err="1">
                <a:solidFill>
                  <a:srgbClr val="BB1717"/>
                </a:solidFill>
                <a:latin typeface="Tahoma" panose="020B0604030504040204" pitchFamily="34" charset="0"/>
                <a:ea typeface="Tahoma" panose="020B0604030504040204" pitchFamily="34" charset="0"/>
                <a:cs typeface="Tahoma" panose="020B0604030504040204" pitchFamily="34" charset="0"/>
              </a:rPr>
              <a:t>have</a:t>
            </a:r>
            <a:r>
              <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rPr>
              <a:t> </a:t>
            </a:r>
            <a:r>
              <a:rPr lang="it-IT" sz="4000" b="1" dirty="0" err="1">
                <a:solidFill>
                  <a:srgbClr val="BB1717"/>
                </a:solidFill>
                <a:latin typeface="Tahoma" panose="020B0604030504040204" pitchFamily="34" charset="0"/>
                <a:ea typeface="Tahoma" panose="020B0604030504040204" pitchFamily="34" charset="0"/>
                <a:cs typeface="Tahoma" panose="020B0604030504040204" pitchFamily="34" charset="0"/>
              </a:rPr>
              <a:t>History</a:t>
            </a:r>
            <a:r>
              <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rPr>
              <a:t> </a:t>
            </a:r>
            <a:r>
              <a:rPr lang="it-IT" sz="4000" b="1" dirty="0" err="1">
                <a:solidFill>
                  <a:srgbClr val="BB1717"/>
                </a:solidFill>
                <a:latin typeface="Tahoma" panose="020B0604030504040204" pitchFamily="34" charset="0"/>
                <a:ea typeface="Tahoma" panose="020B0604030504040204" pitchFamily="34" charset="0"/>
                <a:cs typeface="Tahoma" panose="020B0604030504040204" pitchFamily="34" charset="0"/>
              </a:rPr>
              <a:t>you</a:t>
            </a:r>
            <a:r>
              <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rPr>
              <a:t> must be </a:t>
            </a:r>
            <a:r>
              <a:rPr lang="it-IT" sz="4000" b="1" dirty="0" err="1">
                <a:solidFill>
                  <a:srgbClr val="BB1717"/>
                </a:solidFill>
                <a:latin typeface="Tahoma" panose="020B0604030504040204" pitchFamily="34" charset="0"/>
                <a:ea typeface="Tahoma" panose="020B0604030504040204" pitchFamily="34" charset="0"/>
                <a:cs typeface="Tahoma" panose="020B0604030504040204" pitchFamily="34" charset="0"/>
              </a:rPr>
              <a:t>colonized</a:t>
            </a:r>
            <a:r>
              <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rPr>
              <a:t>” (Mignolo 2005)</a:t>
            </a:r>
          </a:p>
        </p:txBody>
      </p:sp>
      <p:sp>
        <p:nvSpPr>
          <p:cNvPr id="4" name="Titolo 1">
            <a:extLst>
              <a:ext uri="{FF2B5EF4-FFF2-40B4-BE49-F238E27FC236}">
                <a16:creationId xmlns:a16="http://schemas.microsoft.com/office/drawing/2014/main" id="{9D407E46-B135-48C2-B1BF-A08A6688921A}"/>
              </a:ext>
            </a:extLst>
          </p:cNvPr>
          <p:cNvSpPr txBox="1">
            <a:spLocks/>
          </p:cNvSpPr>
          <p:nvPr/>
        </p:nvSpPr>
        <p:spPr>
          <a:xfrm>
            <a:off x="3639494" y="429894"/>
            <a:ext cx="2033518" cy="8328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000" b="1" dirty="0">
                <a:solidFill>
                  <a:schemeClr val="bg1"/>
                </a:solidFill>
                <a:latin typeface="Roboto" panose="02000000000000000000" pitchFamily="2" charset="0"/>
                <a:ea typeface="Roboto" panose="02000000000000000000" pitchFamily="2" charset="0"/>
                <a:cs typeface="Roboto" panose="02000000000000000000" pitchFamily="2" charset="0"/>
              </a:rPr>
              <a:t>Nome del corso</a:t>
            </a:r>
          </a:p>
        </p:txBody>
      </p:sp>
      <p:sp>
        <p:nvSpPr>
          <p:cNvPr id="5" name="Titolo 1">
            <a:extLst>
              <a:ext uri="{FF2B5EF4-FFF2-40B4-BE49-F238E27FC236}">
                <a16:creationId xmlns:a16="http://schemas.microsoft.com/office/drawing/2014/main" id="{9543EEA7-A760-4508-9094-6DB65F9EDCA2}"/>
              </a:ext>
            </a:extLst>
          </p:cNvPr>
          <p:cNvSpPr txBox="1">
            <a:spLocks/>
          </p:cNvSpPr>
          <p:nvPr/>
        </p:nvSpPr>
        <p:spPr>
          <a:xfrm>
            <a:off x="226337" y="782590"/>
            <a:ext cx="12192000"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Latin American </a:t>
            </a:r>
            <a:r>
              <a:rPr lang="it-IT"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Studies</a:t>
            </a:r>
            <a:endPar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 name="CasellaDiTesto 6">
            <a:extLst>
              <a:ext uri="{FF2B5EF4-FFF2-40B4-BE49-F238E27FC236}">
                <a16:creationId xmlns:a16="http://schemas.microsoft.com/office/drawing/2014/main" id="{4A1BC144-F9D3-4C42-96B8-114CC271BCF0}"/>
              </a:ext>
            </a:extLst>
          </p:cNvPr>
          <p:cNvSpPr txBox="1"/>
          <p:nvPr/>
        </p:nvSpPr>
        <p:spPr>
          <a:xfrm>
            <a:off x="958675" y="2639848"/>
            <a:ext cx="10122131" cy="3539431"/>
          </a:xfrm>
          <a:prstGeom prst="rect">
            <a:avLst/>
          </a:prstGeom>
          <a:noFill/>
        </p:spPr>
        <p:txBody>
          <a:bodyPr wrap="square" rtlCol="0">
            <a:spAutoFit/>
          </a:bodyPr>
          <a:lstStyle/>
          <a:p>
            <a:pPr marL="285750" indent="-285750">
              <a:buFont typeface="Arial"/>
              <a:buChar char="•"/>
            </a:pPr>
            <a:r>
              <a:rPr lang="en-US" sz="2800" dirty="0"/>
              <a:t>Modernity doesn't exist without colonization: one history prevails over the others </a:t>
            </a:r>
          </a:p>
          <a:p>
            <a:pPr marL="285750" indent="-285750">
              <a:buFont typeface="Arial"/>
              <a:buChar char="•"/>
            </a:pPr>
            <a:r>
              <a:rPr lang="en-US" sz="2800" dirty="0"/>
              <a:t>Evangelization as the language of salvation</a:t>
            </a:r>
          </a:p>
          <a:p>
            <a:pPr marL="285750" indent="-285750">
              <a:buFont typeface="Arial"/>
              <a:buChar char="•"/>
            </a:pPr>
            <a:r>
              <a:rPr lang="en-US" sz="2800" dirty="0"/>
              <a:t>America as a European construction</a:t>
            </a:r>
          </a:p>
          <a:p>
            <a:pPr marL="285750" indent="-285750">
              <a:buFont typeface="Arial"/>
              <a:buChar char="•"/>
            </a:pPr>
            <a:r>
              <a:rPr lang="en-US" sz="2800" dirty="0"/>
              <a:t>Ideological construction of racism as a fundamental new categorization of humanity to build the basis of the new hierarchical order</a:t>
            </a:r>
          </a:p>
          <a:p>
            <a:pPr marL="285750" indent="-285750">
              <a:buFont typeface="Arial"/>
              <a:buChar char="•"/>
            </a:pPr>
            <a:endParaRPr lang="it-IT" sz="2800" dirty="0"/>
          </a:p>
        </p:txBody>
      </p:sp>
      <p:pic>
        <p:nvPicPr>
          <p:cNvPr id="10" name="Picture 9" descr="CC-BY-SA_icon.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6633" y="6226055"/>
            <a:ext cx="1546160" cy="544780"/>
          </a:xfrm>
          <a:prstGeom prst="rect">
            <a:avLst/>
          </a:prstGeom>
        </p:spPr>
      </p:pic>
    </p:spTree>
    <p:extLst>
      <p:ext uri="{BB962C8B-B14F-4D97-AF65-F5344CB8AC3E}">
        <p14:creationId xmlns:p14="http://schemas.microsoft.com/office/powerpoint/2010/main" val="2620844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9D407E46-B135-48C2-B1BF-A08A6688921A}"/>
              </a:ext>
            </a:extLst>
          </p:cNvPr>
          <p:cNvSpPr txBox="1">
            <a:spLocks/>
          </p:cNvSpPr>
          <p:nvPr/>
        </p:nvSpPr>
        <p:spPr>
          <a:xfrm>
            <a:off x="3639494" y="429894"/>
            <a:ext cx="2033518" cy="8328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000" b="1" dirty="0">
                <a:solidFill>
                  <a:schemeClr val="bg1"/>
                </a:solidFill>
                <a:latin typeface="Roboto" panose="02000000000000000000" pitchFamily="2" charset="0"/>
                <a:ea typeface="Roboto" panose="02000000000000000000" pitchFamily="2" charset="0"/>
                <a:cs typeface="Roboto" panose="02000000000000000000" pitchFamily="2" charset="0"/>
              </a:rPr>
              <a:t>Nome del corso</a:t>
            </a:r>
          </a:p>
        </p:txBody>
      </p:sp>
      <p:sp>
        <p:nvSpPr>
          <p:cNvPr id="5" name="Titolo 1">
            <a:extLst>
              <a:ext uri="{FF2B5EF4-FFF2-40B4-BE49-F238E27FC236}">
                <a16:creationId xmlns:a16="http://schemas.microsoft.com/office/drawing/2014/main" id="{9543EEA7-A760-4508-9094-6DB65F9EDCA2}"/>
              </a:ext>
            </a:extLst>
          </p:cNvPr>
          <p:cNvSpPr txBox="1">
            <a:spLocks/>
          </p:cNvSpPr>
          <p:nvPr/>
        </p:nvSpPr>
        <p:spPr>
          <a:xfrm>
            <a:off x="226337" y="782590"/>
            <a:ext cx="12192000"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Latin American </a:t>
            </a:r>
            <a:r>
              <a:rPr lang="it-IT"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Studies</a:t>
            </a:r>
            <a:endPar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 name="CasellaDiTesto 6">
            <a:extLst>
              <a:ext uri="{FF2B5EF4-FFF2-40B4-BE49-F238E27FC236}">
                <a16:creationId xmlns:a16="http://schemas.microsoft.com/office/drawing/2014/main" id="{4A1BC144-F9D3-4C42-96B8-114CC271BCF0}"/>
              </a:ext>
            </a:extLst>
          </p:cNvPr>
          <p:cNvSpPr txBox="1"/>
          <p:nvPr/>
        </p:nvSpPr>
        <p:spPr>
          <a:xfrm>
            <a:off x="0" y="959976"/>
            <a:ext cx="10193300" cy="5355312"/>
          </a:xfrm>
          <a:prstGeom prst="rect">
            <a:avLst/>
          </a:prstGeom>
          <a:noFill/>
        </p:spPr>
        <p:txBody>
          <a:bodyPr wrap="square" rtlCol="0">
            <a:spAutoFit/>
          </a:bodyPr>
          <a:lstStyle/>
          <a:p>
            <a:pPr marL="449580" algn="just">
              <a:lnSpc>
                <a:spcPct val="115000"/>
              </a:lnSpc>
            </a:pPr>
            <a:r>
              <a:rPr lang="it-IT" sz="2000" dirty="0">
                <a:solidFill>
                  <a:srgbClr val="000000"/>
                </a:solidFill>
                <a:effectLst/>
                <a:ea typeface="Calibri" panose="020F0502020204030204" pitchFamily="34" charset="0"/>
                <a:cs typeface="Times New Roman" panose="02020603050405020304" pitchFamily="18" charset="0"/>
              </a:rPr>
              <a:t>«Son gente </a:t>
            </a:r>
            <a:r>
              <a:rPr lang="it-IT" sz="2000" dirty="0" err="1">
                <a:solidFill>
                  <a:srgbClr val="000000"/>
                </a:solidFill>
                <a:effectLst/>
                <a:ea typeface="Calibri" panose="020F0502020204030204" pitchFamily="34" charset="0"/>
                <a:cs typeface="Times New Roman" panose="02020603050405020304" pitchFamily="18" charset="0"/>
              </a:rPr>
              <a:t>belicosa</a:t>
            </a:r>
            <a:r>
              <a:rPr lang="it-IT" sz="2000" dirty="0">
                <a:solidFill>
                  <a:srgbClr val="000000"/>
                </a:solidFill>
                <a:effectLst/>
                <a:ea typeface="Calibri" panose="020F0502020204030204" pitchFamily="34" charset="0"/>
                <a:cs typeface="Times New Roman" panose="02020603050405020304" pitchFamily="18" charset="0"/>
              </a:rPr>
              <a:t>, e infra loro </a:t>
            </a:r>
            <a:r>
              <a:rPr lang="it-IT" sz="2000" b="1" i="1" dirty="0">
                <a:solidFill>
                  <a:srgbClr val="000000"/>
                </a:solidFill>
                <a:effectLst/>
                <a:ea typeface="Calibri" panose="020F0502020204030204" pitchFamily="34" charset="0"/>
                <a:cs typeface="Times New Roman" panose="02020603050405020304" pitchFamily="18" charset="0"/>
              </a:rPr>
              <a:t>molti crudeli</a:t>
            </a:r>
            <a:r>
              <a:rPr lang="it-IT" sz="2000" dirty="0">
                <a:solidFill>
                  <a:srgbClr val="000000"/>
                </a:solidFill>
                <a:effectLst/>
                <a:ea typeface="Calibri" panose="020F0502020204030204" pitchFamily="34" charset="0"/>
                <a:cs typeface="Times New Roman" panose="02020603050405020304" pitchFamily="18" charset="0"/>
              </a:rPr>
              <a:t>, e tute le loro armi e colpi son, come dice </a:t>
            </a:r>
            <a:r>
              <a:rPr lang="it-IT" sz="2000" dirty="0" err="1">
                <a:solidFill>
                  <a:srgbClr val="000000"/>
                </a:solidFill>
                <a:effectLst/>
                <a:ea typeface="Calibri" panose="020F0502020204030204" pitchFamily="34" charset="0"/>
                <a:cs typeface="Times New Roman" panose="02020603050405020304" pitchFamily="18" charset="0"/>
              </a:rPr>
              <a:t>el</a:t>
            </a:r>
            <a:r>
              <a:rPr lang="it-IT" sz="2000" dirty="0">
                <a:solidFill>
                  <a:srgbClr val="000000"/>
                </a:solidFill>
                <a:effectLst/>
                <a:ea typeface="Calibri" panose="020F0502020204030204" pitchFamily="34" charset="0"/>
                <a:cs typeface="Times New Roman" panose="02020603050405020304" pitchFamily="18" charset="0"/>
              </a:rPr>
              <a:t> Petrarca, </a:t>
            </a:r>
            <a:r>
              <a:rPr lang="it-IT" sz="2000" dirty="0" err="1">
                <a:solidFill>
                  <a:srgbClr val="000000"/>
                </a:solidFill>
                <a:effectLst/>
                <a:ea typeface="Calibri" panose="020F0502020204030204" pitchFamily="34" charset="0"/>
                <a:cs typeface="Times New Roman" panose="02020603050405020304" pitchFamily="18" charset="0"/>
              </a:rPr>
              <a:t>comessi</a:t>
            </a:r>
            <a:r>
              <a:rPr lang="it-IT" sz="2000" dirty="0">
                <a:solidFill>
                  <a:srgbClr val="000000"/>
                </a:solidFill>
                <a:effectLst/>
                <a:ea typeface="Calibri" panose="020F0502020204030204" pitchFamily="34" charset="0"/>
                <a:cs typeface="Times New Roman" panose="02020603050405020304" pitchFamily="18" charset="0"/>
              </a:rPr>
              <a:t> al vento, che son archi, saette e dardi e pietre; […] e quando </a:t>
            </a:r>
            <a:r>
              <a:rPr lang="it-IT" sz="2000" dirty="0" err="1">
                <a:solidFill>
                  <a:srgbClr val="000000"/>
                </a:solidFill>
                <a:effectLst/>
                <a:ea typeface="Calibri" panose="020F0502020204030204" pitchFamily="34" charset="0"/>
                <a:cs typeface="Times New Roman" panose="02020603050405020304" pitchFamily="18" charset="0"/>
              </a:rPr>
              <a:t>combatono</a:t>
            </a:r>
            <a:r>
              <a:rPr lang="it-IT" sz="2000" dirty="0">
                <a:solidFill>
                  <a:srgbClr val="000000"/>
                </a:solidFill>
                <a:effectLst/>
                <a:ea typeface="Calibri" panose="020F0502020204030204" pitchFamily="34" charset="0"/>
                <a:cs typeface="Times New Roman" panose="02020603050405020304" pitchFamily="18" charset="0"/>
              </a:rPr>
              <a:t>, s’</a:t>
            </a:r>
            <a:r>
              <a:rPr lang="it-IT" sz="2000" dirty="0" err="1">
                <a:solidFill>
                  <a:srgbClr val="000000"/>
                </a:solidFill>
                <a:effectLst/>
                <a:ea typeface="Calibri" panose="020F0502020204030204" pitchFamily="34" charset="0"/>
                <a:cs typeface="Times New Roman" panose="02020603050405020304" pitchFamily="18" charset="0"/>
              </a:rPr>
              <a:t>amazano</a:t>
            </a:r>
            <a:r>
              <a:rPr lang="it-IT" sz="2000" dirty="0">
                <a:solidFill>
                  <a:srgbClr val="000000"/>
                </a:solidFill>
                <a:effectLst/>
                <a:ea typeface="Calibri" panose="020F0502020204030204" pitchFamily="34" charset="0"/>
                <a:cs typeface="Times New Roman" panose="02020603050405020304" pitchFamily="18" charset="0"/>
              </a:rPr>
              <a:t> molto crudelmente e </a:t>
            </a:r>
            <a:r>
              <a:rPr lang="it-IT" sz="2000" dirty="0" err="1">
                <a:solidFill>
                  <a:srgbClr val="000000"/>
                </a:solidFill>
                <a:effectLst/>
                <a:ea typeface="Calibri" panose="020F0502020204030204" pitchFamily="34" charset="0"/>
                <a:cs typeface="Times New Roman" panose="02020603050405020304" pitchFamily="18" charset="0"/>
              </a:rPr>
              <a:t>quela</a:t>
            </a:r>
            <a:r>
              <a:rPr lang="it-IT" sz="2000" dirty="0">
                <a:solidFill>
                  <a:srgbClr val="000000"/>
                </a:solidFill>
                <a:effectLst/>
                <a:ea typeface="Calibri" panose="020F0502020204030204" pitchFamily="34" charset="0"/>
                <a:cs typeface="Times New Roman" panose="02020603050405020304" pitchFamily="18" charset="0"/>
              </a:rPr>
              <a:t> parte che resta signor del campo tutti e morti di loro bande li </a:t>
            </a:r>
            <a:r>
              <a:rPr lang="it-IT" sz="2000" dirty="0" err="1">
                <a:solidFill>
                  <a:srgbClr val="000000"/>
                </a:solidFill>
                <a:effectLst/>
                <a:ea typeface="Calibri" panose="020F0502020204030204" pitchFamily="34" charset="0"/>
                <a:cs typeface="Times New Roman" panose="02020603050405020304" pitchFamily="18" charset="0"/>
              </a:rPr>
              <a:t>soterano</a:t>
            </a:r>
            <a:r>
              <a:rPr lang="it-IT" sz="2000" dirty="0">
                <a:solidFill>
                  <a:srgbClr val="000000"/>
                </a:solidFill>
                <a:effectLst/>
                <a:ea typeface="Calibri" panose="020F0502020204030204" pitchFamily="34" charset="0"/>
                <a:cs typeface="Times New Roman" panose="02020603050405020304" pitchFamily="18" charset="0"/>
              </a:rPr>
              <a:t> e li </a:t>
            </a:r>
            <a:r>
              <a:rPr lang="it-IT" sz="2000" dirty="0" err="1">
                <a:solidFill>
                  <a:srgbClr val="000000"/>
                </a:solidFill>
                <a:effectLst/>
                <a:ea typeface="Calibri" panose="020F0502020204030204" pitchFamily="34" charset="0"/>
                <a:cs typeface="Times New Roman" panose="02020603050405020304" pitchFamily="18" charset="0"/>
              </a:rPr>
              <a:t>nimici</a:t>
            </a:r>
            <a:r>
              <a:rPr lang="it-IT" sz="2000" dirty="0">
                <a:solidFill>
                  <a:srgbClr val="000000"/>
                </a:solidFill>
                <a:effectLst/>
                <a:ea typeface="Calibri" panose="020F0502020204030204" pitchFamily="34" charset="0"/>
                <a:cs typeface="Times New Roman" panose="02020603050405020304" pitchFamily="18" charset="0"/>
              </a:rPr>
              <a:t> li speziano e </a:t>
            </a:r>
            <a:r>
              <a:rPr lang="it-IT" sz="2000" b="1" i="1" dirty="0">
                <a:solidFill>
                  <a:srgbClr val="000000"/>
                </a:solidFill>
                <a:effectLst/>
                <a:ea typeface="Calibri" panose="020F0502020204030204" pitchFamily="34" charset="0"/>
                <a:cs typeface="Times New Roman" panose="02020603050405020304" pitchFamily="18" charset="0"/>
              </a:rPr>
              <a:t>se li mangiano</a:t>
            </a:r>
            <a:r>
              <a:rPr lang="it-IT" sz="2000" dirty="0">
                <a:solidFill>
                  <a:srgbClr val="000000"/>
                </a:solidFill>
                <a:effectLst/>
                <a:ea typeface="Calibri" panose="020F0502020204030204" pitchFamily="34" charset="0"/>
                <a:cs typeface="Times New Roman" panose="02020603050405020304" pitchFamily="18" charset="0"/>
              </a:rPr>
              <a:t>». (Vespucci, 1984 [1502]: 81) </a:t>
            </a:r>
          </a:p>
          <a:p>
            <a:pPr marL="449580" algn="just">
              <a:lnSpc>
                <a:spcPct val="115000"/>
              </a:lnSpc>
            </a:pPr>
            <a:endParaRPr lang="it-IT" sz="2000" dirty="0">
              <a:effectLst/>
              <a:ea typeface="Calibri" panose="020F0502020204030204" pitchFamily="34" charset="0"/>
              <a:cs typeface="Times New Roman" panose="02020603050405020304" pitchFamily="18" charset="0"/>
            </a:endParaRPr>
          </a:p>
          <a:p>
            <a:pPr marL="449580" algn="just">
              <a:lnSpc>
                <a:spcPct val="115000"/>
              </a:lnSpc>
            </a:pPr>
            <a:r>
              <a:rPr lang="it-IT" sz="2000" dirty="0">
                <a:solidFill>
                  <a:srgbClr val="000000"/>
                </a:solidFill>
                <a:effectLst/>
                <a:ea typeface="Calibri" panose="020F0502020204030204" pitchFamily="34" charset="0"/>
                <a:cs typeface="Times New Roman" panose="02020603050405020304" pitchFamily="18" charset="0"/>
              </a:rPr>
              <a:t>«[…] </a:t>
            </a:r>
            <a:r>
              <a:rPr lang="it-IT" sz="2000" dirty="0" err="1">
                <a:solidFill>
                  <a:srgbClr val="000000"/>
                </a:solidFill>
                <a:effectLst/>
                <a:ea typeface="Calibri" panose="020F0502020204030204" pitchFamily="34" charset="0"/>
                <a:cs typeface="Times New Roman" panose="02020603050405020304" pitchFamily="18" charset="0"/>
              </a:rPr>
              <a:t>Viddi</a:t>
            </a:r>
            <a:r>
              <a:rPr lang="it-IT" sz="2000" dirty="0">
                <a:solidFill>
                  <a:srgbClr val="000000"/>
                </a:solidFill>
                <a:effectLst/>
                <a:ea typeface="Calibri" panose="020F0502020204030204" pitchFamily="34" charset="0"/>
                <a:cs typeface="Times New Roman" panose="02020603050405020304" pitchFamily="18" charset="0"/>
              </a:rPr>
              <a:t> una certa città […] dove </a:t>
            </a:r>
            <a:r>
              <a:rPr lang="it-IT" sz="2000" b="1" i="1" dirty="0">
                <a:solidFill>
                  <a:srgbClr val="000000"/>
                </a:solidFill>
                <a:effectLst/>
                <a:ea typeface="Calibri" panose="020F0502020204030204" pitchFamily="34" charset="0"/>
                <a:cs typeface="Times New Roman" panose="02020603050405020304" pitchFamily="18" charset="0"/>
              </a:rPr>
              <a:t>le carni umane</a:t>
            </a:r>
            <a:r>
              <a:rPr lang="it-IT" sz="2000" dirty="0">
                <a:solidFill>
                  <a:srgbClr val="000000"/>
                </a:solidFill>
                <a:effectLst/>
                <a:ea typeface="Calibri" panose="020F0502020204030204" pitchFamily="34" charset="0"/>
                <a:cs typeface="Times New Roman" panose="02020603050405020304" pitchFamily="18" charset="0"/>
              </a:rPr>
              <a:t>, avendole salate, </a:t>
            </a:r>
            <a:r>
              <a:rPr lang="it-IT" sz="2000" b="1" i="1" dirty="0">
                <a:solidFill>
                  <a:srgbClr val="000000"/>
                </a:solidFill>
                <a:effectLst/>
                <a:ea typeface="Calibri" panose="020F0502020204030204" pitchFamily="34" charset="0"/>
                <a:cs typeface="Times New Roman" panose="02020603050405020304" pitchFamily="18" charset="0"/>
              </a:rPr>
              <a:t>erano appiccate alle travi</a:t>
            </a:r>
            <a:r>
              <a:rPr lang="it-IT" sz="2000" dirty="0">
                <a:solidFill>
                  <a:srgbClr val="000000"/>
                </a:solidFill>
                <a:effectLst/>
                <a:ea typeface="Calibri" panose="020F0502020204030204" pitchFamily="34" charset="0"/>
                <a:cs typeface="Times New Roman" panose="02020603050405020304" pitchFamily="18" charset="0"/>
              </a:rPr>
              <a:t>, sì come noi alle travi di cucina appicchiamo le carni di cinghiale […] e salsiccia e altri </a:t>
            </a:r>
            <a:r>
              <a:rPr lang="it-IT" sz="2000" dirty="0" err="1">
                <a:solidFill>
                  <a:srgbClr val="000000"/>
                </a:solidFill>
                <a:effectLst/>
                <a:ea typeface="Calibri" panose="020F0502020204030204" pitchFamily="34" charset="0"/>
                <a:cs typeface="Times New Roman" panose="02020603050405020304" pitchFamily="18" charset="0"/>
              </a:rPr>
              <a:t>simil</a:t>
            </a:r>
            <a:r>
              <a:rPr lang="it-IT" sz="2000" dirty="0">
                <a:solidFill>
                  <a:srgbClr val="000000"/>
                </a:solidFill>
                <a:effectLst/>
                <a:ea typeface="Calibri" panose="020F0502020204030204" pitchFamily="34" charset="0"/>
                <a:cs typeface="Times New Roman" panose="02020603050405020304" pitchFamily="18" charset="0"/>
              </a:rPr>
              <a:t> cose. </a:t>
            </a:r>
            <a:r>
              <a:rPr lang="en-US" sz="2000" dirty="0">
                <a:solidFill>
                  <a:srgbClr val="000000"/>
                </a:solidFill>
                <a:effectLst/>
                <a:ea typeface="Calibri" panose="020F0502020204030204" pitchFamily="34" charset="0"/>
                <a:cs typeface="Times New Roman" panose="02020603050405020304" pitchFamily="18" charset="0"/>
              </a:rPr>
              <a:t>(Vespucci, 1984 [1503]: 103).</a:t>
            </a:r>
          </a:p>
          <a:p>
            <a:pPr marL="449580" algn="just">
              <a:lnSpc>
                <a:spcPct val="115000"/>
              </a:lnSpc>
            </a:pPr>
            <a:endParaRPr lang="en-US" sz="2000" dirty="0">
              <a:solidFill>
                <a:srgbClr val="000000"/>
              </a:solidFill>
              <a:effectLst/>
              <a:ea typeface="Calibri" panose="020F0502020204030204" pitchFamily="34" charset="0"/>
              <a:cs typeface="Times New Roman" panose="02020603050405020304" pitchFamily="18" charset="0"/>
            </a:endParaRPr>
          </a:p>
          <a:p>
            <a:pPr marL="449580" algn="just">
              <a:lnSpc>
                <a:spcPct val="115000"/>
              </a:lnSpc>
            </a:pPr>
            <a:r>
              <a:rPr lang="it-IT" sz="2000" dirty="0">
                <a:ea typeface="Calibri" panose="020F0502020204030204" pitchFamily="34" charset="0"/>
                <a:cs typeface="Times New Roman" panose="02020603050405020304" pitchFamily="18" charset="0"/>
              </a:rPr>
              <a:t>«… </a:t>
            </a:r>
            <a:r>
              <a:rPr lang="it-IT" sz="2000" b="1" i="1" dirty="0">
                <a:effectLst/>
                <a:ea typeface="Calibri" panose="020F0502020204030204" pitchFamily="34" charset="0"/>
                <a:cs typeface="Times New Roman" panose="02020603050405020304" pitchFamily="18" charset="0"/>
              </a:rPr>
              <a:t>non tengono né legge né fede nessuna</a:t>
            </a:r>
            <a:r>
              <a:rPr lang="it-IT" sz="2000" dirty="0">
                <a:effectLst/>
                <a:ea typeface="Calibri" panose="020F0502020204030204" pitchFamily="34" charset="0"/>
                <a:cs typeface="Times New Roman" panose="02020603050405020304" pitchFamily="18" charset="0"/>
              </a:rPr>
              <a:t>. Vivono secondo natura. Non conoscono immortalità d’anima. Non tengono infra loro beni propri, </a:t>
            </a:r>
            <a:r>
              <a:rPr lang="it-IT" sz="2000" dirty="0" err="1">
                <a:effectLst/>
                <a:ea typeface="Calibri" panose="020F0502020204030204" pitchFamily="34" charset="0"/>
                <a:cs typeface="Times New Roman" panose="02020603050405020304" pitchFamily="18" charset="0"/>
              </a:rPr>
              <a:t>perchè</a:t>
            </a:r>
            <a:r>
              <a:rPr lang="it-IT" sz="2000" dirty="0">
                <a:effectLst/>
                <a:ea typeface="Calibri" panose="020F0502020204030204" pitchFamily="34" charset="0"/>
                <a:cs typeface="Times New Roman" panose="02020603050405020304" pitchFamily="18" charset="0"/>
              </a:rPr>
              <a:t> tutto è comune. Non tengono termini di regni o di provincia; non hanno re, né </a:t>
            </a:r>
            <a:r>
              <a:rPr lang="it-IT" sz="2000" dirty="0" err="1">
                <a:effectLst/>
                <a:ea typeface="Calibri" panose="020F0502020204030204" pitchFamily="34" charset="0"/>
                <a:cs typeface="Times New Roman" panose="02020603050405020304" pitchFamily="18" charset="0"/>
              </a:rPr>
              <a:t>ubidiscono</a:t>
            </a:r>
            <a:r>
              <a:rPr lang="it-IT" sz="2000" dirty="0">
                <a:effectLst/>
                <a:ea typeface="Calibri" panose="020F0502020204030204" pitchFamily="34" charset="0"/>
                <a:cs typeface="Times New Roman" panose="02020603050405020304" pitchFamily="18" charset="0"/>
              </a:rPr>
              <a:t> a </a:t>
            </a:r>
            <a:r>
              <a:rPr lang="it-IT" sz="2000" dirty="0" err="1">
                <a:effectLst/>
                <a:ea typeface="Calibri" panose="020F0502020204030204" pitchFamily="34" charset="0"/>
                <a:cs typeface="Times New Roman" panose="02020603050405020304" pitchFamily="18" charset="0"/>
              </a:rPr>
              <a:t>nesuno</a:t>
            </a:r>
            <a:r>
              <a:rPr lang="it-IT" sz="2000" dirty="0">
                <a:effectLst/>
                <a:ea typeface="Calibri" panose="020F0502020204030204" pitchFamily="34" charset="0"/>
                <a:cs typeface="Times New Roman" panose="02020603050405020304" pitchFamily="18" charset="0"/>
              </a:rPr>
              <a:t>: ognuno è signore di sé. </a:t>
            </a:r>
            <a:r>
              <a:rPr lang="it-IT" sz="2000" b="1" i="1" dirty="0">
                <a:effectLst/>
                <a:ea typeface="Calibri" panose="020F0502020204030204" pitchFamily="34" charset="0"/>
                <a:cs typeface="Times New Roman" panose="02020603050405020304" pitchFamily="18" charset="0"/>
              </a:rPr>
              <a:t>Non amministrano giustizia</a:t>
            </a:r>
            <a:r>
              <a:rPr lang="it-IT" sz="2000" dirty="0">
                <a:effectLst/>
                <a:ea typeface="Calibri" panose="020F0502020204030204" pitchFamily="34" charset="0"/>
                <a:cs typeface="Times New Roman" panose="02020603050405020304" pitchFamily="18" charset="0"/>
              </a:rPr>
              <a:t>, la quale non è loro </a:t>
            </a:r>
            <a:r>
              <a:rPr lang="it-IT" sz="2000" dirty="0" err="1">
                <a:effectLst/>
                <a:ea typeface="Calibri" panose="020F0502020204030204" pitchFamily="34" charset="0"/>
                <a:cs typeface="Times New Roman" panose="02020603050405020304" pitchFamily="18" charset="0"/>
              </a:rPr>
              <a:t>necesario</a:t>
            </a:r>
            <a:r>
              <a:rPr lang="it-IT" sz="2000" dirty="0">
                <a:effectLst/>
                <a:ea typeface="Calibri" panose="020F0502020204030204" pitchFamily="34" charset="0"/>
                <a:cs typeface="Times New Roman" panose="02020603050405020304" pitchFamily="18" charset="0"/>
              </a:rPr>
              <a:t>, </a:t>
            </a:r>
            <a:r>
              <a:rPr lang="it-IT" sz="2000" dirty="0" err="1">
                <a:effectLst/>
                <a:ea typeface="Calibri" panose="020F0502020204030204" pitchFamily="34" charset="0"/>
                <a:cs typeface="Times New Roman" panose="02020603050405020304" pitchFamily="18" charset="0"/>
              </a:rPr>
              <a:t>perchè</a:t>
            </a:r>
            <a:r>
              <a:rPr lang="it-IT" sz="2000" dirty="0">
                <a:effectLst/>
                <a:ea typeface="Calibri" panose="020F0502020204030204" pitchFamily="34" charset="0"/>
                <a:cs typeface="Times New Roman" panose="02020603050405020304" pitchFamily="18" charset="0"/>
              </a:rPr>
              <a:t> non regna in loro </a:t>
            </a:r>
            <a:r>
              <a:rPr lang="it-IT" sz="2000" dirty="0" err="1">
                <a:effectLst/>
                <a:ea typeface="Calibri" panose="020F0502020204030204" pitchFamily="34" charset="0"/>
                <a:cs typeface="Times New Roman" panose="02020603050405020304" pitchFamily="18" charset="0"/>
              </a:rPr>
              <a:t>codizia</a:t>
            </a:r>
            <a:r>
              <a:rPr lang="it-IT" sz="2000" dirty="0">
                <a:effectLst/>
                <a:ea typeface="Calibri" panose="020F0502020204030204" pitchFamily="34" charset="0"/>
                <a:cs typeface="Times New Roman" panose="02020603050405020304" pitchFamily="18" charset="0"/>
              </a:rPr>
              <a:t>» (Vespucci, 1984 [1502]: 79). </a:t>
            </a:r>
          </a:p>
          <a:p>
            <a:endParaRPr lang="it-IT" sz="2000" dirty="0"/>
          </a:p>
        </p:txBody>
      </p:sp>
      <p:pic>
        <p:nvPicPr>
          <p:cNvPr id="10" name="Picture 9" descr="CC-BY-SA_icon.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6633" y="6226055"/>
            <a:ext cx="1546160" cy="544780"/>
          </a:xfrm>
          <a:prstGeom prst="rect">
            <a:avLst/>
          </a:prstGeom>
        </p:spPr>
      </p:pic>
    </p:spTree>
    <p:extLst>
      <p:ext uri="{BB962C8B-B14F-4D97-AF65-F5344CB8AC3E}">
        <p14:creationId xmlns:p14="http://schemas.microsoft.com/office/powerpoint/2010/main" val="3280609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655523" y="381094"/>
            <a:ext cx="10034978" cy="707886"/>
          </a:xfrm>
          <a:prstGeom prst="rect">
            <a:avLst/>
          </a:prstGeom>
          <a:noFill/>
        </p:spPr>
        <p:txBody>
          <a:bodyPr wrap="square" rtlCol="0">
            <a:spAutoFit/>
          </a:bodyPr>
          <a:lstStyle/>
          <a:p>
            <a:r>
              <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rPr>
              <a:t>The </a:t>
            </a:r>
            <a:r>
              <a:rPr lang="it-IT" sz="4000" b="1" dirty="0" err="1">
                <a:solidFill>
                  <a:srgbClr val="BB1717"/>
                </a:solidFill>
                <a:latin typeface="Tahoma" panose="020B0604030504040204" pitchFamily="34" charset="0"/>
                <a:ea typeface="Tahoma" panose="020B0604030504040204" pitchFamily="34" charset="0"/>
                <a:cs typeface="Tahoma" panose="020B0604030504040204" pitchFamily="34" charset="0"/>
              </a:rPr>
              <a:t>problem</a:t>
            </a:r>
            <a:r>
              <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rPr>
              <a:t> of </a:t>
            </a:r>
            <a:r>
              <a:rPr lang="it-IT" sz="4000" b="1" dirty="0" err="1">
                <a:solidFill>
                  <a:srgbClr val="BB1717"/>
                </a:solidFill>
                <a:latin typeface="Tahoma" panose="020B0604030504040204" pitchFamily="34" charset="0"/>
                <a:ea typeface="Tahoma" panose="020B0604030504040204" pitchFamily="34" charset="0"/>
                <a:cs typeface="Tahoma" panose="020B0604030504040204" pitchFamily="34" charset="0"/>
              </a:rPr>
              <a:t>Recognition</a:t>
            </a:r>
            <a:endParaRPr lang="it-IT" sz="4000" b="1" i="1" dirty="0">
              <a:solidFill>
                <a:srgbClr val="BB1717"/>
              </a:solidFill>
              <a:latin typeface="Tahoma" panose="020B0604030504040204" pitchFamily="34" charset="0"/>
              <a:ea typeface="Tahoma" panose="020B0604030504040204" pitchFamily="34" charset="0"/>
              <a:cs typeface="Tahoma" panose="020B0604030504040204" pitchFamily="34" charset="0"/>
            </a:endParaRPr>
          </a:p>
        </p:txBody>
      </p:sp>
      <p:sp>
        <p:nvSpPr>
          <p:cNvPr id="5" name="Titolo 1">
            <a:extLst>
              <a:ext uri="{FF2B5EF4-FFF2-40B4-BE49-F238E27FC236}">
                <a16:creationId xmlns:a16="http://schemas.microsoft.com/office/drawing/2014/main" id="{9543EEA7-A760-4508-9094-6DB65F9EDCA2}"/>
              </a:ext>
            </a:extLst>
          </p:cNvPr>
          <p:cNvSpPr txBox="1">
            <a:spLocks/>
          </p:cNvSpPr>
          <p:nvPr/>
        </p:nvSpPr>
        <p:spPr>
          <a:xfrm>
            <a:off x="226337" y="782590"/>
            <a:ext cx="12192000"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Latin American </a:t>
            </a:r>
            <a:r>
              <a:rPr lang="it-IT"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Studies</a:t>
            </a:r>
            <a:endPar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 name="CasellaDiTesto 6">
            <a:extLst>
              <a:ext uri="{FF2B5EF4-FFF2-40B4-BE49-F238E27FC236}">
                <a16:creationId xmlns:a16="http://schemas.microsoft.com/office/drawing/2014/main" id="{4A1BC144-F9D3-4C42-96B8-114CC271BCF0}"/>
              </a:ext>
            </a:extLst>
          </p:cNvPr>
          <p:cNvSpPr txBox="1"/>
          <p:nvPr/>
        </p:nvSpPr>
        <p:spPr>
          <a:xfrm>
            <a:off x="144276" y="1550712"/>
            <a:ext cx="4591391" cy="5262979"/>
          </a:xfrm>
          <a:prstGeom prst="rect">
            <a:avLst/>
          </a:prstGeom>
          <a:noFill/>
        </p:spPr>
        <p:txBody>
          <a:bodyPr wrap="square" rtlCol="0">
            <a:spAutoFit/>
          </a:bodyPr>
          <a:lstStyle/>
          <a:p>
            <a:pPr marL="285750" indent="-285750">
              <a:buFont typeface="Arial"/>
              <a:buChar char="•"/>
            </a:pPr>
            <a:r>
              <a:rPr lang="en-GB" sz="2400" dirty="0"/>
              <a:t>Analogy: American alterity is perceived through projection of pre-existing cultural categories: Alterity (otherness) is at the same time revealed and refused  </a:t>
            </a:r>
          </a:p>
          <a:p>
            <a:pPr marL="285750" indent="-285750">
              <a:buFont typeface="Arial"/>
              <a:buChar char="•"/>
            </a:pPr>
            <a:r>
              <a:rPr lang="en-GB" sz="2400" dirty="0"/>
              <a:t>The doctrine of inequality: superiority and assimilation, proximity to the model of the human ideal </a:t>
            </a:r>
          </a:p>
          <a:p>
            <a:pPr marL="285750" indent="-285750">
              <a:buFont typeface="Arial"/>
              <a:buChar char="•"/>
            </a:pPr>
            <a:r>
              <a:rPr lang="en-GB" sz="2400" dirty="0"/>
              <a:t>Communication and lack of understanding </a:t>
            </a:r>
          </a:p>
          <a:p>
            <a:pPr marL="285750" indent="-285750">
              <a:buFont typeface="Arial"/>
              <a:buChar char="•"/>
            </a:pPr>
            <a:endParaRPr lang="en-GB" sz="2400" dirty="0"/>
          </a:p>
          <a:p>
            <a:pPr marL="285750" indent="-285750">
              <a:buFont typeface="Arial"/>
              <a:buChar char="•"/>
            </a:pPr>
            <a:endParaRPr lang="en-GB" sz="2400" dirty="0"/>
          </a:p>
          <a:p>
            <a:pPr marL="285750" indent="-285750">
              <a:buFont typeface="Arial"/>
              <a:buChar char="•"/>
            </a:pPr>
            <a:endParaRPr lang="en-GB" sz="2400" dirty="0"/>
          </a:p>
        </p:txBody>
      </p:sp>
      <p:pic>
        <p:nvPicPr>
          <p:cNvPr id="10" name="Picture 9" descr="CC-BY-SA_icon.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6633" y="6226055"/>
            <a:ext cx="1546160" cy="544780"/>
          </a:xfrm>
          <a:prstGeom prst="rect">
            <a:avLst/>
          </a:prstGeom>
        </p:spPr>
      </p:pic>
      <p:pic>
        <p:nvPicPr>
          <p:cNvPr id="4" name="Immagine 3">
            <a:extLst>
              <a:ext uri="{FF2B5EF4-FFF2-40B4-BE49-F238E27FC236}">
                <a16:creationId xmlns:a16="http://schemas.microsoft.com/office/drawing/2014/main" id="{D47EB57E-B40D-5082-0EDB-BC751876BD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8238" y="2481943"/>
            <a:ext cx="7333762" cy="3605038"/>
          </a:xfrm>
          <a:prstGeom prst="rect">
            <a:avLst/>
          </a:prstGeom>
        </p:spPr>
      </p:pic>
    </p:spTree>
    <p:extLst>
      <p:ext uri="{BB962C8B-B14F-4D97-AF65-F5344CB8AC3E}">
        <p14:creationId xmlns:p14="http://schemas.microsoft.com/office/powerpoint/2010/main" val="1294574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9D407E46-B135-48C2-B1BF-A08A6688921A}"/>
              </a:ext>
            </a:extLst>
          </p:cNvPr>
          <p:cNvSpPr txBox="1">
            <a:spLocks/>
          </p:cNvSpPr>
          <p:nvPr/>
        </p:nvSpPr>
        <p:spPr>
          <a:xfrm>
            <a:off x="3639494" y="429894"/>
            <a:ext cx="2033518" cy="8328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000" b="1" dirty="0">
                <a:solidFill>
                  <a:schemeClr val="bg1"/>
                </a:solidFill>
                <a:latin typeface="Roboto" panose="02000000000000000000" pitchFamily="2" charset="0"/>
                <a:ea typeface="Roboto" panose="02000000000000000000" pitchFamily="2" charset="0"/>
                <a:cs typeface="Roboto" panose="02000000000000000000" pitchFamily="2" charset="0"/>
              </a:rPr>
              <a:t>Nome del corso</a:t>
            </a:r>
          </a:p>
        </p:txBody>
      </p:sp>
      <p:sp>
        <p:nvSpPr>
          <p:cNvPr id="5" name="Titolo 1">
            <a:extLst>
              <a:ext uri="{FF2B5EF4-FFF2-40B4-BE49-F238E27FC236}">
                <a16:creationId xmlns:a16="http://schemas.microsoft.com/office/drawing/2014/main" id="{9543EEA7-A760-4508-9094-6DB65F9EDCA2}"/>
              </a:ext>
            </a:extLst>
          </p:cNvPr>
          <p:cNvSpPr txBox="1">
            <a:spLocks/>
          </p:cNvSpPr>
          <p:nvPr/>
        </p:nvSpPr>
        <p:spPr>
          <a:xfrm>
            <a:off x="226337" y="782590"/>
            <a:ext cx="12192000"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Latin American </a:t>
            </a:r>
            <a:r>
              <a:rPr lang="it-IT"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Studies</a:t>
            </a:r>
            <a:endPar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0" name="Picture 9" descr="CC-BY-SA_icon.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6633" y="6226055"/>
            <a:ext cx="1546160" cy="544780"/>
          </a:xfrm>
          <a:prstGeom prst="rect">
            <a:avLst/>
          </a:prstGeom>
        </p:spPr>
      </p:pic>
      <p:sp>
        <p:nvSpPr>
          <p:cNvPr id="11" name="CasellaDiTesto 10">
            <a:extLst>
              <a:ext uri="{FF2B5EF4-FFF2-40B4-BE49-F238E27FC236}">
                <a16:creationId xmlns:a16="http://schemas.microsoft.com/office/drawing/2014/main" id="{1B7FFE5C-C99E-5C48-AE19-8179898BA2E6}"/>
              </a:ext>
            </a:extLst>
          </p:cNvPr>
          <p:cNvSpPr txBox="1"/>
          <p:nvPr/>
        </p:nvSpPr>
        <p:spPr>
          <a:xfrm>
            <a:off x="8603456" y="4812852"/>
            <a:ext cx="3472770" cy="923330"/>
          </a:xfrm>
          <a:prstGeom prst="rect">
            <a:avLst/>
          </a:prstGeom>
          <a:noFill/>
        </p:spPr>
        <p:txBody>
          <a:bodyPr wrap="square">
            <a:spAutoFit/>
          </a:bodyPr>
          <a:lstStyle/>
          <a:p>
            <a:r>
              <a:rPr lang="it-IT" sz="1800" dirty="0">
                <a:effectLst/>
                <a:latin typeface="IowanOldStyle"/>
              </a:rPr>
              <a:t>Johann </a:t>
            </a:r>
            <a:r>
              <a:rPr lang="it-IT" sz="1800" dirty="0" err="1">
                <a:effectLst/>
                <a:latin typeface="IowanOldStyle"/>
              </a:rPr>
              <a:t>Froschauer</a:t>
            </a:r>
            <a:r>
              <a:rPr lang="it-IT" sz="1800" dirty="0">
                <a:effectLst/>
                <a:latin typeface="IowanOldStyle"/>
              </a:rPr>
              <a:t>, </a:t>
            </a:r>
            <a:r>
              <a:rPr lang="it-IT" sz="1800" dirty="0" err="1">
                <a:effectLst/>
                <a:latin typeface="IowanOldStyle"/>
              </a:rPr>
              <a:t>Woodcut</a:t>
            </a:r>
            <a:r>
              <a:rPr lang="it-IT" sz="1800" dirty="0">
                <a:effectLst/>
                <a:latin typeface="IowanOldStyle"/>
              </a:rPr>
              <a:t> of South American </a:t>
            </a:r>
            <a:r>
              <a:rPr lang="it-IT" sz="1800" dirty="0" err="1">
                <a:effectLst/>
                <a:latin typeface="IowanOldStyle"/>
              </a:rPr>
              <a:t>Indians</a:t>
            </a:r>
            <a:r>
              <a:rPr lang="it-IT" sz="1800" dirty="0">
                <a:effectLst/>
                <a:latin typeface="IowanOldStyle"/>
              </a:rPr>
              <a:t>, 1505, The New York Public Library. </a:t>
            </a:r>
            <a:endParaRPr lang="it-IT" dirty="0"/>
          </a:p>
        </p:txBody>
      </p:sp>
      <p:pic>
        <p:nvPicPr>
          <p:cNvPr id="3" name="Immagine 2">
            <a:extLst>
              <a:ext uri="{FF2B5EF4-FFF2-40B4-BE49-F238E27FC236}">
                <a16:creationId xmlns:a16="http://schemas.microsoft.com/office/drawing/2014/main" id="{7C9AF87D-05C1-9812-D459-3DDDECE4D6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519" y="111419"/>
            <a:ext cx="8123810" cy="5879073"/>
          </a:xfrm>
          <a:prstGeom prst="rect">
            <a:avLst/>
          </a:prstGeom>
        </p:spPr>
      </p:pic>
    </p:spTree>
    <p:extLst>
      <p:ext uri="{BB962C8B-B14F-4D97-AF65-F5344CB8AC3E}">
        <p14:creationId xmlns:p14="http://schemas.microsoft.com/office/powerpoint/2010/main" val="2440045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9D407E46-B135-48C2-B1BF-A08A6688921A}"/>
              </a:ext>
            </a:extLst>
          </p:cNvPr>
          <p:cNvSpPr txBox="1">
            <a:spLocks/>
          </p:cNvSpPr>
          <p:nvPr/>
        </p:nvSpPr>
        <p:spPr>
          <a:xfrm>
            <a:off x="3639494" y="429894"/>
            <a:ext cx="2033518" cy="8328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000" b="1" dirty="0">
                <a:solidFill>
                  <a:schemeClr val="bg1"/>
                </a:solidFill>
                <a:latin typeface="Roboto" panose="02000000000000000000" pitchFamily="2" charset="0"/>
                <a:ea typeface="Roboto" panose="02000000000000000000" pitchFamily="2" charset="0"/>
                <a:cs typeface="Roboto" panose="02000000000000000000" pitchFamily="2" charset="0"/>
              </a:rPr>
              <a:t>Nome del corso</a:t>
            </a:r>
          </a:p>
        </p:txBody>
      </p:sp>
      <p:sp>
        <p:nvSpPr>
          <p:cNvPr id="5" name="Titolo 1">
            <a:extLst>
              <a:ext uri="{FF2B5EF4-FFF2-40B4-BE49-F238E27FC236}">
                <a16:creationId xmlns:a16="http://schemas.microsoft.com/office/drawing/2014/main" id="{9543EEA7-A760-4508-9094-6DB65F9EDCA2}"/>
              </a:ext>
            </a:extLst>
          </p:cNvPr>
          <p:cNvSpPr txBox="1">
            <a:spLocks/>
          </p:cNvSpPr>
          <p:nvPr/>
        </p:nvSpPr>
        <p:spPr>
          <a:xfrm>
            <a:off x="226337" y="782590"/>
            <a:ext cx="12192000"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Latin American </a:t>
            </a:r>
            <a:r>
              <a:rPr lang="it-IT"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Studies</a:t>
            </a:r>
            <a:endPar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0" name="Picture 9" descr="CC-BY-SA_icon.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6633" y="6226055"/>
            <a:ext cx="1546160" cy="544780"/>
          </a:xfrm>
          <a:prstGeom prst="rect">
            <a:avLst/>
          </a:prstGeom>
        </p:spPr>
      </p:pic>
      <p:sp>
        <p:nvSpPr>
          <p:cNvPr id="11" name="CasellaDiTesto 10">
            <a:extLst>
              <a:ext uri="{FF2B5EF4-FFF2-40B4-BE49-F238E27FC236}">
                <a16:creationId xmlns:a16="http://schemas.microsoft.com/office/drawing/2014/main" id="{1B7FFE5C-C99E-5C48-AE19-8179898BA2E6}"/>
              </a:ext>
            </a:extLst>
          </p:cNvPr>
          <p:cNvSpPr txBox="1"/>
          <p:nvPr/>
        </p:nvSpPr>
        <p:spPr>
          <a:xfrm>
            <a:off x="6096000" y="4418519"/>
            <a:ext cx="5399314" cy="1200329"/>
          </a:xfrm>
          <a:prstGeom prst="rect">
            <a:avLst/>
          </a:prstGeom>
          <a:noFill/>
        </p:spPr>
        <p:txBody>
          <a:bodyPr wrap="square">
            <a:spAutoFit/>
          </a:bodyPr>
          <a:lstStyle/>
          <a:p>
            <a:r>
              <a:rPr lang="it-IT" sz="1800" dirty="0">
                <a:effectLst/>
                <a:latin typeface="IowanOldStyle"/>
              </a:rPr>
              <a:t>Hans </a:t>
            </a:r>
            <a:r>
              <a:rPr lang="it-IT" sz="1800" dirty="0" err="1">
                <a:effectLst/>
                <a:latin typeface="IowanOldStyle"/>
              </a:rPr>
              <a:t>Staden</a:t>
            </a:r>
            <a:r>
              <a:rPr lang="it-IT" sz="1800" dirty="0">
                <a:effectLst/>
                <a:latin typeface="IowanOldStyle"/>
              </a:rPr>
              <a:t> </a:t>
            </a:r>
            <a:r>
              <a:rPr lang="it-IT" sz="1800" dirty="0" err="1">
                <a:effectLst/>
                <a:latin typeface="IowanOldStyle"/>
              </a:rPr>
              <a:t>woodcut</a:t>
            </a:r>
            <a:r>
              <a:rPr lang="it-IT" sz="1800" dirty="0">
                <a:effectLst/>
                <a:latin typeface="IowanOldStyle"/>
              </a:rPr>
              <a:t> of </a:t>
            </a:r>
            <a:r>
              <a:rPr lang="it-IT" sz="1800" dirty="0" err="1">
                <a:effectLst/>
                <a:latin typeface="IowanOldStyle"/>
              </a:rPr>
              <a:t>Brazilian</a:t>
            </a:r>
            <a:r>
              <a:rPr lang="it-IT" sz="1800" dirty="0">
                <a:effectLst/>
                <a:latin typeface="IowanOldStyle"/>
              </a:rPr>
              <a:t> </a:t>
            </a:r>
            <a:r>
              <a:rPr lang="it-IT" sz="1800" dirty="0" err="1">
                <a:effectLst/>
                <a:latin typeface="IowanOldStyle"/>
              </a:rPr>
              <a:t>natives</a:t>
            </a:r>
            <a:r>
              <a:rPr lang="it-IT" sz="1800" dirty="0">
                <a:effectLst/>
                <a:latin typeface="IowanOldStyle"/>
              </a:rPr>
              <a:t> from </a:t>
            </a:r>
            <a:r>
              <a:rPr lang="it-IT" sz="1800" dirty="0" err="1">
                <a:effectLst/>
                <a:latin typeface="IowanOldStyle"/>
              </a:rPr>
              <a:t>his</a:t>
            </a:r>
            <a:r>
              <a:rPr lang="it-IT" sz="1800" dirty="0">
                <a:effectLst/>
                <a:latin typeface="IowanOldStyle"/>
              </a:rPr>
              <a:t> work "Hans </a:t>
            </a:r>
            <a:r>
              <a:rPr lang="it-IT" sz="1800" dirty="0" err="1">
                <a:effectLst/>
                <a:latin typeface="IowanOldStyle"/>
              </a:rPr>
              <a:t>Staden</a:t>
            </a:r>
            <a:r>
              <a:rPr lang="it-IT" sz="1800" dirty="0">
                <a:effectLst/>
                <a:latin typeface="IowanOldStyle"/>
              </a:rPr>
              <a:t>: The True </a:t>
            </a:r>
            <a:r>
              <a:rPr lang="it-IT" sz="1800" dirty="0" err="1">
                <a:effectLst/>
                <a:latin typeface="IowanOldStyle"/>
              </a:rPr>
              <a:t>History</a:t>
            </a:r>
            <a:r>
              <a:rPr lang="it-IT" sz="1800" dirty="0">
                <a:effectLst/>
                <a:latin typeface="IowanOldStyle"/>
              </a:rPr>
              <a:t> of </a:t>
            </a:r>
            <a:r>
              <a:rPr lang="it-IT" sz="1800" dirty="0" err="1">
                <a:effectLst/>
                <a:latin typeface="IowanOldStyle"/>
              </a:rPr>
              <a:t>his</a:t>
            </a:r>
            <a:r>
              <a:rPr lang="it-IT" sz="1800" dirty="0">
                <a:effectLst/>
                <a:latin typeface="IowanOldStyle"/>
              </a:rPr>
              <a:t> </a:t>
            </a:r>
            <a:r>
              <a:rPr lang="it-IT" sz="1800" dirty="0" err="1">
                <a:effectLst/>
                <a:latin typeface="IowanOldStyle"/>
              </a:rPr>
              <a:t>Captivity</a:t>
            </a:r>
            <a:r>
              <a:rPr lang="it-IT" sz="1800" dirty="0">
                <a:effectLst/>
                <a:latin typeface="IowanOldStyle"/>
              </a:rPr>
              <a:t>" </a:t>
            </a:r>
            <a:r>
              <a:rPr lang="it-IT" sz="1800" dirty="0" err="1">
                <a:effectLst/>
                <a:latin typeface="IowanOldStyle"/>
              </a:rPr>
              <a:t>Original</a:t>
            </a:r>
            <a:r>
              <a:rPr lang="it-IT" sz="1800" dirty="0">
                <a:effectLst/>
                <a:latin typeface="IowanOldStyle"/>
              </a:rPr>
              <a:t> Text </a:t>
            </a:r>
            <a:r>
              <a:rPr lang="it-IT" sz="1800" dirty="0" err="1">
                <a:effectLst/>
                <a:latin typeface="IowanOldStyle"/>
              </a:rPr>
              <a:t>Accompanying</a:t>
            </a:r>
            <a:r>
              <a:rPr lang="it-IT" sz="1800" dirty="0">
                <a:effectLst/>
                <a:latin typeface="IowanOldStyle"/>
              </a:rPr>
              <a:t>: Tupinamba </a:t>
            </a:r>
            <a:r>
              <a:rPr lang="it-IT" sz="1800" dirty="0" err="1">
                <a:effectLst/>
                <a:latin typeface="IowanOldStyle"/>
              </a:rPr>
              <a:t>portrayed</a:t>
            </a:r>
            <a:r>
              <a:rPr lang="it-IT" sz="1800" dirty="0">
                <a:effectLst/>
                <a:latin typeface="IowanOldStyle"/>
              </a:rPr>
              <a:t> in </a:t>
            </a:r>
            <a:r>
              <a:rPr lang="it-IT" sz="1800" dirty="0" err="1">
                <a:effectLst/>
                <a:latin typeface="IowanOldStyle"/>
              </a:rPr>
              <a:t>cannibalistic</a:t>
            </a:r>
            <a:r>
              <a:rPr lang="it-IT" sz="1800" dirty="0">
                <a:effectLst/>
                <a:latin typeface="IowanOldStyle"/>
              </a:rPr>
              <a:t> </a:t>
            </a:r>
            <a:r>
              <a:rPr lang="it-IT" sz="1800" dirty="0" err="1">
                <a:effectLst/>
                <a:latin typeface="IowanOldStyle"/>
              </a:rPr>
              <a:t>feast</a:t>
            </a:r>
            <a:r>
              <a:rPr lang="it-IT" sz="1800" dirty="0">
                <a:effectLst/>
                <a:latin typeface="IowanOldStyle"/>
              </a:rPr>
              <a:t> </a:t>
            </a:r>
            <a:r>
              <a:rPr lang="it-IT" sz="1800" dirty="0" err="1">
                <a:effectLst/>
                <a:latin typeface="IowanOldStyle"/>
              </a:rPr>
              <a:t>observed</a:t>
            </a:r>
            <a:r>
              <a:rPr lang="it-IT" sz="1800" dirty="0">
                <a:effectLst/>
                <a:latin typeface="IowanOldStyle"/>
              </a:rPr>
              <a:t> by </a:t>
            </a:r>
            <a:r>
              <a:rPr lang="it-IT" sz="1800" dirty="0" err="1">
                <a:effectLst/>
                <a:latin typeface="IowanOldStyle"/>
              </a:rPr>
              <a:t>Staden</a:t>
            </a:r>
            <a:r>
              <a:rPr lang="it-IT" sz="1800" dirty="0">
                <a:effectLst/>
                <a:latin typeface="IowanOldStyle"/>
              </a:rPr>
              <a:t> (orig.1557).</a:t>
            </a:r>
            <a:endParaRPr lang="it-IT" dirty="0"/>
          </a:p>
        </p:txBody>
      </p:sp>
      <p:pic>
        <p:nvPicPr>
          <p:cNvPr id="3" name="Immagine 2" descr="Immagine che contiene testo&#10;&#10;Descrizione generata automaticamente">
            <a:extLst>
              <a:ext uri="{FF2B5EF4-FFF2-40B4-BE49-F238E27FC236}">
                <a16:creationId xmlns:a16="http://schemas.microsoft.com/office/drawing/2014/main" id="{14D2B4DA-3786-374D-8ECF-A80EF09601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406" y="13635"/>
            <a:ext cx="5582863" cy="6019309"/>
          </a:xfrm>
          <a:prstGeom prst="rect">
            <a:avLst/>
          </a:prstGeom>
        </p:spPr>
      </p:pic>
    </p:spTree>
    <p:extLst>
      <p:ext uri="{BB962C8B-B14F-4D97-AF65-F5344CB8AC3E}">
        <p14:creationId xmlns:p14="http://schemas.microsoft.com/office/powerpoint/2010/main" val="8469024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9D407E46-B135-48C2-B1BF-A08A6688921A}"/>
              </a:ext>
            </a:extLst>
          </p:cNvPr>
          <p:cNvSpPr txBox="1">
            <a:spLocks/>
          </p:cNvSpPr>
          <p:nvPr/>
        </p:nvSpPr>
        <p:spPr>
          <a:xfrm>
            <a:off x="3639494" y="429894"/>
            <a:ext cx="2033518" cy="8328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000" b="1" dirty="0">
                <a:solidFill>
                  <a:schemeClr val="bg1"/>
                </a:solidFill>
                <a:latin typeface="Roboto" panose="02000000000000000000" pitchFamily="2" charset="0"/>
                <a:ea typeface="Roboto" panose="02000000000000000000" pitchFamily="2" charset="0"/>
                <a:cs typeface="Roboto" panose="02000000000000000000" pitchFamily="2" charset="0"/>
              </a:rPr>
              <a:t>Nome del corso</a:t>
            </a:r>
          </a:p>
        </p:txBody>
      </p:sp>
      <p:sp>
        <p:nvSpPr>
          <p:cNvPr id="5" name="Titolo 1">
            <a:extLst>
              <a:ext uri="{FF2B5EF4-FFF2-40B4-BE49-F238E27FC236}">
                <a16:creationId xmlns:a16="http://schemas.microsoft.com/office/drawing/2014/main" id="{9543EEA7-A760-4508-9094-6DB65F9EDCA2}"/>
              </a:ext>
            </a:extLst>
          </p:cNvPr>
          <p:cNvSpPr txBox="1">
            <a:spLocks/>
          </p:cNvSpPr>
          <p:nvPr/>
        </p:nvSpPr>
        <p:spPr>
          <a:xfrm>
            <a:off x="226337" y="782590"/>
            <a:ext cx="12192000"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Latin American </a:t>
            </a:r>
            <a:r>
              <a:rPr lang="it-IT"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Studies</a:t>
            </a:r>
            <a:endPar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0" name="Picture 9" descr="CC-BY-SA_icon.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6633" y="6226055"/>
            <a:ext cx="1546160" cy="544780"/>
          </a:xfrm>
          <a:prstGeom prst="rect">
            <a:avLst/>
          </a:prstGeom>
        </p:spPr>
      </p:pic>
      <p:sp>
        <p:nvSpPr>
          <p:cNvPr id="11" name="CasellaDiTesto 10">
            <a:extLst>
              <a:ext uri="{FF2B5EF4-FFF2-40B4-BE49-F238E27FC236}">
                <a16:creationId xmlns:a16="http://schemas.microsoft.com/office/drawing/2014/main" id="{1B7FFE5C-C99E-5C48-AE19-8179898BA2E6}"/>
              </a:ext>
            </a:extLst>
          </p:cNvPr>
          <p:cNvSpPr txBox="1"/>
          <p:nvPr/>
        </p:nvSpPr>
        <p:spPr>
          <a:xfrm>
            <a:off x="6691086" y="4644610"/>
            <a:ext cx="5014586" cy="923330"/>
          </a:xfrm>
          <a:prstGeom prst="rect">
            <a:avLst/>
          </a:prstGeom>
          <a:noFill/>
        </p:spPr>
        <p:txBody>
          <a:bodyPr wrap="square">
            <a:spAutoFit/>
          </a:bodyPr>
          <a:lstStyle/>
          <a:p>
            <a:r>
              <a:rPr lang="it-IT" sz="1800" dirty="0">
                <a:effectLst/>
                <a:latin typeface="IowanOldStyle"/>
              </a:rPr>
              <a:t>Theodore de </a:t>
            </a:r>
            <a:r>
              <a:rPr lang="it-IT" sz="1800" dirty="0" err="1">
                <a:effectLst/>
                <a:latin typeface="IowanOldStyle"/>
              </a:rPr>
              <a:t>Bry</a:t>
            </a:r>
            <a:r>
              <a:rPr lang="it-IT" sz="1800" dirty="0">
                <a:effectLst/>
                <a:latin typeface="IowanOldStyle"/>
              </a:rPr>
              <a:t>, “Tupinamba men </a:t>
            </a:r>
            <a:r>
              <a:rPr lang="it-IT" sz="1800" dirty="0" err="1">
                <a:effectLst/>
                <a:latin typeface="IowanOldStyle"/>
              </a:rPr>
              <a:t>women</a:t>
            </a:r>
            <a:r>
              <a:rPr lang="it-IT" sz="1800" dirty="0">
                <a:effectLst/>
                <a:latin typeface="IowanOldStyle"/>
              </a:rPr>
              <a:t> and </a:t>
            </a:r>
            <a:r>
              <a:rPr lang="it-IT" sz="1800" dirty="0" err="1">
                <a:effectLst/>
                <a:latin typeface="IowanOldStyle"/>
              </a:rPr>
              <a:t>children</a:t>
            </a:r>
            <a:r>
              <a:rPr lang="it-IT" sz="1800" dirty="0">
                <a:effectLst/>
                <a:latin typeface="IowanOldStyle"/>
              </a:rPr>
              <a:t> </a:t>
            </a:r>
            <a:r>
              <a:rPr lang="it-IT" sz="1800" dirty="0" err="1">
                <a:effectLst/>
                <a:latin typeface="IowanOldStyle"/>
              </a:rPr>
              <a:t>eating</a:t>
            </a:r>
            <a:r>
              <a:rPr lang="it-IT" sz="1800" dirty="0">
                <a:effectLst/>
                <a:latin typeface="IowanOldStyle"/>
              </a:rPr>
              <a:t> the </a:t>
            </a:r>
            <a:r>
              <a:rPr lang="it-IT" sz="1800" dirty="0" err="1">
                <a:effectLst/>
                <a:latin typeface="IowanOldStyle"/>
              </a:rPr>
              <a:t>roasted</a:t>
            </a:r>
            <a:r>
              <a:rPr lang="it-IT" sz="1800" dirty="0">
                <a:effectLst/>
                <a:latin typeface="IowanOldStyle"/>
              </a:rPr>
              <a:t> </a:t>
            </a:r>
            <a:r>
              <a:rPr lang="it-IT" sz="1800" dirty="0" err="1">
                <a:effectLst/>
                <a:latin typeface="IowanOldStyle"/>
              </a:rPr>
              <a:t>limbs</a:t>
            </a:r>
            <a:r>
              <a:rPr lang="it-IT" sz="1800" dirty="0">
                <a:effectLst/>
                <a:latin typeface="IowanOldStyle"/>
              </a:rPr>
              <a:t> and </a:t>
            </a:r>
            <a:r>
              <a:rPr lang="it-IT" sz="1800" dirty="0" err="1">
                <a:effectLst/>
                <a:latin typeface="IowanOldStyle"/>
              </a:rPr>
              <a:t>trunk</a:t>
            </a:r>
            <a:r>
              <a:rPr lang="it-IT" sz="1800" dirty="0">
                <a:effectLst/>
                <a:latin typeface="IowanOldStyle"/>
              </a:rPr>
              <a:t> of the </a:t>
            </a:r>
            <a:r>
              <a:rPr lang="it-IT" sz="1800" dirty="0" err="1">
                <a:effectLst/>
                <a:latin typeface="IowanOldStyle"/>
              </a:rPr>
              <a:t>prisoner</a:t>
            </a:r>
            <a:r>
              <a:rPr lang="it-IT" sz="1800" dirty="0">
                <a:effectLst/>
                <a:latin typeface="IowanOldStyle"/>
              </a:rPr>
              <a:t>”, Le </a:t>
            </a:r>
            <a:r>
              <a:rPr lang="it-IT" sz="1800" dirty="0" err="1">
                <a:effectLst/>
                <a:latin typeface="IowanOldStyle"/>
              </a:rPr>
              <a:t>Grand</a:t>
            </a:r>
            <a:r>
              <a:rPr lang="it-IT" sz="1800" dirty="0">
                <a:effectLst/>
                <a:latin typeface="IowanOldStyle"/>
              </a:rPr>
              <a:t> </a:t>
            </a:r>
            <a:r>
              <a:rPr lang="it-IT" sz="1800" dirty="0" err="1">
                <a:effectLst/>
                <a:latin typeface="IowanOldStyle"/>
              </a:rPr>
              <a:t>Voyage</a:t>
            </a:r>
            <a:r>
              <a:rPr lang="it-IT" sz="1800" dirty="0">
                <a:effectLst/>
                <a:latin typeface="IowanOldStyle"/>
              </a:rPr>
              <a:t>, Part III, Frankfurt 1592. </a:t>
            </a:r>
            <a:endParaRPr lang="it-IT" dirty="0"/>
          </a:p>
        </p:txBody>
      </p:sp>
      <p:pic>
        <p:nvPicPr>
          <p:cNvPr id="3" name="Immagine 2" descr="Immagine che contiene testo, dipingendo, parecchi&#10;&#10;Descrizione generata automaticamente">
            <a:extLst>
              <a:ext uri="{FF2B5EF4-FFF2-40B4-BE49-F238E27FC236}">
                <a16:creationId xmlns:a16="http://schemas.microsoft.com/office/drawing/2014/main" id="{CDA8AA04-EDAB-374E-8A5B-87B6B2815B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5393"/>
            <a:ext cx="6255657" cy="6048858"/>
          </a:xfrm>
          <a:prstGeom prst="rect">
            <a:avLst/>
          </a:prstGeom>
        </p:spPr>
      </p:pic>
    </p:spTree>
    <p:extLst>
      <p:ext uri="{BB962C8B-B14F-4D97-AF65-F5344CB8AC3E}">
        <p14:creationId xmlns:p14="http://schemas.microsoft.com/office/powerpoint/2010/main" val="16820214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D754DA-E650-EF4D-AE38-650824BF6D8B}"/>
            </a:ext>
          </a:extLst>
        </p:cNvPr>
        <p:cNvGrpSpPr/>
        <p:nvPr/>
      </p:nvGrpSpPr>
      <p:grpSpPr>
        <a:xfrm>
          <a:off x="0" y="0"/>
          <a:ext cx="0" cy="0"/>
          <a:chOff x="0" y="0"/>
          <a:chExt cx="0" cy="0"/>
        </a:xfrm>
      </p:grpSpPr>
      <p:sp>
        <p:nvSpPr>
          <p:cNvPr id="4" name="Titolo 1">
            <a:extLst>
              <a:ext uri="{FF2B5EF4-FFF2-40B4-BE49-F238E27FC236}">
                <a16:creationId xmlns:a16="http://schemas.microsoft.com/office/drawing/2014/main" id="{792C612B-3A3D-50DD-B3DE-EC6654484E27}"/>
              </a:ext>
            </a:extLst>
          </p:cNvPr>
          <p:cNvSpPr txBox="1">
            <a:spLocks/>
          </p:cNvSpPr>
          <p:nvPr/>
        </p:nvSpPr>
        <p:spPr>
          <a:xfrm>
            <a:off x="3639494" y="429894"/>
            <a:ext cx="2033518" cy="8328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000" b="1" dirty="0">
                <a:solidFill>
                  <a:schemeClr val="bg1"/>
                </a:solidFill>
                <a:latin typeface="Roboto" panose="02000000000000000000" pitchFamily="2" charset="0"/>
                <a:ea typeface="Roboto" panose="02000000000000000000" pitchFamily="2" charset="0"/>
                <a:cs typeface="Roboto" panose="02000000000000000000" pitchFamily="2" charset="0"/>
              </a:rPr>
              <a:t>Nome del corso</a:t>
            </a:r>
          </a:p>
        </p:txBody>
      </p:sp>
      <p:sp>
        <p:nvSpPr>
          <p:cNvPr id="5" name="Titolo 1">
            <a:extLst>
              <a:ext uri="{FF2B5EF4-FFF2-40B4-BE49-F238E27FC236}">
                <a16:creationId xmlns:a16="http://schemas.microsoft.com/office/drawing/2014/main" id="{B34D50BF-5ADB-0007-3E7D-E21206640E0E}"/>
              </a:ext>
            </a:extLst>
          </p:cNvPr>
          <p:cNvSpPr txBox="1">
            <a:spLocks/>
          </p:cNvSpPr>
          <p:nvPr/>
        </p:nvSpPr>
        <p:spPr>
          <a:xfrm>
            <a:off x="226337" y="782590"/>
            <a:ext cx="12192000"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Sottotitolo 2">
            <a:extLst>
              <a:ext uri="{FF2B5EF4-FFF2-40B4-BE49-F238E27FC236}">
                <a16:creationId xmlns:a16="http://schemas.microsoft.com/office/drawing/2014/main" id="{B51C6EBA-BF72-DC10-B7BB-A36ED8F47330}"/>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a:extLst>
              <a:ext uri="{FF2B5EF4-FFF2-40B4-BE49-F238E27FC236}">
                <a16:creationId xmlns:a16="http://schemas.microsoft.com/office/drawing/2014/main" id="{A622F715-1A43-59EA-4745-EC31917FC845}"/>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Latin American </a:t>
            </a:r>
            <a:r>
              <a:rPr lang="it-IT"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Studies</a:t>
            </a:r>
            <a:endPar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0" name="Picture 9" descr="CC-BY-SA_icon.svg.png">
            <a:extLst>
              <a:ext uri="{FF2B5EF4-FFF2-40B4-BE49-F238E27FC236}">
                <a16:creationId xmlns:a16="http://schemas.microsoft.com/office/drawing/2014/main" id="{E68D6A1B-E8E2-7BFC-16DE-870DD1B5EB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6633" y="6226055"/>
            <a:ext cx="1546160" cy="544780"/>
          </a:xfrm>
          <a:prstGeom prst="rect">
            <a:avLst/>
          </a:prstGeom>
        </p:spPr>
      </p:pic>
      <p:sp>
        <p:nvSpPr>
          <p:cNvPr id="11" name="CasellaDiTesto 10">
            <a:extLst>
              <a:ext uri="{FF2B5EF4-FFF2-40B4-BE49-F238E27FC236}">
                <a16:creationId xmlns:a16="http://schemas.microsoft.com/office/drawing/2014/main" id="{194C7F3E-80A2-9FE8-7B94-4EBD806D0476}"/>
              </a:ext>
            </a:extLst>
          </p:cNvPr>
          <p:cNvSpPr txBox="1"/>
          <p:nvPr/>
        </p:nvSpPr>
        <p:spPr>
          <a:xfrm>
            <a:off x="6215448" y="4326017"/>
            <a:ext cx="5777345" cy="1477328"/>
          </a:xfrm>
          <a:prstGeom prst="rect">
            <a:avLst/>
          </a:prstGeom>
          <a:noFill/>
        </p:spPr>
        <p:txBody>
          <a:bodyPr wrap="square">
            <a:spAutoFit/>
          </a:bodyPr>
          <a:lstStyle/>
          <a:p>
            <a:r>
              <a:rPr lang="it-IT" sz="1800" dirty="0">
                <a:effectLst/>
                <a:latin typeface="IowanOldStyle"/>
              </a:rPr>
              <a:t>Theodore de </a:t>
            </a:r>
            <a:r>
              <a:rPr lang="it-IT" sz="1800" dirty="0" err="1">
                <a:effectLst/>
                <a:latin typeface="IowanOldStyle"/>
              </a:rPr>
              <a:t>Bry</a:t>
            </a:r>
            <a:r>
              <a:rPr lang="it-IT" sz="1800" dirty="0">
                <a:effectLst/>
                <a:latin typeface="IowanOldStyle"/>
              </a:rPr>
              <a:t>, «</a:t>
            </a:r>
            <a:r>
              <a:rPr lang="it-IT" sz="1800" dirty="0" err="1">
                <a:effectLst/>
                <a:latin typeface="IowanOldStyle"/>
              </a:rPr>
              <a:t>Spaniards</a:t>
            </a:r>
            <a:r>
              <a:rPr lang="it-IT" sz="1800" dirty="0">
                <a:effectLst/>
                <a:latin typeface="IowanOldStyle"/>
              </a:rPr>
              <a:t> </a:t>
            </a:r>
            <a:r>
              <a:rPr lang="it-IT" sz="1800" dirty="0" err="1">
                <a:effectLst/>
                <a:latin typeface="IowanOldStyle"/>
              </a:rPr>
              <a:t>killing</a:t>
            </a:r>
            <a:r>
              <a:rPr lang="it-IT" sz="1800" dirty="0">
                <a:effectLst/>
                <a:latin typeface="IowanOldStyle"/>
              </a:rPr>
              <a:t> Native American women and </a:t>
            </a:r>
            <a:r>
              <a:rPr lang="it-IT" sz="1800" dirty="0" err="1">
                <a:effectLst/>
                <a:latin typeface="IowanOldStyle"/>
              </a:rPr>
              <a:t>children</a:t>
            </a:r>
            <a:r>
              <a:rPr lang="it-IT" sz="1800" dirty="0">
                <a:effectLst/>
                <a:latin typeface="IowanOldStyle"/>
              </a:rPr>
              <a:t> and </a:t>
            </a:r>
            <a:r>
              <a:rPr lang="it-IT" sz="1800" dirty="0" err="1">
                <a:effectLst/>
                <a:latin typeface="IowanOldStyle"/>
              </a:rPr>
              <a:t>feeding</a:t>
            </a:r>
            <a:r>
              <a:rPr lang="it-IT" sz="1800" dirty="0">
                <a:effectLst/>
                <a:latin typeface="IowanOldStyle"/>
              </a:rPr>
              <a:t> </a:t>
            </a:r>
            <a:r>
              <a:rPr lang="it-IT" sz="1800" dirty="0" err="1">
                <a:effectLst/>
                <a:latin typeface="IowanOldStyle"/>
              </a:rPr>
              <a:t>their</a:t>
            </a:r>
            <a:r>
              <a:rPr lang="it-IT" sz="1800" dirty="0">
                <a:effectLst/>
                <a:latin typeface="IowanOldStyle"/>
              </a:rPr>
              <a:t> </a:t>
            </a:r>
            <a:r>
              <a:rPr lang="it-IT" sz="1800" dirty="0" err="1">
                <a:effectLst/>
                <a:latin typeface="IowanOldStyle"/>
              </a:rPr>
              <a:t>remains</a:t>
            </a:r>
            <a:r>
              <a:rPr lang="it-IT" sz="1800" dirty="0">
                <a:effectLst/>
                <a:latin typeface="IowanOldStyle"/>
              </a:rPr>
              <a:t> to dogs». </a:t>
            </a:r>
          </a:p>
          <a:p>
            <a:r>
              <a:rPr lang="it-IT" sz="1800" dirty="0">
                <a:effectLst/>
                <a:latin typeface="IowanOldStyle"/>
              </a:rPr>
              <a:t>From "</a:t>
            </a:r>
            <a:r>
              <a:rPr lang="it-IT" sz="1800" dirty="0" err="1">
                <a:effectLst/>
                <a:latin typeface="IowanOldStyle"/>
              </a:rPr>
              <a:t>Illustrations</a:t>
            </a:r>
            <a:r>
              <a:rPr lang="it-IT" sz="1800" dirty="0">
                <a:effectLst/>
                <a:latin typeface="IowanOldStyle"/>
              </a:rPr>
              <a:t> de </a:t>
            </a:r>
            <a:r>
              <a:rPr lang="it-IT" sz="1800" dirty="0" err="1">
                <a:effectLst/>
                <a:latin typeface="IowanOldStyle"/>
              </a:rPr>
              <a:t>Narratio</a:t>
            </a:r>
            <a:r>
              <a:rPr lang="it-IT" sz="1800" dirty="0">
                <a:effectLst/>
                <a:latin typeface="IowanOldStyle"/>
              </a:rPr>
              <a:t> </a:t>
            </a:r>
            <a:r>
              <a:rPr lang="it-IT" sz="1800" dirty="0" err="1">
                <a:effectLst/>
                <a:latin typeface="IowanOldStyle"/>
              </a:rPr>
              <a:t>regionum</a:t>
            </a:r>
            <a:r>
              <a:rPr lang="it-IT" sz="1800" dirty="0">
                <a:effectLst/>
                <a:latin typeface="IowanOldStyle"/>
              </a:rPr>
              <a:t> </a:t>
            </a:r>
            <a:r>
              <a:rPr lang="it-IT" sz="1800" dirty="0" err="1">
                <a:effectLst/>
                <a:latin typeface="IowanOldStyle"/>
              </a:rPr>
              <a:t>Indicarum</a:t>
            </a:r>
            <a:r>
              <a:rPr lang="it-IT" sz="1800" dirty="0">
                <a:effectLst/>
                <a:latin typeface="IowanOldStyle"/>
              </a:rPr>
              <a:t> per </a:t>
            </a:r>
            <a:r>
              <a:rPr lang="it-IT" sz="1800" dirty="0" err="1">
                <a:effectLst/>
                <a:latin typeface="IowanOldStyle"/>
              </a:rPr>
              <a:t>Hispanos</a:t>
            </a:r>
            <a:r>
              <a:rPr lang="it-IT" sz="1800" dirty="0">
                <a:effectLst/>
                <a:latin typeface="IowanOldStyle"/>
              </a:rPr>
              <a:t> </a:t>
            </a:r>
            <a:r>
              <a:rPr lang="it-IT" sz="1800" dirty="0" err="1">
                <a:effectLst/>
                <a:latin typeface="IowanOldStyle"/>
              </a:rPr>
              <a:t>quosdam</a:t>
            </a:r>
            <a:r>
              <a:rPr lang="it-IT" sz="1800" dirty="0">
                <a:effectLst/>
                <a:latin typeface="IowanOldStyle"/>
              </a:rPr>
              <a:t> </a:t>
            </a:r>
            <a:r>
              <a:rPr lang="it-IT" sz="1800" dirty="0" err="1">
                <a:effectLst/>
                <a:latin typeface="IowanOldStyle"/>
              </a:rPr>
              <a:t>devastattarum</a:t>
            </a:r>
            <a:r>
              <a:rPr lang="it-IT" sz="1800" dirty="0">
                <a:effectLst/>
                <a:latin typeface="IowanOldStyle"/>
              </a:rPr>
              <a:t>» </a:t>
            </a:r>
            <a:r>
              <a:rPr lang="it-IT" dirty="0"/>
              <a:t>Bartolomé de </a:t>
            </a:r>
            <a:r>
              <a:rPr lang="it-IT" dirty="0" err="1"/>
              <a:t>las</a:t>
            </a:r>
            <a:r>
              <a:rPr lang="it-IT" dirty="0"/>
              <a:t> Casas</a:t>
            </a:r>
            <a:r>
              <a:rPr lang="it-IT" sz="1800" dirty="0">
                <a:effectLst/>
                <a:latin typeface="IowanOldStyle"/>
              </a:rPr>
              <a:t>, Part III, Frankfurt 1598. </a:t>
            </a:r>
            <a:endParaRPr lang="it-IT" dirty="0"/>
          </a:p>
        </p:txBody>
      </p:sp>
      <p:pic>
        <p:nvPicPr>
          <p:cNvPr id="12" name="Immagine 11">
            <a:extLst>
              <a:ext uri="{FF2B5EF4-FFF2-40B4-BE49-F238E27FC236}">
                <a16:creationId xmlns:a16="http://schemas.microsoft.com/office/drawing/2014/main" id="{1939F663-6090-8002-27A2-E958BD56A7FE}"/>
              </a:ext>
            </a:extLst>
          </p:cNvPr>
          <p:cNvPicPr>
            <a:picLocks noChangeAspect="1"/>
          </p:cNvPicPr>
          <p:nvPr/>
        </p:nvPicPr>
        <p:blipFill>
          <a:blip r:embed="rId4">
            <a:extLst>
              <a:ext uri="{28A0092B-C50C-407E-A947-70E740481C1C}">
                <a14:useLocalDpi xmlns:a14="http://schemas.microsoft.com/office/drawing/2010/main" val="0"/>
              </a:ext>
            </a:extLst>
          </a:blip>
          <a:srcRect t="9315" r="1540" b="9813"/>
          <a:stretch/>
        </p:blipFill>
        <p:spPr>
          <a:xfrm>
            <a:off x="-1" y="15393"/>
            <a:ext cx="4904509" cy="6042584"/>
          </a:xfrm>
          <a:prstGeom prst="rect">
            <a:avLst/>
          </a:prstGeom>
        </p:spPr>
      </p:pic>
    </p:spTree>
    <p:extLst>
      <p:ext uri="{BB962C8B-B14F-4D97-AF65-F5344CB8AC3E}">
        <p14:creationId xmlns:p14="http://schemas.microsoft.com/office/powerpoint/2010/main" val="1995428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647418" y="211686"/>
            <a:ext cx="8428849" cy="1754326"/>
          </a:xfrm>
          <a:prstGeom prst="rect">
            <a:avLst/>
          </a:prstGeom>
          <a:noFill/>
        </p:spPr>
        <p:txBody>
          <a:bodyPr wrap="square" rtlCol="0">
            <a:spAutoFit/>
          </a:bodyPr>
          <a:lstStyle/>
          <a:p>
            <a:r>
              <a:rPr lang="it-IT" sz="3600" b="1" dirty="0">
                <a:solidFill>
                  <a:srgbClr val="BB1717"/>
                </a:solidFill>
                <a:latin typeface="Tahoma" panose="020B0604030504040204" pitchFamily="34" charset="0"/>
                <a:ea typeface="Tahoma" panose="020B0604030504040204" pitchFamily="34" charset="0"/>
                <a:cs typeface="Tahoma" panose="020B0604030504040204" pitchFamily="34" charset="0"/>
              </a:rPr>
              <a:t>The </a:t>
            </a:r>
            <a:r>
              <a:rPr lang="it-IT" sz="3600" b="1" i="1" dirty="0">
                <a:solidFill>
                  <a:srgbClr val="BB1717"/>
                </a:solidFill>
                <a:latin typeface="Tahoma" panose="020B0604030504040204" pitchFamily="34" charset="0"/>
                <a:ea typeface="Tahoma" panose="020B0604030504040204" pitchFamily="34" charset="0"/>
                <a:cs typeface="Tahoma" panose="020B0604030504040204" pitchFamily="34" charset="0"/>
              </a:rPr>
              <a:t>polemica de </a:t>
            </a:r>
            <a:r>
              <a:rPr lang="it-IT" sz="3600" b="1" i="1" dirty="0" err="1">
                <a:solidFill>
                  <a:srgbClr val="BB1717"/>
                </a:solidFill>
                <a:latin typeface="Tahoma" panose="020B0604030504040204" pitchFamily="34" charset="0"/>
                <a:ea typeface="Tahoma" panose="020B0604030504040204" pitchFamily="34" charset="0"/>
                <a:cs typeface="Tahoma" panose="020B0604030504040204" pitchFamily="34" charset="0"/>
              </a:rPr>
              <a:t>los</a:t>
            </a:r>
            <a:r>
              <a:rPr lang="it-IT" sz="3600" b="1" i="1" dirty="0">
                <a:solidFill>
                  <a:srgbClr val="BB1717"/>
                </a:solidFill>
                <a:latin typeface="Tahoma" panose="020B0604030504040204" pitchFamily="34" charset="0"/>
                <a:ea typeface="Tahoma" panose="020B0604030504040204" pitchFamily="34" charset="0"/>
                <a:cs typeface="Tahoma" panose="020B0604030504040204" pitchFamily="34" charset="0"/>
              </a:rPr>
              <a:t> </a:t>
            </a:r>
            <a:r>
              <a:rPr lang="it-IT" sz="3600" b="1" i="1" dirty="0" err="1">
                <a:solidFill>
                  <a:srgbClr val="BB1717"/>
                </a:solidFill>
                <a:latin typeface="Tahoma" panose="020B0604030504040204" pitchFamily="34" charset="0"/>
                <a:ea typeface="Tahoma" panose="020B0604030504040204" pitchFamily="34" charset="0"/>
                <a:cs typeface="Tahoma" panose="020B0604030504040204" pitchFamily="34" charset="0"/>
              </a:rPr>
              <a:t>naturales</a:t>
            </a:r>
            <a:r>
              <a:rPr lang="it-IT" sz="3600" b="1" dirty="0">
                <a:solidFill>
                  <a:srgbClr val="BB1717"/>
                </a:solidFill>
                <a:latin typeface="Tahoma" panose="020B0604030504040204" pitchFamily="34" charset="0"/>
                <a:ea typeface="Tahoma" panose="020B0604030504040204" pitchFamily="34" charset="0"/>
                <a:cs typeface="Tahoma" panose="020B0604030504040204" pitchFamily="34" charset="0"/>
              </a:rPr>
              <a:t>: the dispute </a:t>
            </a:r>
            <a:r>
              <a:rPr lang="it-IT" sz="3600" b="1" dirty="0" err="1">
                <a:solidFill>
                  <a:srgbClr val="BB1717"/>
                </a:solidFill>
                <a:latin typeface="Tahoma" panose="020B0604030504040204" pitchFamily="34" charset="0"/>
                <a:ea typeface="Tahoma" panose="020B0604030504040204" pitchFamily="34" charset="0"/>
                <a:cs typeface="Tahoma" panose="020B0604030504040204" pitchFamily="34" charset="0"/>
              </a:rPr>
              <a:t>about</a:t>
            </a:r>
            <a:r>
              <a:rPr lang="it-IT" sz="3600" b="1" dirty="0">
                <a:solidFill>
                  <a:srgbClr val="BB1717"/>
                </a:solidFill>
                <a:latin typeface="Tahoma" panose="020B0604030504040204" pitchFamily="34" charset="0"/>
                <a:ea typeface="Tahoma" panose="020B0604030504040204" pitchFamily="34" charset="0"/>
                <a:cs typeface="Tahoma" panose="020B0604030504040204" pitchFamily="34" charset="0"/>
              </a:rPr>
              <a:t> the </a:t>
            </a:r>
            <a:r>
              <a:rPr lang="it-IT" sz="3600" b="1" dirty="0" err="1">
                <a:solidFill>
                  <a:srgbClr val="BB1717"/>
                </a:solidFill>
                <a:latin typeface="Tahoma" panose="020B0604030504040204" pitchFamily="34" charset="0"/>
                <a:ea typeface="Tahoma" panose="020B0604030504040204" pitchFamily="34" charset="0"/>
                <a:cs typeface="Tahoma" panose="020B0604030504040204" pitchFamily="34" charset="0"/>
              </a:rPr>
              <a:t>humanity</a:t>
            </a:r>
            <a:r>
              <a:rPr lang="it-IT" sz="3600" b="1" dirty="0">
                <a:solidFill>
                  <a:srgbClr val="BB1717"/>
                </a:solidFill>
                <a:latin typeface="Tahoma" panose="020B0604030504040204" pitchFamily="34" charset="0"/>
                <a:ea typeface="Tahoma" panose="020B0604030504040204" pitchFamily="34" charset="0"/>
                <a:cs typeface="Tahoma" panose="020B0604030504040204" pitchFamily="34" charset="0"/>
              </a:rPr>
              <a:t> of the indios</a:t>
            </a:r>
          </a:p>
        </p:txBody>
      </p:sp>
      <p:sp>
        <p:nvSpPr>
          <p:cNvPr id="5" name="Titolo 1">
            <a:extLst>
              <a:ext uri="{FF2B5EF4-FFF2-40B4-BE49-F238E27FC236}">
                <a16:creationId xmlns:a16="http://schemas.microsoft.com/office/drawing/2014/main" id="{9543EEA7-A760-4508-9094-6DB65F9EDCA2}"/>
              </a:ext>
            </a:extLst>
          </p:cNvPr>
          <p:cNvSpPr txBox="1">
            <a:spLocks/>
          </p:cNvSpPr>
          <p:nvPr/>
        </p:nvSpPr>
        <p:spPr>
          <a:xfrm>
            <a:off x="226337" y="782590"/>
            <a:ext cx="12192000"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Latin American </a:t>
            </a:r>
            <a:r>
              <a:rPr lang="it-IT"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Studies</a:t>
            </a:r>
            <a:endPar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 name="CasellaDiTesto 6">
            <a:extLst>
              <a:ext uri="{FF2B5EF4-FFF2-40B4-BE49-F238E27FC236}">
                <a16:creationId xmlns:a16="http://schemas.microsoft.com/office/drawing/2014/main" id="{4A1BC144-F9D3-4C42-96B8-114CC271BCF0}"/>
              </a:ext>
            </a:extLst>
          </p:cNvPr>
          <p:cNvSpPr txBox="1"/>
          <p:nvPr/>
        </p:nvSpPr>
        <p:spPr>
          <a:xfrm>
            <a:off x="647418" y="2314280"/>
            <a:ext cx="5241595" cy="3539430"/>
          </a:xfrm>
          <a:prstGeom prst="rect">
            <a:avLst/>
          </a:prstGeom>
          <a:noFill/>
        </p:spPr>
        <p:txBody>
          <a:bodyPr wrap="square" rtlCol="0">
            <a:spAutoFit/>
          </a:bodyPr>
          <a:lstStyle/>
          <a:p>
            <a:r>
              <a:rPr lang="it-IT" sz="3200" dirty="0"/>
              <a:t>The </a:t>
            </a:r>
            <a:r>
              <a:rPr lang="it-IT" sz="3200" i="1" dirty="0" err="1"/>
              <a:t>Junta</a:t>
            </a:r>
            <a:r>
              <a:rPr lang="it-IT" sz="3200" i="1" dirty="0"/>
              <a:t> de Valladolid </a:t>
            </a:r>
            <a:r>
              <a:rPr lang="it-IT" sz="3200" dirty="0"/>
              <a:t>1550; 1551</a:t>
            </a:r>
          </a:p>
          <a:p>
            <a:r>
              <a:rPr lang="it-IT" sz="3200" dirty="0" err="1"/>
              <a:t>Bartolomé</a:t>
            </a:r>
            <a:r>
              <a:rPr lang="it-IT" sz="3200" dirty="0"/>
              <a:t> de Las </a:t>
            </a:r>
            <a:r>
              <a:rPr lang="it-IT" sz="3200" dirty="0" err="1"/>
              <a:t>Casas</a:t>
            </a:r>
            <a:r>
              <a:rPr lang="it-IT" sz="3200" dirty="0"/>
              <a:t>: </a:t>
            </a:r>
            <a:r>
              <a:rPr lang="it-IT" sz="3200" dirty="0" err="1"/>
              <a:t>equality</a:t>
            </a:r>
            <a:r>
              <a:rPr lang="it-IT" sz="3200" dirty="0"/>
              <a:t> and </a:t>
            </a:r>
            <a:r>
              <a:rPr lang="it-IT" sz="3200" dirty="0" err="1"/>
              <a:t>assimilation</a:t>
            </a:r>
            <a:endParaRPr lang="it-IT" sz="3200" dirty="0"/>
          </a:p>
          <a:p>
            <a:r>
              <a:rPr lang="it-IT" sz="3200" dirty="0"/>
              <a:t>Juan </a:t>
            </a:r>
            <a:r>
              <a:rPr lang="it-IT" sz="3200" dirty="0" err="1"/>
              <a:t>Gines</a:t>
            </a:r>
            <a:r>
              <a:rPr lang="it-IT" sz="3200" dirty="0"/>
              <a:t> de Sepulveda: </a:t>
            </a:r>
            <a:r>
              <a:rPr lang="it-IT" sz="3200" dirty="0" err="1"/>
              <a:t>hierarchy</a:t>
            </a:r>
            <a:r>
              <a:rPr lang="it-IT" sz="3200" dirty="0"/>
              <a:t> </a:t>
            </a:r>
            <a:r>
              <a:rPr lang="it-IT" sz="3200" dirty="0" err="1"/>
              <a:t>as</a:t>
            </a:r>
            <a:r>
              <a:rPr lang="it-IT" sz="3200" dirty="0"/>
              <a:t> a </a:t>
            </a:r>
            <a:r>
              <a:rPr lang="it-IT" sz="3200" dirty="0" err="1"/>
              <a:t>natural</a:t>
            </a:r>
            <a:r>
              <a:rPr lang="it-IT" sz="3200" dirty="0"/>
              <a:t> state of human society</a:t>
            </a:r>
          </a:p>
        </p:txBody>
      </p:sp>
      <p:pic>
        <p:nvPicPr>
          <p:cNvPr id="10" name="Picture 9" descr="CC-BY-SA_icon.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6633" y="6226055"/>
            <a:ext cx="1546160" cy="544780"/>
          </a:xfrm>
          <a:prstGeom prst="rect">
            <a:avLst/>
          </a:prstGeom>
        </p:spPr>
      </p:pic>
      <p:pic>
        <p:nvPicPr>
          <p:cNvPr id="9" name="Picture Placeholder 6" descr="diego-rivera-mural.jpg"/>
          <p:cNvPicPr>
            <a:picLocks noChangeAspect="1"/>
          </p:cNvPicPr>
          <p:nvPr/>
        </p:nvPicPr>
        <p:blipFill>
          <a:blip r:embed="rId4">
            <a:extLst>
              <a:ext uri="{28A0092B-C50C-407E-A947-70E740481C1C}">
                <a14:useLocalDpi xmlns:a14="http://schemas.microsoft.com/office/drawing/2010/main" val="0"/>
              </a:ext>
            </a:extLst>
          </a:blip>
          <a:srcRect t="3125" b="3125"/>
          <a:stretch>
            <a:fillRect/>
          </a:stretch>
        </p:blipFill>
        <p:spPr>
          <a:xfrm>
            <a:off x="6710736" y="1971285"/>
            <a:ext cx="5481264" cy="4110948"/>
          </a:xfrm>
          <a:prstGeom prst="rect">
            <a:avLst/>
          </a:prstGeom>
        </p:spPr>
      </p:pic>
    </p:spTree>
    <p:extLst>
      <p:ext uri="{BB962C8B-B14F-4D97-AF65-F5344CB8AC3E}">
        <p14:creationId xmlns:p14="http://schemas.microsoft.com/office/powerpoint/2010/main" val="4274533991"/>
      </p:ext>
    </p:extLst>
  </p:cSld>
  <p:clrMapOvr>
    <a:masterClrMapping/>
  </p:clrMapOvr>
</p:sld>
</file>

<file path=ppt/theme/theme1.xml><?xml version="1.0" encoding="utf-8"?>
<a:theme xmlns:a="http://schemas.openxmlformats.org/drawingml/2006/main" name="LatinAmericanAnthropology_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LatinAmericanAnthropology_1.potx</Template>
  <TotalTime>9687</TotalTime>
  <Words>1014</Words>
  <Application>Microsoft Macintosh PowerPoint</Application>
  <PresentationFormat>Widescreen</PresentationFormat>
  <Paragraphs>131</Paragraphs>
  <Slides>23</Slides>
  <Notes>16</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23</vt:i4>
      </vt:variant>
    </vt:vector>
  </HeadingPairs>
  <TitlesOfParts>
    <vt:vector size="32" baseType="lpstr">
      <vt:lpstr>Arial</vt:lpstr>
      <vt:lpstr>Calibri</vt:lpstr>
      <vt:lpstr>Calibri Light</vt:lpstr>
      <vt:lpstr>Cambria</vt:lpstr>
      <vt:lpstr>IowanOldStyle</vt:lpstr>
      <vt:lpstr>Open Sans</vt:lpstr>
      <vt:lpstr>Roboto</vt:lpstr>
      <vt:lpstr>Tahoma</vt:lpstr>
      <vt:lpstr>LatinAmericanAnthropology_1</vt:lpstr>
      <vt:lpstr>Encounters and creation of the Other</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Unito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Stefania Stecca</dc:creator>
  <cp:lastModifiedBy>Microsoft Office User</cp:lastModifiedBy>
  <cp:revision>154</cp:revision>
  <dcterms:created xsi:type="dcterms:W3CDTF">2019-05-28T15:53:33Z</dcterms:created>
  <dcterms:modified xsi:type="dcterms:W3CDTF">2025-10-02T08:36:42Z</dcterms:modified>
</cp:coreProperties>
</file>