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7" r:id="rId4"/>
    <p:sldId id="258" r:id="rId5"/>
    <p:sldId id="264" r:id="rId6"/>
    <p:sldId id="267" r:id="rId7"/>
    <p:sldId id="259" r:id="rId8"/>
    <p:sldId id="262" r:id="rId9"/>
    <p:sldId id="268" r:id="rId10"/>
    <p:sldId id="260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B0032-41D0-4EF5-892B-F6C0197AEBB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A661B-AF1E-4A90-B69F-D6B78820257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44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A661B-AF1E-4A90-B69F-D6B78820257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Society and Legal Change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Edimburgo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1977) p.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92;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78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A661B-AF1E-4A90-B69F-D6B78820257F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26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0737-3108-40A3-B118-2C3DFDC0D6DC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17A5-D63D-4748-A711-FCB22020453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Finzioni e stratagemmi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Aggirare un ostacolo senza </a:t>
            </a:r>
            <a:r>
              <a:rPr lang="it-IT" smtClean="0"/>
              <a:t>scontrarsi frontalmente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/>
              <a:t>fictio</a:t>
            </a:r>
            <a:r>
              <a:rPr lang="it-IT" b="1" i="1" dirty="0"/>
              <a:t> </a:t>
            </a:r>
            <a:r>
              <a:rPr lang="it-IT" b="1" i="1" dirty="0" err="1"/>
              <a:t>legis</a:t>
            </a:r>
            <a:r>
              <a:rPr lang="it-IT" b="1" i="1" dirty="0"/>
              <a:t> </a:t>
            </a:r>
            <a:r>
              <a:rPr lang="it-IT" b="1" i="1" dirty="0" err="1" smtClean="0"/>
              <a:t>Corneliae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t-IT" dirty="0" smtClean="0"/>
              <a:t>Salva il testamento del non cittadino (che ha perso la qualità perché in prigionia), mantenendo valido quello redatto prima della prigionia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69258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3096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lacune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Diritto islamico tradizionale non prevede divorzio da parte della donna:</a:t>
            </a:r>
          </a:p>
          <a:p>
            <a:pPr marL="0" indent="0">
              <a:buNone/>
            </a:pPr>
            <a:r>
              <a:rPr lang="it-IT" dirty="0" smtClean="0"/>
              <a:t> Si consente l’auto-ripudio della donna (che non può ripudiare il marito, ma può ripudiare se stessa)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33056"/>
            <a:ext cx="1609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1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Giurisdizione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/>
          <a:lstStyle/>
          <a:p>
            <a:r>
              <a:rPr lang="it-IT" dirty="0" smtClean="0"/>
              <a:t>La Corte dello Scacchiere: per questioni fiscali</a:t>
            </a:r>
          </a:p>
          <a:p>
            <a:r>
              <a:rPr lang="it-IT" dirty="0" smtClean="0"/>
              <a:t>L’avvocato argomenta che, in lite civile, la corte è competente: altrimenti [</a:t>
            </a:r>
            <a:r>
              <a:rPr lang="it-IT" b="1" i="1" dirty="0" smtClean="0"/>
              <a:t>quo </a:t>
            </a:r>
            <a:r>
              <a:rPr lang="it-IT" b="1" i="1" dirty="0" err="1" smtClean="0"/>
              <a:t>minus</a:t>
            </a:r>
            <a:r>
              <a:rPr lang="it-IT" dirty="0" smtClean="0"/>
              <a:t>] l’attore non potrà pagare le tasse.</a:t>
            </a:r>
          </a:p>
          <a:p>
            <a:r>
              <a:rPr lang="it-IT" dirty="0" smtClean="0"/>
              <a:t>Una questione lontana è attratta (</a:t>
            </a:r>
            <a:r>
              <a:rPr lang="it-IT" dirty="0" err="1" smtClean="0"/>
              <a:t>writ</a:t>
            </a:r>
            <a:r>
              <a:rPr lang="it-IT" dirty="0" smtClean="0"/>
              <a:t> of </a:t>
            </a:r>
            <a:r>
              <a:rPr lang="it-IT" i="1" dirty="0" err="1" smtClean="0"/>
              <a:t>quominu</a:t>
            </a:r>
            <a:r>
              <a:rPr lang="it-IT" dirty="0" err="1" smtClean="0"/>
              <a:t>s</a:t>
            </a:r>
            <a:r>
              <a:rPr lang="it-IT" dirty="0" smtClean="0"/>
              <a:t>) nella competenza della corte che ne è ampliata</a:t>
            </a:r>
          </a:p>
          <a:p>
            <a:r>
              <a:rPr lang="it-IT" dirty="0" smtClean="0"/>
              <a:t>Perché? </a:t>
            </a:r>
          </a:p>
          <a:p>
            <a:endParaRPr lang="it-IT" dirty="0" smtClean="0"/>
          </a:p>
          <a:p>
            <a:r>
              <a:rPr lang="it-IT" dirty="0" smtClean="0"/>
              <a:t>(coincidenza di interessi tra sudditi e corti regie) 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73016"/>
            <a:ext cx="2333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Classificazioni?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E’ possibile distinguere varie categorie di finzioni?</a:t>
            </a:r>
          </a:p>
          <a:p>
            <a:pPr marL="0" indent="0">
              <a:buNone/>
            </a:pPr>
            <a:r>
              <a:rPr lang="it-IT" dirty="0" smtClean="0"/>
              <a:t>Riflettiamo … per la prossima volta. …</a:t>
            </a:r>
          </a:p>
          <a:p>
            <a:pPr marL="0" indent="0" algn="ctr">
              <a:buNone/>
            </a:pPr>
            <a:r>
              <a:rPr lang="it-IT" dirty="0"/>
              <a:t>FINE</a:t>
            </a:r>
          </a:p>
        </p:txBody>
      </p:sp>
    </p:spTree>
    <p:extLst>
      <p:ext uri="{BB962C8B-B14F-4D97-AF65-F5344CB8AC3E}">
        <p14:creationId xmlns:p14="http://schemas.microsoft.com/office/powerpoint/2010/main" val="25155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simbolismo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Gesti simbolici in luogo dell’azione effettiva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2752725"/>
            <a:ext cx="33813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87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it-IT" b="1" dirty="0" smtClean="0"/>
              <a:t>Consumazione del matrimonio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dirty="0" smtClean="0"/>
              <a:t>matrimonio tra infanti, per suggellare le nozze (e renderle meno impugnabili): gli sposi venivano coricati nel letto e le loro gambe venivano a contatto.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it-IT" dirty="0" smtClean="0"/>
              <a:t>In caso di </a:t>
            </a:r>
            <a:r>
              <a:rPr lang="it-IT" i="1" dirty="0" smtClean="0"/>
              <a:t>matrimonio per procura</a:t>
            </a:r>
            <a:r>
              <a:rPr lang="it-IT" dirty="0" smtClean="0"/>
              <a:t>, il rappresentante dello sposo era autorizzato a mettere </a:t>
            </a:r>
            <a:r>
              <a:rPr lang="it-IT" b="1" dirty="0" smtClean="0"/>
              <a:t>una gamba </a:t>
            </a:r>
            <a:r>
              <a:rPr lang="it-IT" dirty="0" smtClean="0"/>
              <a:t>nel letto della sposa, in presenza della corte.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it-IT" dirty="0" smtClean="0"/>
              <a:t>Ex. Rodrigo </a:t>
            </a:r>
            <a:r>
              <a:rPr lang="it-IT" dirty="0" err="1" smtClean="0"/>
              <a:t>Gonzalva</a:t>
            </a:r>
            <a:r>
              <a:rPr lang="it-IT" dirty="0" smtClean="0"/>
              <a:t> de Puebla, nel matrimonio di Caterina di Aragona con Arturo Tudor d’Inghilterra (1499, </a:t>
            </a:r>
            <a:r>
              <a:rPr lang="it-IT" dirty="0" err="1" smtClean="0"/>
              <a:t>Worcestershire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80526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36712"/>
          </a:xfrm>
        </p:spPr>
        <p:txBody>
          <a:bodyPr/>
          <a:lstStyle/>
          <a:p>
            <a:r>
              <a:rPr lang="it-IT" b="1" i="1" dirty="0" smtClean="0"/>
              <a:t>Mater </a:t>
            </a:r>
            <a:r>
              <a:rPr lang="it-IT" b="1" i="1" dirty="0" err="1" smtClean="0"/>
              <a:t>semper</a:t>
            </a:r>
            <a:r>
              <a:rPr lang="it-IT" b="1" i="1" dirty="0" smtClean="0"/>
              <a:t> certa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/>
              <a:t>La presunzione che il marito sia padre: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it-IT" dirty="0" smtClean="0"/>
              <a:t>“</a:t>
            </a:r>
            <a:r>
              <a:rPr lang="it-IT" dirty="0" err="1" smtClean="0"/>
              <a:t>Within</a:t>
            </a:r>
            <a:r>
              <a:rPr lang="it-IT" dirty="0" smtClean="0"/>
              <a:t> the </a:t>
            </a:r>
            <a:r>
              <a:rPr lang="it-IT" dirty="0" err="1" smtClean="0"/>
              <a:t>four</a:t>
            </a:r>
            <a:r>
              <a:rPr lang="it-IT" dirty="0" smtClean="0"/>
              <a:t> </a:t>
            </a:r>
            <a:r>
              <a:rPr lang="it-IT" dirty="0" err="1" smtClean="0"/>
              <a:t>seas</a:t>
            </a:r>
            <a:r>
              <a:rPr lang="it-IT" dirty="0" smtClean="0"/>
              <a:t> of the Kingdom” (comprese isole del Pacifico)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it-IT" dirty="0" smtClean="0"/>
              <a:t>Il bimbo “addormentato nel ventre materno”: per una tradizione sunnita (legittimo, fino a 2 anni dalla partenza del marito)</a:t>
            </a:r>
            <a:endParaRPr lang="it-IT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it-IT" dirty="0" smtClean="0"/>
              <a:t>Trasmissione matrilineare della discendenza (tradizione ebraica)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0688"/>
            <a:ext cx="14097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it-IT" b="1" dirty="0" smtClean="0"/>
              <a:t>Beneficio del clero (Watson)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Le corti ecclesiastiche irrogavano pene minori agli ordinati: marchio con </a:t>
            </a:r>
            <a:r>
              <a:rPr lang="it-IT" b="1" i="1" dirty="0" smtClean="0"/>
              <a:t>M</a:t>
            </a:r>
            <a:r>
              <a:rPr lang="it-IT" dirty="0" smtClean="0"/>
              <a:t> per omicidio (Murder), anziché impiccagione!</a:t>
            </a:r>
          </a:p>
          <a:p>
            <a:pPr marL="0" indent="0">
              <a:buNone/>
            </a:pPr>
            <a:r>
              <a:rPr lang="it-IT" dirty="0" smtClean="0"/>
              <a:t>Come si provava la qualità ecclesiastica?</a:t>
            </a:r>
          </a:p>
          <a:p>
            <a:pPr marL="0" indent="0">
              <a:buNone/>
            </a:pPr>
            <a:r>
              <a:rPr lang="it-IT" dirty="0" smtClean="0"/>
              <a:t>Tramite: lettura di un brano della Bibbia.</a:t>
            </a:r>
          </a:p>
          <a:p>
            <a:pPr marL="0" indent="0">
              <a:buNone/>
            </a:pPr>
            <a:r>
              <a:rPr lang="it-IT" dirty="0" smtClean="0"/>
              <a:t>Sempre lo stesso: chi imparava a memoria il brano, era salvo!</a:t>
            </a:r>
          </a:p>
          <a:p>
            <a:pPr marL="0" indent="0">
              <a:buNone/>
            </a:pPr>
            <a:r>
              <a:rPr lang="it-IT" dirty="0" smtClean="0"/>
              <a:t>Ma le donne?</a:t>
            </a:r>
          </a:p>
          <a:p>
            <a:pPr marL="0" indent="0">
              <a:buNone/>
            </a:pPr>
            <a:r>
              <a:rPr lang="it-IT" dirty="0" smtClean="0"/>
              <a:t>Presunzione per  cui la donna avesse sempre agito su obbligo del marito/fratello, in modo che il crimine fosse involontario (attenuanti) 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569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-18752"/>
            <a:ext cx="8229600" cy="783456"/>
          </a:xfrm>
        </p:spPr>
        <p:txBody>
          <a:bodyPr>
            <a:normAutofit/>
          </a:bodyPr>
          <a:lstStyle/>
          <a:p>
            <a:r>
              <a:rPr lang="it-IT" sz="3200" b="1" i="1" dirty="0" smtClean="0"/>
              <a:t>Il re ha due corpi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inizi XVI secolo, </a:t>
            </a:r>
            <a:r>
              <a:rPr lang="it-IT" dirty="0" err="1" smtClean="0"/>
              <a:t>Plowden</a:t>
            </a:r>
            <a:r>
              <a:rPr lang="it-IT" dirty="0"/>
              <a:t>, </a:t>
            </a:r>
            <a:r>
              <a:rPr lang="it-IT" dirty="0" smtClean="0"/>
              <a:t>sostiene: oltre al corpo </a:t>
            </a:r>
            <a:r>
              <a:rPr lang="it-IT" dirty="0"/>
              <a:t>naturale, mortale</a:t>
            </a:r>
            <a:r>
              <a:rPr lang="it-IT" dirty="0" smtClean="0"/>
              <a:t>, </a:t>
            </a:r>
            <a:r>
              <a:rPr lang="it-IT" dirty="0"/>
              <a:t>il sovrano dispone anche di un corpo «politico», invisibile, </a:t>
            </a:r>
            <a:r>
              <a:rPr lang="it-IT" dirty="0" smtClean="0"/>
              <a:t>incorruttibile.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In </a:t>
            </a:r>
            <a:r>
              <a:rPr lang="it-IT" dirty="0"/>
              <a:t>questo secondo corpo, che passa da un re </a:t>
            </a:r>
            <a:r>
              <a:rPr lang="it-IT" dirty="0" smtClean="0"/>
              <a:t>all’altro, sta l’essenza </a:t>
            </a:r>
            <a:r>
              <a:rPr lang="it-IT" dirty="0"/>
              <a:t>della </a:t>
            </a:r>
            <a:r>
              <a:rPr lang="it-IT" dirty="0" smtClean="0"/>
              <a:t>sovranità.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b="1" i="1" dirty="0" smtClean="0"/>
              <a:t>finzione giuridica </a:t>
            </a:r>
            <a:r>
              <a:rPr lang="it-IT" dirty="0" smtClean="0"/>
              <a:t>(per </a:t>
            </a:r>
            <a:r>
              <a:rPr lang="it-IT" dirty="0"/>
              <a:t>porre al riparo i diritti della Corona e dello Stato dalle pretese di poteri </a:t>
            </a:r>
            <a:r>
              <a:rPr lang="it-IT" dirty="0" smtClean="0"/>
              <a:t>particolari): ricerca </a:t>
            </a:r>
            <a:r>
              <a:rPr lang="it-IT" dirty="0"/>
              <a:t>di </a:t>
            </a:r>
            <a:r>
              <a:rPr lang="it-IT" dirty="0" smtClean="0"/>
              <a:t>E. </a:t>
            </a:r>
            <a:r>
              <a:rPr lang="it-IT" dirty="0" err="1" smtClean="0"/>
              <a:t>Kantorowicz</a:t>
            </a:r>
            <a:r>
              <a:rPr lang="it-IT" dirty="0" smtClean="0"/>
              <a:t> (1957) sul corpo </a:t>
            </a:r>
            <a:r>
              <a:rPr lang="it-IT" dirty="0"/>
              <a:t>doppio, </a:t>
            </a:r>
            <a:r>
              <a:rPr lang="it-IT" dirty="0" smtClean="0"/>
              <a:t>la </a:t>
            </a:r>
            <a:r>
              <a:rPr lang="it-IT" i="1" dirty="0"/>
              <a:t>persona </a:t>
            </a:r>
            <a:r>
              <a:rPr lang="it-IT" i="1" dirty="0" err="1"/>
              <a:t>ficta</a:t>
            </a:r>
            <a:r>
              <a:rPr lang="it-IT" dirty="0"/>
              <a:t> e </a:t>
            </a:r>
            <a:r>
              <a:rPr lang="it-IT" dirty="0" smtClean="0"/>
              <a:t>la </a:t>
            </a:r>
            <a:r>
              <a:rPr lang="it-IT" i="1" dirty="0" err="1"/>
              <a:t>dignitas</a:t>
            </a:r>
            <a:r>
              <a:rPr lang="it-IT" dirty="0"/>
              <a:t> immateriale </a:t>
            </a:r>
            <a:r>
              <a:rPr lang="it-IT" dirty="0" smtClean="0"/>
              <a:t>(che legittima il potere)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590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Figlia qualificata come maschio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/>
              <a:t>In assenza di eredi maschi, in alcune culture: ammesso fingere che una ragazza sia classificata come “maschio della famiglia”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e.g. </a:t>
            </a:r>
            <a:r>
              <a:rPr lang="it-IT" i="1" dirty="0" err="1" smtClean="0"/>
              <a:t>Bacha</a:t>
            </a:r>
            <a:r>
              <a:rPr lang="it-IT" i="1" dirty="0" smtClean="0"/>
              <a:t> </a:t>
            </a:r>
            <a:r>
              <a:rPr lang="it-IT" i="1" dirty="0" err="1" smtClean="0"/>
              <a:t>posh</a:t>
            </a:r>
            <a:r>
              <a:rPr lang="it-IT" i="1" dirty="0" smtClean="0"/>
              <a:t> </a:t>
            </a:r>
            <a:r>
              <a:rPr lang="it-IT" dirty="0" smtClean="0"/>
              <a:t>("vestita </a:t>
            </a:r>
            <a:r>
              <a:rPr lang="it-IT" i="1" dirty="0" smtClean="0"/>
              <a:t>come</a:t>
            </a:r>
            <a:r>
              <a:rPr lang="it-IT" dirty="0" smtClean="0"/>
              <a:t> un ragazzo"/"abbigliata da </a:t>
            </a:r>
            <a:r>
              <a:rPr lang="it-IT" i="1" dirty="0" smtClean="0"/>
              <a:t>maschio</a:t>
            </a:r>
            <a:r>
              <a:rPr lang="it-IT" dirty="0" smtClean="0"/>
              <a:t>"): pratica culturale in certe zone dell'Afghanistan e del </a:t>
            </a:r>
            <a:r>
              <a:rPr lang="it-IT" i="1" dirty="0" smtClean="0"/>
              <a:t>Pakistan </a:t>
            </a:r>
            <a:r>
              <a:rPr lang="it-IT" dirty="0" smtClean="0"/>
              <a:t>in cui le </a:t>
            </a:r>
            <a:r>
              <a:rPr lang="it-IT" i="1" dirty="0" smtClean="0"/>
              <a:t>famiglie</a:t>
            </a:r>
            <a:r>
              <a:rPr lang="it-IT" dirty="0" smtClean="0"/>
              <a:t> prive </a:t>
            </a:r>
            <a:r>
              <a:rPr lang="it-IT" i="1" dirty="0" smtClean="0"/>
              <a:t>di figli maschi</a:t>
            </a:r>
            <a:r>
              <a:rPr lang="it-IT" dirty="0" smtClean="0"/>
              <a:t> inducono una femmina ad assumerne il ruolo.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Presunzioni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Incontrovertibili o </a:t>
            </a:r>
            <a:r>
              <a:rPr lang="it-IT" b="1" dirty="0" err="1" smtClean="0"/>
              <a:t>iuris</a:t>
            </a:r>
            <a:r>
              <a:rPr lang="it-IT" b="1" dirty="0" smtClean="0"/>
              <a:t> et de iure</a:t>
            </a:r>
            <a:r>
              <a:rPr lang="it-IT" dirty="0" smtClean="0"/>
              <a:t>: escludono prova contraria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809875"/>
            <a:ext cx="185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21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notai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i="1" dirty="0" smtClean="0"/>
              <a:t>Costituto possessorio </a:t>
            </a:r>
            <a:r>
              <a:rPr lang="it-IT" b="1" dirty="0" smtClean="0"/>
              <a:t>sottinteso</a:t>
            </a:r>
            <a:r>
              <a:rPr lang="it-IT" dirty="0" smtClean="0"/>
              <a:t> in ogni vendita: per evitare l’esigenza della </a:t>
            </a:r>
            <a:r>
              <a:rPr lang="it-IT" b="1" i="1" dirty="0" err="1" smtClean="0"/>
              <a:t>traditio</a:t>
            </a:r>
            <a:endParaRPr lang="it-IT" b="1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(il venditore conserva la detenzione, ma il possesso transita nell’acquirente: fino alla soppressione di Napoleone, la vendita «è perfetta» senza bisogno di consegna)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6451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607</Words>
  <Application>Microsoft Office PowerPoint</Application>
  <PresentationFormat>Presentazione su schermo (4:3)</PresentationFormat>
  <Paragraphs>52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Finzioni e stratagemmi</vt:lpstr>
      <vt:lpstr>simbolismo</vt:lpstr>
      <vt:lpstr>Consumazione del matrimonio</vt:lpstr>
      <vt:lpstr>Mater semper certa</vt:lpstr>
      <vt:lpstr>Beneficio del clero (Watson)</vt:lpstr>
      <vt:lpstr>Il re ha due corpi</vt:lpstr>
      <vt:lpstr>Figlia qualificata come maschio</vt:lpstr>
      <vt:lpstr>Presunzioni</vt:lpstr>
      <vt:lpstr>notai</vt:lpstr>
      <vt:lpstr>fictio legis Corneliae</vt:lpstr>
      <vt:lpstr>lacune</vt:lpstr>
      <vt:lpstr>Giurisdizione  </vt:lpstr>
      <vt:lpstr>Classificazioni?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Finzioni e stratagemmi</dc:title>
  <dc:creator>Silvia</dc:creator>
  <cp:lastModifiedBy> silvia ferreri</cp:lastModifiedBy>
  <cp:revision>26</cp:revision>
  <dcterms:created xsi:type="dcterms:W3CDTF">2020-09-09T15:32:31Z</dcterms:created>
  <dcterms:modified xsi:type="dcterms:W3CDTF">2020-09-18T08:45:12Z</dcterms:modified>
</cp:coreProperties>
</file>