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61" r:id="rId3"/>
    <p:sldId id="257" r:id="rId4"/>
    <p:sldId id="258" r:id="rId5"/>
    <p:sldId id="264" r:id="rId6"/>
    <p:sldId id="267" r:id="rId7"/>
    <p:sldId id="259" r:id="rId8"/>
    <p:sldId id="262" r:id="rId9"/>
    <p:sldId id="268" r:id="rId10"/>
    <p:sldId id="260" r:id="rId11"/>
    <p:sldId id="263" r:id="rId12"/>
    <p:sldId id="265" r:id="rId13"/>
    <p:sldId id="266" r:id="rId14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2664" y="-8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CB0032-41D0-4EF5-892B-F6C0197AEBB7}" type="datetimeFigureOut">
              <a:rPr lang="it-IT" smtClean="0"/>
              <a:pPr/>
              <a:t>18/09/2020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CA661B-AF1E-4A90-B69F-D6B78820257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084402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CA661B-AF1E-4A90-B69F-D6B78820257F}" type="slidenum">
              <a:rPr lang="it-IT" smtClean="0"/>
              <a:pPr/>
              <a:t>2</a:t>
            </a:fld>
            <a:endParaRPr lang="it-I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Society and Legal Change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(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Edimburgo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1977) p. </a:t>
            </a:r>
            <a:r>
              <a:rPr lang="en-US" sz="120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92;</a:t>
            </a:r>
            <a:r>
              <a:rPr lang="en-US" sz="1200" kern="1200" baseline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 78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CA661B-AF1E-4A90-B69F-D6B78820257F}" type="slidenum">
              <a:rPr lang="it-IT" smtClean="0"/>
              <a:pPr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362654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E0737-3108-40A3-B118-2C3DFDC0D6DC}" type="datetimeFigureOut">
              <a:rPr lang="it-IT" smtClean="0"/>
              <a:pPr/>
              <a:t>18/09/2020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517A5-D63D-4748-A711-FCB22020453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E0737-3108-40A3-B118-2C3DFDC0D6DC}" type="datetimeFigureOut">
              <a:rPr lang="it-IT" smtClean="0"/>
              <a:pPr/>
              <a:t>18/09/2020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517A5-D63D-4748-A711-FCB22020453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E0737-3108-40A3-B118-2C3DFDC0D6DC}" type="datetimeFigureOut">
              <a:rPr lang="it-IT" smtClean="0"/>
              <a:pPr/>
              <a:t>18/09/2020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517A5-D63D-4748-A711-FCB22020453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E0737-3108-40A3-B118-2C3DFDC0D6DC}" type="datetimeFigureOut">
              <a:rPr lang="it-IT" smtClean="0"/>
              <a:pPr/>
              <a:t>18/09/2020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517A5-D63D-4748-A711-FCB22020453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E0737-3108-40A3-B118-2C3DFDC0D6DC}" type="datetimeFigureOut">
              <a:rPr lang="it-IT" smtClean="0"/>
              <a:pPr/>
              <a:t>18/09/2020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517A5-D63D-4748-A711-FCB22020453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E0737-3108-40A3-B118-2C3DFDC0D6DC}" type="datetimeFigureOut">
              <a:rPr lang="it-IT" smtClean="0"/>
              <a:pPr/>
              <a:t>18/09/2020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517A5-D63D-4748-A711-FCB22020453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E0737-3108-40A3-B118-2C3DFDC0D6DC}" type="datetimeFigureOut">
              <a:rPr lang="it-IT" smtClean="0"/>
              <a:pPr/>
              <a:t>18/09/2020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517A5-D63D-4748-A711-FCB22020453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E0737-3108-40A3-B118-2C3DFDC0D6DC}" type="datetimeFigureOut">
              <a:rPr lang="it-IT" smtClean="0"/>
              <a:pPr/>
              <a:t>18/09/2020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517A5-D63D-4748-A711-FCB22020453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E0737-3108-40A3-B118-2C3DFDC0D6DC}" type="datetimeFigureOut">
              <a:rPr lang="it-IT" smtClean="0"/>
              <a:pPr/>
              <a:t>18/09/2020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517A5-D63D-4748-A711-FCB22020453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E0737-3108-40A3-B118-2C3DFDC0D6DC}" type="datetimeFigureOut">
              <a:rPr lang="it-IT" smtClean="0"/>
              <a:pPr/>
              <a:t>18/09/2020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517A5-D63D-4748-A711-FCB22020453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E0737-3108-40A3-B118-2C3DFDC0D6DC}" type="datetimeFigureOut">
              <a:rPr lang="it-IT" smtClean="0"/>
              <a:pPr/>
              <a:t>18/09/2020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517A5-D63D-4748-A711-FCB22020453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1E0737-3108-40A3-B118-2C3DFDC0D6DC}" type="datetimeFigureOut">
              <a:rPr lang="it-IT" smtClean="0"/>
              <a:pPr/>
              <a:t>18/09/2020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E517A5-D63D-4748-A711-FCB220204531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b="1" dirty="0" smtClean="0"/>
              <a:t>Finzioni e stratagemmi</a:t>
            </a:r>
            <a:endParaRPr lang="it-IT" b="1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/>
              <a:t>Aggirare un ostacolo senza </a:t>
            </a:r>
            <a:r>
              <a:rPr lang="it-IT" smtClean="0"/>
              <a:t>scontrarsi frontalmente</a:t>
            </a:r>
            <a:endParaRPr lang="it-IT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i="1" dirty="0" err="1"/>
              <a:t>fictio</a:t>
            </a:r>
            <a:r>
              <a:rPr lang="it-IT" b="1" i="1" dirty="0"/>
              <a:t> </a:t>
            </a:r>
            <a:r>
              <a:rPr lang="it-IT" b="1" i="1" dirty="0" err="1"/>
              <a:t>legis</a:t>
            </a:r>
            <a:r>
              <a:rPr lang="it-IT" b="1" i="1" dirty="0"/>
              <a:t> </a:t>
            </a:r>
            <a:r>
              <a:rPr lang="it-IT" b="1" i="1" dirty="0" err="1" smtClean="0"/>
              <a:t>Corneliae</a:t>
            </a:r>
            <a:endParaRPr lang="it-IT" b="1" i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it-IT" dirty="0" smtClean="0"/>
              <a:t>Salva il testamento del non cittadino (che ha perso la qualità perché in prigionia), mantenendo valido quello redatto prima della prigionia</a:t>
            </a:r>
            <a:endParaRPr lang="it-IT" dirty="0"/>
          </a:p>
        </p:txBody>
      </p:sp>
      <p:sp>
        <p:nvSpPr>
          <p:cNvPr id="4" name="Rettangolo 3"/>
          <p:cNvSpPr/>
          <p:nvPr/>
        </p:nvSpPr>
        <p:spPr>
          <a:xfrm>
            <a:off x="3692589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it-IT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4293096"/>
            <a:ext cx="2476500" cy="184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/>
              <a:t>lacune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Diritto islamico tradizionale non prevede divorzio da parte della donna:</a:t>
            </a:r>
          </a:p>
          <a:p>
            <a:pPr marL="0" indent="0">
              <a:buNone/>
            </a:pPr>
            <a:r>
              <a:rPr lang="it-IT" dirty="0" smtClean="0"/>
              <a:t> Si consente l’auto-ripudio della donna (che non può ripudiare il marito, ma può ripudiare se stessa)</a:t>
            </a:r>
            <a:endParaRPr lang="it-IT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3933056"/>
            <a:ext cx="1609725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80180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576064"/>
          </a:xfrm>
        </p:spPr>
        <p:txBody>
          <a:bodyPr>
            <a:normAutofit fontScale="90000"/>
          </a:bodyPr>
          <a:lstStyle/>
          <a:p>
            <a:r>
              <a:rPr lang="it-IT" b="1" dirty="0" smtClean="0"/>
              <a:t>Giurisdizione 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6381328"/>
          </a:xfrm>
        </p:spPr>
        <p:txBody>
          <a:bodyPr/>
          <a:lstStyle/>
          <a:p>
            <a:r>
              <a:rPr lang="it-IT" dirty="0" smtClean="0"/>
              <a:t>La Corte dello Scacchiere: per questioni fiscali</a:t>
            </a:r>
          </a:p>
          <a:p>
            <a:r>
              <a:rPr lang="it-IT" dirty="0" smtClean="0"/>
              <a:t>L’avvocato argomenta che, in lite civile, la corte è competente: altrimenti [</a:t>
            </a:r>
            <a:r>
              <a:rPr lang="it-IT" b="1" i="1" dirty="0" smtClean="0"/>
              <a:t>quo </a:t>
            </a:r>
            <a:r>
              <a:rPr lang="it-IT" b="1" i="1" dirty="0" err="1" smtClean="0"/>
              <a:t>minus</a:t>
            </a:r>
            <a:r>
              <a:rPr lang="it-IT" dirty="0" smtClean="0"/>
              <a:t>] l’attore non potrà pagare le tasse.</a:t>
            </a:r>
          </a:p>
          <a:p>
            <a:r>
              <a:rPr lang="it-IT" dirty="0" smtClean="0"/>
              <a:t>Una questione lontana è attratta (</a:t>
            </a:r>
            <a:r>
              <a:rPr lang="it-IT" dirty="0" err="1" smtClean="0"/>
              <a:t>writ</a:t>
            </a:r>
            <a:r>
              <a:rPr lang="it-IT" dirty="0" smtClean="0"/>
              <a:t> of </a:t>
            </a:r>
            <a:r>
              <a:rPr lang="it-IT" i="1" dirty="0" err="1" smtClean="0"/>
              <a:t>quominu</a:t>
            </a:r>
            <a:r>
              <a:rPr lang="it-IT" dirty="0" err="1" smtClean="0"/>
              <a:t>s</a:t>
            </a:r>
            <a:r>
              <a:rPr lang="it-IT" dirty="0" smtClean="0"/>
              <a:t>) nella competenza della corte che ne è ampliata</a:t>
            </a:r>
          </a:p>
          <a:p>
            <a:r>
              <a:rPr lang="it-IT" dirty="0" smtClean="0"/>
              <a:t>Perché? </a:t>
            </a:r>
          </a:p>
          <a:p>
            <a:endParaRPr lang="it-IT" dirty="0" smtClean="0"/>
          </a:p>
          <a:p>
            <a:r>
              <a:rPr lang="it-IT" dirty="0" smtClean="0"/>
              <a:t>(coincidenza di interessi tra sudditi e corti regie) </a:t>
            </a:r>
            <a:endParaRPr lang="it-IT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3573016"/>
            <a:ext cx="2333625" cy="196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/>
              <a:t>Classificazioni?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smtClean="0"/>
              <a:t>E’ possibile distinguere varie categorie di finzioni?</a:t>
            </a:r>
          </a:p>
          <a:p>
            <a:pPr marL="0" indent="0">
              <a:buNone/>
            </a:pPr>
            <a:r>
              <a:rPr lang="it-IT" dirty="0" smtClean="0"/>
              <a:t>Riflettiamo … per la prossima volta. …</a:t>
            </a:r>
          </a:p>
          <a:p>
            <a:pPr marL="0" indent="0" algn="ctr">
              <a:buNone/>
            </a:pPr>
            <a:r>
              <a:rPr lang="it-IT" dirty="0"/>
              <a:t>FINE</a:t>
            </a:r>
          </a:p>
        </p:txBody>
      </p:sp>
    </p:spTree>
    <p:extLst>
      <p:ext uri="{BB962C8B-B14F-4D97-AF65-F5344CB8AC3E}">
        <p14:creationId xmlns:p14="http://schemas.microsoft.com/office/powerpoint/2010/main" val="2515594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/>
              <a:t>simbolismo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smtClean="0"/>
              <a:t>Gesti simbolici in luogo dell’azione effettiva</a:t>
            </a:r>
            <a:endParaRPr lang="it-IT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1313" y="2752725"/>
            <a:ext cx="3381375" cy="135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58874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836712"/>
          </a:xfrm>
        </p:spPr>
        <p:txBody>
          <a:bodyPr/>
          <a:lstStyle/>
          <a:p>
            <a:r>
              <a:rPr lang="it-IT" b="1" dirty="0" smtClean="0"/>
              <a:t>Consumazione del matrimonio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6165304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it-IT" dirty="0" smtClean="0"/>
              <a:t>matrimonio tra infanti, per suggellare le nozze (e renderle meno impugnabili): gli sposi venivano coricati nel letto e le loro gambe venivano a contatto.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it-IT" dirty="0" smtClean="0"/>
              <a:t>In caso di </a:t>
            </a:r>
            <a:r>
              <a:rPr lang="it-IT" i="1" dirty="0" smtClean="0"/>
              <a:t>matrimonio per procura</a:t>
            </a:r>
            <a:r>
              <a:rPr lang="it-IT" dirty="0" smtClean="0"/>
              <a:t>, il rappresentante dello sposo era autorizzato a mettere </a:t>
            </a:r>
            <a:r>
              <a:rPr lang="it-IT" b="1" dirty="0" smtClean="0"/>
              <a:t>una gamba </a:t>
            </a:r>
            <a:r>
              <a:rPr lang="it-IT" dirty="0" smtClean="0"/>
              <a:t>nel letto della sposa, in presenza della corte.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it-IT" dirty="0" smtClean="0"/>
              <a:t>Ex. Rodrigo </a:t>
            </a:r>
            <a:r>
              <a:rPr lang="it-IT" dirty="0" err="1" smtClean="0"/>
              <a:t>Gonzalva</a:t>
            </a:r>
            <a:r>
              <a:rPr lang="it-IT" dirty="0" smtClean="0"/>
              <a:t> de Puebla, nel matrimonio di Caterina di Aragona con Arturo Tudor d’Inghilterra (1499, </a:t>
            </a:r>
            <a:r>
              <a:rPr lang="it-IT" dirty="0" err="1" smtClean="0"/>
              <a:t>Worcestershire</a:t>
            </a:r>
            <a:r>
              <a:rPr lang="it-IT" dirty="0" smtClean="0"/>
              <a:t>)</a:t>
            </a:r>
            <a:endParaRPr lang="it-IT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5805264"/>
            <a:ext cx="2619375" cy="174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23528" y="0"/>
            <a:ext cx="8229600" cy="836712"/>
          </a:xfrm>
        </p:spPr>
        <p:txBody>
          <a:bodyPr/>
          <a:lstStyle/>
          <a:p>
            <a:r>
              <a:rPr lang="it-IT" b="1" i="1" dirty="0" smtClean="0"/>
              <a:t>Mater </a:t>
            </a:r>
            <a:r>
              <a:rPr lang="it-IT" b="1" i="1" dirty="0" err="1" smtClean="0"/>
              <a:t>semper</a:t>
            </a:r>
            <a:r>
              <a:rPr lang="it-IT" b="1" i="1" dirty="0" smtClean="0"/>
              <a:t> certa</a:t>
            </a:r>
            <a:endParaRPr lang="it-IT" b="1" i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733256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  <a:buNone/>
            </a:pPr>
            <a:r>
              <a:rPr lang="it-IT" dirty="0" smtClean="0"/>
              <a:t>La presunzione che il marito sia padre: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it-IT" dirty="0" smtClean="0"/>
              <a:t>“</a:t>
            </a:r>
            <a:r>
              <a:rPr lang="it-IT" dirty="0" err="1" smtClean="0"/>
              <a:t>Within</a:t>
            </a:r>
            <a:r>
              <a:rPr lang="it-IT" dirty="0" smtClean="0"/>
              <a:t> the </a:t>
            </a:r>
            <a:r>
              <a:rPr lang="it-IT" dirty="0" err="1" smtClean="0"/>
              <a:t>four</a:t>
            </a:r>
            <a:r>
              <a:rPr lang="it-IT" dirty="0" smtClean="0"/>
              <a:t> </a:t>
            </a:r>
            <a:r>
              <a:rPr lang="it-IT" dirty="0" err="1" smtClean="0"/>
              <a:t>seas</a:t>
            </a:r>
            <a:r>
              <a:rPr lang="it-IT" dirty="0" smtClean="0"/>
              <a:t> of the Kingdom” (comprese isole del Pacifico)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it-IT" dirty="0" smtClean="0"/>
              <a:t>Il bimbo “addormentato nel ventre materno”: per una tradizione sunnita (legittimo, fino a 2 anni dalla partenza del marito)</a:t>
            </a:r>
            <a:endParaRPr lang="it-IT" dirty="0"/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it-IT" dirty="0" smtClean="0"/>
              <a:t>Trasmissione matrilineare della discendenza (tradizione ebraica)</a:t>
            </a:r>
            <a:endParaRPr lang="it-IT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620688"/>
            <a:ext cx="1409700" cy="117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720"/>
          </a:xfrm>
        </p:spPr>
        <p:txBody>
          <a:bodyPr/>
          <a:lstStyle/>
          <a:p>
            <a:r>
              <a:rPr lang="it-IT" b="1" dirty="0" smtClean="0"/>
              <a:t>Beneficio del clero (Watson)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61653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 smtClean="0"/>
              <a:t>Le corti ecclesiastiche irrogavano pene minori agli ordinati: marchio con </a:t>
            </a:r>
            <a:r>
              <a:rPr lang="it-IT" b="1" i="1" dirty="0" smtClean="0"/>
              <a:t>M</a:t>
            </a:r>
            <a:r>
              <a:rPr lang="it-IT" dirty="0" smtClean="0"/>
              <a:t> per omicidio (Murder), anziché impiccagione!</a:t>
            </a:r>
          </a:p>
          <a:p>
            <a:pPr marL="0" indent="0">
              <a:buNone/>
            </a:pPr>
            <a:r>
              <a:rPr lang="it-IT" dirty="0" smtClean="0"/>
              <a:t>Come si provava la qualità ecclesiastica?</a:t>
            </a:r>
          </a:p>
          <a:p>
            <a:pPr marL="0" indent="0">
              <a:buNone/>
            </a:pPr>
            <a:r>
              <a:rPr lang="it-IT" dirty="0" smtClean="0"/>
              <a:t>Tramite: lettura di un brano della Bibbia.</a:t>
            </a:r>
          </a:p>
          <a:p>
            <a:pPr marL="0" indent="0">
              <a:buNone/>
            </a:pPr>
            <a:r>
              <a:rPr lang="it-IT" dirty="0" smtClean="0"/>
              <a:t>Sempre lo stesso: chi imparava a memoria il brano, era salvo!</a:t>
            </a:r>
          </a:p>
          <a:p>
            <a:pPr marL="0" indent="0">
              <a:buNone/>
            </a:pPr>
            <a:r>
              <a:rPr lang="it-IT" dirty="0" smtClean="0"/>
              <a:t>Ma le donne?</a:t>
            </a:r>
          </a:p>
          <a:p>
            <a:pPr marL="0" indent="0">
              <a:buNone/>
            </a:pPr>
            <a:r>
              <a:rPr lang="it-IT" dirty="0" smtClean="0"/>
              <a:t>Presunzione per  cui la donna avesse sempre agito su obbligo del marito/fratello, in modo che il crimine fosse involontario (attenuanti) 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056997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39552" y="-18752"/>
            <a:ext cx="8229600" cy="783456"/>
          </a:xfrm>
        </p:spPr>
        <p:txBody>
          <a:bodyPr>
            <a:normAutofit/>
          </a:bodyPr>
          <a:lstStyle/>
          <a:p>
            <a:r>
              <a:rPr lang="it-IT" sz="3200" b="1" i="1" dirty="0" smtClean="0"/>
              <a:t>Il re ha due corpi</a:t>
            </a:r>
            <a:endParaRPr lang="it-IT" sz="3200" b="1" i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6093296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it-IT" dirty="0" smtClean="0"/>
              <a:t>inizi XVI secolo, </a:t>
            </a:r>
            <a:r>
              <a:rPr lang="it-IT" dirty="0" err="1" smtClean="0"/>
              <a:t>Plowden</a:t>
            </a:r>
            <a:r>
              <a:rPr lang="it-IT" dirty="0"/>
              <a:t>, </a:t>
            </a:r>
            <a:r>
              <a:rPr lang="it-IT" dirty="0" smtClean="0"/>
              <a:t>sostiene: oltre al corpo </a:t>
            </a:r>
            <a:r>
              <a:rPr lang="it-IT" dirty="0"/>
              <a:t>naturale, mortale</a:t>
            </a:r>
            <a:r>
              <a:rPr lang="it-IT" dirty="0" smtClean="0"/>
              <a:t>, </a:t>
            </a:r>
            <a:r>
              <a:rPr lang="it-IT" dirty="0"/>
              <a:t>il sovrano dispone anche di un corpo «politico», invisibile, </a:t>
            </a:r>
            <a:r>
              <a:rPr lang="it-IT" dirty="0" smtClean="0"/>
              <a:t>incorruttibile.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it-IT" dirty="0" smtClean="0"/>
              <a:t>In </a:t>
            </a:r>
            <a:r>
              <a:rPr lang="it-IT" dirty="0"/>
              <a:t>questo secondo corpo, che passa da un re </a:t>
            </a:r>
            <a:r>
              <a:rPr lang="it-IT" dirty="0" smtClean="0"/>
              <a:t>all’altro, sta l’essenza </a:t>
            </a:r>
            <a:r>
              <a:rPr lang="it-IT" dirty="0"/>
              <a:t>della </a:t>
            </a:r>
            <a:r>
              <a:rPr lang="it-IT" dirty="0" smtClean="0"/>
              <a:t>sovranità.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it-IT" b="1" i="1" dirty="0" smtClean="0"/>
              <a:t>finzione giuridica </a:t>
            </a:r>
            <a:r>
              <a:rPr lang="it-IT" dirty="0" smtClean="0"/>
              <a:t>(per </a:t>
            </a:r>
            <a:r>
              <a:rPr lang="it-IT" dirty="0"/>
              <a:t>porre al riparo i diritti della Corona e dello Stato dalle pretese di poteri </a:t>
            </a:r>
            <a:r>
              <a:rPr lang="it-IT" dirty="0" smtClean="0"/>
              <a:t>particolari): ricerca </a:t>
            </a:r>
            <a:r>
              <a:rPr lang="it-IT" dirty="0"/>
              <a:t>di </a:t>
            </a:r>
            <a:r>
              <a:rPr lang="it-IT" dirty="0" smtClean="0"/>
              <a:t>E. </a:t>
            </a:r>
            <a:r>
              <a:rPr lang="it-IT" dirty="0" err="1" smtClean="0"/>
              <a:t>Kantorowicz</a:t>
            </a:r>
            <a:r>
              <a:rPr lang="it-IT" dirty="0" smtClean="0"/>
              <a:t> (1957) sul corpo </a:t>
            </a:r>
            <a:r>
              <a:rPr lang="it-IT" dirty="0"/>
              <a:t>doppio, </a:t>
            </a:r>
            <a:r>
              <a:rPr lang="it-IT" dirty="0" smtClean="0"/>
              <a:t>la </a:t>
            </a:r>
            <a:r>
              <a:rPr lang="it-IT" i="1" dirty="0"/>
              <a:t>persona </a:t>
            </a:r>
            <a:r>
              <a:rPr lang="it-IT" i="1" dirty="0" err="1"/>
              <a:t>ficta</a:t>
            </a:r>
            <a:r>
              <a:rPr lang="it-IT" dirty="0"/>
              <a:t> e </a:t>
            </a:r>
            <a:r>
              <a:rPr lang="it-IT" dirty="0" smtClean="0"/>
              <a:t>la </a:t>
            </a:r>
            <a:r>
              <a:rPr lang="it-IT" i="1" dirty="0" err="1"/>
              <a:t>dignitas</a:t>
            </a:r>
            <a:r>
              <a:rPr lang="it-IT" dirty="0"/>
              <a:t> immateriale </a:t>
            </a:r>
            <a:r>
              <a:rPr lang="it-IT" dirty="0" smtClean="0"/>
              <a:t>(che legittima il potere)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659042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692696"/>
          </a:xfrm>
        </p:spPr>
        <p:txBody>
          <a:bodyPr>
            <a:normAutofit fontScale="90000"/>
          </a:bodyPr>
          <a:lstStyle/>
          <a:p>
            <a:r>
              <a:rPr lang="it-IT" b="1" dirty="0" smtClean="0"/>
              <a:t>Figlia qualificata come maschio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6165304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  <a:buNone/>
            </a:pPr>
            <a:r>
              <a:rPr lang="it-IT" dirty="0" smtClean="0"/>
              <a:t>In assenza di eredi maschi, in alcune culture: ammesso fingere che una ragazza sia classificata come “maschio della famiglia”</a:t>
            </a:r>
          </a:p>
          <a:p>
            <a:pPr>
              <a:lnSpc>
                <a:spcPct val="150000"/>
              </a:lnSpc>
              <a:buNone/>
            </a:pPr>
            <a:r>
              <a:rPr lang="it-IT" dirty="0" smtClean="0"/>
              <a:t>e.g. </a:t>
            </a:r>
            <a:r>
              <a:rPr lang="it-IT" i="1" dirty="0" err="1" smtClean="0"/>
              <a:t>Bacha</a:t>
            </a:r>
            <a:r>
              <a:rPr lang="it-IT" i="1" dirty="0" smtClean="0"/>
              <a:t> </a:t>
            </a:r>
            <a:r>
              <a:rPr lang="it-IT" i="1" dirty="0" err="1" smtClean="0"/>
              <a:t>posh</a:t>
            </a:r>
            <a:r>
              <a:rPr lang="it-IT" i="1" dirty="0" smtClean="0"/>
              <a:t> </a:t>
            </a:r>
            <a:r>
              <a:rPr lang="it-IT" dirty="0" smtClean="0"/>
              <a:t>("vestita </a:t>
            </a:r>
            <a:r>
              <a:rPr lang="it-IT" i="1" dirty="0" smtClean="0"/>
              <a:t>come</a:t>
            </a:r>
            <a:r>
              <a:rPr lang="it-IT" dirty="0" smtClean="0"/>
              <a:t> un ragazzo"/"abbigliata da </a:t>
            </a:r>
            <a:r>
              <a:rPr lang="it-IT" i="1" dirty="0" smtClean="0"/>
              <a:t>maschio</a:t>
            </a:r>
            <a:r>
              <a:rPr lang="it-IT" dirty="0" smtClean="0"/>
              <a:t>"): pratica culturale in certe zone dell'Afghanistan e del </a:t>
            </a:r>
            <a:r>
              <a:rPr lang="it-IT" i="1" dirty="0" smtClean="0"/>
              <a:t>Pakistan </a:t>
            </a:r>
            <a:r>
              <a:rPr lang="it-IT" dirty="0" smtClean="0"/>
              <a:t>in cui le </a:t>
            </a:r>
            <a:r>
              <a:rPr lang="it-IT" i="1" dirty="0" smtClean="0"/>
              <a:t>famiglie</a:t>
            </a:r>
            <a:r>
              <a:rPr lang="it-IT" dirty="0" smtClean="0"/>
              <a:t> prive </a:t>
            </a:r>
            <a:r>
              <a:rPr lang="it-IT" i="1" dirty="0" smtClean="0"/>
              <a:t>di figli maschi</a:t>
            </a:r>
            <a:r>
              <a:rPr lang="it-IT" dirty="0" smtClean="0"/>
              <a:t> inducono una femmina ad assumerne il ruolo.</a:t>
            </a:r>
          </a:p>
          <a:p>
            <a:pPr>
              <a:buNone/>
            </a:pPr>
            <a:r>
              <a:rPr lang="it-IT" dirty="0" smtClean="0"/>
              <a:t> </a:t>
            </a:r>
            <a:endParaRPr lang="it-IT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1988840"/>
            <a:ext cx="28575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/>
              <a:t>Presunzioni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smtClean="0"/>
              <a:t>Incontrovertibili o </a:t>
            </a:r>
            <a:r>
              <a:rPr lang="it-IT" b="1" dirty="0" err="1" smtClean="0"/>
              <a:t>iuris</a:t>
            </a:r>
            <a:r>
              <a:rPr lang="it-IT" b="1" dirty="0" smtClean="0"/>
              <a:t> et de iure</a:t>
            </a:r>
            <a:r>
              <a:rPr lang="it-IT" dirty="0" smtClean="0"/>
              <a:t>: escludono prova contraria</a:t>
            </a:r>
            <a:endParaRPr lang="it-IT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3313" y="2809875"/>
            <a:ext cx="1857375" cy="123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002172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/>
              <a:t>notai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733256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it-IT" i="1" dirty="0" smtClean="0"/>
              <a:t>Costituto possessorio </a:t>
            </a:r>
            <a:r>
              <a:rPr lang="it-IT" b="1" dirty="0" smtClean="0"/>
              <a:t>sottinteso</a:t>
            </a:r>
            <a:r>
              <a:rPr lang="it-IT" dirty="0" smtClean="0"/>
              <a:t> in ogni vendita: per evitare l’esigenza della </a:t>
            </a:r>
            <a:r>
              <a:rPr lang="it-IT" b="1" i="1" dirty="0" err="1" smtClean="0"/>
              <a:t>traditio</a:t>
            </a:r>
            <a:endParaRPr lang="it-IT" b="1" i="1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it-IT" dirty="0" smtClean="0"/>
              <a:t>(il venditore conserva la detenzione, ma il possesso transita nell’acquirente: fino alla soppressione di Napoleone, la vendita «è perfetta» senza bisogno di consegna)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8645173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346</TotalTime>
  <Words>607</Words>
  <Application>Microsoft Office PowerPoint</Application>
  <PresentationFormat>Presentazione su schermo (4:3)</PresentationFormat>
  <Paragraphs>52</Paragraphs>
  <Slides>13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14" baseType="lpstr">
      <vt:lpstr>Tema di Office</vt:lpstr>
      <vt:lpstr>Finzioni e stratagemmi</vt:lpstr>
      <vt:lpstr>simbolismo</vt:lpstr>
      <vt:lpstr>Consumazione del matrimonio</vt:lpstr>
      <vt:lpstr>Mater semper certa</vt:lpstr>
      <vt:lpstr>Beneficio del clero (Watson)</vt:lpstr>
      <vt:lpstr>Il re ha due corpi</vt:lpstr>
      <vt:lpstr>Figlia qualificata come maschio</vt:lpstr>
      <vt:lpstr>Presunzioni</vt:lpstr>
      <vt:lpstr>notai</vt:lpstr>
      <vt:lpstr>fictio legis Corneliae</vt:lpstr>
      <vt:lpstr>lacune</vt:lpstr>
      <vt:lpstr>Giurisdizione  </vt:lpstr>
      <vt:lpstr>Classificazioni?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Finzioni e stratagemmi</dc:title>
  <dc:creator>Silvia</dc:creator>
  <cp:lastModifiedBy> silvia ferreri</cp:lastModifiedBy>
  <cp:revision>26</cp:revision>
  <dcterms:created xsi:type="dcterms:W3CDTF">2020-09-09T15:32:31Z</dcterms:created>
  <dcterms:modified xsi:type="dcterms:W3CDTF">2020-09-18T08:45:12Z</dcterms:modified>
</cp:coreProperties>
</file>