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2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-216" y="-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12/1/20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Click to edit Master subtitle style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12/1/20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12/1/20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12/1/20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en-GB" b="1" i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Indigenous Resilience against covid-19 - Practices</a:t>
            </a:r>
            <a:endParaRPr lang="en-GB" b="1" i="1" u="sng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4000" b="1" dirty="0" smtClean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2800" dirty="0">
              <a:solidFill>
                <a:srgbClr val="5B5A5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=""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A.A</a:t>
            </a:r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2020/21</a:t>
            </a:r>
          </a:p>
          <a:p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Antropologia </a:t>
            </a:r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Culturale ed Etnologia 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124905" y="179478"/>
            <a:ext cx="4673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Agora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vez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Maracá </a:t>
            </a:r>
            <a:endParaRPr lang="it-IT" sz="4000" b="1" i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Anthropology</a:t>
            </a:r>
            <a:endParaRPr lang="en-GB" sz="1800" b="1" u="sng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2" name="Picture 1" descr="Schermata 2020-12-01 alle 15.14.5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"/>
            <a:ext cx="4955480" cy="607483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24498" y="1501280"/>
            <a:ext cx="70458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“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Mortes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indígenas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no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Brasil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não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são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apenas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números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são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corpos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com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memórias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histórias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e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vozes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coletivas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. A cada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Indígena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se vai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voz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deixa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entoar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o canto.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mão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deixa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bater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o maracá. Do luto à luta.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Não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somente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número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, cada corpo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Indígena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tem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encantaria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ancestral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. A cada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Indígena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morto, morre parte da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nossa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história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coletiva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Enterrar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parente pelo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genocídio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em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massa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enterrar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mais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corpo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luta por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direito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. A cada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Indígena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derrubado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uma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árvore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que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i="1" dirty="0" err="1">
                <a:solidFill>
                  <a:schemeClr val="bg1">
                    <a:lumMod val="50000"/>
                  </a:schemeClr>
                </a:solidFill>
              </a:rPr>
              <a:t>ameaçada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.” </a:t>
            </a:r>
            <a:r>
              <a:rPr lang="it-IT" i="1" dirty="0" smtClean="0">
                <a:solidFill>
                  <a:schemeClr val="bg1">
                    <a:lumMod val="50000"/>
                  </a:schemeClr>
                </a:solidFill>
              </a:rPr>
              <a:t>(Celia </a:t>
            </a:r>
            <a:r>
              <a:rPr lang="it-IT" i="1" dirty="0" err="1" smtClean="0">
                <a:solidFill>
                  <a:schemeClr val="bg1">
                    <a:lumMod val="50000"/>
                  </a:schemeClr>
                </a:solidFill>
              </a:rPr>
              <a:t>Xakriabá</a:t>
            </a:r>
            <a:r>
              <a:rPr lang="it-IT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it-IT" i="1" dirty="0" smtClean="0">
                <a:solidFill>
                  <a:schemeClr val="bg1">
                    <a:lumMod val="50000"/>
                  </a:schemeClr>
                </a:solidFill>
              </a:rPr>
              <a:t>2020)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70374" y="4113651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800" dirty="0" smtClean="0"/>
              <a:t>The collective reactivation of social network</a:t>
            </a:r>
          </a:p>
          <a:p>
            <a:pPr marL="285750" indent="-285750">
              <a:buFont typeface="Arial"/>
              <a:buChar char="•"/>
            </a:pPr>
            <a:r>
              <a:rPr lang="en-GB" sz="2800" dirty="0" smtClean="0"/>
              <a:t>The collective reactivation of spiritual and  </a:t>
            </a:r>
            <a:r>
              <a:rPr lang="en-GB" sz="2800" dirty="0"/>
              <a:t>ritual </a:t>
            </a:r>
            <a:r>
              <a:rPr lang="en-GB" sz="2800" dirty="0" smtClean="0"/>
              <a:t>indigenous </a:t>
            </a:r>
            <a:r>
              <a:rPr lang="en-GB" sz="2800" dirty="0"/>
              <a:t>care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648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=""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Anthropology</a:t>
            </a:r>
            <a:endParaRPr lang="en-GB" sz="1800" b="1" u="sng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2" name="Picture 1" descr="Retablo covi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704"/>
            <a:ext cx="8034939" cy="535662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9452" y="41417"/>
            <a:ext cx="53783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i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Structural</a:t>
            </a:r>
            <a:r>
              <a:rPr lang="en-GB" sz="2400" dirty="0" smtClean="0"/>
              <a:t> </a:t>
            </a:r>
            <a:r>
              <a:rPr lang="en-GB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resilience</a:t>
            </a:r>
            <a:r>
              <a:rPr lang="en-GB" sz="2400" dirty="0"/>
              <a:t> 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8226926" y="3175325"/>
            <a:ext cx="378562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600" dirty="0" smtClean="0"/>
              <a:t>Processes of translation</a:t>
            </a:r>
          </a:p>
          <a:p>
            <a:pPr marL="285750" indent="-285750">
              <a:buFont typeface="Arial"/>
              <a:buChar char="•"/>
            </a:pPr>
            <a:r>
              <a:rPr lang="en-GB" sz="2600" dirty="0"/>
              <a:t>P</a:t>
            </a:r>
            <a:r>
              <a:rPr lang="en-GB" sz="2600" dirty="0" smtClean="0"/>
              <a:t>rotocols </a:t>
            </a:r>
            <a:r>
              <a:rPr lang="en-US" sz="2600" dirty="0" smtClean="0"/>
              <a:t>of </a:t>
            </a:r>
            <a:r>
              <a:rPr lang="en-GB" sz="2600" dirty="0"/>
              <a:t>closure of indigenous territories and </a:t>
            </a:r>
            <a:r>
              <a:rPr lang="en-GB" sz="2600" dirty="0" smtClean="0"/>
              <a:t>communities </a:t>
            </a:r>
            <a:r>
              <a:rPr lang="en-GB" sz="2600" dirty="0"/>
              <a:t>areas</a:t>
            </a:r>
            <a:r>
              <a:rPr lang="en-US" sz="2600" dirty="0"/>
              <a:t> </a:t>
            </a:r>
            <a:endParaRPr lang="en-US" sz="2600" dirty="0" smtClean="0"/>
          </a:p>
          <a:p>
            <a:pPr marL="285750" indent="-285750">
              <a:buFont typeface="Arial"/>
              <a:buChar char="•"/>
            </a:pPr>
            <a:r>
              <a:rPr lang="en-US" sz="2600" dirty="0" err="1" smtClean="0"/>
              <a:t>Visibilization</a:t>
            </a:r>
            <a:r>
              <a:rPr lang="en-US" sz="2600" dirty="0" smtClean="0"/>
              <a:t> of their fragility and their fights</a:t>
            </a:r>
            <a:endParaRPr lang="en-US" sz="2600" dirty="0"/>
          </a:p>
        </p:txBody>
      </p:sp>
      <p:sp>
        <p:nvSpPr>
          <p:cNvPr id="12" name="Rectangle 11"/>
          <p:cNvSpPr/>
          <p:nvPr/>
        </p:nvSpPr>
        <p:spPr>
          <a:xfrm>
            <a:off x="8144104" y="1352967"/>
            <a:ext cx="39262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</a:rPr>
              <a:t>“</a:t>
            </a:r>
            <a:r>
              <a:rPr lang="en-US" i="1" dirty="0" err="1">
                <a:solidFill>
                  <a:srgbClr val="7F7F7F"/>
                </a:solidFill>
              </a:rPr>
              <a:t>Quando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perguntam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para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nós</a:t>
            </a:r>
            <a:r>
              <a:rPr lang="en-US" i="1" dirty="0">
                <a:solidFill>
                  <a:srgbClr val="7F7F7F"/>
                </a:solidFill>
              </a:rPr>
              <a:t> se </a:t>
            </a:r>
            <a:r>
              <a:rPr lang="en-US" i="1" dirty="0" err="1">
                <a:solidFill>
                  <a:srgbClr val="7F7F7F"/>
                </a:solidFill>
              </a:rPr>
              <a:t>estamos</a:t>
            </a:r>
            <a:r>
              <a:rPr lang="en-US" i="1" dirty="0">
                <a:solidFill>
                  <a:srgbClr val="7F7F7F"/>
                </a:solidFill>
              </a:rPr>
              <a:t> com </a:t>
            </a:r>
            <a:r>
              <a:rPr lang="en-US" i="1" dirty="0" err="1">
                <a:solidFill>
                  <a:srgbClr val="7F7F7F"/>
                </a:solidFill>
              </a:rPr>
              <a:t>medo</a:t>
            </a:r>
            <a:r>
              <a:rPr lang="en-US" i="1" dirty="0">
                <a:solidFill>
                  <a:srgbClr val="7F7F7F"/>
                </a:solidFill>
              </a:rPr>
              <a:t>, </a:t>
            </a:r>
            <a:r>
              <a:rPr lang="en-US" i="1" dirty="0" err="1">
                <a:solidFill>
                  <a:srgbClr val="7F7F7F"/>
                </a:solidFill>
              </a:rPr>
              <a:t>nós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temos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respondido</a:t>
            </a:r>
            <a:r>
              <a:rPr lang="en-US" i="1" dirty="0">
                <a:solidFill>
                  <a:srgbClr val="7F7F7F"/>
                </a:solidFill>
              </a:rPr>
              <a:t>: </a:t>
            </a:r>
            <a:r>
              <a:rPr lang="en-US" i="1" dirty="0" err="1">
                <a:solidFill>
                  <a:srgbClr val="7F7F7F"/>
                </a:solidFill>
              </a:rPr>
              <a:t>apenas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quem</a:t>
            </a:r>
            <a:r>
              <a:rPr lang="en-US" i="1" dirty="0">
                <a:solidFill>
                  <a:srgbClr val="7F7F7F"/>
                </a:solidFill>
              </a:rPr>
              <a:t> tem cicatrizes </a:t>
            </a:r>
            <a:r>
              <a:rPr lang="en-US" i="1" dirty="0" err="1">
                <a:solidFill>
                  <a:srgbClr val="7F7F7F"/>
                </a:solidFill>
              </a:rPr>
              <a:t>profundas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sabe</a:t>
            </a:r>
            <a:r>
              <a:rPr lang="en-US" i="1" dirty="0">
                <a:solidFill>
                  <a:srgbClr val="7F7F7F"/>
                </a:solidFill>
              </a:rPr>
              <a:t> o </a:t>
            </a:r>
            <a:r>
              <a:rPr lang="en-US" i="1" dirty="0" err="1">
                <a:solidFill>
                  <a:srgbClr val="7F7F7F"/>
                </a:solidFill>
              </a:rPr>
              <a:t>remédio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que</a:t>
            </a:r>
            <a:r>
              <a:rPr lang="en-US" i="1" dirty="0">
                <a:solidFill>
                  <a:srgbClr val="7F7F7F"/>
                </a:solidFill>
              </a:rPr>
              <a:t> </a:t>
            </a:r>
            <a:r>
              <a:rPr lang="en-US" i="1" dirty="0" err="1">
                <a:solidFill>
                  <a:srgbClr val="7F7F7F"/>
                </a:solidFill>
              </a:rPr>
              <a:t>cura</a:t>
            </a:r>
            <a:r>
              <a:rPr lang="en-US" i="1" dirty="0">
                <a:solidFill>
                  <a:srgbClr val="7F7F7F"/>
                </a:solidFill>
              </a:rPr>
              <a:t>.</a:t>
            </a:r>
            <a:r>
              <a:rPr lang="en-US" i="1" dirty="0" smtClean="0">
                <a:solidFill>
                  <a:srgbClr val="7F7F7F"/>
                </a:solidFill>
              </a:rPr>
              <a:t>” </a:t>
            </a:r>
            <a:r>
              <a:rPr lang="en-US" i="1" dirty="0">
                <a:solidFill>
                  <a:srgbClr val="7F7F7F"/>
                </a:solidFill>
              </a:rPr>
              <a:t>Celia </a:t>
            </a:r>
            <a:r>
              <a:rPr lang="en-US" i="1" dirty="0" err="1" smtClean="0">
                <a:solidFill>
                  <a:srgbClr val="7F7F7F"/>
                </a:solidFill>
              </a:rPr>
              <a:t>Xakriabá</a:t>
            </a:r>
            <a:r>
              <a:rPr lang="en-US" i="1" dirty="0" smtClean="0">
                <a:solidFill>
                  <a:srgbClr val="7F7F7F"/>
                </a:solidFill>
              </a:rPr>
              <a:t>, 2020</a:t>
            </a:r>
            <a:endParaRPr lang="en-US" i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482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Anthropology</a:t>
            </a:r>
            <a:endParaRPr lang="en-GB" sz="1800" b="1" u="sng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2" name="Picture 1" descr="mascarilla tabla de sarhua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56738" cy="608833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487684" y="952593"/>
            <a:ext cx="35317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i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Adjustments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636553" y="2222709"/>
            <a:ext cx="52483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GB" sz="2400" dirty="0" err="1" smtClean="0"/>
              <a:t>Rearticulation</a:t>
            </a:r>
            <a:r>
              <a:rPr lang="en-GB" sz="2400" dirty="0" smtClean="0"/>
              <a:t> and reinforcing of social practices: mutual </a:t>
            </a:r>
            <a:r>
              <a:rPr lang="en-GB" sz="2400" dirty="0"/>
              <a:t>work </a:t>
            </a:r>
            <a:r>
              <a:rPr lang="en-GB" sz="2400" dirty="0" smtClean="0"/>
              <a:t>sharing of food</a:t>
            </a:r>
            <a:r>
              <a:rPr lang="en-US" sz="2400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Mutual protection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Traditional medicine 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6418658" y="4611111"/>
            <a:ext cx="577334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dirty="0">
                <a:solidFill>
                  <a:srgbClr val="7F7F7F"/>
                </a:solidFill>
              </a:rPr>
              <a:t>“No </a:t>
            </a:r>
            <a:r>
              <a:rPr lang="it-IT" sz="1600" i="1" dirty="0" err="1">
                <a:solidFill>
                  <a:srgbClr val="7F7F7F"/>
                </a:solidFill>
              </a:rPr>
              <a:t>queríamos</a:t>
            </a:r>
            <a:r>
              <a:rPr lang="it-IT" sz="1600" i="1" dirty="0">
                <a:solidFill>
                  <a:srgbClr val="7F7F7F"/>
                </a:solidFill>
              </a:rPr>
              <a:t> ser parte de </a:t>
            </a:r>
            <a:r>
              <a:rPr lang="it-IT" sz="1600" i="1" dirty="0" err="1">
                <a:solidFill>
                  <a:srgbClr val="7F7F7F"/>
                </a:solidFill>
              </a:rPr>
              <a:t>las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estadísticas</a:t>
            </a:r>
            <a:r>
              <a:rPr lang="it-IT" sz="1600" i="1" dirty="0">
                <a:solidFill>
                  <a:srgbClr val="7F7F7F"/>
                </a:solidFill>
              </a:rPr>
              <a:t>, sino ser </a:t>
            </a:r>
            <a:r>
              <a:rPr lang="it-IT" sz="1600" i="1" dirty="0" err="1">
                <a:solidFill>
                  <a:srgbClr val="7F7F7F"/>
                </a:solidFill>
              </a:rPr>
              <a:t>modelo</a:t>
            </a:r>
            <a:r>
              <a:rPr lang="it-IT" sz="1600" i="1" dirty="0">
                <a:solidFill>
                  <a:srgbClr val="7F7F7F"/>
                </a:solidFill>
              </a:rPr>
              <a:t> y </a:t>
            </a:r>
            <a:r>
              <a:rPr lang="it-IT" sz="1600" i="1" dirty="0" err="1">
                <a:solidFill>
                  <a:srgbClr val="7F7F7F"/>
                </a:solidFill>
              </a:rPr>
              <a:t>referencia</a:t>
            </a:r>
            <a:r>
              <a:rPr lang="it-IT" sz="1600" i="1" dirty="0">
                <a:solidFill>
                  <a:srgbClr val="7F7F7F"/>
                </a:solidFill>
              </a:rPr>
              <a:t> de </a:t>
            </a:r>
            <a:r>
              <a:rPr lang="it-IT" sz="1600" i="1" dirty="0" err="1">
                <a:solidFill>
                  <a:srgbClr val="7F7F7F"/>
                </a:solidFill>
              </a:rPr>
              <a:t>que</a:t>
            </a:r>
            <a:r>
              <a:rPr lang="it-IT" sz="1600" i="1" dirty="0">
                <a:solidFill>
                  <a:srgbClr val="7F7F7F"/>
                </a:solidFill>
              </a:rPr>
              <a:t> en </a:t>
            </a:r>
            <a:r>
              <a:rPr lang="it-IT" sz="1600" i="1" dirty="0" err="1">
                <a:solidFill>
                  <a:srgbClr val="7F7F7F"/>
                </a:solidFill>
              </a:rPr>
              <a:t>el</a:t>
            </a:r>
            <a:r>
              <a:rPr lang="it-IT" sz="1600" i="1" dirty="0">
                <a:solidFill>
                  <a:srgbClr val="7F7F7F"/>
                </a:solidFill>
              </a:rPr>
              <a:t> pueblo </a:t>
            </a:r>
            <a:r>
              <a:rPr lang="it-IT" sz="1600" i="1" dirty="0" err="1">
                <a:solidFill>
                  <a:srgbClr val="7F7F7F"/>
                </a:solidFill>
              </a:rPr>
              <a:t>Emberá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tenemos</a:t>
            </a:r>
            <a:r>
              <a:rPr lang="it-IT" sz="1600" i="1" dirty="0">
                <a:solidFill>
                  <a:srgbClr val="7F7F7F"/>
                </a:solidFill>
              </a:rPr>
              <a:t> la alternativa de salvar </a:t>
            </a:r>
            <a:r>
              <a:rPr lang="it-IT" sz="1600" i="1" dirty="0" err="1">
                <a:solidFill>
                  <a:srgbClr val="7F7F7F"/>
                </a:solidFill>
              </a:rPr>
              <a:t>vidas</a:t>
            </a:r>
            <a:r>
              <a:rPr lang="it-IT" sz="1600" i="1" dirty="0">
                <a:solidFill>
                  <a:srgbClr val="7F7F7F"/>
                </a:solidFill>
              </a:rPr>
              <a:t> ante la covid-19 a </a:t>
            </a:r>
            <a:r>
              <a:rPr lang="it-IT" sz="1600" i="1" dirty="0" err="1">
                <a:solidFill>
                  <a:srgbClr val="7F7F7F"/>
                </a:solidFill>
              </a:rPr>
              <a:t>través</a:t>
            </a:r>
            <a:r>
              <a:rPr lang="it-IT" sz="1600" i="1" dirty="0">
                <a:solidFill>
                  <a:srgbClr val="7F7F7F"/>
                </a:solidFill>
              </a:rPr>
              <a:t> de </a:t>
            </a:r>
            <a:r>
              <a:rPr lang="it-IT" sz="1600" i="1" dirty="0" err="1">
                <a:solidFill>
                  <a:srgbClr val="7F7F7F"/>
                </a:solidFill>
              </a:rPr>
              <a:t>nuestras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plantas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medicinales</a:t>
            </a:r>
            <a:r>
              <a:rPr lang="it-IT" sz="1600" i="1" dirty="0">
                <a:solidFill>
                  <a:srgbClr val="7F7F7F"/>
                </a:solidFill>
              </a:rPr>
              <a:t>. […] </a:t>
            </a:r>
            <a:r>
              <a:rPr lang="it-IT" sz="1600" i="1" dirty="0" err="1">
                <a:solidFill>
                  <a:srgbClr val="7F7F7F"/>
                </a:solidFill>
              </a:rPr>
              <a:t>Nuestras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plantas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tienen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vida</a:t>
            </a:r>
            <a:r>
              <a:rPr lang="it-IT" sz="1600" i="1" dirty="0">
                <a:solidFill>
                  <a:srgbClr val="7F7F7F"/>
                </a:solidFill>
              </a:rPr>
              <a:t>, </a:t>
            </a:r>
            <a:r>
              <a:rPr lang="it-IT" sz="1600" i="1" dirty="0" err="1">
                <a:solidFill>
                  <a:srgbClr val="7F7F7F"/>
                </a:solidFill>
              </a:rPr>
              <a:t>hay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que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explicarles</a:t>
            </a:r>
            <a:r>
              <a:rPr lang="it-IT" sz="1600" i="1" dirty="0">
                <a:solidFill>
                  <a:srgbClr val="7F7F7F"/>
                </a:solidFill>
              </a:rPr>
              <a:t> por </a:t>
            </a:r>
            <a:r>
              <a:rPr lang="it-IT" sz="1600" i="1" dirty="0" err="1">
                <a:solidFill>
                  <a:srgbClr val="7F7F7F"/>
                </a:solidFill>
              </a:rPr>
              <a:t>qué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las</a:t>
            </a:r>
            <a:r>
              <a:rPr lang="it-IT" sz="1600" i="1" dirty="0">
                <a:solidFill>
                  <a:srgbClr val="7F7F7F"/>
                </a:solidFill>
              </a:rPr>
              <a:t> </a:t>
            </a:r>
            <a:r>
              <a:rPr lang="it-IT" sz="1600" i="1" dirty="0" err="1">
                <a:solidFill>
                  <a:srgbClr val="7F7F7F"/>
                </a:solidFill>
              </a:rPr>
              <a:t>coges</a:t>
            </a:r>
            <a:r>
              <a:rPr lang="it-IT" sz="1600" i="1" dirty="0">
                <a:solidFill>
                  <a:srgbClr val="7F7F7F"/>
                </a:solidFill>
              </a:rPr>
              <a:t>" </a:t>
            </a:r>
            <a:r>
              <a:rPr lang="it-IT" sz="1600" i="1" dirty="0" smtClean="0">
                <a:solidFill>
                  <a:srgbClr val="7F7F7F"/>
                </a:solidFill>
              </a:rPr>
              <a:t>(</a:t>
            </a:r>
            <a:r>
              <a:rPr lang="en-GB" sz="1600" dirty="0">
                <a:solidFill>
                  <a:srgbClr val="7F7F7F"/>
                </a:solidFill>
              </a:rPr>
              <a:t>Gloria </a:t>
            </a:r>
            <a:r>
              <a:rPr lang="en-GB" sz="1600" dirty="0" err="1" smtClean="0">
                <a:solidFill>
                  <a:srgbClr val="7F7F7F"/>
                </a:solidFill>
              </a:rPr>
              <a:t>Samana</a:t>
            </a:r>
            <a:r>
              <a:rPr lang="it-IT" sz="1600" i="1" dirty="0">
                <a:solidFill>
                  <a:srgbClr val="7F7F7F"/>
                </a:solidFill>
              </a:rPr>
              <a:t>,</a:t>
            </a:r>
            <a:r>
              <a:rPr lang="it-IT" sz="1600" i="1" dirty="0" smtClean="0">
                <a:solidFill>
                  <a:srgbClr val="7F7F7F"/>
                </a:solidFill>
              </a:rPr>
              <a:t> 2020)</a:t>
            </a:r>
            <a:r>
              <a:rPr lang="it-IT" sz="1600" i="1" dirty="0">
                <a:solidFill>
                  <a:srgbClr val="7F7F7F"/>
                </a:solidFill>
              </a:rPr>
              <a:t>.</a:t>
            </a:r>
            <a:r>
              <a:rPr lang="en-US" sz="1600" i="1" dirty="0">
                <a:solidFill>
                  <a:srgbClr val="7F7F7F"/>
                </a:solidFill>
              </a:rPr>
              <a:t> </a:t>
            </a:r>
            <a:endParaRPr lang="en-US" sz="1600" i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188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L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LA.potm</Template>
  <TotalTime>6190</TotalTime>
  <Words>301</Words>
  <Application>Microsoft Macintosh PowerPoint</Application>
  <PresentationFormat>Custom</PresentationFormat>
  <Paragraphs>28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Template LA</vt:lpstr>
      <vt:lpstr>Indigenous Resilience against covid-19 - Practices</vt:lpstr>
      <vt:lpstr>PowerPoint Presentation</vt:lpstr>
      <vt:lpstr>PowerPoint Presentation</vt:lpstr>
      <vt:lpstr>PowerPoint Presentation</vt:lpstr>
    </vt:vector>
  </TitlesOfParts>
  <Company>Unito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sofia venturoli</cp:lastModifiedBy>
  <cp:revision>100</cp:revision>
  <cp:lastPrinted>2020-12-01T09:40:25Z</cp:lastPrinted>
  <dcterms:created xsi:type="dcterms:W3CDTF">2019-05-28T15:53:33Z</dcterms:created>
  <dcterms:modified xsi:type="dcterms:W3CDTF">2020-12-02T10:34:39Z</dcterms:modified>
</cp:coreProperties>
</file>