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69" r:id="rId4"/>
    <p:sldId id="280" r:id="rId5"/>
    <p:sldId id="266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70" r:id="rId14"/>
    <p:sldId id="273" r:id="rId15"/>
    <p:sldId id="272" r:id="rId16"/>
    <p:sldId id="271" r:id="rId17"/>
    <p:sldId id="267" r:id="rId18"/>
    <p:sldId id="274" r:id="rId19"/>
    <p:sldId id="276" r:id="rId20"/>
    <p:sldId id="277" r:id="rId21"/>
    <p:sldId id="275" r:id="rId22"/>
    <p:sldId id="278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807F7F"/>
    <a:srgbClr val="5B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5547" autoAdjust="0"/>
  </p:normalViewPr>
  <p:slideViewPr>
    <p:cSldViewPr snapToGrid="0">
      <p:cViewPr varScale="1">
        <p:scale>
          <a:sx n="113" d="100"/>
          <a:sy n="113" d="100"/>
        </p:scale>
        <p:origin x="54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84857-94FC-0F4E-5ADC-A315F48B7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0E00063-D5DC-80BC-D413-795227B6B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D1E7E66-3631-84A2-4126-95D46B996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157338-91B4-5B7E-5E03-B0AB24C6F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37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56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046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10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4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10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20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630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202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1828B-06CF-9B71-4DA2-7522CC767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047035D-FB9C-06D4-22ED-7E6A03F72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27A619E-D875-DDB1-41CA-7893A49C6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285585-1FAF-CAD2-C9D8-8F295C7AF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139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E9B3-8E82-DCDC-7814-680C166C7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324F909-EF86-B1B3-9158-AB2AE9B07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EBCFF4C-628D-FE3A-0C02-80B8E3932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69989A-2C38-F23D-7BC5-5761F8CAB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36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183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F57D8-0AA9-3CE7-F99C-4D1650720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884AD1D-3738-6594-4187-9D4EF272C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648CD21-9249-ADAB-B98C-479D4D4E7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98FEDD-709F-81DC-5477-EFF04C510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447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D0D89-4446-D4F3-0828-F0DC9C820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DB38271-BCA6-5A86-BBBE-DD3DB5AC2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987F68A-3111-762C-C96B-24EED4C43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2D713C-C2A3-66A2-B91A-BAA1534EB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40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79658-741A-E199-D7A4-7DA42D5FB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42DF173-C520-2585-1CF2-0D89B373A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A47D59-3640-4F48-C73D-288D41510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D1BAA5-D3B9-ACBB-4832-4A8D73417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44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80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43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410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045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80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13/10/25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23380" y="3257557"/>
            <a:ext cx="6864217" cy="1525121"/>
          </a:xfrm>
        </p:spPr>
        <p:txBody>
          <a:bodyPr>
            <a:normAutofit fontScale="90000"/>
          </a:bodyPr>
          <a:lstStyle/>
          <a:p>
            <a:b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Indios </a:t>
            </a:r>
            <a:r>
              <a:rPr lang="en-GB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misturados</a:t>
            </a:r>
            <a:br>
              <a:rPr lang="en-GB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Pankararé</a:t>
            </a:r>
            <a:r>
              <a:rPr lang="en-GB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San Paolo</a:t>
            </a:r>
            <a:b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5920" y="4331069"/>
            <a:ext cx="12182818" cy="1655762"/>
          </a:xfrm>
        </p:spPr>
        <p:txBody>
          <a:bodyPr/>
          <a:lstStyle/>
          <a:p>
            <a:r>
              <a:rPr lang="it-IT" sz="4000" dirty="0">
                <a:solidFill>
                  <a:srgbClr val="5B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2025/26</a:t>
            </a: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00795D-B726-4C07-AE74-B56DD3D19A8F}"/>
              </a:ext>
            </a:extLst>
          </p:cNvPr>
          <p:cNvSpPr txBox="1"/>
          <p:nvPr/>
        </p:nvSpPr>
        <p:spPr>
          <a:xfrm>
            <a:off x="670837" y="364577"/>
            <a:ext cx="656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Remanescentes</a:t>
            </a:r>
            <a:r>
              <a:rPr lang="it-IT" sz="4000" i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i="1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emergentes</a:t>
            </a:r>
            <a:endParaRPr lang="it-IT" sz="4000" i="1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38FEE4-4D7A-4CC3-AD69-1FD558D09D43}"/>
              </a:ext>
            </a:extLst>
          </p:cNvPr>
          <p:cNvSpPr txBox="1">
            <a:spLocks/>
          </p:cNvSpPr>
          <p:nvPr/>
        </p:nvSpPr>
        <p:spPr>
          <a:xfrm>
            <a:off x="501659" y="1394864"/>
            <a:ext cx="10242541" cy="4536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i="1" noProof="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“Esses grupos são </a:t>
            </a:r>
            <a:r>
              <a:rPr lang="pt-BR" sz="2400" b="1" i="1" noProof="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remanescentes</a:t>
            </a:r>
            <a:r>
              <a:rPr lang="pt-BR" sz="2400" i="1" noProof="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porque foi difícil designá-los simplesmente como índios: eram </a:t>
            </a:r>
            <a:r>
              <a:rPr lang="pt-BR" sz="2400" b="1" i="1" noProof="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caboclos</a:t>
            </a:r>
            <a:r>
              <a:rPr lang="pt-BR" sz="2400" i="1" noProof="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que se supunha serem descendentes de indígenas aldeados, mas que "não possuíam mais", como veremos, os "sinais externos” reconhecidos pela "ciência etnológica".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i="1" noProof="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São </a:t>
            </a:r>
            <a:r>
              <a:rPr lang="pt-BR" sz="2400" b="1" i="1" noProof="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emergentes</a:t>
            </a:r>
            <a:r>
              <a:rPr lang="pt-BR" sz="2400" i="1" noProof="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porque se apresentam sob novas identidades indígenas, mas que reivindicam uma ancestralidade autóctone que não é manifesta: resultado de recuperações e recriações étnicas que lhes permitem destacarem-se na superfície da rica mas indistinta cultura nordestina sertaneja” (Arruti 1999).</a:t>
            </a:r>
          </a:p>
        </p:txBody>
      </p:sp>
    </p:spTree>
    <p:extLst>
      <p:ext uri="{BB962C8B-B14F-4D97-AF65-F5344CB8AC3E}">
        <p14:creationId xmlns:p14="http://schemas.microsoft.com/office/powerpoint/2010/main" val="114720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788D1F-B015-4CE9-AE9C-BB8D6A5E626F}"/>
              </a:ext>
            </a:extLst>
          </p:cNvPr>
          <p:cNvSpPr txBox="1">
            <a:spLocks/>
          </p:cNvSpPr>
          <p:nvPr/>
        </p:nvSpPr>
        <p:spPr>
          <a:xfrm>
            <a:off x="389682" y="1460460"/>
            <a:ext cx="10636880" cy="4470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“É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uma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intervenção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esfera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política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que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associa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— de forma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prescritiva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insofismável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— um conjunto de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indivíduos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grupos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limites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geográficos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bem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determinados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É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esse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ato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político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—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constituidor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objetos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étnicos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através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mecanismos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arbitrários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de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arbitragem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(no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sentido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exteriores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à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população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considerada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resultante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das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relações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força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entre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diferentes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grupos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que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integram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 Estado) — que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estou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propondo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tomar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fio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condutor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investigação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antropológica</a:t>
            </a:r>
            <a:r>
              <a:rPr lang="en-US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” (Pacheco de Oliveira, 1998). </a:t>
            </a:r>
          </a:p>
          <a:p>
            <a:pPr marL="0" indent="0">
              <a:buNone/>
            </a:pPr>
            <a:endParaRPr lang="en-US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88F45A-FA14-8480-48B0-5BD26823FF46}"/>
              </a:ext>
            </a:extLst>
          </p:cNvPr>
          <p:cNvSpPr txBox="1"/>
          <p:nvPr/>
        </p:nvSpPr>
        <p:spPr>
          <a:xfrm>
            <a:off x="226337" y="35739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Territorialização</a:t>
            </a:r>
            <a:r>
              <a:rPr lang="it-IT" sz="4000" b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01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3B872E-918B-4B3B-B25A-0B1994191018}"/>
              </a:ext>
            </a:extLst>
          </p:cNvPr>
          <p:cNvSpPr txBox="1"/>
          <p:nvPr/>
        </p:nvSpPr>
        <p:spPr>
          <a:xfrm>
            <a:off x="226337" y="35739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Territorialização</a:t>
            </a:r>
            <a:r>
              <a:rPr lang="it-IT" sz="4000" b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AEA74B-A03C-4CDF-930A-B41AE5DBF7D1}"/>
              </a:ext>
            </a:extLst>
          </p:cNvPr>
          <p:cNvSpPr txBox="1">
            <a:spLocks/>
          </p:cNvSpPr>
          <p:nvPr/>
        </p:nvSpPr>
        <p:spPr>
          <a:xfrm>
            <a:off x="548861" y="1252390"/>
            <a:ext cx="10865093" cy="42198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Territorializzazione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intesa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come presa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coscienza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un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gruppo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che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trasforma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un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processo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riorganizzazione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sociale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in «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collettività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organizzata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capace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formulare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una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identità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propria,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instituendo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meccanismi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decisionali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rappresentazione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ristrutturando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le sue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forme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culturali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» (Oliveira 1998: 56).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Nel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processo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territorializzazione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hanno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un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ruolo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importante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l’ambito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istituzionale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l’ambito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normativo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dello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stato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Implica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: a) la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creazione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una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nuova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entità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socioculturale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stabilendo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una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identità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etnica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differenziartice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b)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costituzione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meccanismi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politici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specifici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c)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ridefinizione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del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controllo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sul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territorio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d) la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rielaborazione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della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cultura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della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relazione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con il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passato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97A06E-0D6B-1527-1A03-61DF73397B29}"/>
              </a:ext>
            </a:extLst>
          </p:cNvPr>
          <p:cNvSpPr txBox="1"/>
          <p:nvPr/>
        </p:nvSpPr>
        <p:spPr>
          <a:xfrm>
            <a:off x="226337" y="6199595"/>
            <a:ext cx="6107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6DF109-4B5A-15DD-BB37-78106B07E4E8}"/>
              </a:ext>
            </a:extLst>
          </p:cNvPr>
          <p:cNvSpPr txBox="1"/>
          <p:nvPr/>
        </p:nvSpPr>
        <p:spPr>
          <a:xfrm>
            <a:off x="226337" y="6500610"/>
            <a:ext cx="6107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6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436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Levantar</a:t>
            </a:r>
            <a:r>
              <a:rPr lang="it-IT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aldeia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E8E264-BE4C-4E37-9531-7170DFF3C387}"/>
              </a:ext>
            </a:extLst>
          </p:cNvPr>
          <p:cNvSpPr txBox="1">
            <a:spLocks/>
          </p:cNvSpPr>
          <p:nvPr/>
        </p:nvSpPr>
        <p:spPr>
          <a:xfrm>
            <a:off x="7747280" y="4132671"/>
            <a:ext cx="4316690" cy="25416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Atto mistico 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atto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politico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viaggi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rituali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, lo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scambio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rituale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come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presupposto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conquista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di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diritti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</p:txBody>
      </p:sp>
      <p:pic>
        <p:nvPicPr>
          <p:cNvPr id="2" name="Espaço Reservado para Conteúdo 3" descr="04820010.JPG">
            <a:extLst>
              <a:ext uri="{FF2B5EF4-FFF2-40B4-BE49-F238E27FC236}">
                <a16:creationId xmlns:a16="http://schemas.microsoft.com/office/drawing/2014/main" id="{0F612AE8-414A-4C80-B788-28B060A4BF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55695"/>
            <a:ext cx="7374747" cy="48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7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7B49D811-E93B-40B7-9A6A-39D00B894902}"/>
              </a:ext>
            </a:extLst>
          </p:cNvPr>
          <p:cNvSpPr txBox="1">
            <a:spLocks/>
          </p:cNvSpPr>
          <p:nvPr/>
        </p:nvSpPr>
        <p:spPr>
          <a:xfrm>
            <a:off x="273990" y="786593"/>
            <a:ext cx="4605308" cy="54812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 err="1"/>
              <a:t>Alì</a:t>
            </a:r>
            <a:r>
              <a:rPr lang="es-ES_tradnl" sz="2400" dirty="0"/>
              <a:t> o </a:t>
            </a:r>
            <a:r>
              <a:rPr lang="es-ES_tradnl" sz="2400" dirty="0" err="1"/>
              <a:t>branco</a:t>
            </a:r>
            <a:r>
              <a:rPr lang="es-ES_tradnl" sz="2400" dirty="0"/>
              <a:t> </a:t>
            </a:r>
            <a:r>
              <a:rPr lang="es-ES_tradnl" sz="2400" dirty="0" err="1"/>
              <a:t>começou</a:t>
            </a:r>
            <a:r>
              <a:rPr lang="es-ES_tradnl" sz="2400" dirty="0"/>
              <a:t> tomar </a:t>
            </a:r>
            <a:r>
              <a:rPr lang="es-ES_tradnl" sz="2400" dirty="0" err="1"/>
              <a:t>terra</a:t>
            </a:r>
            <a:r>
              <a:rPr lang="es-ES_tradnl" sz="2400" dirty="0"/>
              <a:t> do </a:t>
            </a:r>
            <a:r>
              <a:rPr lang="es-ES_tradnl" sz="2400" dirty="0" err="1"/>
              <a:t>índio</a:t>
            </a:r>
            <a:r>
              <a:rPr lang="es-ES_tradnl" sz="2400" dirty="0"/>
              <a:t>, </a:t>
            </a:r>
            <a:r>
              <a:rPr lang="es-ES_tradnl" sz="2400" dirty="0" err="1"/>
              <a:t>ali</a:t>
            </a:r>
            <a:r>
              <a:rPr lang="es-ES_tradnl" sz="2400" dirty="0"/>
              <a:t> o </a:t>
            </a:r>
            <a:r>
              <a:rPr lang="es-ES_tradnl" sz="2400" dirty="0" err="1"/>
              <a:t>meu</a:t>
            </a:r>
            <a:r>
              <a:rPr lang="es-ES_tradnl" sz="2400" dirty="0"/>
              <a:t> pai e </a:t>
            </a:r>
            <a:r>
              <a:rPr lang="es-ES_tradnl" sz="2400" dirty="0" err="1"/>
              <a:t>uma</a:t>
            </a:r>
            <a:r>
              <a:rPr lang="es-ES_tradnl" sz="2400" dirty="0"/>
              <a:t> turma </a:t>
            </a:r>
            <a:r>
              <a:rPr lang="es-ES_tradnl" sz="2400" dirty="0" err="1"/>
              <a:t>foram</a:t>
            </a:r>
            <a:r>
              <a:rPr lang="es-ES_tradnl" sz="2400" dirty="0"/>
              <a:t> no </a:t>
            </a:r>
            <a:r>
              <a:rPr lang="es-ES_tradnl" sz="2400" dirty="0" err="1"/>
              <a:t>Pankararu</a:t>
            </a:r>
            <a:r>
              <a:rPr lang="es-ES_tradnl" sz="2400" dirty="0"/>
              <a:t>, no </a:t>
            </a:r>
            <a:r>
              <a:rPr lang="es-ES_tradnl" sz="2400" dirty="0" err="1"/>
              <a:t>Brejo</a:t>
            </a:r>
            <a:r>
              <a:rPr lang="es-ES_tradnl" sz="2400" dirty="0"/>
              <a:t> dos Padres, e </a:t>
            </a:r>
            <a:r>
              <a:rPr lang="es-ES_tradnl" sz="2400" dirty="0" err="1"/>
              <a:t>ali</a:t>
            </a:r>
            <a:r>
              <a:rPr lang="es-ES_tradnl" sz="2400" dirty="0"/>
              <a:t> </a:t>
            </a:r>
            <a:r>
              <a:rPr lang="es-ES_tradnl" sz="2400" dirty="0" err="1"/>
              <a:t>falaram</a:t>
            </a:r>
            <a:r>
              <a:rPr lang="es-ES_tradnl" sz="2400" dirty="0"/>
              <a:t> que </a:t>
            </a:r>
            <a:r>
              <a:rPr lang="es-ES_tradnl" sz="2400" dirty="0" err="1"/>
              <a:t>estavam</a:t>
            </a:r>
            <a:r>
              <a:rPr lang="es-ES_tradnl" sz="2400" dirty="0"/>
              <a:t> no </a:t>
            </a:r>
            <a:r>
              <a:rPr lang="es-ES_tradnl" sz="2400" dirty="0" err="1"/>
              <a:t>sofrimento</a:t>
            </a:r>
            <a:r>
              <a:rPr lang="es-ES_tradnl" sz="2400" dirty="0"/>
              <a:t> por tomar a </a:t>
            </a:r>
            <a:r>
              <a:rPr lang="es-ES_tradnl" sz="2400" dirty="0" err="1"/>
              <a:t>terra</a:t>
            </a:r>
            <a:r>
              <a:rPr lang="es-ES_tradnl" sz="2400" dirty="0"/>
              <a:t> do </a:t>
            </a:r>
            <a:r>
              <a:rPr lang="es-ES_tradnl" sz="2400" dirty="0" err="1"/>
              <a:t>índio</a:t>
            </a:r>
            <a:r>
              <a:rPr lang="es-ES_tradnl" sz="2400" dirty="0"/>
              <a:t>, </a:t>
            </a:r>
            <a:r>
              <a:rPr lang="es-ES_tradnl" sz="2400" dirty="0" err="1"/>
              <a:t>já</a:t>
            </a:r>
            <a:r>
              <a:rPr lang="es-ES_tradnl" sz="2400" dirty="0"/>
              <a:t> plantada </a:t>
            </a:r>
            <a:r>
              <a:rPr lang="es-ES_tradnl" sz="2400" dirty="0" err="1"/>
              <a:t>já</a:t>
            </a:r>
            <a:r>
              <a:rPr lang="es-ES_tradnl" sz="2400" dirty="0"/>
              <a:t>. De </a:t>
            </a:r>
            <a:r>
              <a:rPr lang="es-ES_tradnl" sz="2400" dirty="0" err="1"/>
              <a:t>ali</a:t>
            </a:r>
            <a:r>
              <a:rPr lang="es-ES_tradnl" sz="2400" dirty="0"/>
              <a:t> eles </a:t>
            </a:r>
            <a:r>
              <a:rPr lang="es-ES_tradnl" sz="2400" dirty="0" err="1"/>
              <a:t>veneram</a:t>
            </a:r>
            <a:r>
              <a:rPr lang="es-ES_tradnl" sz="2400" dirty="0"/>
              <a:t> </a:t>
            </a:r>
            <a:r>
              <a:rPr lang="es-ES_tradnl" sz="2400" dirty="0" err="1"/>
              <a:t>apoiar</a:t>
            </a:r>
            <a:r>
              <a:rPr lang="es-ES_tradnl" sz="2400" dirty="0"/>
              <a:t> a gente, </a:t>
            </a:r>
            <a:r>
              <a:rPr lang="es-ES_tradnl" sz="2400" dirty="0" err="1"/>
              <a:t>ali</a:t>
            </a:r>
            <a:r>
              <a:rPr lang="es-ES_tradnl" sz="2400" dirty="0"/>
              <a:t> </a:t>
            </a:r>
            <a:r>
              <a:rPr lang="es-ES_tradnl" sz="2400" dirty="0" err="1"/>
              <a:t>falaram</a:t>
            </a:r>
            <a:r>
              <a:rPr lang="es-ES_tradnl" sz="2400" dirty="0"/>
              <a:t>: </a:t>
            </a:r>
            <a:r>
              <a:rPr lang="es-ES_tradnl" sz="2400" dirty="0" err="1"/>
              <a:t>vocês</a:t>
            </a:r>
            <a:r>
              <a:rPr lang="es-ES_tradnl" sz="2400" dirty="0"/>
              <a:t> </a:t>
            </a:r>
            <a:r>
              <a:rPr lang="es-ES_tradnl" sz="2400" dirty="0" err="1"/>
              <a:t>tem</a:t>
            </a:r>
            <a:r>
              <a:rPr lang="es-ES_tradnl" sz="2400" dirty="0"/>
              <a:t> que </a:t>
            </a:r>
            <a:r>
              <a:rPr lang="es-ES_tradnl" sz="2400" dirty="0" err="1"/>
              <a:t>dançar</a:t>
            </a:r>
            <a:r>
              <a:rPr lang="es-ES_tradnl" sz="2400" dirty="0"/>
              <a:t> </a:t>
            </a:r>
            <a:r>
              <a:rPr lang="es-ES_tradnl" sz="2400" dirty="0" err="1"/>
              <a:t>sua</a:t>
            </a:r>
            <a:r>
              <a:rPr lang="es-ES_tradnl" sz="2400" dirty="0"/>
              <a:t> </a:t>
            </a:r>
            <a:r>
              <a:rPr lang="es-ES_tradnl" sz="2400" dirty="0" err="1"/>
              <a:t>dança</a:t>
            </a:r>
            <a:r>
              <a:rPr lang="es-ES_tradnl" sz="2400" dirty="0"/>
              <a:t>, </a:t>
            </a:r>
            <a:r>
              <a:rPr lang="es-ES_tradnl" sz="2400" dirty="0" err="1"/>
              <a:t>vocês</a:t>
            </a:r>
            <a:r>
              <a:rPr lang="es-ES_tradnl" sz="2400" dirty="0"/>
              <a:t> </a:t>
            </a:r>
            <a:r>
              <a:rPr lang="es-ES_tradnl" sz="2400" dirty="0" err="1"/>
              <a:t>tem</a:t>
            </a:r>
            <a:r>
              <a:rPr lang="es-ES_tradnl" sz="2400" dirty="0"/>
              <a:t> que </a:t>
            </a:r>
            <a:r>
              <a:rPr lang="es-ES_tradnl" sz="2400" dirty="0" err="1"/>
              <a:t>resgatar</a:t>
            </a:r>
            <a:r>
              <a:rPr lang="es-ES_tradnl" sz="2400" dirty="0"/>
              <a:t> </a:t>
            </a:r>
            <a:r>
              <a:rPr lang="es-ES_tradnl" sz="2400" dirty="0" err="1"/>
              <a:t>pra</a:t>
            </a:r>
            <a:r>
              <a:rPr lang="es-ES_tradnl" sz="2400" dirty="0"/>
              <a:t> </a:t>
            </a:r>
            <a:r>
              <a:rPr lang="es-ES_tradnl" sz="2400" dirty="0" err="1"/>
              <a:t>vocês</a:t>
            </a:r>
            <a:r>
              <a:rPr lang="es-ES_tradnl" sz="2400" dirty="0"/>
              <a:t> </a:t>
            </a:r>
            <a:r>
              <a:rPr lang="es-ES_tradnl" sz="2400" dirty="0" err="1"/>
              <a:t>seu</a:t>
            </a:r>
            <a:r>
              <a:rPr lang="es-ES_tradnl" sz="2400" dirty="0"/>
              <a:t> </a:t>
            </a:r>
            <a:r>
              <a:rPr lang="es-ES_tradnl" sz="2400" dirty="0" err="1"/>
              <a:t>direitos</a:t>
            </a:r>
            <a:r>
              <a:rPr lang="es-ES_tradnl" sz="2400" dirty="0"/>
              <a:t>. Toda a vida </a:t>
            </a:r>
            <a:r>
              <a:rPr lang="es-ES_tradnl" sz="2400" dirty="0" err="1"/>
              <a:t>tivemos</a:t>
            </a:r>
            <a:r>
              <a:rPr lang="es-ES_tradnl" sz="2400" dirty="0"/>
              <a:t> o </a:t>
            </a:r>
            <a:r>
              <a:rPr lang="es-ES_tradnl" sz="2400" dirty="0" err="1"/>
              <a:t>apoio</a:t>
            </a:r>
            <a:r>
              <a:rPr lang="es-ES_tradnl" sz="2400" dirty="0"/>
              <a:t> deles, vamos </a:t>
            </a:r>
            <a:r>
              <a:rPr lang="es-ES_tradnl" sz="2400" dirty="0" err="1"/>
              <a:t>fazer</a:t>
            </a:r>
            <a:r>
              <a:rPr lang="es-ES_tradnl" sz="2400" dirty="0"/>
              <a:t> </a:t>
            </a:r>
            <a:r>
              <a:rPr lang="es-ES_tradnl" sz="2400" dirty="0" err="1"/>
              <a:t>uma</a:t>
            </a:r>
            <a:r>
              <a:rPr lang="es-ES_tradnl" sz="2400" dirty="0"/>
              <a:t> festa os </a:t>
            </a:r>
            <a:r>
              <a:rPr lang="es-ES_tradnl" sz="2400" dirty="0" err="1"/>
              <a:t>Pankararu</a:t>
            </a:r>
            <a:r>
              <a:rPr lang="es-ES_tradnl" sz="2400" dirty="0"/>
              <a:t> van </a:t>
            </a:r>
            <a:r>
              <a:rPr lang="es-ES_tradnl" sz="2400" dirty="0" err="1"/>
              <a:t>vir</a:t>
            </a:r>
            <a:r>
              <a:rPr lang="es-ES_tradnl" sz="2400" dirty="0"/>
              <a:t> a </a:t>
            </a:r>
            <a:r>
              <a:rPr lang="es-ES_tradnl" sz="2400" dirty="0" err="1"/>
              <a:t>ajudar</a:t>
            </a:r>
            <a:r>
              <a:rPr lang="es-ES_tradnl" sz="2400" dirty="0"/>
              <a:t> </a:t>
            </a:r>
            <a:r>
              <a:rPr lang="es-ES_tradnl" sz="2400" dirty="0" err="1"/>
              <a:t>vocês</a:t>
            </a:r>
            <a:r>
              <a:rPr lang="es-ES_tradnl" sz="2400" dirty="0"/>
              <a:t> a </a:t>
            </a:r>
            <a:r>
              <a:rPr lang="es-ES_tradnl" sz="2400" dirty="0" err="1"/>
              <a:t>resgatar</a:t>
            </a:r>
            <a:r>
              <a:rPr lang="es-ES_tradnl" sz="2400" dirty="0"/>
              <a:t>. [...] Eles </a:t>
            </a:r>
            <a:r>
              <a:rPr lang="es-ES_tradnl" sz="2400" dirty="0" err="1"/>
              <a:t>tem</a:t>
            </a:r>
            <a:r>
              <a:rPr lang="es-ES_tradnl" sz="2400" dirty="0"/>
              <a:t> a mesma </a:t>
            </a:r>
            <a:r>
              <a:rPr lang="es-ES_tradnl" sz="2400" dirty="0" err="1"/>
              <a:t>dança</a:t>
            </a:r>
            <a:r>
              <a:rPr lang="es-ES_tradnl" sz="2400" dirty="0"/>
              <a:t> </a:t>
            </a:r>
            <a:r>
              <a:rPr lang="es-ES_tradnl" sz="2400" dirty="0" err="1"/>
              <a:t>igualzinha</a:t>
            </a:r>
            <a:r>
              <a:rPr lang="es-ES_tradnl" sz="2400" dirty="0"/>
              <a:t> (</a:t>
            </a:r>
            <a:r>
              <a:rPr lang="es-ES_tradnl" sz="2400" dirty="0" err="1"/>
              <a:t>Alaíde</a:t>
            </a:r>
            <a:r>
              <a:rPr lang="es-ES_tradnl" sz="2400" dirty="0"/>
              <a:t> 17/5/12).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5E0B8B-70D8-FC03-85DC-77D13513A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08" y="1343378"/>
            <a:ext cx="6133702" cy="45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0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0D4E86A-5884-4A73-B725-44C97FCFFF39}"/>
              </a:ext>
            </a:extLst>
          </p:cNvPr>
          <p:cNvSpPr txBox="1">
            <a:spLocks/>
          </p:cNvSpPr>
          <p:nvPr/>
        </p:nvSpPr>
        <p:spPr>
          <a:xfrm>
            <a:off x="226337" y="1582366"/>
            <a:ext cx="4754170" cy="54812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“Meu pai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é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que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foi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[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Brejo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do Burgo]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fazê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antropólogo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prá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levá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algum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conhecimento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eles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ensinar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sobre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 ritual das festas,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sobre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as festas deles, que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eles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tão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mudando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assim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...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uma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muda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cantavam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num outro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ritmo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tinha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outro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som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parecido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mas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já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é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outro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som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[...]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foi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época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que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eu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era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moleque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tinha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uns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sete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oito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anos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[1947-1948].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tem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parente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gente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também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porque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família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da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minha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mãe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tem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família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também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Teve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também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mas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como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convite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porque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as festas deles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eles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já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faziam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Faziam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convite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pros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daqui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mandá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uma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parte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de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apresentação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 de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lá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praqui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[...],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nessa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época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eu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não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era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nascido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ainda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não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. Eles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já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tinham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aqueles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contatos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” (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Antônio Moreno, “</a:t>
            </a:r>
            <a:r>
              <a:rPr lang="en-US" sz="1800" i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capitão</a:t>
            </a: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” </a:t>
            </a:r>
            <a:r>
              <a:rPr lang="en-US" sz="1800" i="1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Pankararu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Arruti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 1999).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7162A99-3317-60FA-709C-6291CEDC6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80" y="15393"/>
            <a:ext cx="7018620" cy="60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18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9B2A14D-E478-4836-8CA5-4BF6C072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255" y="424148"/>
            <a:ext cx="6426179" cy="559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9D1EFFB4-8FA3-42BA-B5D0-7928E0262ED0}"/>
              </a:ext>
            </a:extLst>
          </p:cNvPr>
          <p:cNvSpPr txBox="1">
            <a:spLocks/>
          </p:cNvSpPr>
          <p:nvPr/>
        </p:nvSpPr>
        <p:spPr>
          <a:xfrm>
            <a:off x="679856" y="424148"/>
            <a:ext cx="2047180" cy="5437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700"/>
              <a:t>1 - Fulni-ô </a:t>
            </a:r>
          </a:p>
          <a:p>
            <a:pPr>
              <a:spcBef>
                <a:spcPts val="0"/>
              </a:spcBef>
            </a:pPr>
            <a:r>
              <a:rPr lang="en-US" sz="1700"/>
              <a:t>2 - Pankararu </a:t>
            </a:r>
          </a:p>
          <a:p>
            <a:pPr>
              <a:spcBef>
                <a:spcPts val="0"/>
              </a:spcBef>
            </a:pPr>
            <a:r>
              <a:rPr lang="en-US" sz="1700"/>
              <a:t>3 - Xukuru-Kariri </a:t>
            </a:r>
          </a:p>
          <a:p>
            <a:pPr>
              <a:spcBef>
                <a:spcPts val="0"/>
              </a:spcBef>
            </a:pPr>
            <a:r>
              <a:rPr lang="en-US" sz="1700"/>
              <a:t>4 - Kambiwá </a:t>
            </a:r>
          </a:p>
          <a:p>
            <a:pPr>
              <a:spcBef>
                <a:spcPts val="0"/>
              </a:spcBef>
            </a:pPr>
            <a:r>
              <a:rPr lang="en-US" sz="1700"/>
              <a:t>5 - Kariri-Xocó </a:t>
            </a:r>
          </a:p>
          <a:p>
            <a:pPr>
              <a:spcBef>
                <a:spcPts val="0"/>
              </a:spcBef>
            </a:pPr>
            <a:r>
              <a:rPr lang="en-US" sz="1700"/>
              <a:t>6 - Xocó </a:t>
            </a:r>
          </a:p>
          <a:p>
            <a:pPr>
              <a:spcBef>
                <a:spcPts val="0"/>
              </a:spcBef>
            </a:pPr>
            <a:r>
              <a:rPr lang="en-US" sz="1700"/>
              <a:t>7 - Tuxá (a. aldeia) </a:t>
            </a:r>
          </a:p>
          <a:p>
            <a:pPr>
              <a:spcBef>
                <a:spcPts val="0"/>
              </a:spcBef>
            </a:pPr>
            <a:r>
              <a:rPr lang="en-US" sz="1700"/>
              <a:t>8 - Truká </a:t>
            </a:r>
          </a:p>
          <a:p>
            <a:pPr>
              <a:spcBef>
                <a:spcPts val="0"/>
              </a:spcBef>
            </a:pPr>
            <a:r>
              <a:rPr lang="en-US" sz="1700"/>
              <a:t>9 - Atikum </a:t>
            </a:r>
          </a:p>
          <a:p>
            <a:pPr>
              <a:spcBef>
                <a:spcPts val="0"/>
              </a:spcBef>
            </a:pPr>
            <a:r>
              <a:rPr lang="en-US" sz="1700"/>
              <a:t>10 - Pankararé </a:t>
            </a:r>
          </a:p>
          <a:p>
            <a:pPr>
              <a:spcBef>
                <a:spcPts val="0"/>
              </a:spcBef>
            </a:pPr>
            <a:r>
              <a:rPr lang="en-US" sz="1700"/>
              <a:t>11 -Kapinawá </a:t>
            </a:r>
          </a:p>
          <a:p>
            <a:pPr>
              <a:spcBef>
                <a:spcPts val="0"/>
              </a:spcBef>
            </a:pPr>
            <a:r>
              <a:rPr lang="en-US" sz="1700"/>
              <a:t>12 - Geripancó </a:t>
            </a:r>
          </a:p>
          <a:p>
            <a:pPr>
              <a:spcBef>
                <a:spcPts val="0"/>
              </a:spcBef>
            </a:pPr>
            <a:r>
              <a:rPr lang="en-US" sz="1700"/>
              <a:t>13 - Kantaruré </a:t>
            </a:r>
          </a:p>
          <a:p>
            <a:pPr>
              <a:spcBef>
                <a:spcPts val="0"/>
              </a:spcBef>
            </a:pPr>
            <a:r>
              <a:rPr lang="en-US" sz="1700"/>
              <a:t>14 - Tuxá (a. nova) </a:t>
            </a:r>
          </a:p>
          <a:p>
            <a:pPr>
              <a:spcBef>
                <a:spcPts val="0"/>
              </a:spcBef>
            </a:pPr>
            <a:r>
              <a:rPr lang="en-US" sz="1700"/>
              <a:t>15 - Tuxá (á. de plantio)</a:t>
            </a:r>
          </a:p>
          <a:p>
            <a:pPr>
              <a:spcBef>
                <a:spcPts val="0"/>
              </a:spcBef>
            </a:pPr>
            <a:r>
              <a:rPr lang="en-US" sz="1700"/>
              <a:t>16 - Tuxá de IInajá.</a:t>
            </a:r>
          </a:p>
          <a:p>
            <a:pPr>
              <a:spcBef>
                <a:spcPts val="0"/>
              </a:spcBef>
            </a:pPr>
            <a:r>
              <a:rPr lang="en-US" sz="1700"/>
              <a:t>17 - Kaimbé</a:t>
            </a:r>
          </a:p>
          <a:p>
            <a:pPr>
              <a:spcBef>
                <a:spcPts val="0"/>
              </a:spcBef>
            </a:pPr>
            <a:r>
              <a:rPr lang="en-US" sz="1700"/>
              <a:t>18 - Kiriri</a:t>
            </a:r>
          </a:p>
          <a:p>
            <a:pPr>
              <a:spcBef>
                <a:spcPts val="0"/>
              </a:spcBef>
            </a:pPr>
            <a:r>
              <a:rPr lang="en-US" sz="1700"/>
              <a:t>19 - Tingui Botó</a:t>
            </a:r>
          </a:p>
          <a:p>
            <a:pPr>
              <a:spcBef>
                <a:spcPts val="0"/>
              </a:spcBef>
            </a:pPr>
            <a:r>
              <a:rPr lang="en-US" sz="1700"/>
              <a:t>20 - Karapotó</a:t>
            </a:r>
          </a:p>
          <a:p>
            <a:pPr>
              <a:spcBef>
                <a:spcPts val="0"/>
              </a:spcBef>
            </a:pPr>
            <a:r>
              <a:rPr lang="en-US" sz="1700"/>
              <a:t>21 – Xukuru</a:t>
            </a:r>
          </a:p>
        </p:txBody>
      </p:sp>
    </p:spTree>
    <p:extLst>
      <p:ext uri="{BB962C8B-B14F-4D97-AF65-F5344CB8AC3E}">
        <p14:creationId xmlns:p14="http://schemas.microsoft.com/office/powerpoint/2010/main" val="326362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351877"/>
            <a:ext cx="745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Toré </a:t>
            </a:r>
            <a:r>
              <a:rPr lang="en-US" sz="400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la </a:t>
            </a:r>
            <a:r>
              <a:rPr lang="en-US" sz="400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produzione</a:t>
            </a:r>
            <a:r>
              <a:rPr lang="en-US" sz="400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400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visibilità</a:t>
            </a:r>
            <a:endParaRPr lang="it-IT" sz="400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98FD2C-5894-49AD-B410-26AA8CF623A6}"/>
              </a:ext>
            </a:extLst>
          </p:cNvPr>
          <p:cNvSpPr txBox="1">
            <a:spLocks/>
          </p:cNvSpPr>
          <p:nvPr/>
        </p:nvSpPr>
        <p:spPr>
          <a:xfrm>
            <a:off x="353211" y="1726447"/>
            <a:ext cx="4138351" cy="40520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natura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pubblica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la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natura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religiosa</a:t>
            </a:r>
            <a:endParaRPr lang="en-US" sz="200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i="1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jurema</a:t>
            </a:r>
            <a:r>
              <a:rPr lang="en-US" sz="2000" i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(</a:t>
            </a:r>
            <a:r>
              <a:rPr lang="en-US" sz="2000" i="1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complexo</a:t>
            </a:r>
            <a:r>
              <a:rPr lang="en-US" sz="2000" i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i="1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riutal</a:t>
            </a:r>
            <a:r>
              <a:rPr lang="en-US" sz="2000" i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da </a:t>
            </a:r>
            <a:r>
              <a:rPr lang="en-US" sz="2000" i="1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jurema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)</a:t>
            </a:r>
          </a:p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Il </a:t>
            </a:r>
            <a:r>
              <a:rPr lang="en-US" sz="2000" i="1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mistero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la “</a:t>
            </a:r>
            <a:r>
              <a:rPr lang="en-US" sz="2000" i="1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ciência</a:t>
            </a:r>
            <a:r>
              <a:rPr lang="en-US" sz="2000" i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do </a:t>
            </a:r>
            <a:r>
              <a:rPr lang="en-US" sz="2000" i="1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índio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”.</a:t>
            </a:r>
          </a:p>
          <a:p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Gli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en-US" sz="2000" i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encantados</a:t>
            </a:r>
            <a:endParaRPr lang="en-US" sz="200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i="1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defumação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il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tobacco</a:t>
            </a:r>
          </a:p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 </a:t>
            </a:r>
            <a:r>
              <a:rPr lang="en-US" sz="2000" i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terreiros</a:t>
            </a:r>
            <a:endParaRPr lang="en-US" sz="200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danza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e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il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canto</a:t>
            </a:r>
          </a:p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La </a:t>
            </a:r>
            <a:r>
              <a:rPr lang="en-US" sz="2000" i="1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camarinha</a:t>
            </a:r>
            <a:endParaRPr lang="en-US" sz="2000">
              <a:solidFill>
                <a:schemeClr val="bg2">
                  <a:lumMod val="25000"/>
                </a:schemeClr>
              </a:solidFill>
              <a:latin typeface="Calibri"/>
              <a:ea typeface="Tahoma" panose="020B0604030504040204" pitchFamily="34" charset="0"/>
              <a:cs typeface="Calibri"/>
            </a:endParaRPr>
          </a:p>
          <a:p>
            <a:endParaRPr lang="en-US" sz="200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Content Placeholder 3" descr="Praià-3.jpg">
            <a:extLst>
              <a:ext uri="{FF2B5EF4-FFF2-40B4-BE49-F238E27FC236}">
                <a16:creationId xmlns:a16="http://schemas.microsoft.com/office/drawing/2014/main" id="{6BF00857-F797-4451-A3EA-00AE69DCED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r="9903" b="7313"/>
          <a:stretch/>
        </p:blipFill>
        <p:spPr>
          <a:xfrm>
            <a:off x="4876800" y="1340890"/>
            <a:ext cx="7330580" cy="4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Espaço Reservado para Conteúdo 3" descr="rosagauditano.jpg">
            <a:extLst>
              <a:ext uri="{FF2B5EF4-FFF2-40B4-BE49-F238E27FC236}">
                <a16:creationId xmlns:a16="http://schemas.microsoft.com/office/drawing/2014/main" id="{A7002DA5-FC4F-45BC-BB40-35E20EB9DC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622"/>
            <a:ext cx="6612317" cy="48768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1FDF7F-C1D6-D5DA-76E3-84FA4ABC1A17}"/>
              </a:ext>
            </a:extLst>
          </p:cNvPr>
          <p:cNvSpPr txBox="1"/>
          <p:nvPr/>
        </p:nvSpPr>
        <p:spPr>
          <a:xfrm>
            <a:off x="294413" y="177075"/>
            <a:ext cx="631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>
                <a:effectLst/>
                <a:latin typeface="Arial" panose="020B0604020202020204" pitchFamily="34" charset="0"/>
              </a:rPr>
              <a:t>“</a:t>
            </a:r>
            <a:r>
              <a:rPr lang="it-IT" b="0" i="0" err="1">
                <a:effectLst/>
                <a:latin typeface="Arial" panose="020B0604020202020204" pitchFamily="34" charset="0"/>
              </a:rPr>
              <a:t>Todos</a:t>
            </a:r>
            <a:r>
              <a:rPr lang="it-IT" b="0" i="0">
                <a:effectLst/>
                <a:latin typeface="Arial" panose="020B0604020202020204" pitchFamily="34" charset="0"/>
              </a:rPr>
              <a:t> </a:t>
            </a:r>
            <a:r>
              <a:rPr lang="it-IT" b="0" i="0" err="1">
                <a:effectLst/>
                <a:latin typeface="Arial" panose="020B0604020202020204" pitchFamily="34" charset="0"/>
              </a:rPr>
              <a:t>os</a:t>
            </a:r>
            <a:r>
              <a:rPr lang="it-IT" b="0" i="0">
                <a:effectLst/>
                <a:latin typeface="Arial" panose="020B0604020202020204" pitchFamily="34" charset="0"/>
              </a:rPr>
              <a:t> </a:t>
            </a:r>
            <a:r>
              <a:rPr lang="it-IT" b="0" i="0" err="1">
                <a:effectLst/>
                <a:latin typeface="Arial" panose="020B0604020202020204" pitchFamily="34" charset="0"/>
              </a:rPr>
              <a:t>Pankararé</a:t>
            </a:r>
            <a:r>
              <a:rPr lang="it-IT" b="0" i="0">
                <a:effectLst/>
                <a:latin typeface="Arial" panose="020B0604020202020204" pitchFamily="34" charset="0"/>
              </a:rPr>
              <a:t> </a:t>
            </a:r>
            <a:r>
              <a:rPr lang="it-IT" b="0" i="0" err="1">
                <a:effectLst/>
                <a:latin typeface="Arial" panose="020B0604020202020204" pitchFamily="34" charset="0"/>
              </a:rPr>
              <a:t>que</a:t>
            </a:r>
            <a:r>
              <a:rPr lang="it-IT" b="0" i="0">
                <a:effectLst/>
                <a:latin typeface="Arial" panose="020B0604020202020204" pitchFamily="34" charset="0"/>
              </a:rPr>
              <a:t> </a:t>
            </a:r>
            <a:r>
              <a:rPr lang="it-IT" b="0" i="0" err="1">
                <a:effectLst/>
                <a:latin typeface="Arial" panose="020B0604020202020204" pitchFamily="34" charset="0"/>
              </a:rPr>
              <a:t>estão</a:t>
            </a:r>
            <a:r>
              <a:rPr lang="it-IT" b="0" i="0">
                <a:effectLst/>
                <a:latin typeface="Arial" panose="020B0604020202020204" pitchFamily="34" charset="0"/>
              </a:rPr>
              <a:t> </a:t>
            </a:r>
            <a:r>
              <a:rPr lang="it-IT" b="0" i="0" err="1">
                <a:effectLst/>
                <a:latin typeface="Arial" panose="020B0604020202020204" pitchFamily="34" charset="0"/>
              </a:rPr>
              <a:t>aqui</a:t>
            </a:r>
            <a:r>
              <a:rPr lang="it-IT" b="0" i="0">
                <a:effectLst/>
                <a:latin typeface="Arial" panose="020B0604020202020204" pitchFamily="34" charset="0"/>
              </a:rPr>
              <a:t> em Osasco </a:t>
            </a:r>
            <a:r>
              <a:rPr lang="it-IT" b="0" i="0" err="1">
                <a:effectLst/>
                <a:latin typeface="Arial" panose="020B0604020202020204" pitchFamily="34" charset="0"/>
              </a:rPr>
              <a:t>vieram</a:t>
            </a:r>
            <a:r>
              <a:rPr lang="it-IT" b="0" i="0">
                <a:effectLst/>
                <a:latin typeface="Arial" panose="020B0604020202020204" pitchFamily="34" charset="0"/>
              </a:rPr>
              <a:t> </a:t>
            </a:r>
            <a:r>
              <a:rPr lang="it-IT" b="0" i="0" err="1">
                <a:effectLst/>
                <a:latin typeface="Arial" panose="020B0604020202020204" pitchFamily="34" charset="0"/>
              </a:rPr>
              <a:t>todos</a:t>
            </a:r>
            <a:r>
              <a:rPr lang="it-IT" b="0" i="0">
                <a:effectLst/>
                <a:latin typeface="Arial" panose="020B0604020202020204" pitchFamily="34" charset="0"/>
              </a:rPr>
              <a:t> </a:t>
            </a:r>
            <a:r>
              <a:rPr lang="it-IT" b="0" i="0" err="1">
                <a:effectLst/>
                <a:latin typeface="Arial" panose="020B0604020202020204" pitchFamily="34" charset="0"/>
              </a:rPr>
              <a:t>atrás</a:t>
            </a:r>
            <a:r>
              <a:rPr lang="it-IT" b="0" i="0">
                <a:effectLst/>
                <a:latin typeface="Arial" panose="020B0604020202020204" pitchFamily="34" charset="0"/>
              </a:rPr>
              <a:t> de </a:t>
            </a:r>
            <a:r>
              <a:rPr lang="it-IT" b="0" i="0" err="1">
                <a:effectLst/>
                <a:latin typeface="Arial" panose="020B0604020202020204" pitchFamily="34" charset="0"/>
              </a:rPr>
              <a:t>mim</a:t>
            </a:r>
            <a:r>
              <a:rPr lang="it-IT" b="0" i="0">
                <a:effectLst/>
                <a:latin typeface="Arial" panose="020B0604020202020204" pitchFamily="34" charset="0"/>
              </a:rPr>
              <a:t>” (</a:t>
            </a:r>
            <a:r>
              <a:rPr lang="it-IT" b="0" i="0" err="1">
                <a:effectLst/>
                <a:latin typeface="Arial" panose="020B0604020202020204" pitchFamily="34" charset="0"/>
              </a:rPr>
              <a:t>Alaíde</a:t>
            </a:r>
            <a:r>
              <a:rPr lang="it-IT" b="0" i="0">
                <a:effectLst/>
                <a:latin typeface="Arial" panose="020B0604020202020204" pitchFamily="34" charset="0"/>
              </a:rPr>
              <a:t>, </a:t>
            </a:r>
            <a:r>
              <a:rPr lang="it-IT" b="0" i="0" err="1">
                <a:effectLst/>
                <a:latin typeface="Arial" panose="020B0604020202020204" pitchFamily="34" charset="0"/>
              </a:rPr>
              <a:t>Outubro</a:t>
            </a:r>
            <a:r>
              <a:rPr lang="it-IT" b="0" i="0">
                <a:effectLst/>
                <a:latin typeface="Arial" panose="020B0604020202020204" pitchFamily="34" charset="0"/>
              </a:rPr>
              <a:t>, 2014)</a:t>
            </a:r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BAC7DF-067E-852F-1E27-BC6B80AA7D82}"/>
              </a:ext>
            </a:extLst>
          </p:cNvPr>
          <p:cNvSpPr txBox="1"/>
          <p:nvPr/>
        </p:nvSpPr>
        <p:spPr>
          <a:xfrm>
            <a:off x="6760927" y="1372864"/>
            <a:ext cx="52837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>
                <a:effectLst/>
                <a:latin typeface="Arial" panose="020B0604020202020204" pitchFamily="34" charset="0"/>
              </a:rPr>
              <a:t>O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antropólogo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foi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lá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na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aldeia</a:t>
            </a:r>
            <a:r>
              <a:rPr lang="it-IT" sz="1600" b="0" i="0">
                <a:effectLst/>
                <a:latin typeface="Arial" panose="020B0604020202020204" pitchFamily="34" charset="0"/>
              </a:rPr>
              <a:t> a casa do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meu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irmão</a:t>
            </a:r>
            <a:r>
              <a:rPr lang="it-IT" sz="1600" b="0" i="0">
                <a:effectLst/>
                <a:latin typeface="Arial" panose="020B0604020202020204" pitchFamily="34" charset="0"/>
              </a:rPr>
              <a:t> e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perguntou</a:t>
            </a:r>
            <a:r>
              <a:rPr lang="it-IT" sz="1600" b="0" i="0">
                <a:effectLst/>
                <a:latin typeface="Arial" panose="020B0604020202020204" pitchFamily="34" charset="0"/>
              </a:rPr>
              <a:t> onde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tinha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Pankararé</a:t>
            </a:r>
            <a:r>
              <a:rPr lang="it-IT" sz="1600" b="0" i="0">
                <a:effectLst/>
                <a:latin typeface="Arial" panose="020B0604020202020204" pitchFamily="34" charset="0"/>
              </a:rPr>
              <a:t>, o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irmão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falou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que</a:t>
            </a:r>
            <a:r>
              <a:rPr lang="it-IT" sz="1600" b="0" i="0">
                <a:effectLst/>
                <a:latin typeface="Arial" panose="020B0604020202020204" pitchFamily="34" charset="0"/>
              </a:rPr>
              <a:t> onde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tem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Pankararé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é</a:t>
            </a:r>
            <a:r>
              <a:rPr lang="it-IT" sz="1600" b="0" i="0">
                <a:effectLst/>
                <a:latin typeface="Arial" panose="020B0604020202020204" pitchFamily="34" charset="0"/>
              </a:rPr>
              <a:t> em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São</a:t>
            </a:r>
            <a:r>
              <a:rPr lang="it-IT" sz="1600" b="0" i="0">
                <a:effectLst/>
                <a:latin typeface="Arial" panose="020B0604020202020204" pitchFamily="34" charset="0"/>
              </a:rPr>
              <a:t> Paulo,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talvez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tem</a:t>
            </a:r>
            <a:r>
              <a:rPr lang="it-IT" sz="1600" b="0" i="0">
                <a:effectLst/>
                <a:latin typeface="Arial" panose="020B0604020202020204" pitchFamily="34" charset="0"/>
              </a:rPr>
              <a:t> mais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lá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que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na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aldeia</a:t>
            </a:r>
            <a:r>
              <a:rPr lang="it-IT" sz="1600" b="0" i="0">
                <a:effectLst/>
                <a:latin typeface="Arial" panose="020B0604020202020204" pitchFamily="34" charset="0"/>
              </a:rPr>
              <a:t>! [...] de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lá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foi</a:t>
            </a:r>
            <a:r>
              <a:rPr lang="it-IT" sz="1600" b="0" i="0">
                <a:effectLst/>
                <a:latin typeface="Arial" panose="020B0604020202020204" pitchFamily="34" charset="0"/>
              </a:rPr>
              <a:t> procurar a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prefeitura</a:t>
            </a:r>
            <a:r>
              <a:rPr lang="it-IT" sz="1600" b="0" i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pra</a:t>
            </a:r>
            <a:r>
              <a:rPr lang="it-IT" sz="1600" b="0" i="0">
                <a:effectLst/>
                <a:latin typeface="Arial" panose="020B0604020202020204" pitchFamily="34" charset="0"/>
              </a:rPr>
              <a:t> ver se a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prefeitura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apoia</a:t>
            </a:r>
            <a:r>
              <a:rPr lang="it-IT" sz="1600" b="0" i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0">
                <a:effectLst/>
                <a:latin typeface="Arial" panose="020B0604020202020204" pitchFamily="34" charset="0"/>
              </a:rPr>
              <a:t> fui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lá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oitovezes</a:t>
            </a:r>
            <a:r>
              <a:rPr lang="it-IT" sz="1600" b="0" i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foi</a:t>
            </a:r>
            <a:r>
              <a:rPr lang="it-IT" sz="1600" b="0" i="0">
                <a:effectLst/>
                <a:latin typeface="Arial" panose="020B0604020202020204" pitchFamily="34" charset="0"/>
              </a:rPr>
              <a:t> onde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gênero</a:t>
            </a:r>
            <a:r>
              <a:rPr lang="it-IT" sz="1600" b="0" i="0">
                <a:effectLst/>
                <a:latin typeface="Arial" panose="020B0604020202020204" pitchFamily="34" charset="0"/>
              </a:rPr>
              <a:t> e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raça</a:t>
            </a:r>
            <a:r>
              <a:rPr lang="it-IT" sz="1600" b="0" i="0">
                <a:effectLst/>
                <a:latin typeface="Arial" panose="020B0604020202020204" pitchFamily="34" charset="0"/>
              </a:rPr>
              <a:t>, ali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tem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uma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reunião</a:t>
            </a:r>
            <a:r>
              <a:rPr lang="it-IT" sz="1600" b="0" i="0">
                <a:effectLst/>
                <a:latin typeface="Arial" panose="020B0604020202020204" pitchFamily="34" charset="0"/>
              </a:rPr>
              <a:t> da economia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solidária</a:t>
            </a:r>
            <a:r>
              <a:rPr lang="it-IT" sz="1600" b="0" i="0">
                <a:effectLst/>
                <a:latin typeface="Arial" panose="020B0604020202020204" pitchFamily="34" charset="0"/>
              </a:rPr>
              <a:t> da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cidade</a:t>
            </a:r>
            <a:r>
              <a:rPr lang="it-IT" sz="1600" b="0" i="0">
                <a:effectLst/>
                <a:latin typeface="Arial" panose="020B0604020202020204" pitchFamily="34" charset="0"/>
              </a:rPr>
              <a:t>, vamos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lá</a:t>
            </a:r>
            <a:r>
              <a:rPr lang="it-IT" sz="1600" b="0" i="0">
                <a:effectLst/>
                <a:latin typeface="Arial" panose="020B0604020202020204" pitchFamily="34" charset="0"/>
              </a:rPr>
              <a:t> vamos ver, [...] ali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estava</a:t>
            </a:r>
            <a:r>
              <a:rPr lang="it-IT" sz="1600" b="0" i="0">
                <a:effectLst/>
                <a:latin typeface="Arial" panose="020B0604020202020204" pitchFamily="34" charset="0"/>
              </a:rPr>
              <a:t> Beatrice do Cimi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também</a:t>
            </a:r>
            <a:r>
              <a:rPr lang="it-IT" sz="1600" b="0" i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aí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0">
                <a:effectLst/>
                <a:latin typeface="Arial" panose="020B0604020202020204" pitchFamily="34" charset="0"/>
              </a:rPr>
              <a:t> fui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lá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na</a:t>
            </a:r>
            <a:r>
              <a:rPr lang="it-IT" sz="1600" b="0" i="0">
                <a:effectLst/>
                <a:latin typeface="Arial" panose="020B0604020202020204" pitchFamily="34" charset="0"/>
              </a:rPr>
              <a:t> secretaria do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trabalho</a:t>
            </a:r>
            <a:r>
              <a:rPr lang="it-IT" sz="1600" b="0" i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foi</a:t>
            </a:r>
            <a:r>
              <a:rPr lang="it-IT" sz="1600" b="0" i="0">
                <a:effectLst/>
                <a:latin typeface="Arial" panose="020B0604020202020204" pitchFamily="34" charset="0"/>
              </a:rPr>
              <a:t> conversando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com</a:t>
            </a:r>
            <a:r>
              <a:rPr lang="it-IT" sz="1600" b="0" i="0">
                <a:effectLst/>
                <a:latin typeface="Arial" panose="020B0604020202020204" pitchFamily="34" charset="0"/>
              </a:rPr>
              <a:t> assistente social,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naquele</a:t>
            </a:r>
            <a:r>
              <a:rPr lang="it-IT" sz="1600" b="0" i="0">
                <a:effectLst/>
                <a:latin typeface="Arial" panose="020B0604020202020204" pitchFamily="34" charset="0"/>
              </a:rPr>
              <a:t> tempo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estava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começandoa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fazer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artesanato</a:t>
            </a:r>
            <a:r>
              <a:rPr lang="it-IT" sz="1600" b="0" i="0">
                <a:effectLst/>
                <a:latin typeface="Arial" panose="020B0604020202020204" pitchFamily="34" charset="0"/>
              </a:rPr>
              <a:t> mas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não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tinha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dinheiro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pra</a:t>
            </a:r>
            <a:r>
              <a:rPr lang="it-IT" sz="1600" b="0" i="0">
                <a:effectLst/>
                <a:latin typeface="Arial" panose="020B0604020202020204" pitchFamily="34" charset="0"/>
              </a:rPr>
              <a:t> comprar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nada</a:t>
            </a:r>
            <a:r>
              <a:rPr lang="it-IT" sz="1600" b="0" i="0">
                <a:effectLst/>
                <a:latin typeface="Arial" panose="020B0604020202020204" pitchFamily="34" charset="0"/>
              </a:rPr>
              <a:t> [...]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aí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marcaram</a:t>
            </a:r>
            <a:r>
              <a:rPr lang="it-IT" sz="1600" b="0" i="0">
                <a:effectLst/>
                <a:latin typeface="Arial" panose="020B0604020202020204" pitchFamily="34" charset="0"/>
              </a:rPr>
              <a:t> o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encontro</a:t>
            </a:r>
            <a:r>
              <a:rPr lang="it-IT" sz="1600" b="0" i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ela</a:t>
            </a:r>
            <a:r>
              <a:rPr lang="it-IT" sz="1600" b="0" i="0">
                <a:effectLst/>
                <a:latin typeface="Arial" panose="020B0604020202020204" pitchFamily="34" charset="0"/>
              </a:rPr>
              <a:t> me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pediu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pra</a:t>
            </a:r>
            <a:r>
              <a:rPr lang="it-IT" sz="1600" b="0" i="0">
                <a:effectLst/>
                <a:latin typeface="Arial" panose="020B0604020202020204" pitchFamily="34" charset="0"/>
              </a:rPr>
              <a:t> o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levantamento</a:t>
            </a:r>
            <a:r>
              <a:rPr lang="it-IT" sz="1600" b="0" i="0">
                <a:effectLst/>
                <a:latin typeface="Arial" panose="020B0604020202020204" pitchFamily="34" charset="0"/>
              </a:rPr>
              <a:t> e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pra</a:t>
            </a:r>
            <a:r>
              <a:rPr lang="it-IT" sz="1600" b="0" i="0">
                <a:effectLst/>
                <a:latin typeface="Arial" panose="020B0604020202020204" pitchFamily="34" charset="0"/>
              </a:rPr>
              <a:t> levar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lá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na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aldeia</a:t>
            </a:r>
            <a:r>
              <a:rPr lang="it-IT" sz="1600" b="0" i="0">
                <a:effectLst/>
                <a:latin typeface="Arial" panose="020B0604020202020204" pitchFamily="34" charset="0"/>
              </a:rPr>
              <a:t> e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levei</a:t>
            </a:r>
            <a:r>
              <a:rPr lang="it-IT" sz="1600" b="0" i="0">
                <a:effectLst/>
                <a:latin typeface="Arial" panose="020B0604020202020204" pitchFamily="34" charset="0"/>
              </a:rPr>
              <a:t>. E pedi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pra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fazer</a:t>
            </a:r>
            <a:r>
              <a:rPr lang="it-IT" sz="1600" b="0" i="0">
                <a:effectLst/>
                <a:latin typeface="Arial" panose="020B0604020202020204" pitchFamily="34" charset="0"/>
              </a:rPr>
              <a:t> mostra da cultura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dos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Pankararé</a:t>
            </a:r>
            <a:r>
              <a:rPr lang="it-IT" sz="1600" b="0" i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aí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fazemos</a:t>
            </a:r>
            <a:r>
              <a:rPr lang="it-IT" sz="1600" b="0" i="0">
                <a:effectLst/>
                <a:latin typeface="Arial" panose="020B0604020202020204" pitchFamily="34" charset="0"/>
              </a:rPr>
              <a:t> essa mostra cultural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aí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comecei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envolver</a:t>
            </a:r>
            <a:r>
              <a:rPr lang="it-IT" sz="1600" b="0" i="0">
                <a:effectLst/>
                <a:latin typeface="Arial" panose="020B0604020202020204" pitchFamily="34" charset="0"/>
              </a:rPr>
              <a:t> a secretaria,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na</a:t>
            </a:r>
            <a:r>
              <a:rPr lang="it-IT" sz="1600" b="0" i="0">
                <a:effectLst/>
                <a:latin typeface="Arial" panose="020B0604020202020204" pitchFamily="34" charset="0"/>
              </a:rPr>
              <a:t> casa de Angola.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Fizemos</a:t>
            </a:r>
            <a:r>
              <a:rPr lang="it-IT" sz="1600" b="0" i="0">
                <a:effectLst/>
                <a:latin typeface="Arial" panose="020B0604020202020204" pitchFamily="34" charset="0"/>
              </a:rPr>
              <a:t> a mostra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com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coisas</a:t>
            </a:r>
            <a:r>
              <a:rPr lang="it-IT" sz="1600" b="0" i="0">
                <a:effectLst/>
                <a:latin typeface="Arial" panose="020B0604020202020204" pitchFamily="34" charset="0"/>
              </a:rPr>
              <a:t> da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aldeia</a:t>
            </a:r>
            <a:r>
              <a:rPr lang="it-IT" sz="1600" b="0" i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coisas</a:t>
            </a:r>
            <a:r>
              <a:rPr lang="it-IT" sz="1600" b="0" i="0">
                <a:effectLst/>
                <a:latin typeface="Arial" panose="020B0604020202020204" pitchFamily="34" charset="0"/>
              </a:rPr>
              <a:t> de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aqui</a:t>
            </a:r>
            <a:r>
              <a:rPr lang="it-IT" sz="1600" b="0" i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fizemos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cozinha</a:t>
            </a:r>
            <a:r>
              <a:rPr lang="it-IT" sz="1600" b="0" i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típica</a:t>
            </a:r>
            <a:r>
              <a:rPr lang="it-IT" sz="1600" b="0" i="0">
                <a:effectLst/>
                <a:latin typeface="Arial" panose="020B0604020202020204" pitchFamily="34" charset="0"/>
              </a:rPr>
              <a:t> [...] (</a:t>
            </a:r>
            <a:r>
              <a:rPr lang="it-IT" sz="1600" b="0" i="0" err="1">
                <a:effectLst/>
                <a:latin typeface="Arial" panose="020B0604020202020204" pitchFamily="34" charset="0"/>
              </a:rPr>
              <a:t>Alaíde</a:t>
            </a:r>
            <a:r>
              <a:rPr lang="it-IT" sz="1600" b="0" i="0">
                <a:effectLst/>
                <a:latin typeface="Arial" panose="020B0604020202020204" pitchFamily="34" charset="0"/>
              </a:rPr>
              <a:t>, Maio,2012)</a:t>
            </a:r>
            <a:endParaRPr lang="it-IT" sz="16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60E73C-4E4D-5FE6-268E-AB6B2D034711}"/>
              </a:ext>
            </a:extLst>
          </p:cNvPr>
          <p:cNvSpPr txBox="1"/>
          <p:nvPr/>
        </p:nvSpPr>
        <p:spPr>
          <a:xfrm>
            <a:off x="6431695" y="267139"/>
            <a:ext cx="3431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Levantar</a:t>
            </a:r>
            <a:r>
              <a:rPr lang="it-IT" sz="24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aldeia</a:t>
            </a:r>
            <a:r>
              <a:rPr lang="it-IT" sz="24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città?</a:t>
            </a:r>
          </a:p>
        </p:txBody>
      </p:sp>
    </p:spTree>
    <p:extLst>
      <p:ext uri="{BB962C8B-B14F-4D97-AF65-F5344CB8AC3E}">
        <p14:creationId xmlns:p14="http://schemas.microsoft.com/office/powerpoint/2010/main" val="2718003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360CD-54E4-B0B7-7AEC-AA9513EAE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83BAD5-5D1F-D87A-A797-487643EDAFAC}"/>
              </a:ext>
            </a:extLst>
          </p:cNvPr>
          <p:cNvSpPr txBox="1"/>
          <p:nvPr/>
        </p:nvSpPr>
        <p:spPr>
          <a:xfrm>
            <a:off x="226337" y="351877"/>
            <a:ext cx="745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4000" i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i="1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Encantados</a:t>
            </a:r>
            <a:endParaRPr lang="it-IT" sz="400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8451A06A-5392-BB0C-BAFD-3F6C45A45D98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52EDC33-1D9C-548F-838F-CEE0EE8F8FC9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>
            <a:extLst>
              <a:ext uri="{FF2B5EF4-FFF2-40B4-BE49-F238E27FC236}">
                <a16:creationId xmlns:a16="http://schemas.microsoft.com/office/drawing/2014/main" id="{66E4E83E-FF2F-F484-6676-C313E6D2B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DA7739-8037-41D1-B15F-D0275D9D8226}"/>
              </a:ext>
            </a:extLst>
          </p:cNvPr>
          <p:cNvSpPr txBox="1">
            <a:spLocks/>
          </p:cNvSpPr>
          <p:nvPr/>
        </p:nvSpPr>
        <p:spPr>
          <a:xfrm>
            <a:off x="330633" y="1681291"/>
            <a:ext cx="6826522" cy="40520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0" i="0" dirty="0">
                <a:effectLst/>
                <a:latin typeface="Arial" panose="020B0604020202020204" pitchFamily="34" charset="0"/>
              </a:rPr>
              <a:t>Os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encantadossão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pessoas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para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além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do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humano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.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São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pessoas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que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participam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das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relaçõessociais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que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se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desenvolvem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ao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interno e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externo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da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aldeia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.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Eles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, como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as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pessoas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humanas,são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seres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relacionais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e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plurais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que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interagem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na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esfera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 social e cultural (Venturoli 2019).</a:t>
            </a:r>
          </a:p>
          <a:p>
            <a:pPr marL="0" indent="0">
              <a:buNone/>
            </a:pPr>
            <a:endParaRPr lang="it-IT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600" b="0" i="1" dirty="0">
                <a:effectLst/>
                <a:latin typeface="Arial" panose="020B0604020202020204" pitchFamily="34" charset="0"/>
              </a:rPr>
              <a:t>Os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encantados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acompanham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pessoas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[...]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eles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vão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pra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qualquer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lugar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” (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Alaíde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Outubro,2014)</a:t>
            </a:r>
            <a:br>
              <a:rPr lang="it-IT" sz="1600" i="1" dirty="0"/>
            </a:br>
            <a:endParaRPr lang="it-IT" sz="1600" i="1" dirty="0"/>
          </a:p>
          <a:p>
            <a:pPr marL="0" indent="0">
              <a:buNone/>
            </a:pPr>
            <a:r>
              <a:rPr lang="it-IT" sz="1600" b="0" i="1" dirty="0">
                <a:effectLst/>
                <a:latin typeface="Arial" panose="020B0604020202020204" pitchFamily="34" charset="0"/>
              </a:rPr>
              <a:t>«Nunca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pensei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na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minha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vida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que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ia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abrir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a boca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pra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tirar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um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toante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cantei mas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pra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responder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outros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tirar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responder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nunca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pensei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na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vida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de cantar,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assim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pra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mi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pegar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o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maracá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e tirar o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toante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cantar,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só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respondia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outros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tiravam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respondia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porque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era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muito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tímida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.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Através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dos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pedidos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que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faço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hoje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em dia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não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tenho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vergonha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de cantar,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não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. [...]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pedi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pra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eles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[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encantados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]. [...]. Ali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pegava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meu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cachimbo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saía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afora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dava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uma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fumaçada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e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pedia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pra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eles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acabou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toda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vergonha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de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falar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de cantar» (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Alaíde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Outubro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2014)</a:t>
            </a:r>
            <a:endParaRPr lang="en-US" sz="1600" i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272047-AFB5-E5BA-4D7C-61C4ABD87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24593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3C415-FC6E-9144-EB01-702DF312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124777FE-51A7-7728-9B7C-C3EF60CD1ED0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F354AB52-5168-A484-CA41-6F4408FD8561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>
            <a:extLst>
              <a:ext uri="{FF2B5EF4-FFF2-40B4-BE49-F238E27FC236}">
                <a16:creationId xmlns:a16="http://schemas.microsoft.com/office/drawing/2014/main" id="{F2D29D24-1AA6-8308-FBC6-3EE0D6C95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F4CB5E8-131B-2088-6004-D616020FCEF5}"/>
              </a:ext>
            </a:extLst>
          </p:cNvPr>
          <p:cNvSpPr txBox="1">
            <a:spLocks/>
          </p:cNvSpPr>
          <p:nvPr/>
        </p:nvSpPr>
        <p:spPr>
          <a:xfrm>
            <a:off x="365477" y="787053"/>
            <a:ext cx="4624212" cy="5046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Ho così cominciato a ragionare sul concetto di fallimento come pratica di conoscenza, una categoria analitica produttiva che in un qualche modo può illuminare l’intima complessità umana, quando tenuta nascosta o confidata a poche persone, ma può anche coadiuvare nella produzione del sapere antropologico – o scientifico in generale – da un punto di vista metodologico e teorico, se svelata e condivisa. </a:t>
            </a:r>
          </a:p>
          <a:p>
            <a:pPr marL="0" indent="0">
              <a:buNone/>
            </a:pPr>
            <a:r>
              <a:rPr lang="it-IT" sz="1800" dirty="0"/>
              <a:t>[…]</a:t>
            </a:r>
          </a:p>
          <a:p>
            <a:pPr marL="0" indent="0">
              <a:buNone/>
            </a:pPr>
            <a:r>
              <a:rPr lang="it-IT" sz="1800" dirty="0"/>
              <a:t>La conoscenza tacita costante e profonda si costruisce sulle ‘alleanze affettive’, e queste sono fatte non solo di parole, relazioni, gesti, condivisione di cibo, di sogni e di lavoro, ma anche di silenzi, incomprensioni, distacchi, incomunicabilità, vuoti, difficoltà e frustrazione; ed è frutto di ripetute e continue frequentazioni prolungate lungo un tempo dilatato. (Venturoli 2015)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8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D34958-F03A-2768-8D3A-6DBD91118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78" y="1135340"/>
            <a:ext cx="6581422" cy="493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8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6083-E823-24DA-6C98-EBD015C98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27BC9A-CF95-E7E5-BD42-633951C6308D}"/>
              </a:ext>
            </a:extLst>
          </p:cNvPr>
          <p:cNvSpPr txBox="1"/>
          <p:nvPr/>
        </p:nvSpPr>
        <p:spPr>
          <a:xfrm>
            <a:off x="226337" y="351877"/>
            <a:ext cx="745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Circolazione</a:t>
            </a:r>
            <a:r>
              <a:rPr lang="en-US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40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coisas</a:t>
            </a:r>
            <a:r>
              <a:rPr lang="en-US" sz="40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40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53CAAD7A-2905-6422-1754-DF51AA183C89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2FB6AE15-20F3-E8A0-7586-A8DCB10F1490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>
            <a:extLst>
              <a:ext uri="{FF2B5EF4-FFF2-40B4-BE49-F238E27FC236}">
                <a16:creationId xmlns:a16="http://schemas.microsoft.com/office/drawing/2014/main" id="{85ADC616-3190-BF57-A5C1-05D5FD7D8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7FA430-A8AA-AFAA-8EC0-6FE5E279F713}"/>
              </a:ext>
            </a:extLst>
          </p:cNvPr>
          <p:cNvSpPr txBox="1">
            <a:spLocks/>
          </p:cNvSpPr>
          <p:nvPr/>
        </p:nvSpPr>
        <p:spPr>
          <a:xfrm>
            <a:off x="235519" y="2816107"/>
            <a:ext cx="5092837" cy="27194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A </a:t>
            </a:r>
            <a:r>
              <a:rPr lang="it-IT" sz="1800" dirty="0" err="1"/>
              <a:t>mobilidade</a:t>
            </a:r>
            <a:r>
              <a:rPr lang="it-IT" sz="1800" dirty="0"/>
              <a:t> </a:t>
            </a:r>
            <a:r>
              <a:rPr lang="it-IT" sz="1800" dirty="0" err="1"/>
              <a:t>produz</a:t>
            </a:r>
            <a:r>
              <a:rPr lang="it-IT" sz="1800" dirty="0"/>
              <a:t> </a:t>
            </a:r>
            <a:r>
              <a:rPr lang="it-IT" sz="1800" dirty="0" err="1"/>
              <a:t>uma</a:t>
            </a:r>
            <a:r>
              <a:rPr lang="it-IT" sz="1800" dirty="0"/>
              <a:t> </a:t>
            </a:r>
            <a:r>
              <a:rPr lang="it-IT" sz="1800" dirty="0" err="1"/>
              <a:t>circulação</a:t>
            </a:r>
            <a:r>
              <a:rPr lang="it-IT" sz="1800" dirty="0"/>
              <a:t> de </a:t>
            </a:r>
            <a:r>
              <a:rPr lang="it-IT" sz="1800" dirty="0" err="1"/>
              <a:t>coisas</a:t>
            </a:r>
            <a:r>
              <a:rPr lang="it-IT" sz="1800" dirty="0"/>
              <a:t> </a:t>
            </a:r>
            <a:r>
              <a:rPr lang="it-IT" sz="1800" dirty="0" err="1"/>
              <a:t>que</a:t>
            </a:r>
            <a:r>
              <a:rPr lang="it-IT" sz="1800" dirty="0"/>
              <a:t> </a:t>
            </a:r>
            <a:r>
              <a:rPr lang="it-IT" sz="1800" dirty="0" err="1"/>
              <a:t>fluem</a:t>
            </a:r>
            <a:r>
              <a:rPr lang="it-IT" sz="1800" dirty="0"/>
              <a:t> em </a:t>
            </a:r>
            <a:r>
              <a:rPr lang="it-IT" sz="1800" dirty="0" err="1"/>
              <a:t>um</a:t>
            </a:r>
            <a:r>
              <a:rPr lang="it-IT" sz="1800" dirty="0"/>
              <a:t> movimento </a:t>
            </a:r>
            <a:r>
              <a:rPr lang="it-IT" sz="1800" dirty="0" err="1"/>
              <a:t>circular</a:t>
            </a:r>
            <a:r>
              <a:rPr lang="it-IT" sz="1800" dirty="0"/>
              <a:t> </a:t>
            </a:r>
            <a:r>
              <a:rPr lang="it-IT" sz="1800" dirty="0" err="1"/>
              <a:t>produzindo</a:t>
            </a:r>
            <a:r>
              <a:rPr lang="it-IT" sz="1800" dirty="0"/>
              <a:t> e </a:t>
            </a:r>
            <a:r>
              <a:rPr lang="it-IT" sz="1800" dirty="0" err="1"/>
              <a:t>estabelecendo</a:t>
            </a:r>
            <a:r>
              <a:rPr lang="it-IT" sz="1800" dirty="0"/>
              <a:t> </a:t>
            </a:r>
            <a:r>
              <a:rPr lang="it-IT" sz="1800" dirty="0" err="1"/>
              <a:t>ligações</a:t>
            </a:r>
            <a:r>
              <a:rPr lang="it-IT" sz="1800" dirty="0"/>
              <a:t>, </a:t>
            </a:r>
            <a:r>
              <a:rPr lang="it-IT" sz="1800" dirty="0" err="1"/>
              <a:t>definindo</a:t>
            </a:r>
            <a:r>
              <a:rPr lang="it-IT" sz="1800" dirty="0"/>
              <a:t> e </a:t>
            </a:r>
            <a:r>
              <a:rPr lang="it-IT" sz="1800" dirty="0" err="1"/>
              <a:t>abrindo</a:t>
            </a:r>
            <a:r>
              <a:rPr lang="it-IT" sz="1800" dirty="0"/>
              <a:t> </a:t>
            </a:r>
            <a:r>
              <a:rPr lang="it-IT" sz="1800" dirty="0" err="1"/>
              <a:t>fronteiras</a:t>
            </a:r>
            <a:r>
              <a:rPr lang="it-IT" sz="1800" dirty="0"/>
              <a:t>, </a:t>
            </a:r>
            <a:r>
              <a:rPr lang="it-IT" sz="1800" dirty="0" err="1"/>
              <a:t>construindo</a:t>
            </a:r>
            <a:r>
              <a:rPr lang="it-IT" sz="1800" dirty="0"/>
              <a:t> </a:t>
            </a:r>
            <a:r>
              <a:rPr lang="it-IT" sz="1800" dirty="0" err="1"/>
              <a:t>redes</a:t>
            </a:r>
            <a:r>
              <a:rPr lang="it-IT" sz="1800" dirty="0"/>
              <a:t> </a:t>
            </a:r>
            <a:r>
              <a:rPr lang="it-IT" sz="1800" dirty="0" err="1"/>
              <a:t>até</a:t>
            </a:r>
            <a:r>
              <a:rPr lang="it-IT" sz="1800" dirty="0"/>
              <a:t> </a:t>
            </a:r>
            <a:r>
              <a:rPr lang="it-IT" sz="1800" dirty="0" err="1"/>
              <a:t>diferentes</a:t>
            </a:r>
            <a:r>
              <a:rPr lang="it-IT" sz="1800" dirty="0"/>
              <a:t> </a:t>
            </a:r>
            <a:r>
              <a:rPr lang="it-IT" sz="1800" dirty="0" err="1"/>
              <a:t>direções</a:t>
            </a:r>
            <a:r>
              <a:rPr lang="it-IT" sz="1800" dirty="0"/>
              <a:t>. </a:t>
            </a:r>
            <a:r>
              <a:rPr lang="it-IT" sz="1800" dirty="0" err="1"/>
              <a:t>Nestes</a:t>
            </a:r>
            <a:r>
              <a:rPr lang="it-IT" sz="1800" dirty="0"/>
              <a:t> </a:t>
            </a:r>
            <a:r>
              <a:rPr lang="it-IT" sz="1800" dirty="0" err="1"/>
              <a:t>circuitos</a:t>
            </a:r>
            <a:r>
              <a:rPr lang="it-IT" sz="1800" dirty="0"/>
              <a:t> se </a:t>
            </a:r>
            <a:r>
              <a:rPr lang="it-IT" sz="1800" dirty="0" err="1"/>
              <a:t>produzem</a:t>
            </a:r>
            <a:r>
              <a:rPr lang="it-IT" sz="1800" dirty="0"/>
              <a:t>, de </a:t>
            </a:r>
            <a:r>
              <a:rPr lang="it-IT" sz="1800" dirty="0" err="1"/>
              <a:t>um</a:t>
            </a:r>
            <a:r>
              <a:rPr lang="it-IT" sz="1800" dirty="0"/>
              <a:t> </a:t>
            </a:r>
            <a:r>
              <a:rPr lang="it-IT" sz="1800" dirty="0" err="1"/>
              <a:t>lado</a:t>
            </a:r>
            <a:r>
              <a:rPr lang="it-IT" sz="1800" dirty="0"/>
              <a:t>, o </a:t>
            </a:r>
            <a:r>
              <a:rPr lang="it-IT" sz="1800" dirty="0" err="1"/>
              <a:t>diálogo</a:t>
            </a:r>
            <a:r>
              <a:rPr lang="it-IT" sz="1800" dirty="0"/>
              <a:t> </a:t>
            </a:r>
            <a:r>
              <a:rPr lang="it-IT" sz="1800" dirty="0" err="1"/>
              <a:t>entre</a:t>
            </a:r>
            <a:r>
              <a:rPr lang="it-IT" sz="1800" dirty="0"/>
              <a:t> o segmento urbano e </a:t>
            </a:r>
            <a:r>
              <a:rPr lang="it-IT" sz="1800" dirty="0" err="1"/>
              <a:t>as</a:t>
            </a:r>
            <a:r>
              <a:rPr lang="it-IT" sz="1800" dirty="0"/>
              <a:t> </a:t>
            </a:r>
            <a:r>
              <a:rPr lang="it-IT" sz="1800" dirty="0" err="1"/>
              <a:t>comunidades</a:t>
            </a:r>
            <a:r>
              <a:rPr lang="it-IT" sz="1800" dirty="0"/>
              <a:t>, do </a:t>
            </a:r>
            <a:r>
              <a:rPr lang="it-IT" sz="1800" dirty="0" err="1"/>
              <a:t>outro</a:t>
            </a:r>
            <a:r>
              <a:rPr lang="it-IT" sz="1800" dirty="0"/>
              <a:t>, se </a:t>
            </a:r>
            <a:r>
              <a:rPr lang="it-IT" sz="1800" dirty="0" err="1"/>
              <a:t>desenvolvem</a:t>
            </a:r>
            <a:r>
              <a:rPr lang="it-IT" sz="1800" dirty="0"/>
              <a:t> </a:t>
            </a:r>
            <a:r>
              <a:rPr lang="it-IT" sz="1800" dirty="0" err="1"/>
              <a:t>também</a:t>
            </a:r>
            <a:r>
              <a:rPr lang="it-IT" sz="1800" dirty="0"/>
              <a:t> </a:t>
            </a:r>
            <a:r>
              <a:rPr lang="it-IT" sz="1800" dirty="0" err="1"/>
              <a:t>níveis</a:t>
            </a:r>
            <a:r>
              <a:rPr lang="it-IT" sz="1800" dirty="0"/>
              <a:t> de </a:t>
            </a:r>
            <a:r>
              <a:rPr lang="it-IT" sz="1800" dirty="0" err="1"/>
              <a:t>diálogo</a:t>
            </a:r>
            <a:r>
              <a:rPr lang="it-IT" sz="1800" dirty="0"/>
              <a:t> em </a:t>
            </a:r>
            <a:r>
              <a:rPr lang="it-IT" sz="1800" dirty="0" err="1"/>
              <a:t>relação</a:t>
            </a:r>
            <a:r>
              <a:rPr lang="it-IT" sz="1800" dirty="0"/>
              <a:t> </a:t>
            </a:r>
            <a:r>
              <a:rPr lang="it-IT" sz="1800" dirty="0" err="1"/>
              <a:t>com</a:t>
            </a:r>
            <a:r>
              <a:rPr lang="it-IT" sz="1800" dirty="0"/>
              <a:t> </a:t>
            </a:r>
            <a:r>
              <a:rPr lang="it-IT" sz="1800" dirty="0" err="1"/>
              <a:t>outras</a:t>
            </a:r>
            <a:r>
              <a:rPr lang="it-IT" sz="1800" dirty="0"/>
              <a:t> </a:t>
            </a:r>
            <a:r>
              <a:rPr lang="it-IT" sz="1800" dirty="0" err="1"/>
              <a:t>realidades</a:t>
            </a:r>
            <a:r>
              <a:rPr lang="it-IT" sz="1800" dirty="0"/>
              <a:t>, </a:t>
            </a:r>
            <a:r>
              <a:rPr lang="it-IT" sz="1800" dirty="0" err="1"/>
              <a:t>atores</a:t>
            </a:r>
            <a:r>
              <a:rPr lang="it-IT" sz="1800" dirty="0"/>
              <a:t> </a:t>
            </a:r>
            <a:r>
              <a:rPr lang="it-IT" sz="1800" dirty="0" err="1"/>
              <a:t>locais</a:t>
            </a:r>
            <a:r>
              <a:rPr lang="it-IT" sz="1800" dirty="0"/>
              <a:t> e </a:t>
            </a:r>
            <a:r>
              <a:rPr lang="it-IT" sz="1800" dirty="0" err="1"/>
              <a:t>âmbitos</a:t>
            </a:r>
            <a:r>
              <a:rPr lang="it-IT" sz="1800" dirty="0"/>
              <a:t> </a:t>
            </a:r>
            <a:r>
              <a:rPr lang="it-IT" sz="1800" dirty="0" err="1"/>
              <a:t>sociais</a:t>
            </a:r>
            <a:r>
              <a:rPr lang="it-IT" sz="1800" dirty="0"/>
              <a:t> e </a:t>
            </a:r>
            <a:r>
              <a:rPr lang="it-IT" sz="1800" dirty="0" err="1"/>
              <a:t>culturais</a:t>
            </a:r>
            <a:r>
              <a:rPr lang="it-IT" sz="1800" dirty="0"/>
              <a:t> </a:t>
            </a:r>
            <a:r>
              <a:rPr lang="it-IT" sz="1800" dirty="0" err="1"/>
              <a:t>urbanos</a:t>
            </a:r>
            <a:r>
              <a:rPr lang="it-IT" sz="1800" dirty="0"/>
              <a:t> </a:t>
            </a:r>
            <a:r>
              <a:rPr lang="it-IT" sz="1800" dirty="0" err="1"/>
              <a:t>não-Pankararé</a:t>
            </a:r>
            <a:r>
              <a:rPr lang="it-IT" sz="1800" dirty="0"/>
              <a:t>. </a:t>
            </a:r>
            <a:endParaRPr lang="it-IT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F7849C41-B20A-2FB3-8772-E72E4B710774}"/>
              </a:ext>
            </a:extLst>
          </p:cNvPr>
          <p:cNvSpPr txBox="1">
            <a:spLocks/>
          </p:cNvSpPr>
          <p:nvPr/>
        </p:nvSpPr>
        <p:spPr>
          <a:xfrm>
            <a:off x="327936" y="1088907"/>
            <a:ext cx="9504685" cy="1727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b="0" i="1" dirty="0">
                <a:effectLst/>
                <a:latin typeface="Arial" panose="020B0604020202020204" pitchFamily="34" charset="0"/>
              </a:rPr>
              <a:t>«Quando a gente fica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muito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aqui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[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São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Paulo] vai perdendo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aquelas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energias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né? Por isso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que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vou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duas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vezes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por ano, e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todo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é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por isso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que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eu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tenho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mas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força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que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outros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porque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outros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não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vão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lá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não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podem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ir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lá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e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vão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perder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energias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.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Até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encantados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mesmos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eles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 se 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animam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né?» (</a:t>
            </a:r>
            <a:r>
              <a:rPr lang="it-IT" sz="1600" b="0" i="1" dirty="0" err="1">
                <a:effectLst/>
                <a:latin typeface="Arial" panose="020B0604020202020204" pitchFamily="34" charset="0"/>
              </a:rPr>
              <a:t>Alaíde</a:t>
            </a:r>
            <a:r>
              <a:rPr lang="it-IT" sz="1600" b="0" i="1" dirty="0">
                <a:effectLst/>
                <a:latin typeface="Arial" panose="020B0604020202020204" pitchFamily="34" charset="0"/>
              </a:rPr>
              <a:t>, Setembro,2014).</a:t>
            </a:r>
            <a:endParaRPr lang="en-US" sz="2400" i="1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72F934F-E101-D39B-7CC4-6E0F936B2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59" y="2041422"/>
            <a:ext cx="5837171" cy="38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16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BC4DC-FB4E-521E-61C9-FFFC125C7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D77B5FE5-E11A-6974-C11A-047800B10EA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57ECD8A-7158-5C98-BACC-5EBA96E71B3A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>
            <a:extLst>
              <a:ext uri="{FF2B5EF4-FFF2-40B4-BE49-F238E27FC236}">
                <a16:creationId xmlns:a16="http://schemas.microsoft.com/office/drawing/2014/main" id="{C9DCC974-8A9F-5AF8-2B53-A215657AF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A87E395-5807-9919-9A81-F68CD6027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44" y="1617940"/>
            <a:ext cx="5937956" cy="445346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A203053-3B4D-D11E-604E-069C3CA70FE8}"/>
              </a:ext>
            </a:extLst>
          </p:cNvPr>
          <p:cNvSpPr txBox="1"/>
          <p:nvPr/>
        </p:nvSpPr>
        <p:spPr>
          <a:xfrm>
            <a:off x="395669" y="147231"/>
            <a:ext cx="57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Colocar</a:t>
            </a:r>
            <a:r>
              <a:rPr lang="en-US" sz="32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2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it-IT" sz="32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2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pés</a:t>
            </a:r>
            <a:r>
              <a:rPr lang="it-IT" sz="32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it-IT" sz="32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chão</a:t>
            </a:r>
            <a:r>
              <a:rPr lang="it-IT" sz="32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2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memoria</a:t>
            </a:r>
            <a:r>
              <a:rPr lang="en-US" sz="32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32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terreiro</a:t>
            </a:r>
            <a:r>
              <a:rPr lang="en-US" sz="32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i="1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urbano</a:t>
            </a:r>
            <a:r>
              <a:rPr lang="en-US" sz="3200" i="1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en-US" sz="32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nuove</a:t>
            </a:r>
            <a:r>
              <a:rPr lang="en-US" sz="32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generazioni</a:t>
            </a:r>
            <a:endParaRPr lang="it-IT" sz="32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F706E0-205A-ED2B-B4BA-F41C80A5F1EE}"/>
              </a:ext>
            </a:extLst>
          </p:cNvPr>
          <p:cNvSpPr txBox="1"/>
          <p:nvPr/>
        </p:nvSpPr>
        <p:spPr>
          <a:xfrm>
            <a:off x="497270" y="4120443"/>
            <a:ext cx="55987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La memoria è parte importante di questo processo. L’azione di ricordare, per </a:t>
            </a:r>
            <a:r>
              <a:rPr lang="it-IT" sz="1600" dirty="0" err="1"/>
              <a:t>Alaíde</a:t>
            </a:r>
            <a:r>
              <a:rPr lang="it-IT" sz="1600" dirty="0"/>
              <a:t>, esce dalla dimensione prettamente intima e familiare per diventare un’obbligazione sociale, una realizzazione di appartenenza (</a:t>
            </a:r>
            <a:r>
              <a:rPr lang="it-IT" sz="1600" dirty="0" err="1"/>
              <a:t>Assman</a:t>
            </a:r>
            <a:r>
              <a:rPr lang="it-IT" sz="1600" dirty="0"/>
              <a:t> 2008) 7 ; in rete con altre memorie, diventa uno strumento di costruzione, espressione e materia di dialogo e di riconoscimento (Venturoli 2016).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12E4FD-2892-9AF8-2229-E337BEBA0921}"/>
              </a:ext>
            </a:extLst>
          </p:cNvPr>
          <p:cNvSpPr txBox="1"/>
          <p:nvPr/>
        </p:nvSpPr>
        <p:spPr>
          <a:xfrm>
            <a:off x="497270" y="1931313"/>
            <a:ext cx="54406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[…] </a:t>
            </a:r>
            <a:r>
              <a:rPr lang="it-IT" sz="1600" dirty="0" err="1"/>
              <a:t>os</a:t>
            </a:r>
            <a:r>
              <a:rPr lang="it-IT" sz="1600" dirty="0"/>
              <a:t> </a:t>
            </a:r>
            <a:r>
              <a:rPr lang="it-IT" sz="1600" dirty="0" err="1"/>
              <a:t>Pankararé</a:t>
            </a:r>
            <a:r>
              <a:rPr lang="it-IT" sz="1600" dirty="0"/>
              <a:t> de </a:t>
            </a:r>
            <a:r>
              <a:rPr lang="it-IT" sz="1600" dirty="0" err="1"/>
              <a:t>São</a:t>
            </a:r>
            <a:r>
              <a:rPr lang="it-IT" sz="1600" dirty="0"/>
              <a:t> Paulo </a:t>
            </a:r>
            <a:r>
              <a:rPr lang="it-IT" sz="1600" dirty="0" err="1"/>
              <a:t>querem</a:t>
            </a:r>
            <a:r>
              <a:rPr lang="it-IT" sz="1600" dirty="0"/>
              <a:t> </a:t>
            </a:r>
            <a:r>
              <a:rPr lang="it-IT" sz="1600" dirty="0" err="1"/>
              <a:t>colocar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memórias</a:t>
            </a:r>
            <a:r>
              <a:rPr lang="it-IT" sz="1600" dirty="0"/>
              <a:t> </a:t>
            </a:r>
            <a:r>
              <a:rPr lang="it-IT" sz="1600" dirty="0" err="1"/>
              <a:t>deles</a:t>
            </a:r>
            <a:r>
              <a:rPr lang="it-IT" sz="1600" dirty="0"/>
              <a:t> </a:t>
            </a:r>
            <a:r>
              <a:rPr lang="it-IT" sz="1600" dirty="0" err="1"/>
              <a:t>num</a:t>
            </a:r>
            <a:r>
              <a:rPr lang="it-IT" sz="1600" dirty="0"/>
              <a:t> </a:t>
            </a:r>
            <a:r>
              <a:rPr lang="it-IT" sz="1600" i="1" dirty="0" err="1"/>
              <a:t>lugar</a:t>
            </a:r>
            <a:r>
              <a:rPr lang="it-IT" sz="1600" dirty="0"/>
              <a:t>, </a:t>
            </a:r>
            <a:r>
              <a:rPr lang="it-IT" sz="1600" dirty="0" err="1"/>
              <a:t>assim</a:t>
            </a:r>
            <a:r>
              <a:rPr lang="it-IT" sz="1600" dirty="0"/>
              <a:t> como </a:t>
            </a:r>
            <a:r>
              <a:rPr lang="it-IT" sz="1600" dirty="0" err="1"/>
              <a:t>eles</a:t>
            </a:r>
            <a:r>
              <a:rPr lang="it-IT" sz="1600" dirty="0"/>
              <a:t> </a:t>
            </a:r>
            <a:r>
              <a:rPr lang="it-IT" sz="1600" dirty="0" err="1"/>
              <a:t>querem</a:t>
            </a:r>
            <a:r>
              <a:rPr lang="it-IT" sz="1600" dirty="0"/>
              <a:t> significar y </a:t>
            </a:r>
            <a:r>
              <a:rPr lang="it-IT" sz="1600" dirty="0" err="1"/>
              <a:t>escrever</a:t>
            </a:r>
            <a:r>
              <a:rPr lang="it-IT" sz="1600" dirty="0"/>
              <a:t> </a:t>
            </a:r>
            <a:r>
              <a:rPr lang="it-IT" sz="1600" dirty="0" err="1"/>
              <a:t>um</a:t>
            </a:r>
            <a:r>
              <a:rPr lang="it-IT" sz="1600" dirty="0"/>
              <a:t> </a:t>
            </a:r>
            <a:r>
              <a:rPr lang="it-IT" sz="1600" dirty="0" err="1"/>
              <a:t>lugar</a:t>
            </a:r>
            <a:r>
              <a:rPr lang="it-IT" sz="1600" dirty="0"/>
              <a:t> </a:t>
            </a:r>
            <a:r>
              <a:rPr lang="it-IT" sz="1600" dirty="0" err="1"/>
              <a:t>com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narrações</a:t>
            </a:r>
            <a:r>
              <a:rPr lang="it-IT" sz="1600" dirty="0"/>
              <a:t> </a:t>
            </a:r>
            <a:r>
              <a:rPr lang="it-IT" sz="1600" dirty="0" err="1"/>
              <a:t>que</a:t>
            </a:r>
            <a:r>
              <a:rPr lang="it-IT" sz="1600" dirty="0"/>
              <a:t> </a:t>
            </a:r>
            <a:r>
              <a:rPr lang="it-IT" sz="1600" dirty="0" err="1"/>
              <a:t>nascem</a:t>
            </a:r>
            <a:r>
              <a:rPr lang="it-IT" sz="1600" dirty="0"/>
              <a:t> </a:t>
            </a:r>
            <a:r>
              <a:rPr lang="it-IT" sz="1600" dirty="0" err="1"/>
              <a:t>na</a:t>
            </a:r>
            <a:r>
              <a:rPr lang="it-IT" sz="1600" dirty="0"/>
              <a:t> </a:t>
            </a:r>
            <a:r>
              <a:rPr lang="it-IT" sz="1600" dirty="0" err="1"/>
              <a:t>cidade</a:t>
            </a:r>
            <a:r>
              <a:rPr lang="it-IT" sz="1600" dirty="0"/>
              <a:t> e </a:t>
            </a:r>
            <a:r>
              <a:rPr lang="it-IT" sz="1600" dirty="0" err="1"/>
              <a:t>aquelas</a:t>
            </a:r>
            <a:r>
              <a:rPr lang="it-IT" sz="1600" dirty="0"/>
              <a:t> </a:t>
            </a:r>
            <a:r>
              <a:rPr lang="it-IT" sz="1600" dirty="0" err="1"/>
              <a:t>que</a:t>
            </a:r>
            <a:r>
              <a:rPr lang="it-IT" sz="1600" dirty="0"/>
              <a:t> </a:t>
            </a:r>
            <a:r>
              <a:rPr lang="it-IT" sz="1600" dirty="0" err="1"/>
              <a:t>eles</a:t>
            </a:r>
            <a:r>
              <a:rPr lang="it-IT" sz="1600" dirty="0"/>
              <a:t> </a:t>
            </a:r>
            <a:r>
              <a:rPr lang="it-IT" sz="1600" dirty="0" err="1"/>
              <a:t>trouxeram</a:t>
            </a:r>
            <a:r>
              <a:rPr lang="it-IT" sz="1600" dirty="0"/>
              <a:t> do </a:t>
            </a:r>
            <a:r>
              <a:rPr lang="it-IT" sz="1600" dirty="0" err="1"/>
              <a:t>Brejo</a:t>
            </a:r>
            <a:r>
              <a:rPr lang="it-IT" sz="1600" dirty="0"/>
              <a:t> do Burgo. […] O </a:t>
            </a:r>
            <a:r>
              <a:rPr lang="it-IT" sz="1600" dirty="0" err="1"/>
              <a:t>espaço</a:t>
            </a:r>
            <a:r>
              <a:rPr lang="it-IT" sz="1600" dirty="0"/>
              <a:t> </a:t>
            </a:r>
            <a:r>
              <a:rPr lang="it-IT" sz="1600" dirty="0" err="1"/>
              <a:t>que</a:t>
            </a:r>
            <a:r>
              <a:rPr lang="it-IT" sz="1600" dirty="0"/>
              <a:t> </a:t>
            </a:r>
            <a:r>
              <a:rPr lang="it-IT" sz="1600" dirty="0" err="1"/>
              <a:t>os</a:t>
            </a:r>
            <a:r>
              <a:rPr lang="it-IT" sz="1600" dirty="0"/>
              <a:t> </a:t>
            </a:r>
            <a:r>
              <a:rPr lang="it-IT" sz="1600" dirty="0" err="1"/>
              <a:t>Pankararé</a:t>
            </a:r>
            <a:r>
              <a:rPr lang="it-IT" sz="1600" dirty="0"/>
              <a:t> </a:t>
            </a:r>
            <a:r>
              <a:rPr lang="it-IT" sz="1600" dirty="0" err="1"/>
              <a:t>reivindicam</a:t>
            </a:r>
            <a:r>
              <a:rPr lang="it-IT" sz="1600" dirty="0"/>
              <a:t> se </a:t>
            </a:r>
            <a:r>
              <a:rPr lang="it-IT" sz="1600" dirty="0" err="1"/>
              <a:t>tornaria</a:t>
            </a:r>
            <a:r>
              <a:rPr lang="it-IT" sz="1600" dirty="0"/>
              <a:t> </a:t>
            </a:r>
            <a:r>
              <a:rPr lang="it-IT" sz="1600" dirty="0" err="1"/>
              <a:t>território</a:t>
            </a:r>
            <a:r>
              <a:rPr lang="it-IT" sz="1600" dirty="0"/>
              <a:t>, significando-se e modulando-se </a:t>
            </a:r>
            <a:r>
              <a:rPr lang="it-IT" sz="1600" dirty="0" err="1"/>
              <a:t>com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praticas</a:t>
            </a:r>
            <a:r>
              <a:rPr lang="it-IT" sz="1600" dirty="0"/>
              <a:t> e </a:t>
            </a:r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coisas</a:t>
            </a:r>
            <a:r>
              <a:rPr lang="it-IT" sz="1600" dirty="0"/>
              <a:t> </a:t>
            </a:r>
            <a:r>
              <a:rPr lang="it-IT" sz="1600" dirty="0" err="1"/>
              <a:t>ativadas</a:t>
            </a:r>
            <a:r>
              <a:rPr lang="it-IT" sz="1600" dirty="0"/>
              <a:t> </a:t>
            </a:r>
            <a:r>
              <a:rPr lang="it-IT" sz="1600" dirty="0" err="1"/>
              <a:t>na</a:t>
            </a:r>
            <a:r>
              <a:rPr lang="it-IT" sz="1600" dirty="0"/>
              <a:t> </a:t>
            </a:r>
            <a:r>
              <a:rPr lang="it-IT" sz="1600" dirty="0" err="1"/>
              <a:t>mobilidade</a:t>
            </a:r>
            <a:r>
              <a:rPr lang="it-IT" sz="1600" dirty="0"/>
              <a:t> </a:t>
            </a:r>
            <a:r>
              <a:rPr lang="it-IT" sz="1600" dirty="0" err="1"/>
              <a:t>com</a:t>
            </a:r>
            <a:r>
              <a:rPr lang="it-IT" sz="1600" dirty="0"/>
              <a:t> a </a:t>
            </a:r>
            <a:r>
              <a:rPr lang="it-IT" sz="1600" dirty="0" err="1"/>
              <a:t>aldeia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5274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F2767-2F14-B92B-9A13-6AC020005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FDE3540E-E6E9-5DE7-0682-8C47B06796A0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3F16A06-F7C2-5CC9-968C-D316747C89C0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>
            <a:extLst>
              <a:ext uri="{FF2B5EF4-FFF2-40B4-BE49-F238E27FC236}">
                <a16:creationId xmlns:a16="http://schemas.microsoft.com/office/drawing/2014/main" id="{98D15065-3B9F-1BF5-14BA-3983996BD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2B3F615-C6DF-989F-40F1-6F9994B162C4}"/>
              </a:ext>
            </a:extLst>
          </p:cNvPr>
          <p:cNvSpPr txBox="1"/>
          <p:nvPr/>
        </p:nvSpPr>
        <p:spPr>
          <a:xfrm>
            <a:off x="235519" y="345432"/>
            <a:ext cx="5429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Identità performata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16B79D-4303-920B-429C-38AE53697C7E}"/>
              </a:ext>
            </a:extLst>
          </p:cNvPr>
          <p:cNvSpPr txBox="1"/>
          <p:nvPr/>
        </p:nvSpPr>
        <p:spPr>
          <a:xfrm>
            <a:off x="235519" y="4078829"/>
            <a:ext cx="66711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Poderíamos</a:t>
            </a:r>
            <a:r>
              <a:rPr lang="it-IT" dirty="0"/>
              <a:t> </a:t>
            </a:r>
            <a:r>
              <a:rPr lang="it-IT" dirty="0" err="1"/>
              <a:t>chamar</a:t>
            </a:r>
            <a:r>
              <a:rPr lang="it-IT" dirty="0"/>
              <a:t> de </a:t>
            </a:r>
            <a:r>
              <a:rPr lang="it-IT" dirty="0" err="1"/>
              <a:t>uma</a:t>
            </a:r>
            <a:r>
              <a:rPr lang="it-IT" dirty="0"/>
              <a:t> </a:t>
            </a:r>
            <a:r>
              <a:rPr lang="it-IT" dirty="0" err="1"/>
              <a:t>etnicidade</a:t>
            </a:r>
            <a:r>
              <a:rPr lang="it-IT" dirty="0"/>
              <a:t> </a:t>
            </a:r>
            <a:r>
              <a:rPr lang="it-IT" dirty="0" err="1"/>
              <a:t>praticada</a:t>
            </a:r>
            <a:r>
              <a:rPr lang="it-IT" dirty="0"/>
              <a:t>, </a:t>
            </a:r>
            <a:r>
              <a:rPr lang="it-IT" dirty="0" err="1"/>
              <a:t>não</a:t>
            </a:r>
            <a:r>
              <a:rPr lang="it-IT" dirty="0"/>
              <a:t> </a:t>
            </a:r>
            <a:r>
              <a:rPr lang="it-IT" dirty="0" err="1"/>
              <a:t>é</a:t>
            </a:r>
            <a:r>
              <a:rPr lang="it-IT" dirty="0"/>
              <a:t> </a:t>
            </a:r>
            <a:r>
              <a:rPr lang="it-IT" dirty="0" err="1"/>
              <a:t>Pankararé</a:t>
            </a:r>
            <a:r>
              <a:rPr lang="it-IT" dirty="0"/>
              <a:t> </a:t>
            </a:r>
            <a:r>
              <a:rPr lang="it-IT" dirty="0" err="1"/>
              <a:t>quem</a:t>
            </a:r>
            <a:r>
              <a:rPr lang="it-IT" dirty="0"/>
              <a:t> nasce </a:t>
            </a:r>
            <a:r>
              <a:rPr lang="it-IT" dirty="0" err="1"/>
              <a:t>Pankararé</a:t>
            </a:r>
            <a:r>
              <a:rPr lang="it-IT" dirty="0"/>
              <a:t>, mas </a:t>
            </a:r>
            <a:r>
              <a:rPr lang="it-IT" dirty="0" err="1"/>
              <a:t>quem</a:t>
            </a:r>
            <a:r>
              <a:rPr lang="it-IT" dirty="0"/>
              <a:t> participa do </a:t>
            </a:r>
            <a:r>
              <a:rPr lang="it-IT" dirty="0" err="1"/>
              <a:t>discurso</a:t>
            </a:r>
            <a:r>
              <a:rPr lang="it-IT" dirty="0"/>
              <a:t> </a:t>
            </a:r>
            <a:r>
              <a:rPr lang="it-IT" dirty="0" err="1"/>
              <a:t>étnico</a:t>
            </a:r>
            <a:r>
              <a:rPr lang="it-IT" dirty="0"/>
              <a:t> </a:t>
            </a:r>
            <a:r>
              <a:rPr lang="it-IT" dirty="0" err="1"/>
              <a:t>pankararé</a:t>
            </a:r>
            <a:r>
              <a:rPr lang="it-IT" dirty="0"/>
              <a:t>, </a:t>
            </a:r>
            <a:r>
              <a:rPr lang="it-IT" dirty="0" err="1"/>
              <a:t>quem</a:t>
            </a:r>
            <a:r>
              <a:rPr lang="it-IT" dirty="0"/>
              <a:t> pratica o ser Pankararé13. Na </a:t>
            </a:r>
            <a:r>
              <a:rPr lang="it-IT" dirty="0" err="1"/>
              <a:t>prática</a:t>
            </a:r>
            <a:r>
              <a:rPr lang="it-IT" dirty="0"/>
              <a:t> </a:t>
            </a:r>
            <a:r>
              <a:rPr lang="it-IT" dirty="0" err="1"/>
              <a:t>necessária</a:t>
            </a:r>
            <a:r>
              <a:rPr lang="it-IT" dirty="0"/>
              <a:t> para se definir </a:t>
            </a:r>
            <a:r>
              <a:rPr lang="it-IT" dirty="0" err="1"/>
              <a:t>Pankararé</a:t>
            </a:r>
            <a:r>
              <a:rPr lang="it-IT" dirty="0"/>
              <a:t> </a:t>
            </a:r>
            <a:r>
              <a:rPr lang="it-IT" dirty="0" err="1"/>
              <a:t>é</a:t>
            </a:r>
            <a:r>
              <a:rPr lang="it-IT" dirty="0"/>
              <a:t> </a:t>
            </a:r>
            <a:r>
              <a:rPr lang="it-IT" dirty="0" err="1"/>
              <a:t>fundamental</a:t>
            </a:r>
            <a:r>
              <a:rPr lang="it-IT" dirty="0"/>
              <a:t> a </a:t>
            </a:r>
            <a:r>
              <a:rPr lang="it-IT" dirty="0" err="1"/>
              <a:t>ação</a:t>
            </a:r>
            <a:r>
              <a:rPr lang="it-IT" dirty="0"/>
              <a:t> de alimentar o </a:t>
            </a:r>
            <a:r>
              <a:rPr lang="it-IT" dirty="0" err="1"/>
              <a:t>diálogo</a:t>
            </a:r>
            <a:r>
              <a:rPr lang="it-IT" dirty="0"/>
              <a:t> </a:t>
            </a:r>
            <a:r>
              <a:rPr lang="it-IT" dirty="0" err="1"/>
              <a:t>com</a:t>
            </a:r>
            <a:r>
              <a:rPr lang="it-IT" dirty="0"/>
              <a:t> </a:t>
            </a:r>
            <a:r>
              <a:rPr lang="it-IT" dirty="0" err="1"/>
              <a:t>os</a:t>
            </a:r>
            <a:r>
              <a:rPr lang="it-IT" dirty="0"/>
              <a:t> </a:t>
            </a:r>
            <a:r>
              <a:rPr lang="it-IT" dirty="0" err="1"/>
              <a:t>encantados</a:t>
            </a:r>
            <a:r>
              <a:rPr lang="it-IT" dirty="0"/>
              <a:t>, facilitar a sua </a:t>
            </a:r>
            <a:r>
              <a:rPr lang="it-IT" dirty="0" err="1"/>
              <a:t>participação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vida</a:t>
            </a:r>
            <a:r>
              <a:rPr lang="it-IT" dirty="0"/>
              <a:t> da </a:t>
            </a:r>
            <a:r>
              <a:rPr lang="it-IT" dirty="0" err="1"/>
              <a:t>comunidade</a:t>
            </a:r>
            <a:r>
              <a:rPr lang="it-IT" dirty="0"/>
              <a:t> e </a:t>
            </a:r>
            <a:r>
              <a:rPr lang="it-IT" dirty="0" err="1"/>
              <a:t>respeitar</a:t>
            </a:r>
            <a:r>
              <a:rPr lang="it-IT" dirty="0"/>
              <a:t> a </a:t>
            </a:r>
            <a:r>
              <a:rPr lang="it-IT" dirty="0" err="1"/>
              <a:t>vontade</a:t>
            </a:r>
            <a:r>
              <a:rPr lang="it-IT" dirty="0"/>
              <a:t> </a:t>
            </a:r>
            <a:r>
              <a:rPr lang="it-IT" dirty="0" err="1"/>
              <a:t>dos</a:t>
            </a:r>
            <a:r>
              <a:rPr lang="it-IT" dirty="0"/>
              <a:t> </a:t>
            </a:r>
            <a:r>
              <a:rPr lang="it-IT" dirty="0" err="1"/>
              <a:t>encantados</a:t>
            </a:r>
            <a:r>
              <a:rPr lang="it-IT" dirty="0"/>
              <a:t> (Venturoli 2019).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6F7AB0-A399-8FD7-417C-774C1544717E}"/>
              </a:ext>
            </a:extLst>
          </p:cNvPr>
          <p:cNvSpPr txBox="1"/>
          <p:nvPr/>
        </p:nvSpPr>
        <p:spPr>
          <a:xfrm>
            <a:off x="235519" y="1575503"/>
            <a:ext cx="6549103" cy="1203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O </a:t>
            </a:r>
            <a:r>
              <a:rPr lang="it-IT" i="1" dirty="0" err="1"/>
              <a:t>índio</a:t>
            </a:r>
            <a:r>
              <a:rPr lang="it-IT" i="1" dirty="0"/>
              <a:t> </a:t>
            </a:r>
            <a:r>
              <a:rPr lang="it-IT" i="1" dirty="0" err="1"/>
              <a:t>sem</a:t>
            </a:r>
            <a:r>
              <a:rPr lang="it-IT" i="1" dirty="0"/>
              <a:t> </a:t>
            </a:r>
            <a:r>
              <a:rPr lang="it-IT" i="1" dirty="0" err="1"/>
              <a:t>um</a:t>
            </a:r>
            <a:r>
              <a:rPr lang="it-IT" i="1" dirty="0"/>
              <a:t> </a:t>
            </a:r>
            <a:r>
              <a:rPr lang="it-IT" i="1" dirty="0" err="1"/>
              <a:t>espaço</a:t>
            </a:r>
            <a:r>
              <a:rPr lang="it-IT" i="1" dirty="0"/>
              <a:t> </a:t>
            </a:r>
            <a:r>
              <a:rPr lang="it-IT" i="1" dirty="0" err="1"/>
              <a:t>não</a:t>
            </a:r>
            <a:r>
              <a:rPr lang="it-IT" i="1" dirty="0"/>
              <a:t> </a:t>
            </a:r>
            <a:r>
              <a:rPr lang="it-IT" i="1" dirty="0" err="1"/>
              <a:t>tem</a:t>
            </a:r>
            <a:r>
              <a:rPr lang="it-IT" i="1" dirty="0"/>
              <a:t> </a:t>
            </a:r>
            <a:r>
              <a:rPr lang="it-IT" i="1" dirty="0" err="1"/>
              <a:t>força</a:t>
            </a:r>
            <a:r>
              <a:rPr lang="it-IT" i="1" dirty="0"/>
              <a:t> </a:t>
            </a:r>
            <a:r>
              <a:rPr lang="it-IT" i="1" dirty="0" err="1"/>
              <a:t>nenhuma</a:t>
            </a:r>
            <a:r>
              <a:rPr lang="it-IT" i="1" dirty="0"/>
              <a:t>, </a:t>
            </a:r>
            <a:r>
              <a:rPr lang="it-IT" i="1" dirty="0" err="1"/>
              <a:t>é</a:t>
            </a:r>
            <a:r>
              <a:rPr lang="it-IT" i="1" dirty="0"/>
              <a:t> como o </a:t>
            </a:r>
            <a:r>
              <a:rPr lang="it-IT" i="1" dirty="0" err="1"/>
              <a:t>pássaro</a:t>
            </a:r>
            <a:r>
              <a:rPr lang="it-IT" i="1" dirty="0"/>
              <a:t> </a:t>
            </a:r>
            <a:r>
              <a:rPr lang="it-IT" i="1" dirty="0" err="1"/>
              <a:t>que</a:t>
            </a:r>
            <a:r>
              <a:rPr lang="it-IT" i="1" dirty="0"/>
              <a:t> </a:t>
            </a:r>
            <a:r>
              <a:rPr lang="it-IT" i="1" dirty="0" err="1"/>
              <a:t>não</a:t>
            </a:r>
            <a:r>
              <a:rPr lang="it-IT" i="1" dirty="0"/>
              <a:t> </a:t>
            </a:r>
            <a:r>
              <a:rPr lang="it-IT" i="1" dirty="0" err="1"/>
              <a:t>voa</a:t>
            </a:r>
            <a:r>
              <a:rPr lang="it-IT" i="1" dirty="0"/>
              <a:t>, </a:t>
            </a:r>
            <a:r>
              <a:rPr lang="it-IT" i="1" dirty="0" err="1"/>
              <a:t>mesmo</a:t>
            </a:r>
            <a:r>
              <a:rPr lang="it-IT" i="1" dirty="0"/>
              <a:t> </a:t>
            </a:r>
            <a:r>
              <a:rPr lang="it-IT" i="1" dirty="0" err="1"/>
              <a:t>são</a:t>
            </a:r>
            <a:r>
              <a:rPr lang="it-IT" i="1" dirty="0"/>
              <a:t> </a:t>
            </a:r>
            <a:r>
              <a:rPr lang="it-IT" i="1" dirty="0" err="1"/>
              <a:t>os</a:t>
            </a:r>
            <a:r>
              <a:rPr lang="it-IT" i="1" dirty="0"/>
              <a:t> </a:t>
            </a:r>
            <a:r>
              <a:rPr lang="it-IT" i="1" dirty="0" err="1"/>
              <a:t>índios</a:t>
            </a:r>
            <a:r>
              <a:rPr lang="it-IT" i="1" dirty="0"/>
              <a:t> </a:t>
            </a:r>
            <a:r>
              <a:rPr lang="it-IT" i="1" dirty="0" err="1"/>
              <a:t>sem</a:t>
            </a:r>
            <a:r>
              <a:rPr lang="it-IT" i="1" dirty="0"/>
              <a:t> o </a:t>
            </a:r>
            <a:r>
              <a:rPr lang="it-IT" i="1" dirty="0" err="1"/>
              <a:t>espaço</a:t>
            </a:r>
            <a:r>
              <a:rPr lang="it-IT" i="1" dirty="0"/>
              <a:t> </a:t>
            </a:r>
            <a:r>
              <a:rPr lang="it-IT" i="1" dirty="0" err="1"/>
              <a:t>pra</a:t>
            </a:r>
            <a:r>
              <a:rPr lang="it-IT" i="1" dirty="0"/>
              <a:t> </a:t>
            </a:r>
            <a:r>
              <a:rPr lang="it-IT" i="1" dirty="0" err="1"/>
              <a:t>dançar</a:t>
            </a:r>
            <a:r>
              <a:rPr lang="it-IT" i="1" dirty="0"/>
              <a:t> no </a:t>
            </a:r>
            <a:r>
              <a:rPr lang="it-IT" i="1" dirty="0" err="1"/>
              <a:t>chão</a:t>
            </a:r>
            <a:r>
              <a:rPr lang="it-IT" i="1" dirty="0"/>
              <a:t> a forca da </a:t>
            </a:r>
            <a:r>
              <a:rPr lang="it-IT" i="1" dirty="0" err="1"/>
              <a:t>mãe</a:t>
            </a:r>
            <a:r>
              <a:rPr lang="it-IT" i="1" dirty="0"/>
              <a:t> terra. Mas de </a:t>
            </a:r>
            <a:r>
              <a:rPr lang="it-IT" i="1" dirty="0" err="1"/>
              <a:t>eu</a:t>
            </a:r>
            <a:r>
              <a:rPr lang="it-IT" i="1" dirty="0"/>
              <a:t> tanto </a:t>
            </a:r>
            <a:r>
              <a:rPr lang="it-IT" i="1" dirty="0" err="1"/>
              <a:t>falar</a:t>
            </a:r>
            <a:r>
              <a:rPr lang="it-IT" i="1" dirty="0"/>
              <a:t> vai a </a:t>
            </a:r>
            <a:r>
              <a:rPr lang="it-IT" i="1" dirty="0" err="1"/>
              <a:t>sair</a:t>
            </a:r>
            <a:r>
              <a:rPr lang="it-IT" i="1" dirty="0"/>
              <a:t>! (</a:t>
            </a:r>
            <a:r>
              <a:rPr lang="it-IT" i="1" dirty="0" err="1"/>
              <a:t>Alaìde</a:t>
            </a:r>
            <a:r>
              <a:rPr lang="it-IT" i="1" dirty="0"/>
              <a:t>, Maio, 2012).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0857625-8CE6-E2EC-8DF9-179416CCB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55" y="1053318"/>
            <a:ext cx="5048045" cy="50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AA6E694-81C3-413E-8B68-26B0D0963043}"/>
              </a:ext>
            </a:extLst>
          </p:cNvPr>
          <p:cNvSpPr txBox="1">
            <a:spLocks/>
          </p:cNvSpPr>
          <p:nvPr/>
        </p:nvSpPr>
        <p:spPr>
          <a:xfrm>
            <a:off x="241300" y="292100"/>
            <a:ext cx="4711700" cy="5448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Quando eu era pequenininha minha avó contava assim: ela cantava os toantes, ali eu falei: mas essa cantiga é de que? Ela falou: é dos caboclos minha filha. Não chamava do índio, eram caboclos. [...] ela dizia: não minha filha, caboclo é índio. Eu não sabia que é índio, ela não explicava direito. Eu era pequena naquela época. Ela cantava aquelas cantigas. Ela falava: era antigamente que os caboclo dançavam, que agora não tem ninguém que vá dançar porque o branco não deixa. </a:t>
            </a:r>
            <a:r>
              <a:rPr lang="it-IT" sz="24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Mas </a:t>
            </a:r>
            <a:r>
              <a:rPr lang="it-IT" sz="240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ela</a:t>
            </a:r>
            <a:r>
              <a:rPr lang="it-IT" sz="24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cantava </a:t>
            </a:r>
            <a:r>
              <a:rPr lang="it-IT" sz="240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aquelas</a:t>
            </a:r>
            <a:r>
              <a:rPr lang="it-IT" sz="24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 </a:t>
            </a:r>
            <a:r>
              <a:rPr lang="it-IT" sz="2400" err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cantigas</a:t>
            </a:r>
            <a:r>
              <a:rPr lang="it-IT" sz="24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(</a:t>
            </a:r>
            <a:r>
              <a:rPr lang="it-IT" sz="2400" i="1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Alaìde 24/7/2014</a:t>
            </a:r>
            <a:r>
              <a:rPr lang="it-IT" sz="2400">
                <a:solidFill>
                  <a:schemeClr val="bg2">
                    <a:lumMod val="25000"/>
                  </a:schemeClr>
                </a:solidFill>
                <a:latin typeface="Calibri"/>
                <a:ea typeface="Tahoma" panose="020B0604030504040204" pitchFamily="34" charset="0"/>
                <a:cs typeface="Calibri"/>
              </a:rPr>
              <a:t>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laide guerrer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6" b="4259"/>
          <a:stretch/>
        </p:blipFill>
        <p:spPr>
          <a:xfrm>
            <a:off x="5308600" y="12700"/>
            <a:ext cx="68834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1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002D2-E8C9-DBE6-5735-0D42E5212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FA11F2-B6C2-8CB3-710E-2DF6D1F699C3}"/>
              </a:ext>
            </a:extLst>
          </p:cNvPr>
          <p:cNvSpPr txBox="1"/>
          <p:nvPr/>
        </p:nvSpPr>
        <p:spPr>
          <a:xfrm>
            <a:off x="333022" y="213369"/>
            <a:ext cx="686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Etnogenesi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865C5CC6-A9DC-C650-1407-12528C61C1B2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DB5F8AA-B5AE-A23F-067C-058C245AE76F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>
            <a:extLst>
              <a:ext uri="{FF2B5EF4-FFF2-40B4-BE49-F238E27FC236}">
                <a16:creationId xmlns:a16="http://schemas.microsoft.com/office/drawing/2014/main" id="{9283A34D-75C0-FCD8-32CB-1D5C401CA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FD48FBCC-C039-FC42-9783-57F3BB915E66}"/>
              </a:ext>
            </a:extLst>
          </p:cNvPr>
          <p:cNvSpPr txBox="1">
            <a:spLocks/>
          </p:cNvSpPr>
          <p:nvPr/>
        </p:nvSpPr>
        <p:spPr>
          <a:xfrm>
            <a:off x="235519" y="859700"/>
            <a:ext cx="9886381" cy="51981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spcAft>
                <a:spcPts val="1800"/>
              </a:spcAft>
              <a:buFont typeface="Arial" panose="020B0604020202020204" pitchFamily="34" charset="0"/>
              <a:buNone/>
            </a:pPr>
            <a:endParaRPr lang="en-US" sz="1800" dirty="0">
              <a:solidFill>
                <a:srgbClr val="80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B29829E-BCAD-1203-65F9-0263CF0D9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78" y="3207585"/>
            <a:ext cx="3635022" cy="363502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94D022-0E5E-BB1F-1FFD-19CB092F071C}"/>
              </a:ext>
            </a:extLst>
          </p:cNvPr>
          <p:cNvSpPr txBox="1"/>
          <p:nvPr/>
        </p:nvSpPr>
        <p:spPr>
          <a:xfrm>
            <a:off x="333022" y="1091570"/>
            <a:ext cx="485986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Ethnogenesis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is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a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process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by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which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a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distinct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ethnic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group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emerges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with a common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sociocultural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consciousness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of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belonging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. The concept, coming on the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anthropological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studies in the 1960s,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has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been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regenerated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during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the 1990s with new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implications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It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is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used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to focus on the interaction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between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global and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local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histories,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especially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on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local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initiatives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to deal with the impact of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globalization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Ethnogenesis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therefore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refers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to cultural and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political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struggles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by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indigenous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and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enslaved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populations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to create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enduring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identities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at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times of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often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violently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imposed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radical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change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resulting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from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European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domination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In the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contemporary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world system,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they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have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begun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to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assert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their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sociocultural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and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politico-economic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rights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by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reclaiming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‘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natural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’ sentiment of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ethnicity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Ethnogenesis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is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thus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becoming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a key concept to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diagnose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and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understand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society in the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twenty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-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rst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century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 (</a:t>
            </a:r>
            <a:r>
              <a:rPr lang="it-IT" dirty="0" err="1"/>
              <a:t>Matsuda</a:t>
            </a:r>
            <a:r>
              <a:rPr lang="it-IT" dirty="0"/>
              <a:t> 2001</a:t>
            </a:r>
            <a:r>
              <a:rPr lang="it-IT" sz="1600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3E28B65-0BCB-EA01-A131-03C1C64340E1}"/>
              </a:ext>
            </a:extLst>
          </p:cNvPr>
          <p:cNvSpPr txBox="1"/>
          <p:nvPr/>
        </p:nvSpPr>
        <p:spPr>
          <a:xfrm>
            <a:off x="5683955" y="1196184"/>
            <a:ext cx="53651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Com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alguma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freqüência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,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tem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-se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chamado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de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etnogênese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o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desenvolvimento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de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novas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configurações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sociais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, de base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étnica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,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que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incluem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diversos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grupos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participantes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de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uma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mesma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tradição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cultural (por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exemplo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,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os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Mapuche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atuais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,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Boccara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2000).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Também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já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se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qualificou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de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etnogênese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o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ressurgimento</a:t>
            </a:r>
            <a:r>
              <a:rPr lang="it-IT" sz="1600" dirty="0">
                <a:solidFill>
                  <a:srgbClr val="1A1718"/>
                </a:solidFill>
                <a:latin typeface="Helvetica" pitchFamily="2" charset="0"/>
              </a:rPr>
              <a:t> 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de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grupos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étnicos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considerados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extintos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, totalmente “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miscigenados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”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ou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“definitivamente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aculturados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” </a:t>
            </a:r>
          </a:p>
          <a:p>
            <a:pPr algn="just"/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e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que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, de repente, </a:t>
            </a:r>
          </a:p>
          <a:p>
            <a:pPr algn="just"/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reaparecem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no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cenário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</a:p>
          <a:p>
            <a:pPr algn="just"/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social, demandando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seu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</a:p>
          <a:p>
            <a:pPr algn="just"/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reconhecimento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e lutando </a:t>
            </a:r>
          </a:p>
          <a:p>
            <a:pPr algn="just"/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pela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obtenção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de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direitos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</a:p>
          <a:p>
            <a:pPr algn="just"/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ou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recursos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(</a:t>
            </a:r>
            <a:r>
              <a:rPr lang="it-IT" sz="1600" dirty="0" err="1">
                <a:solidFill>
                  <a:srgbClr val="1A1718"/>
                </a:solidFill>
                <a:effectLst/>
                <a:latin typeface="Helvetica" pitchFamily="2" charset="0"/>
              </a:rPr>
              <a:t>Rossens</a:t>
            </a:r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 1989;</a:t>
            </a:r>
          </a:p>
          <a:p>
            <a:pPr algn="just"/>
            <a:r>
              <a:rPr lang="it-IT" sz="1600" dirty="0">
                <a:solidFill>
                  <a:srgbClr val="1A1718"/>
                </a:solidFill>
                <a:effectLst/>
                <a:latin typeface="Helvetica" pitchFamily="2" charset="0"/>
              </a:rPr>
              <a:t>Pérez 2001; Bartolomé 2004) </a:t>
            </a:r>
          </a:p>
          <a:p>
            <a:pPr algn="just"/>
            <a:r>
              <a:rPr lang="it-IT" sz="1600" dirty="0">
                <a:solidFill>
                  <a:srgbClr val="1A1718"/>
                </a:solidFill>
                <a:latin typeface="Helvetica" pitchFamily="2" charset="0"/>
              </a:rPr>
              <a:t>(Bartolomé 2006).</a:t>
            </a:r>
          </a:p>
        </p:txBody>
      </p:sp>
    </p:spTree>
    <p:extLst>
      <p:ext uri="{BB962C8B-B14F-4D97-AF65-F5344CB8AC3E}">
        <p14:creationId xmlns:p14="http://schemas.microsoft.com/office/powerpoint/2010/main" val="39919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13619" y="128105"/>
            <a:ext cx="686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processo di </a:t>
            </a:r>
            <a:r>
              <a:rPr lang="it-IT" sz="360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etnogenesi</a:t>
            </a:r>
            <a:endParaRPr lang="it-IT" sz="360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302F070C-5445-4D46-ADE6-E4C0D4E20B7A}"/>
              </a:ext>
            </a:extLst>
          </p:cNvPr>
          <p:cNvSpPr txBox="1">
            <a:spLocks/>
          </p:cNvSpPr>
          <p:nvPr/>
        </p:nvSpPr>
        <p:spPr>
          <a:xfrm>
            <a:off x="235519" y="859700"/>
            <a:ext cx="9886381" cy="51981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800" b="1" u="sng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 </a:t>
            </a:r>
            <a:r>
              <a:rPr lang="en-US" sz="1800" b="1" u="sng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fase</a:t>
            </a:r>
            <a:r>
              <a:rPr lang="en-US" sz="1800" b="1" u="sng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(1920-1940) </a:t>
            </a:r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Rete di </a:t>
            </a:r>
            <a:r>
              <a:rPr lang="en-US" sz="16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relazioni</a:t>
            </a: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precedentemente</a:t>
            </a: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esistenti</a:t>
            </a: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6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gruppi</a:t>
            </a:r>
            <a:r>
              <a:rPr lang="it-IT" sz="1600" b="0" i="0" u="none" strike="noStrike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2" fontAlgn="base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it-IT" sz="1600" b="0" i="0" u="none" strike="noStrike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Fulni-ô</a:t>
            </a:r>
            <a:r>
              <a:rPr lang="it-IT" sz="1600" b="0" i="0" u="none" strike="noStrike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(AL) &gt; </a:t>
            </a:r>
            <a:r>
              <a:rPr lang="it-IT" sz="1600" b="0" i="0" u="none" strike="noStrike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Pankararu</a:t>
            </a:r>
            <a:r>
              <a:rPr lang="it-IT" sz="1600" b="0" i="0" u="none" strike="noStrike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(PE) &gt; </a:t>
            </a:r>
            <a:r>
              <a:rPr lang="it-IT" sz="1600" b="0" i="0" u="none" strike="noStrike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Xukuru-Kariri</a:t>
            </a:r>
            <a:r>
              <a:rPr lang="it-IT" sz="1600" b="0" i="0" u="none" strike="noStrike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(AL) // </a:t>
            </a:r>
            <a:r>
              <a:rPr lang="it-IT" sz="1600" b="0" i="0" u="none" strike="noStrike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Kambiwá</a:t>
            </a:r>
            <a:r>
              <a:rPr lang="it-IT" sz="1600" b="0" i="0" u="none" strike="noStrike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(Serra Negra - PE) // </a:t>
            </a:r>
            <a:r>
              <a:rPr lang="it-IT" sz="1600" b="0" i="0" u="none" strike="noStrike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Tuxá</a:t>
            </a:r>
            <a:r>
              <a:rPr lang="it-IT" sz="1600" b="0" i="0" u="none" strike="noStrike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(BA) &gt; </a:t>
            </a:r>
            <a:r>
              <a:rPr lang="it-IT" sz="1600" b="0" i="0" u="none" strike="noStrike" err="1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Trucá</a:t>
            </a:r>
            <a:r>
              <a:rPr lang="it-IT" sz="1600" b="0" i="0" u="none" strike="noStrike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(PE). </a:t>
            </a:r>
          </a:p>
          <a:p>
            <a:pPr lvl="1" fontAlgn="base">
              <a:spcBef>
                <a:spcPts val="0"/>
              </a:spcBef>
              <a:spcAft>
                <a:spcPts val="2400"/>
              </a:spcAft>
            </a:pPr>
            <a:r>
              <a:rPr lang="it-IT" sz="1600" b="0" i="0" strike="noStrike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Permanenza negli antichi territori</a:t>
            </a:r>
            <a:endParaRPr lang="en-US" sz="1600">
              <a:solidFill>
                <a:schemeClr val="bg2">
                  <a:lumMod val="25000"/>
                </a:schemeClr>
              </a:solidFill>
            </a:endParaRPr>
          </a:p>
          <a:p>
            <a:pPr hangingPunc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800" b="1" i="0" u="sng" strike="noStrike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</a:t>
            </a:r>
            <a:r>
              <a:rPr lang="en-US" sz="1800" b="1" i="0" u="sng" strike="noStrike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u="sng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1800" b="1" i="0" u="sng" strike="noStrike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</a:t>
            </a:r>
            <a:r>
              <a:rPr lang="en-US" sz="1800" b="1" i="0" u="sng" strike="noStrike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b="1" i="0" u="sng" strike="noStrike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</a:t>
            </a:r>
            <a:r>
              <a:rPr lang="en-US" sz="1800" b="1" i="0" u="sng" strike="noStrike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70)</a:t>
            </a:r>
            <a:endParaRPr lang="en-US" sz="1800" b="1" u="sng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volume e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ritmo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etnogenesi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alterano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più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necessariamente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vincolate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terre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antichi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stanziamenti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operano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sopra-codificazione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rete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precedente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vincolate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costituzione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un campo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indigenista</a:t>
            </a:r>
            <a:r>
              <a:rPr lang="en-US" sz="18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80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</a:t>
            </a:r>
            <a:endParaRPr lang="en-US" sz="180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Conselho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Indigenista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Missionário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Cimi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Assembléias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Indígenas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formazione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politiche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autorità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indigene)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Istituzionalizzazione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disciplina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antropologica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Brasile</a:t>
            </a:r>
            <a:endParaRPr lang="en-US" sz="1600">
              <a:solidFill>
                <a:srgbClr val="80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Creazione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istituzioni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indigeniste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governative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non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confessionali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operano</a:t>
            </a:r>
            <a:r>
              <a:rPr lang="en-US" sz="16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8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</a:t>
            </a:r>
            <a:r>
              <a:rPr lang="en-US" sz="18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err="1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</a:t>
            </a:r>
            <a:r>
              <a:rPr lang="en-US" sz="1800">
                <a:solidFill>
                  <a:srgbClr val="80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64D603A-9CB4-50FB-FC52-00440E56A343}"/>
              </a:ext>
            </a:extLst>
          </p:cNvPr>
          <p:cNvSpPr/>
          <p:nvPr/>
        </p:nvSpPr>
        <p:spPr>
          <a:xfrm>
            <a:off x="5463822" y="2348719"/>
            <a:ext cx="6282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“Na </a:t>
            </a:r>
            <a:r>
              <a:rPr lang="en-US" i="1" dirty="0" err="1"/>
              <a:t>década</a:t>
            </a:r>
            <a:r>
              <a:rPr lang="en-US" i="1" dirty="0"/>
              <a:t> de 50, a </a:t>
            </a:r>
            <a:r>
              <a:rPr lang="en-US" i="1" dirty="0" err="1"/>
              <a:t>relação</a:t>
            </a:r>
            <a:r>
              <a:rPr lang="en-US" i="1" dirty="0"/>
              <a:t> de </a:t>
            </a:r>
            <a:r>
              <a:rPr lang="en-US" i="1" dirty="0" err="1"/>
              <a:t>povos</a:t>
            </a:r>
            <a:r>
              <a:rPr lang="en-US" i="1" dirty="0"/>
              <a:t> </a:t>
            </a:r>
            <a:r>
              <a:rPr lang="en-US" i="1" dirty="0" err="1"/>
              <a:t>indígenas</a:t>
            </a:r>
            <a:r>
              <a:rPr lang="en-US" i="1" dirty="0"/>
              <a:t> do Nordeste </a:t>
            </a:r>
            <a:r>
              <a:rPr lang="en-US" i="1" dirty="0" err="1"/>
              <a:t>incluía</a:t>
            </a:r>
            <a:r>
              <a:rPr lang="en-US" i="1" dirty="0"/>
              <a:t> </a:t>
            </a:r>
            <a:r>
              <a:rPr lang="en-US" i="1" dirty="0" err="1"/>
              <a:t>dez</a:t>
            </a:r>
            <a:r>
              <a:rPr lang="en-US" i="1" dirty="0"/>
              <a:t> </a:t>
            </a:r>
            <a:r>
              <a:rPr lang="en-US" i="1" dirty="0" err="1"/>
              <a:t>etnias</a:t>
            </a:r>
            <a:r>
              <a:rPr lang="en-US" i="1" dirty="0"/>
              <a:t>; </a:t>
            </a:r>
            <a:r>
              <a:rPr lang="en-US" i="1" dirty="0" err="1"/>
              <a:t>quarenta</a:t>
            </a:r>
            <a:r>
              <a:rPr lang="en-US" i="1" dirty="0"/>
              <a:t> </a:t>
            </a:r>
            <a:r>
              <a:rPr lang="en-US" i="1" dirty="0" err="1"/>
              <a:t>anos</a:t>
            </a:r>
            <a:r>
              <a:rPr lang="en-US" i="1" dirty="0"/>
              <a:t> </a:t>
            </a:r>
            <a:r>
              <a:rPr lang="en-US" i="1" dirty="0" err="1"/>
              <a:t>depois</a:t>
            </a:r>
            <a:r>
              <a:rPr lang="en-US" i="1" dirty="0"/>
              <a:t>, </a:t>
            </a:r>
            <a:r>
              <a:rPr lang="en-US" i="1" dirty="0" err="1"/>
              <a:t>em</a:t>
            </a:r>
            <a:r>
              <a:rPr lang="en-US" i="1" dirty="0"/>
              <a:t> 1994, </a:t>
            </a:r>
            <a:r>
              <a:rPr lang="en-US" i="1" dirty="0" err="1"/>
              <a:t>essa</a:t>
            </a:r>
            <a:r>
              <a:rPr lang="en-US" i="1" dirty="0"/>
              <a:t> </a:t>
            </a:r>
            <a:r>
              <a:rPr lang="en-US" i="1" dirty="0" err="1"/>
              <a:t>lista</a:t>
            </a:r>
            <a:r>
              <a:rPr lang="en-US" i="1" dirty="0"/>
              <a:t> </a:t>
            </a:r>
            <a:r>
              <a:rPr lang="en-US" i="1" dirty="0" err="1"/>
              <a:t>montava</a:t>
            </a:r>
            <a:r>
              <a:rPr lang="en-US" i="1" dirty="0"/>
              <a:t> a 23”.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14964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5519" y="351877"/>
            <a:ext cx="5501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Aree Indigene 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Immagine 10" descr="Immagine che contiene mappa&#10;&#10;Descrizione generata automaticamente">
            <a:extLst>
              <a:ext uri="{FF2B5EF4-FFF2-40B4-BE49-F238E27FC236}">
                <a16:creationId xmlns:a16="http://schemas.microsoft.com/office/drawing/2014/main" id="{5F789B84-A2EA-45DF-9305-2732D9C5C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1106311"/>
            <a:ext cx="4757584" cy="4645377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848592E-2765-4C3A-9744-8ADDF2D00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6" y="3793064"/>
            <a:ext cx="2261567" cy="1236136"/>
          </a:xfrm>
          <a:prstGeom prst="rect">
            <a:avLst/>
          </a:prstGeom>
        </p:spPr>
      </p:pic>
      <p:pic>
        <p:nvPicPr>
          <p:cNvPr id="15" name="Immagine 14" descr="Immagine che contiene mappa&#10;&#10;Descrizione generata automaticamente">
            <a:extLst>
              <a:ext uri="{FF2B5EF4-FFF2-40B4-BE49-F238E27FC236}">
                <a16:creationId xmlns:a16="http://schemas.microsoft.com/office/drawing/2014/main" id="{74B8352B-F2CF-4859-90A2-755E75EEF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79" y="1106310"/>
            <a:ext cx="4757584" cy="4735195"/>
          </a:xfrm>
          <a:prstGeom prst="rect">
            <a:avLst/>
          </a:prstGeom>
          <a:ln>
            <a:noFill/>
          </a:ln>
        </p:spPr>
      </p:pic>
      <p:pic>
        <p:nvPicPr>
          <p:cNvPr id="20" name="Immagine 19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FAD8801-F9B0-4389-8FA9-8999A3267F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16" y="3793064"/>
            <a:ext cx="2625798" cy="18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8663ED-F184-4F90-909F-CAC9B6A95C4C}"/>
              </a:ext>
            </a:extLst>
          </p:cNvPr>
          <p:cNvSpPr txBox="1"/>
          <p:nvPr/>
        </p:nvSpPr>
        <p:spPr>
          <a:xfrm>
            <a:off x="226337" y="151440"/>
            <a:ext cx="393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Nordest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F37FC8-3F64-48DF-A1F7-AD88D8134F38}"/>
              </a:ext>
            </a:extLst>
          </p:cNvPr>
          <p:cNvSpPr txBox="1">
            <a:spLocks/>
          </p:cNvSpPr>
          <p:nvPr/>
        </p:nvSpPr>
        <p:spPr>
          <a:xfrm>
            <a:off x="400534" y="1135802"/>
            <a:ext cx="5695466" cy="2777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conquista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arcipelaghi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lungo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 San Francisco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bandeirantes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caccia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all’indigeno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F5AC6-C877-4C57-9266-5048D5229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7" y="2793507"/>
            <a:ext cx="5899701" cy="32776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C9DC7ED-F8CD-9FC2-538E-D49208E20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73" y="15393"/>
            <a:ext cx="4542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3A877F0-E4A7-43FD-9C05-1CBEE62AC7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" r="12"/>
          <a:stretch/>
        </p:blipFill>
        <p:spPr>
          <a:xfrm>
            <a:off x="0" y="118414"/>
            <a:ext cx="8049499" cy="5854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65735" y="2201188"/>
            <a:ext cx="32121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Il </a:t>
            </a:r>
            <a:r>
              <a:rPr lang="en-US" sz="2000" dirty="0" err="1"/>
              <a:t>fiume</a:t>
            </a:r>
            <a:r>
              <a:rPr lang="en-US" sz="2000" dirty="0"/>
              <a:t> São Francisco come uno </a:t>
            </a:r>
            <a:r>
              <a:rPr lang="en-US" sz="2000" dirty="0" err="1"/>
              <a:t>spazio</a:t>
            </a:r>
            <a:r>
              <a:rPr lang="en-US" sz="2000" dirty="0"/>
              <a:t> per </a:t>
            </a:r>
            <a:r>
              <a:rPr lang="en-US" sz="2000" dirty="0" err="1"/>
              <a:t>scambi</a:t>
            </a:r>
            <a:r>
              <a:rPr lang="en-US" sz="2000" dirty="0"/>
              <a:t> </a:t>
            </a:r>
            <a:r>
              <a:rPr lang="en-US" sz="2000" dirty="0" err="1"/>
              <a:t>rituali</a:t>
            </a:r>
            <a:r>
              <a:rPr lang="en-US" sz="2000" dirty="0"/>
              <a:t>, </a:t>
            </a:r>
            <a:r>
              <a:rPr lang="en-US" sz="2000" dirty="0" err="1"/>
              <a:t>culturali</a:t>
            </a:r>
            <a:r>
              <a:rPr lang="en-US" sz="2000" dirty="0"/>
              <a:t> e </a:t>
            </a:r>
            <a:r>
              <a:rPr lang="en-US" sz="2000" dirty="0" err="1"/>
              <a:t>politici</a:t>
            </a:r>
            <a:r>
              <a:rPr lang="en-US" sz="2000" dirty="0"/>
              <a:t>.</a:t>
            </a:r>
          </a:p>
          <a:p>
            <a:r>
              <a:rPr lang="it-IT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à </a:t>
            </a:r>
            <a:r>
              <a:rPr lang="it-IT" sz="1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caatinga</a:t>
            </a:r>
            <a:endParaRPr lang="it-IT" sz="18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it-IT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it-IT" i="1" dirty="0" err="1"/>
              <a:t>diversos</a:t>
            </a:r>
            <a:r>
              <a:rPr lang="it-IT" i="1" dirty="0"/>
              <a:t> </a:t>
            </a:r>
            <a:r>
              <a:rPr lang="it-IT" i="1" dirty="0" err="1"/>
              <a:t>povos</a:t>
            </a:r>
            <a:r>
              <a:rPr lang="it-IT" i="1" dirty="0"/>
              <a:t> </a:t>
            </a:r>
            <a:r>
              <a:rPr lang="it-IT" i="1" dirty="0" err="1"/>
              <a:t>adaptativamente</a:t>
            </a:r>
            <a:r>
              <a:rPr lang="it-IT" i="1" dirty="0"/>
              <a:t> </a:t>
            </a:r>
            <a:r>
              <a:rPr lang="it-IT" i="1" dirty="0" err="1"/>
              <a:t>relacionados</a:t>
            </a:r>
            <a:r>
              <a:rPr lang="it-IT" i="1" dirty="0"/>
              <a:t> à </a:t>
            </a:r>
            <a:r>
              <a:rPr lang="it-IT" i="1" dirty="0" err="1"/>
              <a:t>caatinga</a:t>
            </a:r>
            <a:r>
              <a:rPr lang="it-IT" i="1" dirty="0"/>
              <a:t> e </a:t>
            </a:r>
            <a:r>
              <a:rPr lang="it-IT" i="1" dirty="0" err="1"/>
              <a:t>historicamente</a:t>
            </a:r>
            <a:r>
              <a:rPr lang="it-IT" i="1" dirty="0"/>
              <a:t> </a:t>
            </a:r>
            <a:r>
              <a:rPr lang="it-IT" i="1" dirty="0" err="1"/>
              <a:t>associados</a:t>
            </a:r>
            <a:r>
              <a:rPr lang="it-IT" i="1" dirty="0"/>
              <a:t> </a:t>
            </a:r>
            <a:r>
              <a:rPr lang="it-IT" i="1" dirty="0" err="1"/>
              <a:t>às</a:t>
            </a:r>
            <a:r>
              <a:rPr lang="it-IT" i="1" dirty="0"/>
              <a:t> </a:t>
            </a:r>
            <a:r>
              <a:rPr lang="it-IT" i="1" dirty="0" err="1"/>
              <a:t>frentes</a:t>
            </a:r>
            <a:r>
              <a:rPr lang="it-IT" i="1" dirty="0"/>
              <a:t> </a:t>
            </a:r>
            <a:r>
              <a:rPr lang="it-IT" i="1" dirty="0" err="1"/>
              <a:t>pastoris</a:t>
            </a:r>
            <a:r>
              <a:rPr lang="it-IT" i="1" dirty="0"/>
              <a:t> e </a:t>
            </a:r>
            <a:r>
              <a:rPr lang="it-IT" i="1" dirty="0" err="1"/>
              <a:t>ao</a:t>
            </a:r>
            <a:r>
              <a:rPr lang="it-IT" i="1" dirty="0"/>
              <a:t> </a:t>
            </a:r>
            <a:r>
              <a:rPr lang="it-IT" i="1" dirty="0" err="1"/>
              <a:t>padrão</a:t>
            </a:r>
            <a:r>
              <a:rPr lang="it-IT" i="1" dirty="0"/>
              <a:t> </a:t>
            </a:r>
            <a:r>
              <a:rPr lang="it-IT" i="1" dirty="0" err="1"/>
              <a:t>missionário</a:t>
            </a:r>
            <a:r>
              <a:rPr lang="it-IT" i="1" dirty="0"/>
              <a:t> </a:t>
            </a:r>
            <a:r>
              <a:rPr lang="it-IT" i="1" dirty="0" err="1"/>
              <a:t>dos</a:t>
            </a:r>
            <a:r>
              <a:rPr lang="it-IT" i="1" dirty="0"/>
              <a:t> </a:t>
            </a:r>
            <a:r>
              <a:rPr lang="it-IT" i="1" dirty="0" err="1"/>
              <a:t>séculos</a:t>
            </a:r>
            <a:r>
              <a:rPr lang="it-IT" i="1" dirty="0"/>
              <a:t> XVII e XVIII” (Dantas, Sampaio e Carvalho 1992:433).</a:t>
            </a:r>
            <a:r>
              <a:rPr lang="it-IT" sz="2000" i="1" dirty="0"/>
              <a:t> </a:t>
            </a:r>
            <a:endParaRPr lang="en-US" sz="2000" i="1" dirty="0"/>
          </a:p>
        </p:txBody>
      </p:sp>
      <p:sp>
        <p:nvSpPr>
          <p:cNvPr id="7" name="CasellaDiTesto 2"/>
          <p:cNvSpPr txBox="1"/>
          <p:nvPr/>
        </p:nvSpPr>
        <p:spPr>
          <a:xfrm>
            <a:off x="8165735" y="877749"/>
            <a:ext cx="3738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L’area</a:t>
            </a:r>
            <a:r>
              <a:rPr lang="en-US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culturale</a:t>
            </a:r>
            <a:r>
              <a:rPr lang="en-US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Toré</a:t>
            </a:r>
            <a:endParaRPr lang="it-IT" sz="4000" i="1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B289AB-48F0-4BCA-909E-727DEC1D541B}"/>
              </a:ext>
            </a:extLst>
          </p:cNvPr>
          <p:cNvSpPr txBox="1"/>
          <p:nvPr/>
        </p:nvSpPr>
        <p:spPr>
          <a:xfrm>
            <a:off x="108350" y="166113"/>
            <a:ext cx="581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Indios </a:t>
            </a:r>
            <a:r>
              <a:rPr lang="it-IT" sz="4000" i="1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misturados</a:t>
            </a:r>
            <a:endParaRPr lang="it-IT" sz="4000" i="1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13CF76-7A83-4C02-95DB-E9C17D518179}"/>
              </a:ext>
            </a:extLst>
          </p:cNvPr>
          <p:cNvSpPr txBox="1">
            <a:spLocks/>
          </p:cNvSpPr>
          <p:nvPr/>
        </p:nvSpPr>
        <p:spPr>
          <a:xfrm>
            <a:off x="226337" y="1135749"/>
            <a:ext cx="9604088" cy="33957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err="1"/>
              <a:t>como</a:t>
            </a:r>
            <a:r>
              <a:rPr lang="en-US" sz="2000"/>
              <a:t> </a:t>
            </a:r>
            <a:r>
              <a:rPr lang="en-US" sz="2000" err="1"/>
              <a:t>índios</a:t>
            </a:r>
            <a:r>
              <a:rPr lang="en-US" sz="2000"/>
              <a:t> ‘</a:t>
            </a:r>
            <a:r>
              <a:rPr lang="en-US" sz="2000" err="1"/>
              <a:t>misturados</a:t>
            </a:r>
            <a:r>
              <a:rPr lang="en-US" sz="2000"/>
              <a:t>’, </a:t>
            </a:r>
            <a:r>
              <a:rPr lang="en-US" sz="2000" err="1"/>
              <a:t>agregando</a:t>
            </a:r>
            <a:r>
              <a:rPr lang="en-US" sz="2000"/>
              <a:t>-se-</a:t>
            </a:r>
            <a:r>
              <a:rPr lang="en-US" sz="2000" err="1"/>
              <a:t>lhes</a:t>
            </a:r>
            <a:r>
              <a:rPr lang="en-US" sz="2000"/>
              <a:t> </a:t>
            </a:r>
            <a:r>
              <a:rPr lang="en-US" sz="2000" err="1"/>
              <a:t>uma</a:t>
            </a:r>
            <a:r>
              <a:rPr lang="en-US" sz="2000"/>
              <a:t> </a:t>
            </a:r>
            <a:r>
              <a:rPr lang="en-US" sz="2000" err="1"/>
              <a:t>série</a:t>
            </a:r>
            <a:r>
              <a:rPr lang="en-US" sz="2000"/>
              <a:t> de </a:t>
            </a:r>
            <a:r>
              <a:rPr lang="en-US" sz="2000" err="1"/>
              <a:t>atributos</a:t>
            </a:r>
            <a:r>
              <a:rPr lang="en-US" sz="2000"/>
              <a:t> </a:t>
            </a:r>
            <a:r>
              <a:rPr lang="en-US" sz="2000" err="1"/>
              <a:t>negativos</a:t>
            </a:r>
            <a:r>
              <a:rPr lang="en-US" sz="2000"/>
              <a:t> que </a:t>
            </a:r>
            <a:r>
              <a:rPr lang="en-US" sz="2000" err="1"/>
              <a:t>os</a:t>
            </a:r>
            <a:r>
              <a:rPr lang="en-US" sz="2000"/>
              <a:t> </a:t>
            </a:r>
            <a:r>
              <a:rPr lang="en-US" sz="2000" err="1"/>
              <a:t>desqualificam</a:t>
            </a:r>
            <a:r>
              <a:rPr lang="en-US" sz="2000"/>
              <a:t> e </a:t>
            </a:r>
            <a:r>
              <a:rPr lang="en-US" sz="2000" err="1"/>
              <a:t>os</a:t>
            </a:r>
            <a:r>
              <a:rPr lang="en-US" sz="2000"/>
              <a:t> </a:t>
            </a:r>
            <a:r>
              <a:rPr lang="en-US" sz="2000" err="1"/>
              <a:t>opõem</a:t>
            </a:r>
            <a:r>
              <a:rPr lang="en-US" sz="2000"/>
              <a:t> </a:t>
            </a:r>
            <a:r>
              <a:rPr lang="en-US" sz="2000" err="1"/>
              <a:t>aos</a:t>
            </a:r>
            <a:r>
              <a:rPr lang="en-US" sz="2000"/>
              <a:t> </a:t>
            </a:r>
            <a:r>
              <a:rPr lang="en-US" sz="2000" err="1"/>
              <a:t>índios</a:t>
            </a:r>
            <a:r>
              <a:rPr lang="en-US" sz="2000"/>
              <a:t> ‘</a:t>
            </a:r>
            <a:r>
              <a:rPr lang="en-US" sz="2000" err="1"/>
              <a:t>puros</a:t>
            </a:r>
            <a:r>
              <a:rPr lang="en-US" sz="2000"/>
              <a:t>’ do </a:t>
            </a:r>
            <a:r>
              <a:rPr lang="en-US" sz="2000" err="1"/>
              <a:t>passado</a:t>
            </a:r>
            <a:r>
              <a:rPr lang="en-US" sz="2000"/>
              <a:t>, </a:t>
            </a:r>
            <a:r>
              <a:rPr lang="en-US" sz="2000" err="1"/>
              <a:t>idealizados</a:t>
            </a:r>
            <a:r>
              <a:rPr lang="en-US" sz="2000"/>
              <a:t> e </a:t>
            </a:r>
            <a:r>
              <a:rPr lang="en-US" sz="2000" err="1"/>
              <a:t>apresentados</a:t>
            </a:r>
            <a:r>
              <a:rPr lang="en-US" sz="2000"/>
              <a:t> </a:t>
            </a:r>
            <a:r>
              <a:rPr lang="en-US" sz="2000" err="1"/>
              <a:t>como</a:t>
            </a:r>
            <a:r>
              <a:rPr lang="en-US" sz="2000"/>
              <a:t> </a:t>
            </a:r>
            <a:r>
              <a:rPr lang="en-US" sz="2000" err="1"/>
              <a:t>antepassados</a:t>
            </a:r>
            <a:r>
              <a:rPr lang="en-US" sz="2000"/>
              <a:t> </a:t>
            </a:r>
            <a:r>
              <a:rPr lang="en-US" sz="2000" err="1"/>
              <a:t>míticos</a:t>
            </a:r>
            <a:r>
              <a:rPr lang="en-US" sz="2000"/>
              <a:t>” (</a:t>
            </a:r>
            <a:r>
              <a:rPr lang="en-US" sz="2000" err="1"/>
              <a:t>Dantas</a:t>
            </a:r>
            <a:r>
              <a:rPr lang="en-US" sz="2000"/>
              <a:t>, </a:t>
            </a:r>
            <a:r>
              <a:rPr lang="en-US" sz="2000" err="1"/>
              <a:t>Sampaio</a:t>
            </a:r>
            <a:r>
              <a:rPr lang="en-US" sz="2000"/>
              <a:t> e </a:t>
            </a:r>
            <a:r>
              <a:rPr lang="en-US" sz="2000" err="1"/>
              <a:t>Carvalho</a:t>
            </a:r>
            <a:r>
              <a:rPr lang="en-US" sz="2000"/>
              <a:t> 1992:451).</a:t>
            </a:r>
          </a:p>
          <a:p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Joao Pacheco de Oliveira: </a:t>
            </a:r>
            <a:r>
              <a:rPr lang="en-US" sz="2000" i="1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indios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2000" b="1" i="1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sujeitos</a:t>
            </a:r>
            <a:r>
              <a:rPr lang="en-US" sz="2000" b="1" i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i="1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históricos</a:t>
            </a:r>
            <a:r>
              <a:rPr lang="en-US" sz="2000" b="1" i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i="1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plenos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la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nozione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identità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etnica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partire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dalla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dimensione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storica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situare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comunità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indigene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nella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modernità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fuori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schemi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evoluzionisti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US" sz="2000" b="1">
              <a:solidFill>
                <a:schemeClr val="bg2">
                  <a:lumMod val="1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Etnogenesi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sia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l'emergere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nuove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identità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sia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riarticolazione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etnie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già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riconosciute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nozione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000" b="1" i="1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territorialização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processo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identitario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atto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politico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D4A7D-0016-44F2-ADD6-AD748909C5B4}"/>
              </a:ext>
            </a:extLst>
          </p:cNvPr>
          <p:cNvSpPr txBox="1">
            <a:spLocks/>
          </p:cNvSpPr>
          <p:nvPr/>
        </p:nvSpPr>
        <p:spPr>
          <a:xfrm>
            <a:off x="2935705" y="4838022"/>
            <a:ext cx="9256295" cy="1508844"/>
          </a:xfrm>
          <a:prstGeom prst="rect">
            <a:avLst/>
          </a:prstGeom>
          <a:ln w="28575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maior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parte vive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integrada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meio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regional,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registrando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-se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considerável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mesclagem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perda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elementos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tradicionais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, inclusive a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língua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Galvao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1957)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Resíduos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população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indígena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800" i="1" err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nordeste</a:t>
            </a:r>
            <a:r>
              <a:rPr lang="en-US" sz="1800" i="1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(Ribeiro 1970)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80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62372"/>
      </p:ext>
    </p:extLst>
  </p:cSld>
  <p:clrMapOvr>
    <a:masterClrMapping/>
  </p:clrMapOvr>
</p:sld>
</file>

<file path=ppt/theme/theme1.xml><?xml version="1.0" encoding="utf-8"?>
<a:theme xmlns:a="http://schemas.openxmlformats.org/drawingml/2006/main" name="20200910_rep_Templat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20200910_rep_Template2.potx</Template>
  <TotalTime>7541</TotalTime>
  <Words>2545</Words>
  <Application>Microsoft Macintosh PowerPoint</Application>
  <PresentationFormat>Widescreen</PresentationFormat>
  <Paragraphs>178</Paragraphs>
  <Slides>22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Georgia</vt:lpstr>
      <vt:lpstr>Helvetica</vt:lpstr>
      <vt:lpstr>Tahoma</vt:lpstr>
      <vt:lpstr>Times New Roman</vt:lpstr>
      <vt:lpstr>20200910_rep_Template2</vt:lpstr>
      <vt:lpstr>     Indios misturados Pankararé a San Paolo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152</cp:revision>
  <dcterms:created xsi:type="dcterms:W3CDTF">2019-05-28T15:53:33Z</dcterms:created>
  <dcterms:modified xsi:type="dcterms:W3CDTF">2025-10-13T09:45:59Z</dcterms:modified>
</cp:coreProperties>
</file>