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7" r:id="rId3"/>
    <p:sldId id="260" r:id="rId4"/>
    <p:sldId id="261" r:id="rId5"/>
    <p:sldId id="291" r:id="rId6"/>
    <p:sldId id="293" r:id="rId7"/>
    <p:sldId id="262" r:id="rId8"/>
    <p:sldId id="287" r:id="rId9"/>
    <p:sldId id="263" r:id="rId10"/>
    <p:sldId id="259" r:id="rId11"/>
    <p:sldId id="264" r:id="rId12"/>
    <p:sldId id="300"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9" autoAdjust="0"/>
    <p:restoredTop sz="95255" autoAdjust="0"/>
  </p:normalViewPr>
  <p:slideViewPr>
    <p:cSldViewPr snapToGrid="0">
      <p:cViewPr varScale="1">
        <p:scale>
          <a:sx n="110" d="100"/>
          <a:sy n="110" d="100"/>
        </p:scale>
        <p:origin x="184" y="2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17/11/23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154985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396972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5</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9</a:t>
            </a:fld>
            <a:endParaRPr lang="it-IT"/>
          </a:p>
        </p:txBody>
      </p:sp>
    </p:spTree>
    <p:extLst>
      <p:ext uri="{BB962C8B-B14F-4D97-AF65-F5344CB8AC3E}">
        <p14:creationId xmlns:p14="http://schemas.microsoft.com/office/powerpoint/2010/main" val="2355842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10</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11</a:t>
            </a:fld>
            <a:endParaRPr lang="it-IT"/>
          </a:p>
        </p:txBody>
      </p:sp>
    </p:spTree>
    <p:extLst>
      <p:ext uri="{BB962C8B-B14F-4D97-AF65-F5344CB8AC3E}">
        <p14:creationId xmlns:p14="http://schemas.microsoft.com/office/powerpoint/2010/main" val="264579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334C6C1-9A1F-4CAB-BDE0-CEA4BBAD521B}" type="datetimeFigureOut">
              <a:rPr lang="it-IT" smtClean="0"/>
              <a:t>17/11/23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17/11/23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17/11/23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s://www.conefe.net/noticias/la-sanacin-un-acto-feminista-emancipatori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IBgYoaiiqac&amp;t=44s"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la-critica.org/mis-abuelas-no-eran-las-patronas/?fbclid=IwAR15dIawIvbaDP4UsURYWfIVHRDdAxlfqW3IMgqgLmTFTUTnC1mjlK42ij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avaca.org/recuadros/oracion-a-la-virgen-de-los-deseos/#:~:text=Todas%20nosotras%2C%20cualquiera%20de%20nosotras,%2C%20buscada%2C%20criticada%20o%20se%C3%B1alad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anmiga.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nRy1Hq1pP4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a:bodyPr>
          <a:lstStyle/>
          <a:p>
            <a:r>
              <a:rPr lang="en-US" b="1" u="sng" dirty="0">
                <a:solidFill>
                  <a:srgbClr val="BB1717"/>
                </a:solidFill>
                <a:latin typeface="Tahoma" panose="020B0604030504040204" pitchFamily="34" charset="0"/>
                <a:ea typeface="Tahoma" panose="020B0604030504040204" pitchFamily="34" charset="0"/>
                <a:cs typeface="Tahoma" panose="020B0604030504040204" pitchFamily="34" charset="0"/>
              </a:rPr>
              <a:t>Indigenous Feminism</a:t>
            </a:r>
          </a:p>
        </p:txBody>
      </p:sp>
      <p:sp>
        <p:nvSpPr>
          <p:cNvPr id="3" name="Sottotitolo 2"/>
          <p:cNvSpPr>
            <a:spLocks noGrp="1"/>
          </p:cNvSpPr>
          <p:nvPr>
            <p:ph type="subTitle" idx="1"/>
          </p:nvPr>
        </p:nvSpPr>
        <p:spPr>
          <a:xfrm>
            <a:off x="-9182" y="3752127"/>
            <a:ext cx="12182818" cy="1655762"/>
          </a:xfrm>
        </p:spPr>
        <p:txBody>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a:solidFill>
                  <a:schemeClr val="bg1"/>
                </a:solidFill>
                <a:latin typeface="Tahoma" panose="020B0604030504040204" pitchFamily="34" charset="0"/>
                <a:ea typeface="Tahoma" panose="020B0604030504040204" pitchFamily="34" charset="0"/>
                <a:cs typeface="Tahoma" panose="020B0604030504040204" pitchFamily="34" charset="0"/>
              </a:rPr>
              <a:t>2023/24</a:t>
            </a:r>
            <a:endPar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2000" b="1" i="1"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2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3907" y="200239"/>
            <a:ext cx="6820650" cy="1077218"/>
          </a:xfrm>
          <a:prstGeom prst="rect">
            <a:avLst/>
          </a:prstGeom>
          <a:noFill/>
        </p:spPr>
        <p:txBody>
          <a:bodyPr wrap="square" rtlCol="0">
            <a:spAutoFit/>
          </a:bodyPr>
          <a:lstStyle/>
          <a:p>
            <a:r>
              <a:rPr lang="it-IT"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Dualism</a:t>
            </a:r>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 - </a:t>
            </a:r>
            <a:r>
              <a:rPr lang="it-IT"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complementarity</a:t>
            </a:r>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chacha-warmi</a:t>
            </a:r>
            <a:endParaRPr lang="it-IT" sz="32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Studies</a:t>
            </a: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11" name="Content Placeholder 3" descr="P1041464.JPG">
            <a:extLst>
              <a:ext uri="{FF2B5EF4-FFF2-40B4-BE49-F238E27FC236}">
                <a16:creationId xmlns:a16="http://schemas.microsoft.com/office/drawing/2014/main" id="{5B55F3F2-CC59-4739-A9AF-F2AC6B64EE39}"/>
              </a:ext>
            </a:extLst>
          </p:cNvPr>
          <p:cNvPicPr>
            <a:picLocks noChangeAspect="1"/>
          </p:cNvPicPr>
          <p:nvPr/>
        </p:nvPicPr>
        <p:blipFill rotWithShape="1">
          <a:blip r:embed="rId4" cstate="email">
            <a:alphaModFix amt="90000"/>
            <a:extLst>
              <a:ext uri="{BEBA8EAE-BF5A-486C-A8C5-ECC9F3942E4B}">
                <a14:imgProps xmlns:a14="http://schemas.microsoft.com/office/drawing/2010/main">
                  <a14:imgLayer r:embed="rId5">
                    <a14:imgEffect>
                      <a14:sharpenSoften amount="35000"/>
                    </a14:imgEffect>
                    <a14:imgEffect>
                      <a14:saturation sat="183000"/>
                    </a14:imgEffect>
                    <a14:imgEffect>
                      <a14:brightnessContrast bright="7000" contrast="-11000"/>
                    </a14:imgEffect>
                  </a14:imgLayer>
                </a14:imgProps>
              </a:ext>
              <a:ext uri="{28A0092B-C50C-407E-A947-70E740481C1C}">
                <a14:useLocalDpi xmlns:a14="http://schemas.microsoft.com/office/drawing/2010/main"/>
              </a:ext>
            </a:extLst>
          </a:blip>
          <a:srcRect r="-148"/>
          <a:stretch/>
        </p:blipFill>
        <p:spPr>
          <a:xfrm>
            <a:off x="7640549" y="0"/>
            <a:ext cx="4565255" cy="6087543"/>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183563" y="1514035"/>
            <a:ext cx="7265597" cy="4401205"/>
          </a:xfrm>
          <a:prstGeom prst="rect">
            <a:avLst/>
          </a:prstGeom>
        </p:spPr>
        <p:txBody>
          <a:bodyPr wrap="square">
            <a:spAutoFit/>
          </a:bodyPr>
          <a:lstStyle/>
          <a:p>
            <a:r>
              <a:rPr lang="en-US" sz="2000" dirty="0"/>
              <a:t>“Olivia Harris, en </a:t>
            </a:r>
            <a:r>
              <a:rPr lang="en-US" sz="2000" dirty="0" err="1"/>
              <a:t>su</a:t>
            </a:r>
            <a:r>
              <a:rPr lang="en-US" sz="2000" dirty="0"/>
              <a:t> </a:t>
            </a:r>
            <a:r>
              <a:rPr lang="en-US" sz="2000" dirty="0" err="1"/>
              <a:t>estudio</a:t>
            </a:r>
            <a:r>
              <a:rPr lang="en-US" sz="2000" dirty="0"/>
              <a:t> </a:t>
            </a:r>
            <a:r>
              <a:rPr lang="en-US" sz="2000" dirty="0" err="1"/>
              <a:t>sobre</a:t>
            </a:r>
            <a:r>
              <a:rPr lang="en-US" sz="2000" dirty="0"/>
              <a:t> el </a:t>
            </a:r>
            <a:r>
              <a:rPr lang="en-US" sz="2000" dirty="0" err="1"/>
              <a:t>conjunto</a:t>
            </a:r>
            <a:r>
              <a:rPr lang="en-US" sz="2000" dirty="0"/>
              <a:t> </a:t>
            </a:r>
            <a:r>
              <a:rPr lang="en-US" sz="2000" b="1" i="1" dirty="0" err="1"/>
              <a:t>chachawarmi</a:t>
            </a:r>
            <a:r>
              <a:rPr lang="en-US" sz="2000" dirty="0"/>
              <a:t>, </a:t>
            </a:r>
            <a:r>
              <a:rPr lang="en-US" sz="2000" dirty="0" err="1"/>
              <a:t>que</a:t>
            </a:r>
            <a:r>
              <a:rPr lang="en-US" sz="2000" dirty="0"/>
              <a:t> </a:t>
            </a:r>
            <a:r>
              <a:rPr lang="en-US" sz="2000" dirty="0" err="1"/>
              <a:t>representa</a:t>
            </a:r>
            <a:r>
              <a:rPr lang="en-US" sz="2000" dirty="0"/>
              <a:t> la </a:t>
            </a:r>
            <a:r>
              <a:rPr lang="en-US" sz="2000" dirty="0" err="1"/>
              <a:t>suma</a:t>
            </a:r>
            <a:r>
              <a:rPr lang="en-US" sz="2000" dirty="0"/>
              <a:t> de </a:t>
            </a:r>
            <a:r>
              <a:rPr lang="en-US" sz="2000" dirty="0" err="1"/>
              <a:t>las</a:t>
            </a:r>
            <a:r>
              <a:rPr lang="en-US" sz="2000" dirty="0"/>
              <a:t> </a:t>
            </a:r>
            <a:r>
              <a:rPr lang="en-US" sz="2000" dirty="0" err="1"/>
              <a:t>relaciones</a:t>
            </a:r>
            <a:r>
              <a:rPr lang="en-US" sz="2000" dirty="0"/>
              <a:t> </a:t>
            </a:r>
            <a:r>
              <a:rPr lang="en-US" sz="2000" dirty="0" err="1"/>
              <a:t>duales</a:t>
            </a:r>
            <a:r>
              <a:rPr lang="en-US" sz="2000" dirty="0"/>
              <a:t> y  </a:t>
            </a:r>
            <a:r>
              <a:rPr lang="en-US" sz="2000" dirty="0" err="1"/>
              <a:t>complementarias</a:t>
            </a:r>
            <a:r>
              <a:rPr lang="en-US" sz="2000" dirty="0"/>
              <a:t> entre los </a:t>
            </a:r>
            <a:r>
              <a:rPr lang="en-US" sz="2000" dirty="0" err="1"/>
              <a:t>Laymis</a:t>
            </a:r>
            <a:r>
              <a:rPr lang="en-US" sz="2000" dirty="0"/>
              <a:t> de Bolivia, </a:t>
            </a:r>
            <a:r>
              <a:rPr lang="en-US" sz="2000" dirty="0" err="1"/>
              <a:t>evidencia</a:t>
            </a:r>
            <a:r>
              <a:rPr lang="en-US" sz="2000" dirty="0"/>
              <a:t> </a:t>
            </a:r>
            <a:r>
              <a:rPr lang="en-US" sz="2000" dirty="0" err="1"/>
              <a:t>que</a:t>
            </a:r>
            <a:r>
              <a:rPr lang="en-US" sz="2000" dirty="0"/>
              <a:t> la parte </a:t>
            </a:r>
            <a:r>
              <a:rPr lang="en-US" sz="2000" dirty="0" err="1"/>
              <a:t>alta</a:t>
            </a:r>
            <a:r>
              <a:rPr lang="en-US" sz="2000" dirty="0"/>
              <a:t>, </a:t>
            </a:r>
            <a:r>
              <a:rPr lang="en-US" sz="2000" dirty="0" err="1"/>
              <a:t>es</a:t>
            </a:r>
            <a:r>
              <a:rPr lang="en-US" sz="2000" dirty="0"/>
              <a:t> </a:t>
            </a:r>
            <a:r>
              <a:rPr lang="en-US" sz="2000" dirty="0" err="1"/>
              <a:t>decir</a:t>
            </a:r>
            <a:r>
              <a:rPr lang="en-US" sz="2000" dirty="0"/>
              <a:t>, la </a:t>
            </a:r>
            <a:r>
              <a:rPr lang="en-US" sz="2000" dirty="0" err="1"/>
              <a:t>suni</a:t>
            </a:r>
            <a:r>
              <a:rPr lang="en-US" sz="2000" dirty="0"/>
              <a:t>, se </a:t>
            </a:r>
            <a:r>
              <a:rPr lang="en-US" sz="2000" dirty="0" err="1"/>
              <a:t>delinea</a:t>
            </a:r>
            <a:r>
              <a:rPr lang="en-US" sz="2000" dirty="0"/>
              <a:t> </a:t>
            </a:r>
            <a:r>
              <a:rPr lang="en-US" sz="2000" dirty="0" err="1"/>
              <a:t>como</a:t>
            </a:r>
            <a:r>
              <a:rPr lang="en-US" sz="2000" dirty="0"/>
              <a:t> parte </a:t>
            </a:r>
            <a:r>
              <a:rPr lang="en-US" sz="2000" dirty="0" err="1"/>
              <a:t>femenina</a:t>
            </a:r>
            <a:r>
              <a:rPr lang="en-US" sz="2000" dirty="0"/>
              <a:t> </a:t>
            </a:r>
            <a:r>
              <a:rPr lang="en-US" sz="2000" dirty="0" err="1"/>
              <a:t>porque</a:t>
            </a:r>
            <a:r>
              <a:rPr lang="en-US" sz="2000" dirty="0"/>
              <a:t>, en </a:t>
            </a:r>
            <a:r>
              <a:rPr lang="en-US" sz="2000" dirty="0" err="1"/>
              <a:t>esa</a:t>
            </a:r>
            <a:r>
              <a:rPr lang="en-US" sz="2000" dirty="0"/>
              <a:t> </a:t>
            </a:r>
            <a:r>
              <a:rPr lang="en-US" sz="2000" dirty="0" err="1"/>
              <a:t>área</a:t>
            </a:r>
            <a:r>
              <a:rPr lang="en-US" sz="2000" dirty="0"/>
              <a:t>, la </a:t>
            </a:r>
            <a:r>
              <a:rPr lang="en-US" sz="2000" dirty="0" err="1"/>
              <a:t>tierra</a:t>
            </a:r>
            <a:r>
              <a:rPr lang="en-US" sz="2000" dirty="0"/>
              <a:t> </a:t>
            </a:r>
            <a:r>
              <a:rPr lang="en-US" sz="2000" dirty="0" err="1"/>
              <a:t>es</a:t>
            </a:r>
            <a:r>
              <a:rPr lang="en-US" sz="2000" dirty="0"/>
              <a:t> </a:t>
            </a:r>
            <a:r>
              <a:rPr lang="en-US" sz="2000" dirty="0" err="1"/>
              <a:t>considerada</a:t>
            </a:r>
            <a:r>
              <a:rPr lang="en-US" sz="2000" dirty="0"/>
              <a:t> </a:t>
            </a:r>
            <a:r>
              <a:rPr lang="en-US" sz="2000" dirty="0" err="1"/>
              <a:t>más</a:t>
            </a:r>
            <a:r>
              <a:rPr lang="en-US" sz="2000" dirty="0"/>
              <a:t> </a:t>
            </a:r>
            <a:r>
              <a:rPr lang="en-US" sz="2000" dirty="0" err="1"/>
              <a:t>débil</a:t>
            </a:r>
            <a:r>
              <a:rPr lang="en-US" sz="2000" dirty="0"/>
              <a:t> y </a:t>
            </a:r>
            <a:r>
              <a:rPr lang="en-US" sz="2000" dirty="0" err="1"/>
              <a:t>necesita</a:t>
            </a:r>
            <a:r>
              <a:rPr lang="en-US" sz="2000" dirty="0"/>
              <a:t> </a:t>
            </a:r>
            <a:r>
              <a:rPr lang="en-US" sz="2000" dirty="0" err="1"/>
              <a:t>descanso</a:t>
            </a:r>
            <a:r>
              <a:rPr lang="en-US" sz="2000" dirty="0"/>
              <a:t> </a:t>
            </a:r>
            <a:r>
              <a:rPr lang="en-US" sz="2000" dirty="0" err="1"/>
              <a:t>periódico</a:t>
            </a:r>
            <a:r>
              <a:rPr lang="en-US" sz="2000" dirty="0"/>
              <a:t> </a:t>
            </a:r>
            <a:r>
              <a:rPr lang="en-US" sz="2000" dirty="0" err="1"/>
              <a:t>para</a:t>
            </a:r>
            <a:r>
              <a:rPr lang="en-US" sz="2000" dirty="0"/>
              <a:t> </a:t>
            </a:r>
            <a:r>
              <a:rPr lang="en-US" sz="2000" dirty="0" err="1"/>
              <a:t>ser</a:t>
            </a:r>
            <a:r>
              <a:rPr lang="en-US" sz="2000" dirty="0"/>
              <a:t> </a:t>
            </a:r>
            <a:r>
              <a:rPr lang="en-US" sz="2000" dirty="0" err="1"/>
              <a:t>explotada</a:t>
            </a:r>
            <a:r>
              <a:rPr lang="en-US" sz="2000" dirty="0"/>
              <a:t>; </a:t>
            </a:r>
            <a:r>
              <a:rPr lang="en-US" sz="2000" dirty="0" err="1"/>
              <a:t>por</a:t>
            </a:r>
            <a:r>
              <a:rPr lang="en-US" sz="2000" dirty="0"/>
              <a:t> </a:t>
            </a:r>
            <a:r>
              <a:rPr lang="en-US" sz="2000" dirty="0" err="1"/>
              <a:t>otro</a:t>
            </a:r>
            <a:r>
              <a:rPr lang="en-US" sz="2000" dirty="0"/>
              <a:t> </a:t>
            </a:r>
            <a:r>
              <a:rPr lang="en-US" sz="2000" dirty="0" err="1"/>
              <a:t>lado</a:t>
            </a:r>
            <a:r>
              <a:rPr lang="en-US" sz="2000" dirty="0"/>
              <a:t>, la parte </a:t>
            </a:r>
            <a:r>
              <a:rPr lang="en-US" sz="2000" dirty="0" err="1"/>
              <a:t>likina</a:t>
            </a:r>
            <a:r>
              <a:rPr lang="en-US" sz="2000" dirty="0"/>
              <a:t>, </a:t>
            </a:r>
            <a:r>
              <a:rPr lang="en-US" sz="2000" dirty="0" err="1"/>
              <a:t>topográficamente</a:t>
            </a:r>
            <a:r>
              <a:rPr lang="en-US" sz="2000" dirty="0"/>
              <a:t> </a:t>
            </a:r>
            <a:r>
              <a:rPr lang="en-US" sz="2000" dirty="0" err="1"/>
              <a:t>más</a:t>
            </a:r>
            <a:r>
              <a:rPr lang="en-US" sz="2000" dirty="0"/>
              <a:t> </a:t>
            </a:r>
            <a:r>
              <a:rPr lang="en-US" sz="2000" dirty="0" err="1"/>
              <a:t>baja</a:t>
            </a:r>
            <a:r>
              <a:rPr lang="en-US" sz="2000" dirty="0"/>
              <a:t>, se </a:t>
            </a:r>
            <a:r>
              <a:rPr lang="en-US" sz="2000" dirty="0" err="1"/>
              <a:t>imagina</a:t>
            </a:r>
            <a:r>
              <a:rPr lang="en-US" sz="2000" dirty="0"/>
              <a:t> </a:t>
            </a:r>
            <a:r>
              <a:rPr lang="en-US" sz="2000" dirty="0" err="1"/>
              <a:t>masculina</a:t>
            </a:r>
            <a:r>
              <a:rPr lang="en-US" sz="2000" dirty="0"/>
              <a:t> </a:t>
            </a:r>
            <a:r>
              <a:rPr lang="en-US" sz="2000" dirty="0" err="1"/>
              <a:t>por</a:t>
            </a:r>
            <a:r>
              <a:rPr lang="en-US" sz="2000" dirty="0"/>
              <a:t> </a:t>
            </a:r>
            <a:r>
              <a:rPr lang="en-US" sz="2000" dirty="0" err="1"/>
              <a:t>ser</a:t>
            </a:r>
            <a:r>
              <a:rPr lang="en-US" sz="2000" dirty="0"/>
              <a:t> </a:t>
            </a:r>
            <a:r>
              <a:rPr lang="en-US" sz="2000" dirty="0" err="1"/>
              <a:t>fuerte</a:t>
            </a:r>
            <a:r>
              <a:rPr lang="en-US" sz="2000" dirty="0"/>
              <a:t> y </a:t>
            </a:r>
            <a:r>
              <a:rPr lang="en-US" sz="2000" dirty="0" err="1"/>
              <a:t>muy</a:t>
            </a:r>
            <a:r>
              <a:rPr lang="en-US" sz="2000" dirty="0"/>
              <a:t> </a:t>
            </a:r>
            <a:r>
              <a:rPr lang="en-US" sz="2000" dirty="0" err="1"/>
              <a:t>productiva</a:t>
            </a:r>
            <a:r>
              <a:rPr lang="en-US" sz="2000" dirty="0"/>
              <a:t>” (Venturoli 2011).</a:t>
            </a:r>
          </a:p>
          <a:p>
            <a:endParaRPr lang="en-US" sz="2000" dirty="0">
              <a:solidFill>
                <a:schemeClr val="tx1">
                  <a:lumMod val="65000"/>
                  <a:lumOff val="35000"/>
                </a:schemeClr>
              </a:solidFill>
            </a:endParaRPr>
          </a:p>
          <a:p>
            <a:r>
              <a:rPr lang="en-US" sz="2000" dirty="0"/>
              <a:t>“ [</a:t>
            </a:r>
            <a:r>
              <a:rPr lang="mr-IN" sz="2000" dirty="0"/>
              <a:t>…</a:t>
            </a:r>
            <a:r>
              <a:rPr lang="it-IT" sz="2000" dirty="0"/>
              <a:t>] </a:t>
            </a:r>
            <a:r>
              <a:rPr lang="en-US" sz="2000" dirty="0"/>
              <a:t>el </a:t>
            </a:r>
            <a:r>
              <a:rPr lang="en-US" sz="2000" b="1" i="1" dirty="0" err="1"/>
              <a:t>dualismo</a:t>
            </a:r>
            <a:r>
              <a:rPr lang="en-US" sz="2000" b="1" i="1" dirty="0"/>
              <a:t> </a:t>
            </a:r>
            <a:r>
              <a:rPr lang="en-US" sz="2000" b="1" i="1" dirty="0" err="1"/>
              <a:t>aymara</a:t>
            </a:r>
            <a:r>
              <a:rPr lang="en-US" sz="2000" b="1" i="1" dirty="0"/>
              <a:t> </a:t>
            </a:r>
            <a:r>
              <a:rPr lang="en-US" sz="2000" dirty="0" err="1"/>
              <a:t>formado</a:t>
            </a:r>
            <a:r>
              <a:rPr lang="en-US" sz="2000" dirty="0"/>
              <a:t> </a:t>
            </a:r>
            <a:r>
              <a:rPr lang="en-US" sz="2000" dirty="0" err="1"/>
              <a:t>por</a:t>
            </a:r>
            <a:r>
              <a:rPr lang="en-US" sz="2000" dirty="0"/>
              <a:t> un </a:t>
            </a:r>
            <a:r>
              <a:rPr lang="en-US" sz="2000" dirty="0" err="1"/>
              <a:t>conjunto</a:t>
            </a:r>
            <a:r>
              <a:rPr lang="en-US" sz="2000" dirty="0"/>
              <a:t> de </a:t>
            </a:r>
            <a:r>
              <a:rPr lang="en-US" sz="2000" dirty="0" err="1"/>
              <a:t>bajo</a:t>
            </a:r>
            <a:r>
              <a:rPr lang="en-US" sz="2000" dirty="0"/>
              <a:t>, </a:t>
            </a:r>
            <a:r>
              <a:rPr lang="en-US" sz="2000" dirty="0" err="1"/>
              <a:t>húmedo</a:t>
            </a:r>
            <a:r>
              <a:rPr lang="en-US" sz="2000" dirty="0"/>
              <a:t>, </a:t>
            </a:r>
            <a:r>
              <a:rPr lang="en-US" sz="2000" dirty="0" err="1"/>
              <a:t>femenino</a:t>
            </a:r>
            <a:r>
              <a:rPr lang="en-US" sz="2000" dirty="0"/>
              <a:t> e </a:t>
            </a:r>
            <a:r>
              <a:rPr lang="en-US" sz="2000" dirty="0" err="1"/>
              <a:t>izquierda</a:t>
            </a:r>
            <a:r>
              <a:rPr lang="en-US" sz="2000" dirty="0"/>
              <a:t>, </a:t>
            </a:r>
            <a:r>
              <a:rPr lang="en-US" sz="2000" dirty="0" err="1"/>
              <a:t>resumido</a:t>
            </a:r>
            <a:r>
              <a:rPr lang="en-US" sz="2000" dirty="0"/>
              <a:t> en la </a:t>
            </a:r>
            <a:r>
              <a:rPr lang="en-US" sz="2000" dirty="0" err="1"/>
              <a:t>aldea</a:t>
            </a:r>
            <a:r>
              <a:rPr lang="en-US" sz="2000" dirty="0"/>
              <a:t> o </a:t>
            </a:r>
            <a:r>
              <a:rPr lang="en-US" sz="2000" dirty="0" err="1"/>
              <a:t>conjunto</a:t>
            </a:r>
            <a:r>
              <a:rPr lang="en-US" sz="2000" dirty="0"/>
              <a:t> </a:t>
            </a:r>
            <a:r>
              <a:rPr lang="en-US" sz="2000" dirty="0" err="1"/>
              <a:t>uma</a:t>
            </a:r>
            <a:r>
              <a:rPr lang="en-US" sz="2000" dirty="0"/>
              <a:t> o </a:t>
            </a:r>
            <a:r>
              <a:rPr lang="en-US" sz="2000" dirty="0" err="1"/>
              <a:t>urinsaya</a:t>
            </a:r>
            <a:r>
              <a:rPr lang="en-US" sz="2000" dirty="0"/>
              <a:t>, y </a:t>
            </a:r>
            <a:r>
              <a:rPr lang="en-US" sz="2000" dirty="0" err="1"/>
              <a:t>otro</a:t>
            </a:r>
            <a:r>
              <a:rPr lang="en-US" sz="2000" dirty="0"/>
              <a:t> </a:t>
            </a:r>
            <a:r>
              <a:rPr lang="en-US" sz="2000" dirty="0" err="1"/>
              <a:t>constituido</a:t>
            </a:r>
            <a:r>
              <a:rPr lang="en-US" sz="2000" dirty="0"/>
              <a:t> </a:t>
            </a:r>
            <a:r>
              <a:rPr lang="en-US" sz="2000" dirty="0" err="1"/>
              <a:t>por</a:t>
            </a:r>
            <a:r>
              <a:rPr lang="en-US" sz="2000" dirty="0"/>
              <a:t> alto, </a:t>
            </a:r>
            <a:r>
              <a:rPr lang="en-US" sz="2000" dirty="0" err="1"/>
              <a:t>seco</a:t>
            </a:r>
            <a:r>
              <a:rPr lang="en-US" sz="2000" dirty="0"/>
              <a:t>, </a:t>
            </a:r>
            <a:r>
              <a:rPr lang="en-US" sz="2000" dirty="0" err="1"/>
              <a:t>masculino</a:t>
            </a:r>
            <a:r>
              <a:rPr lang="en-US" sz="2000" dirty="0"/>
              <a:t> y </a:t>
            </a:r>
            <a:r>
              <a:rPr lang="en-US" sz="2000" dirty="0" err="1"/>
              <a:t>derecha</a:t>
            </a:r>
            <a:r>
              <a:rPr lang="en-US" sz="2000" dirty="0"/>
              <a:t> en </a:t>
            </a:r>
            <a:r>
              <a:rPr lang="en-US" sz="2000" dirty="0" err="1"/>
              <a:t>urco</a:t>
            </a:r>
            <a:r>
              <a:rPr lang="en-US" sz="2000" dirty="0"/>
              <a:t> o </a:t>
            </a:r>
            <a:r>
              <a:rPr lang="en-US" sz="2000" dirty="0" err="1"/>
              <a:t>aransaya</a:t>
            </a:r>
            <a:r>
              <a:rPr lang="en-US" sz="2000" dirty="0"/>
              <a:t> (</a:t>
            </a:r>
            <a:r>
              <a:rPr lang="en-US" sz="2000" dirty="0" err="1"/>
              <a:t>véase</a:t>
            </a:r>
            <a:r>
              <a:rPr lang="en-US" sz="2000" dirty="0"/>
              <a:t> </a:t>
            </a:r>
            <a:r>
              <a:rPr lang="en-US" sz="2000" dirty="0" err="1"/>
              <a:t>Bouysse-Cassagne</a:t>
            </a:r>
            <a:r>
              <a:rPr lang="en-US" sz="2000" dirty="0"/>
              <a:t> </a:t>
            </a:r>
            <a:r>
              <a:rPr lang="nb-NO" sz="2000" dirty="0"/>
              <a:t>1988; Platt 1978)” Venturoli 2011.</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886188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4083" y="280737"/>
            <a:ext cx="9441390" cy="646331"/>
          </a:xfrm>
          <a:prstGeom prst="rect">
            <a:avLst/>
          </a:prstGeom>
          <a:noFill/>
        </p:spPr>
        <p:txBody>
          <a:bodyPr wrap="square" rtlCol="0">
            <a:spAutoFit/>
          </a:bodyPr>
          <a:lstStyle/>
          <a:p>
            <a:r>
              <a:rPr lang="es-ES_tradnl" sz="3600" b="1" i="1" dirty="0">
                <a:solidFill>
                  <a:srgbClr val="BB1717"/>
                </a:solidFill>
                <a:latin typeface="Tahoma" panose="020B0604030504040204" pitchFamily="34" charset="0"/>
                <a:ea typeface="Tahoma" panose="020B0604030504040204" pitchFamily="34" charset="0"/>
                <a:cs typeface="Tahoma" panose="020B0604030504040204" pitchFamily="34" charset="0"/>
              </a:rPr>
              <a:t>Entronque patriarcal</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109765" y="1337547"/>
            <a:ext cx="7526278" cy="4832092"/>
          </a:xfrm>
          <a:prstGeom prst="rect">
            <a:avLst/>
          </a:prstGeom>
        </p:spPr>
        <p:txBody>
          <a:bodyPr wrap="square">
            <a:spAutoFit/>
          </a:bodyPr>
          <a:lstStyle/>
          <a:p>
            <a:pPr algn="just"/>
            <a:r>
              <a:rPr lang="es-ES_tradnl" sz="2200" dirty="0"/>
              <a:t>“La penetración colonial, nos plantea la penetración como la acción de introducir un elemento en otro y lo colonial, como la invasión y posterior dominación de un territorio ajeno empezando por el territorio del cuerpo. Cómo las palabras y los discursos son formas auditivas que toman posición ante las hegemonías discursivas del poder. Podemos decir que la penetración colonial nos puede evocar la penetración coital, como la imagen de violencia sexual, de la invasión colonial. No decimos con esto que toda penetración coital o penetración sexual en general, sea necesariamente violenta, no lo es cuando se la desea, pero la violación de nuestros cuerpos, ninguna mujer la deseamos y la invasión colonial ningún pueblo la quiere.”</a:t>
            </a:r>
            <a:r>
              <a:rPr lang="en-US" sz="2200" dirty="0"/>
              <a:t> </a:t>
            </a:r>
            <a:r>
              <a:rPr lang="en-US" sz="2200" dirty="0" err="1"/>
              <a:t>Julieta</a:t>
            </a:r>
            <a:r>
              <a:rPr lang="en-US" sz="2200" dirty="0"/>
              <a:t> </a:t>
            </a:r>
            <a:r>
              <a:rPr lang="en-US" sz="2200" dirty="0" err="1"/>
              <a:t>Paredes</a:t>
            </a:r>
            <a:r>
              <a:rPr lang="en-US" sz="2200" dirty="0"/>
              <a:t> 2011</a:t>
            </a:r>
          </a:p>
          <a:p>
            <a:r>
              <a:rPr lang="en-US" sz="2200" dirty="0"/>
              <a:t> </a:t>
            </a:r>
          </a:p>
        </p:txBody>
      </p:sp>
      <p:pic>
        <p:nvPicPr>
          <p:cNvPr id="2" name="Picture 1" descr="Julieta Pared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789" y="1671052"/>
            <a:ext cx="4398211" cy="4398211"/>
          </a:xfrm>
          <a:prstGeom prst="rect">
            <a:avLst/>
          </a:prstGeom>
        </p:spPr>
      </p:pic>
    </p:spTree>
    <p:extLst>
      <p:ext uri="{BB962C8B-B14F-4D97-AF65-F5344CB8AC3E}">
        <p14:creationId xmlns:p14="http://schemas.microsoft.com/office/powerpoint/2010/main" val="949562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5519" y="425462"/>
            <a:ext cx="12192000" cy="707886"/>
          </a:xfrm>
          <a:prstGeom prst="rect">
            <a:avLst/>
          </a:prstGeom>
          <a:noFill/>
        </p:spPr>
        <p:txBody>
          <a:bodyPr wrap="square" rtlCol="0">
            <a:spAutoFit/>
          </a:bodyPr>
          <a:lstStyle/>
          <a:p>
            <a:r>
              <a:rPr lang="es-ES_tradnl" sz="4000" b="1" i="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Sanación</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Studies</a:t>
            </a:r>
          </a:p>
          <a:p>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4" name="Rectangle 3"/>
          <p:cNvSpPr/>
          <p:nvPr/>
        </p:nvSpPr>
        <p:spPr>
          <a:xfrm>
            <a:off x="319858" y="1887053"/>
            <a:ext cx="5256856" cy="2862322"/>
          </a:xfrm>
          <a:prstGeom prst="rect">
            <a:avLst/>
          </a:prstGeom>
        </p:spPr>
        <p:txBody>
          <a:bodyPr wrap="square">
            <a:spAutoFit/>
          </a:bodyPr>
          <a:lstStyle/>
          <a:p>
            <a:r>
              <a:rPr lang="es-ES" sz="2000" kern="0" dirty="0">
                <a:effectLst/>
                <a:latin typeface="Calibri" panose="020F0502020204030204" pitchFamily="34" charset="0"/>
                <a:ea typeface="Times New Roman" panose="02020603050405020304" pitchFamily="18" charset="0"/>
              </a:rPr>
              <a:t>“… es en estos cuerpos donde </a:t>
            </a:r>
            <a:r>
              <a:rPr lang="es-ES" sz="2000" b="1" kern="0" dirty="0">
                <a:effectLst/>
                <a:latin typeface="Calibri" panose="020F0502020204030204" pitchFamily="34" charset="0"/>
                <a:ea typeface="Times New Roman" panose="02020603050405020304" pitchFamily="18" charset="0"/>
              </a:rPr>
              <a:t>radica la energía vital para emanciparnos</a:t>
            </a:r>
            <a:r>
              <a:rPr lang="es-ES" sz="2000" kern="0" dirty="0">
                <a:effectLst/>
                <a:latin typeface="Calibri" panose="020F0502020204030204" pitchFamily="34" charset="0"/>
                <a:ea typeface="Times New Roman" panose="02020603050405020304" pitchFamily="18" charset="0"/>
              </a:rPr>
              <a:t>. Es donde también radica la energía de la rebeldía, de la transgresión, de las resistencias, del erotismo como energía vital. Y yo siento que haber nacido en este ciclo de tiempo, nos convoca a que las luchas pasen también por la sanación de estos cuerpos que han tenido múltiples opresiones” (</a:t>
            </a:r>
            <a:r>
              <a:rPr lang="es-ES" sz="2000" kern="0" dirty="0" err="1">
                <a:effectLst/>
                <a:latin typeface="Calibri" panose="020F0502020204030204" pitchFamily="34" charset="0"/>
                <a:ea typeface="Times New Roman" panose="02020603050405020304" pitchFamily="18" charset="0"/>
              </a:rPr>
              <a:t>Cabnal</a:t>
            </a:r>
            <a:r>
              <a:rPr lang="es-ES" sz="2000" kern="0" dirty="0">
                <a:effectLst/>
                <a:latin typeface="Calibri" panose="020F0502020204030204" pitchFamily="34" charset="0"/>
                <a:ea typeface="Times New Roman" panose="02020603050405020304" pitchFamily="18" charset="0"/>
              </a:rPr>
              <a:t>).</a:t>
            </a:r>
            <a:r>
              <a:rPr lang="it-IT" sz="2000" dirty="0">
                <a:effectLst/>
              </a:rPr>
              <a:t> </a:t>
            </a:r>
            <a:endParaRPr lang="it-IT" sz="2000" dirty="0">
              <a:cs typeface="Calibri"/>
            </a:endParaRPr>
          </a:p>
        </p:txBody>
      </p:sp>
      <p:pic>
        <p:nvPicPr>
          <p:cNvPr id="10" name="Immagine 9">
            <a:extLst>
              <a:ext uri="{FF2B5EF4-FFF2-40B4-BE49-F238E27FC236}">
                <a16:creationId xmlns:a16="http://schemas.microsoft.com/office/drawing/2014/main" id="{3FAA0F43-326C-D98B-27D8-6F22281394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1299" y="1671100"/>
            <a:ext cx="6045760" cy="4159689"/>
          </a:xfrm>
          <a:prstGeom prst="rect">
            <a:avLst/>
          </a:prstGeom>
        </p:spPr>
      </p:pic>
    </p:spTree>
    <p:extLst>
      <p:ext uri="{BB962C8B-B14F-4D97-AF65-F5344CB8AC3E}">
        <p14:creationId xmlns:p14="http://schemas.microsoft.com/office/powerpoint/2010/main" val="102967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3907" y="200239"/>
            <a:ext cx="6820650" cy="1077218"/>
          </a:xfrm>
          <a:prstGeom prst="rect">
            <a:avLst/>
          </a:prstGeom>
          <a:noFill/>
        </p:spPr>
        <p:txBody>
          <a:bodyPr wrap="square" rtlCol="0">
            <a:spAutoFit/>
          </a:bodyPr>
          <a:lstStyle/>
          <a:p>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Dualismo e complementarità: </a:t>
            </a:r>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chacha-warmi</a:t>
            </a:r>
            <a:endParaRPr lang="it-IT" sz="32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Mi</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cuerpo</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es</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un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territorio</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politico</a:t>
            </a: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183563" y="1514035"/>
            <a:ext cx="7265597" cy="4401205"/>
          </a:xfrm>
          <a:prstGeom prst="rect">
            <a:avLst/>
          </a:prstGeom>
        </p:spPr>
        <p:txBody>
          <a:bodyPr wrap="square">
            <a:spAutoFit/>
          </a:bodyPr>
          <a:lstStyle/>
          <a:p>
            <a:r>
              <a:rPr lang="en-US" sz="2000" dirty="0"/>
              <a:t>“Olivia Harris, en </a:t>
            </a:r>
            <a:r>
              <a:rPr lang="en-US" sz="2000" dirty="0" err="1"/>
              <a:t>su</a:t>
            </a:r>
            <a:r>
              <a:rPr lang="en-US" sz="2000" dirty="0"/>
              <a:t> </a:t>
            </a:r>
            <a:r>
              <a:rPr lang="en-US" sz="2000" dirty="0" err="1"/>
              <a:t>estudio</a:t>
            </a:r>
            <a:r>
              <a:rPr lang="en-US" sz="2000" dirty="0"/>
              <a:t> </a:t>
            </a:r>
            <a:r>
              <a:rPr lang="en-US" sz="2000" dirty="0" err="1"/>
              <a:t>sobre</a:t>
            </a:r>
            <a:r>
              <a:rPr lang="en-US" sz="2000" dirty="0"/>
              <a:t> el </a:t>
            </a:r>
            <a:r>
              <a:rPr lang="en-US" sz="2000" dirty="0" err="1"/>
              <a:t>conjunto</a:t>
            </a:r>
            <a:r>
              <a:rPr lang="en-US" sz="2000" dirty="0"/>
              <a:t> </a:t>
            </a:r>
            <a:r>
              <a:rPr lang="en-US" sz="2000" b="1" i="1" dirty="0" err="1"/>
              <a:t>chachawarmi</a:t>
            </a:r>
            <a:r>
              <a:rPr lang="en-US" sz="2000" dirty="0"/>
              <a:t>, </a:t>
            </a:r>
            <a:r>
              <a:rPr lang="en-US" sz="2000" dirty="0" err="1"/>
              <a:t>que</a:t>
            </a:r>
            <a:r>
              <a:rPr lang="en-US" sz="2000" dirty="0"/>
              <a:t> </a:t>
            </a:r>
            <a:r>
              <a:rPr lang="en-US" sz="2000" dirty="0" err="1"/>
              <a:t>representa</a:t>
            </a:r>
            <a:r>
              <a:rPr lang="en-US" sz="2000" dirty="0"/>
              <a:t> la </a:t>
            </a:r>
            <a:r>
              <a:rPr lang="en-US" sz="2000" dirty="0" err="1"/>
              <a:t>suma</a:t>
            </a:r>
            <a:r>
              <a:rPr lang="en-US" sz="2000" dirty="0"/>
              <a:t> de </a:t>
            </a:r>
            <a:r>
              <a:rPr lang="en-US" sz="2000" dirty="0" err="1"/>
              <a:t>las</a:t>
            </a:r>
            <a:r>
              <a:rPr lang="en-US" sz="2000" dirty="0"/>
              <a:t> </a:t>
            </a:r>
            <a:r>
              <a:rPr lang="en-US" sz="2000" dirty="0" err="1"/>
              <a:t>relaciones</a:t>
            </a:r>
            <a:r>
              <a:rPr lang="en-US" sz="2000" dirty="0"/>
              <a:t> </a:t>
            </a:r>
            <a:r>
              <a:rPr lang="en-US" sz="2000" dirty="0" err="1"/>
              <a:t>duales</a:t>
            </a:r>
            <a:r>
              <a:rPr lang="en-US" sz="2000" dirty="0"/>
              <a:t> y  </a:t>
            </a:r>
            <a:r>
              <a:rPr lang="en-US" sz="2000" dirty="0" err="1"/>
              <a:t>complementarias</a:t>
            </a:r>
            <a:r>
              <a:rPr lang="en-US" sz="2000" dirty="0"/>
              <a:t> entre los </a:t>
            </a:r>
            <a:r>
              <a:rPr lang="en-US" sz="2000" dirty="0" err="1"/>
              <a:t>Laymis</a:t>
            </a:r>
            <a:r>
              <a:rPr lang="en-US" sz="2000" dirty="0"/>
              <a:t> de Bolivia, </a:t>
            </a:r>
            <a:r>
              <a:rPr lang="en-US" sz="2000" dirty="0" err="1"/>
              <a:t>evidencia</a:t>
            </a:r>
            <a:r>
              <a:rPr lang="en-US" sz="2000" dirty="0"/>
              <a:t> </a:t>
            </a:r>
            <a:r>
              <a:rPr lang="en-US" sz="2000" dirty="0" err="1"/>
              <a:t>que</a:t>
            </a:r>
            <a:r>
              <a:rPr lang="en-US" sz="2000" dirty="0"/>
              <a:t> la parte </a:t>
            </a:r>
            <a:r>
              <a:rPr lang="en-US" sz="2000" dirty="0" err="1"/>
              <a:t>alta</a:t>
            </a:r>
            <a:r>
              <a:rPr lang="en-US" sz="2000" dirty="0"/>
              <a:t>, </a:t>
            </a:r>
            <a:r>
              <a:rPr lang="en-US" sz="2000" dirty="0" err="1"/>
              <a:t>es</a:t>
            </a:r>
            <a:r>
              <a:rPr lang="en-US" sz="2000" dirty="0"/>
              <a:t> </a:t>
            </a:r>
            <a:r>
              <a:rPr lang="en-US" sz="2000" dirty="0" err="1"/>
              <a:t>decir</a:t>
            </a:r>
            <a:r>
              <a:rPr lang="en-US" sz="2000" dirty="0"/>
              <a:t>, la </a:t>
            </a:r>
            <a:r>
              <a:rPr lang="en-US" sz="2000" dirty="0" err="1"/>
              <a:t>suni</a:t>
            </a:r>
            <a:r>
              <a:rPr lang="en-US" sz="2000" dirty="0"/>
              <a:t>, se </a:t>
            </a:r>
            <a:r>
              <a:rPr lang="en-US" sz="2000" dirty="0" err="1"/>
              <a:t>delinea</a:t>
            </a:r>
            <a:r>
              <a:rPr lang="en-US" sz="2000" dirty="0"/>
              <a:t> </a:t>
            </a:r>
            <a:r>
              <a:rPr lang="en-US" sz="2000" dirty="0" err="1"/>
              <a:t>como</a:t>
            </a:r>
            <a:r>
              <a:rPr lang="en-US" sz="2000" dirty="0"/>
              <a:t> parte </a:t>
            </a:r>
            <a:r>
              <a:rPr lang="en-US" sz="2000" dirty="0" err="1"/>
              <a:t>femenina</a:t>
            </a:r>
            <a:r>
              <a:rPr lang="en-US" sz="2000" dirty="0"/>
              <a:t> </a:t>
            </a:r>
            <a:r>
              <a:rPr lang="en-US" sz="2000" dirty="0" err="1"/>
              <a:t>porque</a:t>
            </a:r>
            <a:r>
              <a:rPr lang="en-US" sz="2000" dirty="0"/>
              <a:t>, en </a:t>
            </a:r>
            <a:r>
              <a:rPr lang="en-US" sz="2000" dirty="0" err="1"/>
              <a:t>esa</a:t>
            </a:r>
            <a:r>
              <a:rPr lang="en-US" sz="2000" dirty="0"/>
              <a:t> </a:t>
            </a:r>
            <a:r>
              <a:rPr lang="en-US" sz="2000" dirty="0" err="1"/>
              <a:t>área</a:t>
            </a:r>
            <a:r>
              <a:rPr lang="en-US" sz="2000" dirty="0"/>
              <a:t>, la </a:t>
            </a:r>
            <a:r>
              <a:rPr lang="en-US" sz="2000" dirty="0" err="1"/>
              <a:t>tierra</a:t>
            </a:r>
            <a:r>
              <a:rPr lang="en-US" sz="2000" dirty="0"/>
              <a:t> </a:t>
            </a:r>
            <a:r>
              <a:rPr lang="en-US" sz="2000" dirty="0" err="1"/>
              <a:t>es</a:t>
            </a:r>
            <a:r>
              <a:rPr lang="en-US" sz="2000" dirty="0"/>
              <a:t> </a:t>
            </a:r>
            <a:r>
              <a:rPr lang="en-US" sz="2000" dirty="0" err="1"/>
              <a:t>considerada</a:t>
            </a:r>
            <a:r>
              <a:rPr lang="en-US" sz="2000" dirty="0"/>
              <a:t> </a:t>
            </a:r>
            <a:r>
              <a:rPr lang="en-US" sz="2000" dirty="0" err="1"/>
              <a:t>más</a:t>
            </a:r>
            <a:r>
              <a:rPr lang="en-US" sz="2000" dirty="0"/>
              <a:t> </a:t>
            </a:r>
            <a:r>
              <a:rPr lang="en-US" sz="2000" dirty="0" err="1"/>
              <a:t>débil</a:t>
            </a:r>
            <a:r>
              <a:rPr lang="en-US" sz="2000" dirty="0"/>
              <a:t> y </a:t>
            </a:r>
            <a:r>
              <a:rPr lang="en-US" sz="2000" dirty="0" err="1"/>
              <a:t>necesita</a:t>
            </a:r>
            <a:r>
              <a:rPr lang="en-US" sz="2000" dirty="0"/>
              <a:t> </a:t>
            </a:r>
            <a:r>
              <a:rPr lang="en-US" sz="2000" dirty="0" err="1"/>
              <a:t>descanso</a:t>
            </a:r>
            <a:r>
              <a:rPr lang="en-US" sz="2000" dirty="0"/>
              <a:t> </a:t>
            </a:r>
            <a:r>
              <a:rPr lang="en-US" sz="2000" dirty="0" err="1"/>
              <a:t>periódico</a:t>
            </a:r>
            <a:r>
              <a:rPr lang="en-US" sz="2000" dirty="0"/>
              <a:t> </a:t>
            </a:r>
            <a:r>
              <a:rPr lang="en-US" sz="2000" dirty="0" err="1"/>
              <a:t>para</a:t>
            </a:r>
            <a:r>
              <a:rPr lang="en-US" sz="2000" dirty="0"/>
              <a:t> </a:t>
            </a:r>
            <a:r>
              <a:rPr lang="en-US" sz="2000" dirty="0" err="1"/>
              <a:t>ser</a:t>
            </a:r>
            <a:r>
              <a:rPr lang="en-US" sz="2000" dirty="0"/>
              <a:t> </a:t>
            </a:r>
            <a:r>
              <a:rPr lang="en-US" sz="2000" dirty="0" err="1"/>
              <a:t>explotada</a:t>
            </a:r>
            <a:r>
              <a:rPr lang="en-US" sz="2000" dirty="0"/>
              <a:t>; </a:t>
            </a:r>
            <a:r>
              <a:rPr lang="en-US" sz="2000" dirty="0" err="1"/>
              <a:t>por</a:t>
            </a:r>
            <a:r>
              <a:rPr lang="en-US" sz="2000" dirty="0"/>
              <a:t> </a:t>
            </a:r>
            <a:r>
              <a:rPr lang="en-US" sz="2000" dirty="0" err="1"/>
              <a:t>otro</a:t>
            </a:r>
            <a:r>
              <a:rPr lang="en-US" sz="2000" dirty="0"/>
              <a:t> </a:t>
            </a:r>
            <a:r>
              <a:rPr lang="en-US" sz="2000" dirty="0" err="1"/>
              <a:t>lado</a:t>
            </a:r>
            <a:r>
              <a:rPr lang="en-US" sz="2000" dirty="0"/>
              <a:t>, la parte </a:t>
            </a:r>
            <a:r>
              <a:rPr lang="en-US" sz="2000" dirty="0" err="1"/>
              <a:t>likina</a:t>
            </a:r>
            <a:r>
              <a:rPr lang="en-US" sz="2000" dirty="0"/>
              <a:t>, </a:t>
            </a:r>
            <a:r>
              <a:rPr lang="en-US" sz="2000" dirty="0" err="1"/>
              <a:t>topográficamente</a:t>
            </a:r>
            <a:r>
              <a:rPr lang="en-US" sz="2000" dirty="0"/>
              <a:t> </a:t>
            </a:r>
            <a:r>
              <a:rPr lang="en-US" sz="2000" dirty="0" err="1"/>
              <a:t>más</a:t>
            </a:r>
            <a:r>
              <a:rPr lang="en-US" sz="2000" dirty="0"/>
              <a:t> </a:t>
            </a:r>
            <a:r>
              <a:rPr lang="en-US" sz="2000" dirty="0" err="1"/>
              <a:t>baja</a:t>
            </a:r>
            <a:r>
              <a:rPr lang="en-US" sz="2000" dirty="0"/>
              <a:t>, se </a:t>
            </a:r>
            <a:r>
              <a:rPr lang="en-US" sz="2000" dirty="0" err="1"/>
              <a:t>imagina</a:t>
            </a:r>
            <a:r>
              <a:rPr lang="en-US" sz="2000" dirty="0"/>
              <a:t> </a:t>
            </a:r>
            <a:r>
              <a:rPr lang="en-US" sz="2000" dirty="0" err="1"/>
              <a:t>masculina</a:t>
            </a:r>
            <a:r>
              <a:rPr lang="en-US" sz="2000" dirty="0"/>
              <a:t> </a:t>
            </a:r>
            <a:r>
              <a:rPr lang="en-US" sz="2000" dirty="0" err="1"/>
              <a:t>por</a:t>
            </a:r>
            <a:r>
              <a:rPr lang="en-US" sz="2000" dirty="0"/>
              <a:t> </a:t>
            </a:r>
            <a:r>
              <a:rPr lang="en-US" sz="2000" dirty="0" err="1"/>
              <a:t>ser</a:t>
            </a:r>
            <a:r>
              <a:rPr lang="en-US" sz="2000" dirty="0"/>
              <a:t> </a:t>
            </a:r>
            <a:r>
              <a:rPr lang="en-US" sz="2000" dirty="0" err="1"/>
              <a:t>fuerte</a:t>
            </a:r>
            <a:r>
              <a:rPr lang="en-US" sz="2000" dirty="0"/>
              <a:t> y </a:t>
            </a:r>
            <a:r>
              <a:rPr lang="en-US" sz="2000" dirty="0" err="1"/>
              <a:t>muy</a:t>
            </a:r>
            <a:r>
              <a:rPr lang="en-US" sz="2000" dirty="0"/>
              <a:t> </a:t>
            </a:r>
            <a:r>
              <a:rPr lang="en-US" sz="2000" dirty="0" err="1"/>
              <a:t>productiva</a:t>
            </a:r>
            <a:r>
              <a:rPr lang="en-US" sz="2000" dirty="0"/>
              <a:t>” (Venturoli 2011).</a:t>
            </a:r>
          </a:p>
          <a:p>
            <a:endParaRPr lang="en-US" sz="2000" dirty="0">
              <a:solidFill>
                <a:schemeClr val="tx1">
                  <a:lumMod val="65000"/>
                  <a:lumOff val="35000"/>
                </a:schemeClr>
              </a:solidFill>
            </a:endParaRPr>
          </a:p>
          <a:p>
            <a:r>
              <a:rPr lang="en-US" sz="2000" dirty="0"/>
              <a:t>“ [</a:t>
            </a:r>
            <a:r>
              <a:rPr lang="mr-IN" sz="2000" dirty="0"/>
              <a:t>…</a:t>
            </a:r>
            <a:r>
              <a:rPr lang="it-IT" sz="2000" dirty="0"/>
              <a:t>] </a:t>
            </a:r>
            <a:r>
              <a:rPr lang="en-US" sz="2000" dirty="0"/>
              <a:t>el </a:t>
            </a:r>
            <a:r>
              <a:rPr lang="en-US" sz="2000" b="1" i="1" dirty="0" err="1"/>
              <a:t>dualismo</a:t>
            </a:r>
            <a:r>
              <a:rPr lang="en-US" sz="2000" b="1" i="1" dirty="0"/>
              <a:t> </a:t>
            </a:r>
            <a:r>
              <a:rPr lang="en-US" sz="2000" b="1" i="1" dirty="0" err="1"/>
              <a:t>aymara</a:t>
            </a:r>
            <a:r>
              <a:rPr lang="en-US" sz="2000" b="1" i="1" dirty="0"/>
              <a:t> </a:t>
            </a:r>
            <a:r>
              <a:rPr lang="en-US" sz="2000" dirty="0" err="1"/>
              <a:t>formado</a:t>
            </a:r>
            <a:r>
              <a:rPr lang="en-US" sz="2000" dirty="0"/>
              <a:t> </a:t>
            </a:r>
            <a:r>
              <a:rPr lang="en-US" sz="2000" dirty="0" err="1"/>
              <a:t>por</a:t>
            </a:r>
            <a:r>
              <a:rPr lang="en-US" sz="2000" dirty="0"/>
              <a:t> un </a:t>
            </a:r>
            <a:r>
              <a:rPr lang="en-US" sz="2000" dirty="0" err="1"/>
              <a:t>conjunto</a:t>
            </a:r>
            <a:r>
              <a:rPr lang="en-US" sz="2000" dirty="0"/>
              <a:t> de </a:t>
            </a:r>
            <a:r>
              <a:rPr lang="en-US" sz="2000" dirty="0" err="1"/>
              <a:t>bajo</a:t>
            </a:r>
            <a:r>
              <a:rPr lang="en-US" sz="2000" dirty="0"/>
              <a:t>, </a:t>
            </a:r>
            <a:r>
              <a:rPr lang="en-US" sz="2000" dirty="0" err="1"/>
              <a:t>húmedo</a:t>
            </a:r>
            <a:r>
              <a:rPr lang="en-US" sz="2000" dirty="0"/>
              <a:t>, </a:t>
            </a:r>
            <a:r>
              <a:rPr lang="en-US" sz="2000" dirty="0" err="1"/>
              <a:t>femenino</a:t>
            </a:r>
            <a:r>
              <a:rPr lang="en-US" sz="2000" dirty="0"/>
              <a:t> e </a:t>
            </a:r>
            <a:r>
              <a:rPr lang="en-US" sz="2000" dirty="0" err="1"/>
              <a:t>izquierda</a:t>
            </a:r>
            <a:r>
              <a:rPr lang="en-US" sz="2000" dirty="0"/>
              <a:t>, </a:t>
            </a:r>
            <a:r>
              <a:rPr lang="en-US" sz="2000" dirty="0" err="1"/>
              <a:t>resumido</a:t>
            </a:r>
            <a:r>
              <a:rPr lang="en-US" sz="2000" dirty="0"/>
              <a:t> en la </a:t>
            </a:r>
            <a:r>
              <a:rPr lang="en-US" sz="2000" dirty="0" err="1"/>
              <a:t>aldea</a:t>
            </a:r>
            <a:r>
              <a:rPr lang="en-US" sz="2000" dirty="0"/>
              <a:t> o </a:t>
            </a:r>
            <a:r>
              <a:rPr lang="en-US" sz="2000" dirty="0" err="1"/>
              <a:t>conjunto</a:t>
            </a:r>
            <a:r>
              <a:rPr lang="en-US" sz="2000" dirty="0"/>
              <a:t> </a:t>
            </a:r>
            <a:r>
              <a:rPr lang="en-US" sz="2000" dirty="0" err="1"/>
              <a:t>uma</a:t>
            </a:r>
            <a:r>
              <a:rPr lang="en-US" sz="2000" dirty="0"/>
              <a:t> o </a:t>
            </a:r>
            <a:r>
              <a:rPr lang="en-US" sz="2000" dirty="0" err="1"/>
              <a:t>urinsaya</a:t>
            </a:r>
            <a:r>
              <a:rPr lang="en-US" sz="2000" dirty="0"/>
              <a:t>, y </a:t>
            </a:r>
            <a:r>
              <a:rPr lang="en-US" sz="2000" dirty="0" err="1"/>
              <a:t>otro</a:t>
            </a:r>
            <a:r>
              <a:rPr lang="en-US" sz="2000" dirty="0"/>
              <a:t> </a:t>
            </a:r>
            <a:r>
              <a:rPr lang="en-US" sz="2000" dirty="0" err="1"/>
              <a:t>constituido</a:t>
            </a:r>
            <a:r>
              <a:rPr lang="en-US" sz="2000" dirty="0"/>
              <a:t> </a:t>
            </a:r>
            <a:r>
              <a:rPr lang="en-US" sz="2000" dirty="0" err="1"/>
              <a:t>por</a:t>
            </a:r>
            <a:r>
              <a:rPr lang="en-US" sz="2000" dirty="0"/>
              <a:t> alto, </a:t>
            </a:r>
            <a:r>
              <a:rPr lang="en-US" sz="2000" dirty="0" err="1"/>
              <a:t>seco</a:t>
            </a:r>
            <a:r>
              <a:rPr lang="en-US" sz="2000" dirty="0"/>
              <a:t>, </a:t>
            </a:r>
            <a:r>
              <a:rPr lang="en-US" sz="2000" dirty="0" err="1"/>
              <a:t>masculino</a:t>
            </a:r>
            <a:r>
              <a:rPr lang="en-US" sz="2000" dirty="0"/>
              <a:t> y </a:t>
            </a:r>
            <a:r>
              <a:rPr lang="en-US" sz="2000" dirty="0" err="1"/>
              <a:t>derecha</a:t>
            </a:r>
            <a:r>
              <a:rPr lang="en-US" sz="2000" dirty="0"/>
              <a:t> en </a:t>
            </a:r>
            <a:r>
              <a:rPr lang="en-US" sz="2000" dirty="0" err="1"/>
              <a:t>urco</a:t>
            </a:r>
            <a:r>
              <a:rPr lang="en-US" sz="2000" dirty="0"/>
              <a:t> o </a:t>
            </a:r>
            <a:r>
              <a:rPr lang="en-US" sz="2000" dirty="0" err="1"/>
              <a:t>aransaya</a:t>
            </a:r>
            <a:r>
              <a:rPr lang="en-US" sz="2000" dirty="0"/>
              <a:t> (</a:t>
            </a:r>
            <a:r>
              <a:rPr lang="en-US" sz="2000" dirty="0" err="1"/>
              <a:t>véase</a:t>
            </a:r>
            <a:r>
              <a:rPr lang="en-US" sz="2000" dirty="0"/>
              <a:t> </a:t>
            </a:r>
            <a:r>
              <a:rPr lang="en-US" sz="2000" dirty="0" err="1"/>
              <a:t>Bouysse-Cassagne</a:t>
            </a:r>
            <a:r>
              <a:rPr lang="en-US" sz="2000" dirty="0"/>
              <a:t> </a:t>
            </a:r>
            <a:r>
              <a:rPr lang="nb-NO" sz="2000" dirty="0"/>
              <a:t>1988; Platt 1978)” Venturoli 2011.</a:t>
            </a:r>
            <a:endParaRPr lang="en-US" sz="2000" dirty="0">
              <a:solidFill>
                <a:schemeClr val="tx1">
                  <a:lumMod val="65000"/>
                  <a:lumOff val="35000"/>
                </a:schemeClr>
              </a:solidFill>
            </a:endParaRPr>
          </a:p>
        </p:txBody>
      </p:sp>
      <p:pic>
        <p:nvPicPr>
          <p:cNvPr id="4" name="Immagine 3">
            <a:extLst>
              <a:ext uri="{FF2B5EF4-FFF2-40B4-BE49-F238E27FC236}">
                <a16:creationId xmlns:a16="http://schemas.microsoft.com/office/drawing/2014/main" id="{E291D11A-AFFC-7948-98BC-4BA022010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53"/>
            <a:ext cx="12192000" cy="6846094"/>
          </a:xfrm>
          <a:prstGeom prst="rect">
            <a:avLst/>
          </a:prstGeom>
        </p:spPr>
      </p:pic>
    </p:spTree>
    <p:extLst>
      <p:ext uri="{BB962C8B-B14F-4D97-AF65-F5344CB8AC3E}">
        <p14:creationId xmlns:p14="http://schemas.microsoft.com/office/powerpoint/2010/main" val="119283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109698" y="6376966"/>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2" name="Picture 1" descr="celia-xakriab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393"/>
            <a:ext cx="7971268" cy="6068127"/>
          </a:xfrm>
          <a:prstGeom prst="rect">
            <a:avLst/>
          </a:prstGeom>
        </p:spPr>
      </p:pic>
      <p:sp>
        <p:nvSpPr>
          <p:cNvPr id="4" name="Rectangle 3"/>
          <p:cNvSpPr/>
          <p:nvPr/>
        </p:nvSpPr>
        <p:spPr>
          <a:xfrm>
            <a:off x="8858964" y="4245085"/>
            <a:ext cx="3209533" cy="1323439"/>
          </a:xfrm>
          <a:prstGeom prst="rect">
            <a:avLst/>
          </a:prstGeom>
        </p:spPr>
        <p:txBody>
          <a:bodyPr wrap="none">
            <a:spAutoFit/>
          </a:bodyPr>
          <a:lstStyle/>
          <a:p>
            <a:r>
              <a:rPr lang="en-US" sz="4000" b="1" dirty="0">
                <a:hlinkClick r:id="rId5"/>
              </a:rPr>
              <a:t>Célia Xakriabá</a:t>
            </a:r>
            <a:endParaRPr lang="en-US" sz="4000" b="1" dirty="0"/>
          </a:p>
          <a:p>
            <a:r>
              <a:rPr lang="en-US" sz="4000" b="1" dirty="0" err="1"/>
              <a:t>Cura</a:t>
            </a:r>
            <a:r>
              <a:rPr lang="en-US" sz="4000" b="1" dirty="0"/>
              <a:t> da Terra</a:t>
            </a:r>
          </a:p>
        </p:txBody>
      </p:sp>
      <p:sp>
        <p:nvSpPr>
          <p:cNvPr id="10" name="Rectangle 9"/>
          <p:cNvSpPr/>
          <p:nvPr/>
        </p:nvSpPr>
        <p:spPr>
          <a:xfrm>
            <a:off x="177819" y="6171860"/>
            <a:ext cx="2856822" cy="369332"/>
          </a:xfrm>
          <a:prstGeom prst="rect">
            <a:avLst/>
          </a:prstGeom>
        </p:spPr>
        <p:txBody>
          <a:bodyPr wrap="none">
            <a:spAutoFit/>
          </a:bodyPr>
          <a:lstStyle/>
          <a:p>
            <a:r>
              <a:rPr lang="it-IT"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052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BY-SA_icon.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3" name="Rectangle 2"/>
          <p:cNvSpPr/>
          <p:nvPr/>
        </p:nvSpPr>
        <p:spPr>
          <a:xfrm>
            <a:off x="177819" y="6171860"/>
            <a:ext cx="2856822" cy="369332"/>
          </a:xfrm>
          <a:prstGeom prst="rect">
            <a:avLst/>
          </a:prstGeom>
        </p:spPr>
        <p:txBody>
          <a:bodyPr wrap="none">
            <a:spAutoFit/>
          </a:bodyPr>
          <a:lstStyle/>
          <a:p>
            <a:r>
              <a:rPr lang="it-IT"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01327" y="6534834"/>
            <a:ext cx="2845651" cy="461665"/>
          </a:xfrm>
          <a:prstGeom prst="rect">
            <a:avLst/>
          </a:prstGeom>
          <a:noFill/>
        </p:spPr>
        <p:txBody>
          <a:bodyPr wrap="none" rtlCol="0">
            <a:spAutoFit/>
          </a:body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1200" dirty="0"/>
          </a:p>
        </p:txBody>
      </p:sp>
      <p:pic>
        <p:nvPicPr>
          <p:cNvPr id="5" name="Picture 4" descr="mis abuela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215126" cy="6083424"/>
          </a:xfrm>
          <a:prstGeom prst="rect">
            <a:avLst/>
          </a:prstGeom>
        </p:spPr>
      </p:pic>
      <p:sp>
        <p:nvSpPr>
          <p:cNvPr id="6" name="TextBox 5"/>
          <p:cNvSpPr txBox="1"/>
          <p:nvPr/>
        </p:nvSpPr>
        <p:spPr>
          <a:xfrm>
            <a:off x="9528266" y="4214531"/>
            <a:ext cx="2663733" cy="1384995"/>
          </a:xfrm>
          <a:prstGeom prst="rect">
            <a:avLst/>
          </a:prstGeom>
          <a:noFill/>
        </p:spPr>
        <p:txBody>
          <a:bodyPr wrap="square" rtlCol="0">
            <a:spAutoFit/>
          </a:bodyPr>
          <a:lstStyle/>
          <a:p>
            <a:r>
              <a:rPr lang="en-US" sz="2800" b="1" dirty="0">
                <a:hlinkClick r:id="rId4"/>
              </a:rPr>
              <a:t>Mis </a:t>
            </a:r>
            <a:r>
              <a:rPr lang="en-US" sz="2800" b="1" dirty="0" err="1">
                <a:hlinkClick r:id="rId4"/>
              </a:rPr>
              <a:t>abuelas</a:t>
            </a:r>
            <a:r>
              <a:rPr lang="en-US" sz="2800" b="1" dirty="0">
                <a:hlinkClick r:id="rId4"/>
              </a:rPr>
              <a:t> no </a:t>
            </a:r>
            <a:r>
              <a:rPr lang="en-US" sz="2800" b="1" dirty="0" err="1">
                <a:hlinkClick r:id="rId4"/>
              </a:rPr>
              <a:t>eran</a:t>
            </a:r>
            <a:r>
              <a:rPr lang="en-US" sz="2800" b="1" dirty="0">
                <a:hlinkClick r:id="" action="ppaction://noaction"/>
              </a:rPr>
              <a:t> </a:t>
            </a:r>
          </a:p>
          <a:p>
            <a:r>
              <a:rPr lang="en-US" sz="2800" b="1" dirty="0">
                <a:hlinkClick r:id="" action="ppaction://noaction"/>
              </a:rPr>
              <a:t>las </a:t>
            </a:r>
            <a:r>
              <a:rPr lang="en-US" sz="2800" b="1" dirty="0" err="1">
                <a:hlinkClick r:id="rId4"/>
              </a:rPr>
              <a:t>patronas</a:t>
            </a:r>
            <a:endParaRPr lang="en-US" sz="2800" b="1" dirty="0"/>
          </a:p>
        </p:txBody>
      </p:sp>
    </p:spTree>
    <p:extLst>
      <p:ext uri="{BB962C8B-B14F-4D97-AF65-F5344CB8AC3E}">
        <p14:creationId xmlns:p14="http://schemas.microsoft.com/office/powerpoint/2010/main" val="18823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7" y="4016239"/>
            <a:ext cx="5869663" cy="1323439"/>
          </a:xfrm>
          <a:prstGeom prst="rect">
            <a:avLst/>
          </a:prstGeom>
          <a:noFill/>
        </p:spPr>
        <p:txBody>
          <a:bodyPr wrap="square" rtlCol="0">
            <a:spAutoFit/>
          </a:bodyPr>
          <a:lstStyle/>
          <a:p>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Ave María llena eres de rebeldía</a:t>
            </a:r>
            <a:endPar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4" name="Immagine 3" descr="Immagine che contiene testo, esterni, ballerino, gonna&#10;&#10;Descrizione generata automaticamente">
            <a:extLst>
              <a:ext uri="{FF2B5EF4-FFF2-40B4-BE49-F238E27FC236}">
                <a16:creationId xmlns:a16="http://schemas.microsoft.com/office/drawing/2014/main" id="{16D53D34-50A5-EE4F-B791-E322B6CDAE0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69843" y="-98245"/>
            <a:ext cx="4622157" cy="6199607"/>
          </a:xfrm>
          <a:prstGeom prst="rect">
            <a:avLst/>
          </a:prstGeom>
        </p:spPr>
      </p:pic>
    </p:spTree>
    <p:extLst>
      <p:ext uri="{BB962C8B-B14F-4D97-AF65-F5344CB8AC3E}">
        <p14:creationId xmlns:p14="http://schemas.microsoft.com/office/powerpoint/2010/main" val="3273985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203531" y="1846092"/>
            <a:ext cx="5333855" cy="4462760"/>
          </a:xfrm>
          <a:prstGeom prst="rect">
            <a:avLst/>
          </a:prstGeom>
        </p:spPr>
        <p:txBody>
          <a:bodyPr wrap="square">
            <a:spAutoFit/>
          </a:bodyPr>
          <a:lstStyle/>
          <a:p>
            <a:r>
              <a:rPr lang="it-IT" sz="2400" dirty="0"/>
              <a:t>“[</a:t>
            </a:r>
            <a:r>
              <a:rPr lang="mr-IN" sz="2400" dirty="0"/>
              <a:t>…</a:t>
            </a:r>
            <a:r>
              <a:rPr lang="it-IT" sz="2400" dirty="0"/>
              <a:t>] </a:t>
            </a:r>
            <a:r>
              <a:rPr lang="it-IT" sz="2400" dirty="0" err="1"/>
              <a:t>nosotras</a:t>
            </a:r>
            <a:r>
              <a:rPr lang="it-IT" sz="2400" dirty="0"/>
              <a:t>, </a:t>
            </a:r>
            <a:r>
              <a:rPr lang="it-IT" sz="2400" dirty="0" err="1"/>
              <a:t>las</a:t>
            </a:r>
            <a:r>
              <a:rPr lang="it-IT" sz="2400" dirty="0"/>
              <a:t> </a:t>
            </a:r>
            <a:r>
              <a:rPr lang="it-IT" sz="2400" dirty="0" err="1"/>
              <a:t>que</a:t>
            </a:r>
            <a:r>
              <a:rPr lang="it-IT" sz="2400" dirty="0"/>
              <a:t> </a:t>
            </a:r>
            <a:r>
              <a:rPr lang="it-IT" sz="2400" dirty="0" err="1"/>
              <a:t>somos</a:t>
            </a:r>
            <a:r>
              <a:rPr lang="it-IT" sz="2400" dirty="0"/>
              <a:t> </a:t>
            </a:r>
            <a:r>
              <a:rPr lang="it-IT" sz="2400" dirty="0" err="1"/>
              <a:t>capacitadas</a:t>
            </a:r>
            <a:r>
              <a:rPr lang="it-IT" sz="2400" dirty="0"/>
              <a:t>, </a:t>
            </a:r>
            <a:r>
              <a:rPr lang="it-IT" sz="2400" dirty="0" err="1"/>
              <a:t>estamos</a:t>
            </a:r>
            <a:r>
              <a:rPr lang="it-IT" sz="2400" dirty="0"/>
              <a:t> </a:t>
            </a:r>
            <a:r>
              <a:rPr lang="it-IT" sz="2400" dirty="0" err="1"/>
              <a:t>hablando</a:t>
            </a:r>
            <a:r>
              <a:rPr lang="it-IT" sz="2400" dirty="0"/>
              <a:t>, </a:t>
            </a:r>
            <a:r>
              <a:rPr lang="it-IT" sz="2400" dirty="0" err="1"/>
              <a:t>estamos</a:t>
            </a:r>
            <a:r>
              <a:rPr lang="it-IT" sz="2400" dirty="0"/>
              <a:t> </a:t>
            </a:r>
            <a:r>
              <a:rPr lang="it-IT" sz="2400" dirty="0" err="1"/>
              <a:t>hablando</a:t>
            </a:r>
            <a:r>
              <a:rPr lang="it-IT" sz="2400" dirty="0"/>
              <a:t> por </a:t>
            </a:r>
            <a:r>
              <a:rPr lang="it-IT" sz="2400" dirty="0" err="1"/>
              <a:t>nuestros</a:t>
            </a:r>
            <a:r>
              <a:rPr lang="it-IT" sz="2400" dirty="0"/>
              <a:t> </a:t>
            </a:r>
            <a:r>
              <a:rPr lang="it-IT" sz="2400" dirty="0" err="1"/>
              <a:t>hijos</a:t>
            </a:r>
            <a:r>
              <a:rPr lang="it-IT" sz="2400" dirty="0"/>
              <a:t>, </a:t>
            </a:r>
            <a:r>
              <a:rPr lang="it-IT" sz="2400" dirty="0" err="1"/>
              <a:t>nuestras</a:t>
            </a:r>
            <a:r>
              <a:rPr lang="it-IT" sz="2400" dirty="0"/>
              <a:t> </a:t>
            </a:r>
            <a:r>
              <a:rPr lang="it-IT" sz="2400" dirty="0" err="1"/>
              <a:t>hijas</a:t>
            </a:r>
            <a:r>
              <a:rPr lang="it-IT" sz="2400" dirty="0"/>
              <a:t> y por </a:t>
            </a:r>
            <a:r>
              <a:rPr lang="it-IT" sz="2400" dirty="0" err="1"/>
              <a:t>nuestra</a:t>
            </a:r>
            <a:r>
              <a:rPr lang="it-IT" sz="2400" dirty="0"/>
              <a:t> </a:t>
            </a:r>
            <a:r>
              <a:rPr lang="it-IT" sz="2400" dirty="0" err="1"/>
              <a:t>tierra</a:t>
            </a:r>
            <a:r>
              <a:rPr lang="it-IT" sz="2400" dirty="0"/>
              <a:t>. </a:t>
            </a:r>
            <a:r>
              <a:rPr lang="it-IT" sz="2400" dirty="0" err="1"/>
              <a:t>Queremos</a:t>
            </a:r>
            <a:r>
              <a:rPr lang="it-IT" sz="2400" dirty="0"/>
              <a:t> </a:t>
            </a:r>
            <a:r>
              <a:rPr lang="it-IT" sz="2400" dirty="0" err="1"/>
              <a:t>quedarnos</a:t>
            </a:r>
            <a:r>
              <a:rPr lang="it-IT" sz="2400" dirty="0"/>
              <a:t> </a:t>
            </a:r>
            <a:r>
              <a:rPr lang="it-IT" sz="2400" dirty="0" err="1"/>
              <a:t>aqui</a:t>
            </a:r>
            <a:r>
              <a:rPr lang="it-IT" sz="2400" dirty="0"/>
              <a:t>, no </a:t>
            </a:r>
            <a:r>
              <a:rPr lang="it-IT" sz="2400" dirty="0" err="1"/>
              <a:t>queremos</a:t>
            </a:r>
            <a:r>
              <a:rPr lang="it-IT" sz="2400" dirty="0"/>
              <a:t> salir, </a:t>
            </a:r>
            <a:r>
              <a:rPr lang="it-IT" sz="2400" dirty="0" err="1"/>
              <a:t>queremos</a:t>
            </a:r>
            <a:r>
              <a:rPr lang="it-IT" sz="2400" dirty="0"/>
              <a:t> </a:t>
            </a:r>
            <a:r>
              <a:rPr lang="it-IT" sz="2400" dirty="0" err="1"/>
              <a:t>quedarnos</a:t>
            </a:r>
            <a:r>
              <a:rPr lang="it-IT" sz="2400" dirty="0"/>
              <a:t> en </a:t>
            </a:r>
            <a:r>
              <a:rPr lang="it-IT" sz="2400" dirty="0" err="1"/>
              <a:t>nuestras</a:t>
            </a:r>
            <a:r>
              <a:rPr lang="it-IT" sz="2400" dirty="0"/>
              <a:t> </a:t>
            </a:r>
            <a:r>
              <a:rPr lang="it-IT" sz="2400" dirty="0" err="1"/>
              <a:t>chacras</a:t>
            </a:r>
            <a:r>
              <a:rPr lang="it-IT" sz="2400" dirty="0"/>
              <a:t> con </a:t>
            </a:r>
            <a:r>
              <a:rPr lang="it-IT" sz="2400" dirty="0" err="1"/>
              <a:t>nuestras</a:t>
            </a:r>
            <a:r>
              <a:rPr lang="it-IT" sz="2400" dirty="0"/>
              <a:t> </a:t>
            </a:r>
            <a:r>
              <a:rPr lang="it-IT" sz="2400" dirty="0" err="1"/>
              <a:t>jirkas</a:t>
            </a:r>
            <a:r>
              <a:rPr lang="it-IT" sz="2400" dirty="0"/>
              <a:t>, </a:t>
            </a:r>
            <a:r>
              <a:rPr lang="it-IT" sz="2400" dirty="0" err="1"/>
              <a:t>mamita</a:t>
            </a:r>
            <a:r>
              <a:rPr lang="it-IT" sz="2400" dirty="0"/>
              <a:t>. </a:t>
            </a:r>
            <a:r>
              <a:rPr lang="it-IT" sz="2400" dirty="0" err="1"/>
              <a:t>Esatamos</a:t>
            </a:r>
            <a:r>
              <a:rPr lang="it-IT" sz="2400" dirty="0"/>
              <a:t> </a:t>
            </a:r>
            <a:r>
              <a:rPr lang="it-IT" sz="2400" dirty="0" err="1"/>
              <a:t>hablando</a:t>
            </a:r>
            <a:r>
              <a:rPr lang="it-IT" sz="2400" dirty="0"/>
              <a:t> </a:t>
            </a:r>
            <a:r>
              <a:rPr lang="it-IT" sz="2400" dirty="0" err="1"/>
              <a:t>entre</a:t>
            </a:r>
            <a:r>
              <a:rPr lang="it-IT" sz="2400" dirty="0"/>
              <a:t> </a:t>
            </a:r>
            <a:r>
              <a:rPr lang="it-IT" sz="2400" dirty="0" err="1"/>
              <a:t>los</a:t>
            </a:r>
            <a:r>
              <a:rPr lang="it-IT" sz="2400" dirty="0"/>
              <a:t> </a:t>
            </a:r>
            <a:r>
              <a:rPr lang="it-IT" sz="2400" dirty="0" err="1"/>
              <a:t>hombres</a:t>
            </a:r>
            <a:r>
              <a:rPr lang="it-IT" sz="2400" dirty="0"/>
              <a:t> en la </a:t>
            </a:r>
            <a:r>
              <a:rPr lang="it-IT" sz="2400" dirty="0" err="1"/>
              <a:t>asemblea</a:t>
            </a:r>
            <a:r>
              <a:rPr lang="it-IT" sz="2400" dirty="0"/>
              <a:t> [</a:t>
            </a:r>
            <a:r>
              <a:rPr lang="mr-IN" sz="2400" dirty="0"/>
              <a:t>…</a:t>
            </a:r>
            <a:r>
              <a:rPr lang="it-IT" sz="2400" dirty="0"/>
              <a:t>]”. </a:t>
            </a:r>
            <a:r>
              <a:rPr lang="it-IT" sz="2400" dirty="0" err="1"/>
              <a:t>Marcelina</a:t>
            </a:r>
            <a:r>
              <a:rPr lang="it-IT" sz="2400" dirty="0"/>
              <a:t>, </a:t>
            </a:r>
            <a:r>
              <a:rPr lang="it-IT" sz="2400" dirty="0" err="1"/>
              <a:t>Acopalca</a:t>
            </a:r>
            <a:r>
              <a:rPr lang="it-IT" sz="2400" dirty="0"/>
              <a:t> 2006</a:t>
            </a:r>
          </a:p>
          <a:p>
            <a:endParaRPr lang="en-US" sz="2200" dirty="0"/>
          </a:p>
          <a:p>
            <a:r>
              <a:rPr lang="en-US" sz="2200" dirty="0"/>
              <a:t> </a:t>
            </a:r>
          </a:p>
        </p:txBody>
      </p:sp>
      <p:pic>
        <p:nvPicPr>
          <p:cNvPr id="2" name="Picture 1" descr="_MG_1241.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02422" y="1269999"/>
            <a:ext cx="6176210" cy="4826000"/>
          </a:xfrm>
          <a:prstGeom prst="rect">
            <a:avLst/>
          </a:prstGeom>
        </p:spPr>
      </p:pic>
      <p:sp>
        <p:nvSpPr>
          <p:cNvPr id="10" name="Rectangle 9"/>
          <p:cNvSpPr/>
          <p:nvPr/>
        </p:nvSpPr>
        <p:spPr>
          <a:xfrm>
            <a:off x="177819" y="6171860"/>
            <a:ext cx="4054603" cy="369332"/>
          </a:xfrm>
          <a:prstGeom prst="rect">
            <a:avLst/>
          </a:prstGeom>
        </p:spPr>
        <p:txBody>
          <a:bodyPr wrap="none">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Tree>
    <p:extLst>
      <p:ext uri="{BB962C8B-B14F-4D97-AF65-F5344CB8AC3E}">
        <p14:creationId xmlns:p14="http://schemas.microsoft.com/office/powerpoint/2010/main" val="183995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4609" y="464700"/>
            <a:ext cx="6790549" cy="707886"/>
          </a:xfrm>
          <a:prstGeom prst="rect">
            <a:avLst/>
          </a:prstGeom>
          <a:noFill/>
        </p:spPr>
        <p:txBody>
          <a:bodyPr wrap="square" rtlCol="0">
            <a:spAutoFit/>
          </a:bodyPr>
          <a:lstStyle/>
          <a:p>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Feminismocomunitario</a:t>
            </a:r>
            <a:endPar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298528" y="1395800"/>
            <a:ext cx="6607600" cy="4708981"/>
          </a:xfrm>
          <a:prstGeom prst="rect">
            <a:avLst/>
          </a:prstGeom>
        </p:spPr>
        <p:txBody>
          <a:bodyPr wrap="square">
            <a:spAutoFit/>
          </a:bodyPr>
          <a:lstStyle/>
          <a:p>
            <a:pPr algn="just"/>
            <a:r>
              <a:rPr lang="es-ES_tradnl" sz="2000" dirty="0"/>
              <a:t>“</a:t>
            </a:r>
            <a:r>
              <a:rPr lang="en-US" sz="2000" dirty="0"/>
              <a:t>El </a:t>
            </a:r>
            <a:r>
              <a:rPr lang="en-US" sz="2000" dirty="0" err="1"/>
              <a:t>nuestro</a:t>
            </a:r>
            <a:r>
              <a:rPr lang="en-US" sz="2000" dirty="0"/>
              <a:t> es un </a:t>
            </a:r>
            <a:r>
              <a:rPr lang="en-US" sz="2000" dirty="0" err="1"/>
              <a:t>feminismo</a:t>
            </a:r>
            <a:r>
              <a:rPr lang="en-US" sz="2000" dirty="0"/>
              <a:t> </a:t>
            </a:r>
            <a:r>
              <a:rPr lang="en-US" sz="2000" dirty="0" err="1"/>
              <a:t>útil</a:t>
            </a:r>
            <a:r>
              <a:rPr lang="en-US" sz="2000" dirty="0"/>
              <a:t> a la </a:t>
            </a:r>
            <a:r>
              <a:rPr lang="en-US" sz="2000" dirty="0" err="1"/>
              <a:t>lucha</a:t>
            </a:r>
            <a:r>
              <a:rPr lang="en-US" sz="2000" dirty="0"/>
              <a:t> de </a:t>
            </a:r>
            <a:r>
              <a:rPr lang="en-US" sz="2000" dirty="0" err="1"/>
              <a:t>nuestros</a:t>
            </a:r>
            <a:r>
              <a:rPr lang="en-US" sz="2000" dirty="0"/>
              <a:t> pueblos, </a:t>
            </a:r>
            <a:r>
              <a:rPr lang="en-US" sz="2000" dirty="0" err="1"/>
              <a:t>porque</a:t>
            </a:r>
            <a:r>
              <a:rPr lang="en-US" sz="2000" dirty="0"/>
              <a:t> el </a:t>
            </a:r>
            <a:r>
              <a:rPr lang="en-US" sz="2000" dirty="0" err="1"/>
              <a:t>feminismocomunitario</a:t>
            </a:r>
            <a:r>
              <a:rPr lang="en-US" sz="2000" dirty="0"/>
              <a:t> es el </a:t>
            </a:r>
            <a:r>
              <a:rPr lang="en-US" sz="2000" dirty="0" err="1"/>
              <a:t>feminismo</a:t>
            </a:r>
            <a:r>
              <a:rPr lang="en-US" sz="2000" dirty="0"/>
              <a:t> de los pueblos, </a:t>
            </a:r>
            <a:r>
              <a:rPr lang="en-US" sz="2000" dirty="0" err="1"/>
              <a:t>cada</a:t>
            </a:r>
            <a:r>
              <a:rPr lang="en-US" sz="2000" dirty="0"/>
              <a:t> </a:t>
            </a:r>
            <a:r>
              <a:rPr lang="en-US" sz="2000" dirty="0" err="1"/>
              <a:t>vez</a:t>
            </a:r>
            <a:r>
              <a:rPr lang="en-US" sz="2000" dirty="0"/>
              <a:t> es </a:t>
            </a:r>
            <a:r>
              <a:rPr lang="en-US" sz="2000" dirty="0" err="1"/>
              <a:t>más</a:t>
            </a:r>
            <a:r>
              <a:rPr lang="en-US" sz="2000" dirty="0"/>
              <a:t> claro que no </a:t>
            </a:r>
            <a:r>
              <a:rPr lang="en-US" sz="2000" dirty="0" err="1"/>
              <a:t>tenemos</a:t>
            </a:r>
            <a:r>
              <a:rPr lang="en-US" sz="2000" dirty="0"/>
              <a:t> nada que </a:t>
            </a:r>
            <a:r>
              <a:rPr lang="en-US" sz="2000" dirty="0" err="1"/>
              <a:t>ver</a:t>
            </a:r>
            <a:r>
              <a:rPr lang="en-US" sz="2000" dirty="0"/>
              <a:t> con las </a:t>
            </a:r>
            <a:r>
              <a:rPr lang="en-US" sz="2000" dirty="0" err="1"/>
              <a:t>feministas</a:t>
            </a:r>
            <a:r>
              <a:rPr lang="en-US" sz="2000" dirty="0"/>
              <a:t> </a:t>
            </a:r>
            <a:r>
              <a:rPr lang="en-US" sz="2000" dirty="0" err="1"/>
              <a:t>ni</a:t>
            </a:r>
            <a:r>
              <a:rPr lang="en-US" sz="2000" dirty="0"/>
              <a:t> con los </a:t>
            </a:r>
            <a:r>
              <a:rPr lang="en-US" sz="2000" dirty="0" err="1"/>
              <a:t>colectivos</a:t>
            </a:r>
            <a:r>
              <a:rPr lang="en-US" sz="2000" dirty="0"/>
              <a:t> de </a:t>
            </a:r>
            <a:r>
              <a:rPr lang="en-US" sz="2000" dirty="0" err="1"/>
              <a:t>feministas</a:t>
            </a:r>
            <a:r>
              <a:rPr lang="en-US" sz="2000" dirty="0"/>
              <a:t>, </a:t>
            </a:r>
            <a:r>
              <a:rPr lang="en-US" sz="2000" dirty="0" err="1"/>
              <a:t>tampoco</a:t>
            </a:r>
            <a:r>
              <a:rPr lang="en-US" sz="2000" dirty="0"/>
              <a:t> con </a:t>
            </a:r>
            <a:r>
              <a:rPr lang="en-US" sz="2000" dirty="0" err="1"/>
              <a:t>intelectuales</a:t>
            </a:r>
            <a:r>
              <a:rPr lang="en-US" sz="2000" dirty="0"/>
              <a:t> </a:t>
            </a:r>
            <a:r>
              <a:rPr lang="en-US" sz="2000" dirty="0" err="1"/>
              <a:t>feministas</a:t>
            </a:r>
            <a:r>
              <a:rPr lang="en-US" sz="2000" dirty="0"/>
              <a:t> </a:t>
            </a:r>
            <a:r>
              <a:rPr lang="en-US" sz="2000" dirty="0" err="1"/>
              <a:t>ni</a:t>
            </a:r>
            <a:r>
              <a:rPr lang="en-US" sz="2000" dirty="0"/>
              <a:t> </a:t>
            </a:r>
            <a:r>
              <a:rPr lang="en-US" sz="2000" dirty="0" err="1"/>
              <a:t>académicas</a:t>
            </a:r>
            <a:r>
              <a:rPr lang="en-US" sz="2000" dirty="0"/>
              <a:t> </a:t>
            </a:r>
            <a:r>
              <a:rPr lang="en-US" sz="2000" dirty="0" err="1"/>
              <a:t>feministas</a:t>
            </a:r>
            <a:r>
              <a:rPr lang="en-US" sz="2000" dirty="0"/>
              <a:t> que </a:t>
            </a:r>
            <a:r>
              <a:rPr lang="en-US" sz="2000" dirty="0" err="1"/>
              <a:t>nos</a:t>
            </a:r>
            <a:r>
              <a:rPr lang="en-US" sz="2000" dirty="0"/>
              <a:t> </a:t>
            </a:r>
            <a:r>
              <a:rPr lang="en-US" sz="2000" dirty="0" err="1"/>
              <a:t>bautizan</a:t>
            </a:r>
            <a:r>
              <a:rPr lang="en-US" sz="2000" dirty="0"/>
              <a:t> </a:t>
            </a:r>
            <a:r>
              <a:rPr lang="en-US" sz="2000" dirty="0" err="1"/>
              <a:t>como</a:t>
            </a:r>
            <a:r>
              <a:rPr lang="en-US" sz="2000" dirty="0"/>
              <a:t> </a:t>
            </a:r>
            <a:r>
              <a:rPr lang="en-US" sz="2000" dirty="0" err="1"/>
              <a:t>feministas</a:t>
            </a:r>
            <a:r>
              <a:rPr lang="en-US" sz="2000" dirty="0"/>
              <a:t> </a:t>
            </a:r>
            <a:r>
              <a:rPr lang="en-US" sz="2000" dirty="0" err="1"/>
              <a:t>decoloniales</a:t>
            </a:r>
            <a:r>
              <a:rPr lang="en-US" sz="2000" dirty="0"/>
              <a:t>, </a:t>
            </a:r>
            <a:r>
              <a:rPr lang="en-US" sz="2000" dirty="0" err="1"/>
              <a:t>poscoloniales</a:t>
            </a:r>
            <a:r>
              <a:rPr lang="en-US" sz="2000" dirty="0"/>
              <a:t>, </a:t>
            </a:r>
            <a:r>
              <a:rPr lang="en-US" sz="2000" dirty="0" err="1"/>
              <a:t>feministas</a:t>
            </a:r>
            <a:r>
              <a:rPr lang="en-US" sz="2000" dirty="0"/>
              <a:t> </a:t>
            </a:r>
            <a:r>
              <a:rPr lang="en-US" sz="2000" dirty="0" err="1"/>
              <a:t>indígenas</a:t>
            </a:r>
            <a:r>
              <a:rPr lang="en-US" sz="2000" dirty="0"/>
              <a:t>, </a:t>
            </a:r>
            <a:r>
              <a:rPr lang="en-US" sz="2000" dirty="0" err="1"/>
              <a:t>nos</a:t>
            </a:r>
            <a:r>
              <a:rPr lang="en-US" sz="2000" dirty="0"/>
              <a:t> dan el </a:t>
            </a:r>
            <a:r>
              <a:rPr lang="en-US" sz="2000" dirty="0" err="1"/>
              <a:t>lugar</a:t>
            </a:r>
            <a:r>
              <a:rPr lang="en-US" sz="2000" dirty="0"/>
              <a:t> de un </a:t>
            </a:r>
            <a:r>
              <a:rPr lang="en-US" sz="2000" dirty="0" err="1"/>
              <a:t>subfeminismo</a:t>
            </a:r>
            <a:r>
              <a:rPr lang="en-US" sz="2000" dirty="0"/>
              <a:t>; </a:t>
            </a:r>
            <a:r>
              <a:rPr lang="en-US" sz="2000" dirty="0" err="1"/>
              <a:t>siempre</a:t>
            </a:r>
            <a:r>
              <a:rPr lang="en-US" sz="2000" dirty="0"/>
              <a:t> </a:t>
            </a:r>
            <a:r>
              <a:rPr lang="en-US" sz="2000" dirty="0" err="1"/>
              <a:t>hemos</a:t>
            </a:r>
            <a:r>
              <a:rPr lang="en-US" sz="2000" dirty="0"/>
              <a:t> </a:t>
            </a:r>
            <a:r>
              <a:rPr lang="en-US" sz="2000" dirty="0" err="1"/>
              <a:t>sido</a:t>
            </a:r>
            <a:r>
              <a:rPr lang="en-US" sz="2000" dirty="0"/>
              <a:t> </a:t>
            </a:r>
            <a:r>
              <a:rPr lang="en-US" sz="2000" dirty="0" err="1"/>
              <a:t>respetuosas</a:t>
            </a:r>
            <a:r>
              <a:rPr lang="en-US" sz="2000" dirty="0"/>
              <a:t> y </a:t>
            </a:r>
            <a:r>
              <a:rPr lang="en-US" sz="2000" dirty="0" err="1"/>
              <a:t>convocantes</a:t>
            </a:r>
            <a:r>
              <a:rPr lang="en-US" sz="2000" dirty="0"/>
              <a:t>, </a:t>
            </a:r>
            <a:r>
              <a:rPr lang="en-US" sz="2000" dirty="0" err="1"/>
              <a:t>pero</a:t>
            </a:r>
            <a:r>
              <a:rPr lang="en-US" sz="2000" dirty="0"/>
              <a:t> </a:t>
            </a:r>
            <a:r>
              <a:rPr lang="en-US" sz="2000" dirty="0" err="1"/>
              <a:t>cuando</a:t>
            </a:r>
            <a:r>
              <a:rPr lang="en-US" sz="2000" dirty="0"/>
              <a:t> no se </a:t>
            </a:r>
            <a:r>
              <a:rPr lang="en-US" sz="2000" dirty="0" err="1"/>
              <a:t>quiere</a:t>
            </a:r>
            <a:r>
              <a:rPr lang="en-US" sz="2000" dirty="0"/>
              <a:t> </a:t>
            </a:r>
            <a:r>
              <a:rPr lang="en-US" sz="2000" dirty="0" err="1"/>
              <a:t>reflexionar</a:t>
            </a:r>
            <a:r>
              <a:rPr lang="en-US" sz="2000" dirty="0"/>
              <a:t> </a:t>
            </a:r>
            <a:r>
              <a:rPr lang="en-US" sz="2000" dirty="0" err="1"/>
              <a:t>pues</a:t>
            </a:r>
            <a:r>
              <a:rPr lang="en-US" sz="2000" dirty="0"/>
              <a:t> no se lo </a:t>
            </a:r>
            <a:r>
              <a:rPr lang="en-US" sz="2000" dirty="0" err="1"/>
              <a:t>hace</a:t>
            </a:r>
            <a:r>
              <a:rPr lang="en-US" sz="2000" dirty="0"/>
              <a:t>. Por hoy y hasta hoy </a:t>
            </a:r>
            <a:r>
              <a:rPr lang="en-US" sz="2000" dirty="0" err="1"/>
              <a:t>estamos</a:t>
            </a:r>
            <a:r>
              <a:rPr lang="en-US" sz="2000" dirty="0"/>
              <a:t> </a:t>
            </a:r>
            <a:r>
              <a:rPr lang="en-US" sz="2000" dirty="0" err="1"/>
              <a:t>lejos</a:t>
            </a:r>
            <a:r>
              <a:rPr lang="en-US" sz="2000" dirty="0"/>
              <a:t> de lo que </a:t>
            </a:r>
            <a:r>
              <a:rPr lang="en-US" sz="2000" dirty="0" err="1"/>
              <a:t>dicen</a:t>
            </a:r>
            <a:r>
              <a:rPr lang="en-US" sz="2000" dirty="0"/>
              <a:t> las </a:t>
            </a:r>
            <a:r>
              <a:rPr lang="en-US" sz="2000" dirty="0" err="1"/>
              <a:t>académicas</a:t>
            </a:r>
            <a:r>
              <a:rPr lang="en-US" sz="2000" dirty="0"/>
              <a:t>, las </a:t>
            </a:r>
            <a:r>
              <a:rPr lang="en-US" sz="2000" dirty="0" err="1"/>
              <a:t>intelectuales</a:t>
            </a:r>
            <a:r>
              <a:rPr lang="en-US" sz="2000" dirty="0"/>
              <a:t> y </a:t>
            </a:r>
            <a:r>
              <a:rPr lang="en-US" sz="2000" dirty="0" err="1"/>
              <a:t>activistas</a:t>
            </a:r>
            <a:r>
              <a:rPr lang="en-US" sz="2000" dirty="0"/>
              <a:t> </a:t>
            </a:r>
            <a:r>
              <a:rPr lang="en-US" sz="2000" dirty="0" err="1"/>
              <a:t>feministas</a:t>
            </a:r>
            <a:r>
              <a:rPr lang="en-US" sz="2000" dirty="0"/>
              <a:t>, </a:t>
            </a:r>
            <a:r>
              <a:rPr lang="en-US" sz="2000" dirty="0" err="1"/>
              <a:t>pues</a:t>
            </a:r>
            <a:r>
              <a:rPr lang="en-US" sz="2000" dirty="0"/>
              <a:t> el </a:t>
            </a:r>
            <a:r>
              <a:rPr lang="en-US" sz="2000" dirty="0" err="1"/>
              <a:t>nuestro</a:t>
            </a:r>
            <a:r>
              <a:rPr lang="en-US" sz="2000" dirty="0"/>
              <a:t> es </a:t>
            </a:r>
            <a:r>
              <a:rPr lang="en-US" sz="2000" dirty="0" err="1"/>
              <a:t>feminismocomunitario</a:t>
            </a:r>
            <a:r>
              <a:rPr lang="en-US" sz="2000" dirty="0"/>
              <a:t> de </a:t>
            </a:r>
            <a:r>
              <a:rPr lang="en-US" sz="2000" dirty="0" err="1"/>
              <a:t>Abya</a:t>
            </a:r>
            <a:r>
              <a:rPr lang="en-US" sz="2000" dirty="0"/>
              <a:t> </a:t>
            </a:r>
            <a:r>
              <a:rPr lang="en-US" sz="2000" dirty="0" err="1"/>
              <a:t>Yala</a:t>
            </a:r>
            <a:r>
              <a:rPr lang="en-US" sz="2000" dirty="0"/>
              <a:t> y </a:t>
            </a:r>
            <a:r>
              <a:rPr lang="en-US" sz="2000" dirty="0" err="1"/>
              <a:t>vamos</a:t>
            </a:r>
            <a:r>
              <a:rPr lang="en-US" sz="2000" dirty="0"/>
              <a:t> </a:t>
            </a:r>
            <a:r>
              <a:rPr lang="en-US" sz="2000" dirty="0" err="1"/>
              <a:t>construyendo</a:t>
            </a:r>
            <a:r>
              <a:rPr lang="en-US" sz="2000" dirty="0"/>
              <a:t> el </a:t>
            </a:r>
            <a:r>
              <a:rPr lang="en-US" sz="2000" dirty="0" err="1"/>
              <a:t>feminismocomunitario</a:t>
            </a:r>
            <a:r>
              <a:rPr lang="en-US" sz="2000" dirty="0"/>
              <a:t> del </a:t>
            </a:r>
            <a:r>
              <a:rPr lang="en-US" sz="2000" dirty="0" err="1"/>
              <a:t>mundo</a:t>
            </a:r>
            <a:r>
              <a:rPr lang="en-US" sz="2000" dirty="0"/>
              <a:t> y del </a:t>
            </a:r>
            <a:r>
              <a:rPr lang="en-US" sz="2000" dirty="0" err="1"/>
              <a:t>planeta</a:t>
            </a:r>
            <a:r>
              <a:rPr lang="es-ES_tradnl" sz="2000" dirty="0"/>
              <a:t>”</a:t>
            </a:r>
            <a:r>
              <a:rPr lang="en-US" sz="2000" dirty="0"/>
              <a:t> Julieta Paredes 2017.</a:t>
            </a:r>
          </a:p>
          <a:p>
            <a:r>
              <a:rPr lang="en-US" sz="2000" dirty="0"/>
              <a:t> </a:t>
            </a:r>
          </a:p>
        </p:txBody>
      </p:sp>
      <p:pic>
        <p:nvPicPr>
          <p:cNvPr id="10" name="Immagine 9" descr="Immagine che contiene utensiledimetallo, cuoio, vicino, ingranaggio&#10;&#10;Descrizione generata automaticamente">
            <a:extLst>
              <a:ext uri="{FF2B5EF4-FFF2-40B4-BE49-F238E27FC236}">
                <a16:creationId xmlns:a16="http://schemas.microsoft.com/office/drawing/2014/main" id="{0A8BA722-9458-B945-9388-44C71347E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5877" y="1118937"/>
            <a:ext cx="4976123" cy="4976123"/>
          </a:xfrm>
          <a:prstGeom prst="rect">
            <a:avLst/>
          </a:prstGeom>
        </p:spPr>
      </p:pic>
    </p:spTree>
    <p:extLst>
      <p:ext uri="{BB962C8B-B14F-4D97-AF65-F5344CB8AC3E}">
        <p14:creationId xmlns:p14="http://schemas.microsoft.com/office/powerpoint/2010/main" val="77941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7506" y="125749"/>
            <a:ext cx="6030822" cy="707886"/>
          </a:xfrm>
          <a:prstGeom prst="rect">
            <a:avLst/>
          </a:prstGeom>
          <a:noFill/>
        </p:spPr>
        <p:txBody>
          <a:bodyPr wrap="square" rtlCol="0">
            <a:spAutoFit/>
          </a:bodyPr>
          <a:lstStyle/>
          <a:p>
            <a:r>
              <a:rPr lang="es-ES_tradnl" sz="4000" b="1" i="1" dirty="0">
                <a:solidFill>
                  <a:srgbClr val="BB1717"/>
                </a:solidFill>
                <a:latin typeface="Tahoma" panose="020B0604030504040204" pitchFamily="34" charset="0"/>
                <a:ea typeface="Tahoma" panose="020B0604030504040204" pitchFamily="34" charset="0"/>
                <a:cs typeface="Tahoma" panose="020B0604030504040204" pitchFamily="34" charset="0"/>
              </a:rPr>
              <a:t>Cuerpo territorio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226337" y="1235079"/>
            <a:ext cx="7627227" cy="5016758"/>
          </a:xfrm>
          <a:prstGeom prst="rect">
            <a:avLst/>
          </a:prstGeom>
        </p:spPr>
        <p:txBody>
          <a:bodyPr wrap="square">
            <a:spAutoFit/>
          </a:bodyPr>
          <a:lstStyle/>
          <a:p>
            <a:r>
              <a:rPr lang="en-US" sz="1600" dirty="0"/>
              <a:t>“</a:t>
            </a:r>
            <a:r>
              <a:rPr lang="en-US" sz="1600" dirty="0" err="1"/>
              <a:t>Pensamos</a:t>
            </a:r>
            <a:r>
              <a:rPr lang="en-US" sz="1600" dirty="0"/>
              <a:t> el </a:t>
            </a:r>
            <a:r>
              <a:rPr lang="en-US" sz="1600" dirty="0" err="1"/>
              <a:t>cuerpo</a:t>
            </a:r>
            <a:r>
              <a:rPr lang="en-US" sz="1600" dirty="0"/>
              <a:t> </a:t>
            </a:r>
            <a:r>
              <a:rPr lang="en-US" sz="1600" dirty="0" err="1"/>
              <a:t>como</a:t>
            </a:r>
            <a:r>
              <a:rPr lang="en-US" sz="1600" dirty="0"/>
              <a:t> </a:t>
            </a:r>
            <a:r>
              <a:rPr lang="en-US" sz="1600" dirty="0" err="1"/>
              <a:t>nuestro</a:t>
            </a:r>
            <a:r>
              <a:rPr lang="en-US" sz="1600" dirty="0"/>
              <a:t> primer </a:t>
            </a:r>
            <a:r>
              <a:rPr lang="en-US" sz="1600" dirty="0" err="1"/>
              <a:t>territorio</a:t>
            </a:r>
            <a:r>
              <a:rPr lang="en-US" sz="1600" dirty="0"/>
              <a:t> y al </a:t>
            </a:r>
            <a:r>
              <a:rPr lang="en-US" sz="1600" dirty="0" err="1"/>
              <a:t>territorio</a:t>
            </a:r>
            <a:r>
              <a:rPr lang="en-US" sz="1600" dirty="0"/>
              <a:t> lo </a:t>
            </a:r>
            <a:r>
              <a:rPr lang="en-US" sz="1600" dirty="0" err="1"/>
              <a:t>reconocemos</a:t>
            </a:r>
            <a:r>
              <a:rPr lang="en-US" sz="1600" dirty="0"/>
              <a:t> en </a:t>
            </a:r>
            <a:r>
              <a:rPr lang="en-US" sz="1600" dirty="0" err="1"/>
              <a:t>nuestros</a:t>
            </a:r>
            <a:r>
              <a:rPr lang="en-US" sz="1600" dirty="0"/>
              <a:t> </a:t>
            </a:r>
            <a:r>
              <a:rPr lang="en-US" sz="1600" dirty="0" err="1"/>
              <a:t>cuerpos</a:t>
            </a:r>
            <a:r>
              <a:rPr lang="en-US" sz="1600" dirty="0"/>
              <a:t>: </a:t>
            </a:r>
            <a:r>
              <a:rPr lang="en-US" sz="1600" dirty="0" err="1"/>
              <a:t>cuando</a:t>
            </a:r>
            <a:r>
              <a:rPr lang="en-US" sz="1600" dirty="0"/>
              <a:t> se </a:t>
            </a:r>
            <a:r>
              <a:rPr lang="en-US" sz="1600" dirty="0" err="1"/>
              <a:t>violentan</a:t>
            </a:r>
            <a:r>
              <a:rPr lang="en-US" sz="1600" dirty="0"/>
              <a:t> los </a:t>
            </a:r>
            <a:r>
              <a:rPr lang="en-US" sz="1600" dirty="0" err="1"/>
              <a:t>lugares</a:t>
            </a:r>
            <a:r>
              <a:rPr lang="en-US" sz="1600" dirty="0"/>
              <a:t> </a:t>
            </a:r>
            <a:r>
              <a:rPr lang="en-US" sz="1600" dirty="0" err="1"/>
              <a:t>que</a:t>
            </a:r>
            <a:r>
              <a:rPr lang="en-US" sz="1600" dirty="0"/>
              <a:t> </a:t>
            </a:r>
            <a:r>
              <a:rPr lang="en-US" sz="1600" dirty="0" err="1"/>
              <a:t>habitamos</a:t>
            </a:r>
            <a:r>
              <a:rPr lang="en-US" sz="1600" dirty="0"/>
              <a:t> se </a:t>
            </a:r>
            <a:r>
              <a:rPr lang="en-US" sz="1600" dirty="0" err="1"/>
              <a:t>afectan</a:t>
            </a:r>
            <a:r>
              <a:rPr lang="en-US" sz="1600" dirty="0"/>
              <a:t> </a:t>
            </a:r>
            <a:r>
              <a:rPr lang="en-US" sz="1600" dirty="0" err="1"/>
              <a:t>nuestros</a:t>
            </a:r>
            <a:r>
              <a:rPr lang="en-US" sz="1600" dirty="0"/>
              <a:t> </a:t>
            </a:r>
            <a:r>
              <a:rPr lang="en-US" sz="1600" dirty="0" err="1"/>
              <a:t>cuerpos</a:t>
            </a:r>
            <a:r>
              <a:rPr lang="en-US" sz="1600" dirty="0"/>
              <a:t>, </a:t>
            </a:r>
            <a:r>
              <a:rPr lang="en-US" sz="1600" dirty="0" err="1"/>
              <a:t>cuando</a:t>
            </a:r>
            <a:r>
              <a:rPr lang="en-US" sz="1600" dirty="0"/>
              <a:t> se </a:t>
            </a:r>
            <a:r>
              <a:rPr lang="en-US" sz="1600" dirty="0" err="1"/>
              <a:t>afectan</a:t>
            </a:r>
            <a:r>
              <a:rPr lang="en-US" sz="1600" dirty="0"/>
              <a:t> </a:t>
            </a:r>
            <a:r>
              <a:rPr lang="en-US" sz="1600" dirty="0" err="1"/>
              <a:t>nuestros</a:t>
            </a:r>
            <a:r>
              <a:rPr lang="en-US" sz="1600" dirty="0"/>
              <a:t> </a:t>
            </a:r>
            <a:r>
              <a:rPr lang="en-US" sz="1600" dirty="0" err="1"/>
              <a:t>cuerpos</a:t>
            </a:r>
            <a:r>
              <a:rPr lang="en-US" sz="1600" dirty="0"/>
              <a:t> se </a:t>
            </a:r>
            <a:r>
              <a:rPr lang="en-US" sz="1600" dirty="0" err="1"/>
              <a:t>violentan</a:t>
            </a:r>
            <a:r>
              <a:rPr lang="en-US" sz="1600" dirty="0"/>
              <a:t> los </a:t>
            </a:r>
            <a:r>
              <a:rPr lang="en-US" sz="1600" dirty="0" err="1"/>
              <a:t>lugares</a:t>
            </a:r>
            <a:r>
              <a:rPr lang="en-US" sz="1600" dirty="0"/>
              <a:t> </a:t>
            </a:r>
            <a:r>
              <a:rPr lang="en-US" sz="1600" dirty="0" err="1"/>
              <a:t>que</a:t>
            </a:r>
            <a:r>
              <a:rPr lang="en-US" sz="1600" dirty="0"/>
              <a:t> </a:t>
            </a:r>
            <a:r>
              <a:rPr lang="en-US" sz="1600" dirty="0" err="1"/>
              <a:t>habitamos</a:t>
            </a:r>
            <a:r>
              <a:rPr lang="en-US" sz="1600" dirty="0"/>
              <a:t>. </a:t>
            </a:r>
            <a:r>
              <a:rPr lang="en-US" sz="1600" dirty="0" err="1"/>
              <a:t>Estas</a:t>
            </a:r>
            <a:r>
              <a:rPr lang="en-US" sz="1600" dirty="0"/>
              <a:t> </a:t>
            </a:r>
            <a:r>
              <a:rPr lang="en-US" sz="1600" dirty="0" err="1"/>
              <a:t>enseñanzas</a:t>
            </a:r>
            <a:r>
              <a:rPr lang="en-US" sz="1600" dirty="0"/>
              <a:t> </a:t>
            </a:r>
            <a:r>
              <a:rPr lang="en-US" sz="1600" dirty="0" err="1"/>
              <a:t>nos</a:t>
            </a:r>
            <a:r>
              <a:rPr lang="en-US" sz="1600" dirty="0"/>
              <a:t> las </a:t>
            </a:r>
            <a:r>
              <a:rPr lang="en-US" sz="1600" dirty="0" err="1"/>
              <a:t>mostraron</a:t>
            </a:r>
            <a:r>
              <a:rPr lang="en-US" sz="1600" dirty="0"/>
              <a:t> </a:t>
            </a:r>
            <a:r>
              <a:rPr lang="en-US" sz="1600" dirty="0" err="1"/>
              <a:t>compañeras</a:t>
            </a:r>
            <a:r>
              <a:rPr lang="en-US" sz="1600" dirty="0"/>
              <a:t> de </a:t>
            </a:r>
            <a:r>
              <a:rPr lang="en-US" sz="1600" dirty="0" err="1"/>
              <a:t>muchas</a:t>
            </a:r>
            <a:r>
              <a:rPr lang="en-US" sz="1600" dirty="0"/>
              <a:t> </a:t>
            </a:r>
            <a:r>
              <a:rPr lang="en-US" sz="1600" dirty="0" err="1"/>
              <a:t>partes</a:t>
            </a:r>
            <a:r>
              <a:rPr lang="en-US" sz="1600" dirty="0"/>
              <a:t> de </a:t>
            </a:r>
            <a:r>
              <a:rPr lang="en-US" sz="1600" dirty="0" err="1"/>
              <a:t>Latinoamérica</a:t>
            </a:r>
            <a:r>
              <a:rPr lang="en-US" sz="1600" dirty="0"/>
              <a:t> </a:t>
            </a:r>
            <a:r>
              <a:rPr lang="en-US" sz="1600" dirty="0" err="1"/>
              <a:t>sobre</a:t>
            </a:r>
            <a:r>
              <a:rPr lang="en-US" sz="1600" dirty="0"/>
              <a:t> </a:t>
            </a:r>
            <a:r>
              <a:rPr lang="en-US" sz="1600" dirty="0" err="1"/>
              <a:t>todo</a:t>
            </a:r>
            <a:r>
              <a:rPr lang="en-US" sz="1600" dirty="0"/>
              <a:t> del </a:t>
            </a:r>
            <a:r>
              <a:rPr lang="en-US" sz="1600" dirty="0" err="1"/>
              <a:t>mundo</a:t>
            </a:r>
            <a:r>
              <a:rPr lang="en-US" sz="1600" dirty="0"/>
              <a:t> rural e </a:t>
            </a:r>
            <a:r>
              <a:rPr lang="en-US" sz="1600" dirty="0" err="1"/>
              <a:t>indígena</a:t>
            </a:r>
            <a:r>
              <a:rPr lang="en-US" sz="1600" dirty="0"/>
              <a:t>” (</a:t>
            </a:r>
            <a:r>
              <a:rPr lang="en-US" sz="1600" dirty="0" err="1"/>
              <a:t>Colectivo</a:t>
            </a:r>
            <a:r>
              <a:rPr lang="en-US" sz="1600" dirty="0"/>
              <a:t> </a:t>
            </a:r>
            <a:r>
              <a:rPr lang="en-US" sz="1600" dirty="0" err="1"/>
              <a:t>Miradas</a:t>
            </a:r>
            <a:r>
              <a:rPr lang="en-US" sz="1600" dirty="0"/>
              <a:t> </a:t>
            </a:r>
            <a:r>
              <a:rPr lang="en-US" sz="1600" dirty="0" err="1"/>
              <a:t>Criticas</a:t>
            </a:r>
            <a:r>
              <a:rPr lang="en-US" sz="1600" dirty="0"/>
              <a:t> </a:t>
            </a:r>
            <a:r>
              <a:rPr lang="en-US" sz="1600" dirty="0" err="1"/>
              <a:t>desde</a:t>
            </a:r>
            <a:r>
              <a:rPr lang="en-US" sz="1600" dirty="0"/>
              <a:t> </a:t>
            </a:r>
            <a:r>
              <a:rPr lang="en-US" sz="1600" dirty="0" err="1"/>
              <a:t>el</a:t>
            </a:r>
            <a:r>
              <a:rPr lang="en-US" sz="1600" dirty="0"/>
              <a:t> </a:t>
            </a:r>
            <a:r>
              <a:rPr lang="en-US" sz="1600" dirty="0" err="1"/>
              <a:t>Feminismo</a:t>
            </a:r>
            <a:r>
              <a:rPr lang="en-US" sz="1600" dirty="0"/>
              <a:t>) </a:t>
            </a:r>
          </a:p>
          <a:p>
            <a:endParaRPr lang="en-US" sz="1600" dirty="0"/>
          </a:p>
          <a:p>
            <a:r>
              <a:rPr lang="en-US" sz="1600" dirty="0"/>
              <a:t>Para </a:t>
            </a:r>
            <a:r>
              <a:rPr lang="en-US" sz="1600" dirty="0" err="1"/>
              <a:t>nosotras</a:t>
            </a:r>
            <a:r>
              <a:rPr lang="en-US" sz="1600" dirty="0"/>
              <a:t>, defender </a:t>
            </a:r>
            <a:r>
              <a:rPr lang="en-US" sz="1600" dirty="0" err="1"/>
              <a:t>el</a:t>
            </a:r>
            <a:r>
              <a:rPr lang="en-US" sz="1600" dirty="0"/>
              <a:t> </a:t>
            </a:r>
            <a:r>
              <a:rPr lang="en-US" sz="1600" dirty="0" err="1"/>
              <a:t>territorio</a:t>
            </a:r>
            <a:r>
              <a:rPr lang="en-US" sz="1600" dirty="0"/>
              <a:t> </a:t>
            </a:r>
            <a:r>
              <a:rPr lang="en-US" sz="1600" dirty="0" err="1"/>
              <a:t>cuerpo</a:t>
            </a:r>
            <a:r>
              <a:rPr lang="en-US" sz="1600" dirty="0"/>
              <a:t> </a:t>
            </a:r>
            <a:r>
              <a:rPr lang="en-US" sz="1600" dirty="0" err="1"/>
              <a:t>conlleva</a:t>
            </a:r>
            <a:r>
              <a:rPr lang="en-US" sz="1600" dirty="0"/>
              <a:t> </a:t>
            </a:r>
            <a:r>
              <a:rPr lang="en-US" sz="1600" dirty="0" err="1"/>
              <a:t>asumir</a:t>
            </a:r>
            <a:r>
              <a:rPr lang="en-US" sz="1600" dirty="0"/>
              <a:t> </a:t>
            </a:r>
            <a:r>
              <a:rPr lang="en-US" sz="1600" dirty="0" err="1"/>
              <a:t>el</a:t>
            </a:r>
            <a:r>
              <a:rPr lang="en-US" sz="1600" dirty="0"/>
              <a:t> </a:t>
            </a:r>
            <a:r>
              <a:rPr lang="en-US" sz="1600" dirty="0" err="1"/>
              <a:t>cuerpo</a:t>
            </a:r>
            <a:r>
              <a:rPr lang="en-US" sz="1600" dirty="0"/>
              <a:t> </a:t>
            </a:r>
            <a:r>
              <a:rPr lang="en-US" sz="1600" dirty="0" err="1"/>
              <a:t>como</a:t>
            </a:r>
            <a:r>
              <a:rPr lang="en-US" sz="1600" dirty="0"/>
              <a:t> un </a:t>
            </a:r>
            <a:r>
              <a:rPr lang="en-US" sz="1600" dirty="0" err="1"/>
              <a:t>territorio</a:t>
            </a:r>
            <a:r>
              <a:rPr lang="en-US" sz="1600" dirty="0"/>
              <a:t> </a:t>
            </a:r>
            <a:r>
              <a:rPr lang="en-US" sz="1600" dirty="0" err="1"/>
              <a:t>histórico</a:t>
            </a:r>
            <a:r>
              <a:rPr lang="en-US" sz="1600" dirty="0"/>
              <a:t> </a:t>
            </a:r>
            <a:r>
              <a:rPr lang="en-US" sz="1600" dirty="0" err="1"/>
              <a:t>en</a:t>
            </a:r>
            <a:r>
              <a:rPr lang="en-US" sz="1600" dirty="0"/>
              <a:t> </a:t>
            </a:r>
            <a:r>
              <a:rPr lang="en-US" sz="1600" dirty="0" err="1"/>
              <a:t>disputa</a:t>
            </a:r>
            <a:r>
              <a:rPr lang="en-US" sz="1600" dirty="0"/>
              <a:t> con </a:t>
            </a:r>
            <a:r>
              <a:rPr lang="en-US" sz="1600" dirty="0" err="1"/>
              <a:t>el</a:t>
            </a:r>
            <a:r>
              <a:rPr lang="en-US" sz="1600" dirty="0"/>
              <a:t> </a:t>
            </a:r>
            <a:r>
              <a:rPr lang="en-US" sz="1600" dirty="0" err="1"/>
              <a:t>poder</a:t>
            </a:r>
            <a:r>
              <a:rPr lang="en-US" sz="1600" dirty="0"/>
              <a:t> </a:t>
            </a:r>
            <a:r>
              <a:rPr lang="en-US" sz="1600" dirty="0" err="1"/>
              <a:t>patriarcal</a:t>
            </a:r>
            <a:r>
              <a:rPr lang="en-US" sz="1600" dirty="0"/>
              <a:t> ancestral y colonial, </a:t>
            </a:r>
            <a:r>
              <a:rPr lang="en-US" sz="1600" dirty="0" err="1"/>
              <a:t>pero</a:t>
            </a:r>
            <a:r>
              <a:rPr lang="en-US" sz="1600" dirty="0"/>
              <a:t> </a:t>
            </a:r>
            <a:r>
              <a:rPr lang="en-US" sz="1600" dirty="0" err="1"/>
              <a:t>también</a:t>
            </a:r>
            <a:r>
              <a:rPr lang="en-US" sz="1600" dirty="0"/>
              <a:t> lo </a:t>
            </a:r>
            <a:r>
              <a:rPr lang="en-US" sz="1600" dirty="0" err="1"/>
              <a:t>concebimos</a:t>
            </a:r>
            <a:r>
              <a:rPr lang="en-US" sz="1600" dirty="0"/>
              <a:t> </a:t>
            </a:r>
            <a:r>
              <a:rPr lang="en-US" sz="1600" dirty="0" err="1"/>
              <a:t>como</a:t>
            </a:r>
            <a:r>
              <a:rPr lang="en-US" sz="1600" dirty="0"/>
              <a:t> un </a:t>
            </a:r>
            <a:r>
              <a:rPr lang="en-US" sz="1600" dirty="0" err="1"/>
              <a:t>espacio</a:t>
            </a:r>
            <a:r>
              <a:rPr lang="en-US" sz="1600" dirty="0"/>
              <a:t> vital para la </a:t>
            </a:r>
            <a:r>
              <a:rPr lang="en-US" sz="1600" dirty="0" err="1"/>
              <a:t>recuperación</a:t>
            </a:r>
            <a:r>
              <a:rPr lang="en-US" sz="1600" dirty="0"/>
              <a:t> de la </a:t>
            </a:r>
            <a:r>
              <a:rPr lang="en-US" sz="1600" dirty="0" err="1"/>
              <a:t>vida</a:t>
            </a:r>
            <a:r>
              <a:rPr lang="en-US" sz="1600" dirty="0"/>
              <a:t>. </a:t>
            </a:r>
            <a:r>
              <a:rPr lang="en-US" sz="1600" dirty="0" err="1"/>
              <a:t>En</a:t>
            </a:r>
            <a:r>
              <a:rPr lang="en-US" sz="1600" dirty="0"/>
              <a:t> ese </a:t>
            </a:r>
            <a:r>
              <a:rPr lang="en-US" sz="1600" dirty="0" err="1"/>
              <a:t>sentido</a:t>
            </a:r>
            <a:r>
              <a:rPr lang="en-US" sz="1600" dirty="0"/>
              <a:t> las </a:t>
            </a:r>
            <a:r>
              <a:rPr lang="en-US" sz="1600" dirty="0" err="1"/>
              <a:t>luchas</a:t>
            </a:r>
            <a:r>
              <a:rPr lang="en-US" sz="1600" dirty="0"/>
              <a:t> contra las </a:t>
            </a:r>
            <a:r>
              <a:rPr lang="en-US" sz="1600" dirty="0" err="1"/>
              <a:t>múltiples</a:t>
            </a:r>
            <a:r>
              <a:rPr lang="en-US" sz="1600" dirty="0"/>
              <a:t> </a:t>
            </a:r>
            <a:r>
              <a:rPr lang="en-US" sz="1600" dirty="0" err="1"/>
              <a:t>formas</a:t>
            </a:r>
            <a:r>
              <a:rPr lang="en-US" sz="1600" dirty="0"/>
              <a:t> de </a:t>
            </a:r>
            <a:r>
              <a:rPr lang="en-US" sz="1600" dirty="0" err="1"/>
              <a:t>violencia</a:t>
            </a:r>
            <a:r>
              <a:rPr lang="en-US" sz="1600" dirty="0"/>
              <a:t> contra las </a:t>
            </a:r>
            <a:r>
              <a:rPr lang="en-US" sz="1600" dirty="0" err="1"/>
              <a:t>mujeres</a:t>
            </a:r>
            <a:r>
              <a:rPr lang="en-US" sz="1600" dirty="0"/>
              <a:t> </a:t>
            </a:r>
            <a:r>
              <a:rPr lang="en-US" sz="1600" dirty="0" err="1"/>
              <a:t>indígenas</a:t>
            </a:r>
            <a:r>
              <a:rPr lang="en-US" sz="1600" dirty="0"/>
              <a:t>, </a:t>
            </a:r>
            <a:r>
              <a:rPr lang="en-US" sz="1600" dirty="0" err="1"/>
              <a:t>pero</a:t>
            </a:r>
            <a:r>
              <a:rPr lang="en-US" sz="1600" dirty="0"/>
              <a:t> </a:t>
            </a:r>
            <a:r>
              <a:rPr lang="en-US" sz="1600" dirty="0" err="1"/>
              <a:t>particularmente</a:t>
            </a:r>
            <a:r>
              <a:rPr lang="en-US" sz="1600" dirty="0"/>
              <a:t> la </a:t>
            </a:r>
            <a:r>
              <a:rPr lang="en-US" sz="1600" dirty="0" err="1"/>
              <a:t>violencia</a:t>
            </a:r>
            <a:r>
              <a:rPr lang="en-US" sz="1600" dirty="0"/>
              <a:t> sexual, la territorial y </a:t>
            </a:r>
            <a:r>
              <a:rPr lang="en-US" sz="1600" dirty="0" err="1"/>
              <a:t>el</a:t>
            </a:r>
            <a:r>
              <a:rPr lang="en-US" sz="1600" dirty="0"/>
              <a:t> </a:t>
            </a:r>
            <a:r>
              <a:rPr lang="en-US" sz="1600" dirty="0" err="1"/>
              <a:t>feminicidio</a:t>
            </a:r>
            <a:r>
              <a:rPr lang="en-US" sz="1600" dirty="0"/>
              <a:t>, son </a:t>
            </a:r>
            <a:r>
              <a:rPr lang="en-US" sz="1600" dirty="0" err="1"/>
              <a:t>luchas</a:t>
            </a:r>
            <a:r>
              <a:rPr lang="en-US" sz="1600" dirty="0"/>
              <a:t> </a:t>
            </a:r>
            <a:r>
              <a:rPr lang="en-US" sz="1600" dirty="0" err="1"/>
              <a:t>históricas</a:t>
            </a:r>
            <a:r>
              <a:rPr lang="en-US" sz="1600" dirty="0"/>
              <a:t>, </a:t>
            </a:r>
            <a:r>
              <a:rPr lang="en-US" sz="1600" dirty="0" err="1"/>
              <a:t>pero</a:t>
            </a:r>
            <a:r>
              <a:rPr lang="en-US" sz="1600" dirty="0"/>
              <a:t> </a:t>
            </a:r>
            <a:r>
              <a:rPr lang="en-US" sz="1600" dirty="0" err="1"/>
              <a:t>aún</a:t>
            </a:r>
            <a:r>
              <a:rPr lang="en-US" sz="1600" dirty="0"/>
              <a:t> </a:t>
            </a:r>
            <a:r>
              <a:rPr lang="en-US" sz="1600" dirty="0" err="1"/>
              <a:t>vigentes</a:t>
            </a:r>
            <a:r>
              <a:rPr lang="en-US" sz="1600" dirty="0"/>
              <a:t>. </a:t>
            </a:r>
            <a:r>
              <a:rPr lang="en-US" sz="1600" dirty="0" err="1"/>
              <a:t>Recuperar</a:t>
            </a:r>
            <a:r>
              <a:rPr lang="en-US" sz="1600" dirty="0"/>
              <a:t> </a:t>
            </a:r>
            <a:r>
              <a:rPr lang="en-US" sz="1600" dirty="0" err="1"/>
              <a:t>el</a:t>
            </a:r>
            <a:r>
              <a:rPr lang="en-US" sz="1600" dirty="0"/>
              <a:t> </a:t>
            </a:r>
            <a:r>
              <a:rPr lang="en-US" sz="1600" dirty="0" err="1"/>
              <a:t>cuerpo</a:t>
            </a:r>
            <a:r>
              <a:rPr lang="en-US" sz="1600" dirty="0"/>
              <a:t> para </a:t>
            </a:r>
            <a:r>
              <a:rPr lang="en-US" sz="1600" dirty="0" err="1"/>
              <a:t>dignificarse</a:t>
            </a:r>
            <a:r>
              <a:rPr lang="en-US" sz="1600" dirty="0"/>
              <a:t> y la </a:t>
            </a:r>
            <a:r>
              <a:rPr lang="en-US" sz="1600" dirty="0" err="1"/>
              <a:t>alegría</a:t>
            </a:r>
            <a:r>
              <a:rPr lang="en-US" sz="1600" dirty="0"/>
              <a:t> </a:t>
            </a:r>
            <a:r>
              <a:rPr lang="en-US" sz="1600" dirty="0" err="1"/>
              <a:t>en</a:t>
            </a:r>
            <a:r>
              <a:rPr lang="en-US" sz="1600" dirty="0"/>
              <a:t> </a:t>
            </a:r>
            <a:r>
              <a:rPr lang="en-US" sz="1600" dirty="0" err="1"/>
              <a:t>relación</a:t>
            </a:r>
            <a:r>
              <a:rPr lang="en-US" sz="1600" dirty="0"/>
              <a:t> con la </a:t>
            </a:r>
            <a:r>
              <a:rPr lang="en-US" sz="1600" dirty="0" err="1"/>
              <a:t>naturaleza</a:t>
            </a:r>
            <a:r>
              <a:rPr lang="en-US" sz="1600" dirty="0"/>
              <a:t> es </a:t>
            </a:r>
            <a:r>
              <a:rPr lang="en-US" sz="1600" dirty="0" err="1"/>
              <a:t>una</a:t>
            </a:r>
            <a:r>
              <a:rPr lang="en-US" sz="1600" dirty="0"/>
              <a:t> </a:t>
            </a:r>
            <a:r>
              <a:rPr lang="en-US" sz="1600" dirty="0" err="1"/>
              <a:t>apuesta</a:t>
            </a:r>
            <a:r>
              <a:rPr lang="en-US" sz="1600" dirty="0"/>
              <a:t> </a:t>
            </a:r>
            <a:r>
              <a:rPr lang="en-US" sz="1600" dirty="0" err="1"/>
              <a:t>política</a:t>
            </a:r>
            <a:r>
              <a:rPr lang="en-US" sz="1600" dirty="0"/>
              <a:t> </a:t>
            </a:r>
            <a:r>
              <a:rPr lang="en-US" sz="1600" dirty="0" err="1"/>
              <a:t>emancipador</a:t>
            </a:r>
            <a:r>
              <a:rPr lang="en-US" sz="1600" dirty="0"/>
              <a:t>” (Lorena </a:t>
            </a:r>
            <a:r>
              <a:rPr lang="en-US" sz="1600" dirty="0" err="1"/>
              <a:t>Cabnal</a:t>
            </a:r>
            <a:r>
              <a:rPr lang="en-US" sz="1600" dirty="0"/>
              <a:t>)</a:t>
            </a:r>
          </a:p>
          <a:p>
            <a:endParaRPr lang="it-IT" sz="1600" dirty="0"/>
          </a:p>
          <a:p>
            <a:pPr fontAlgn="base"/>
            <a:r>
              <a:rPr lang="en-US" sz="1600" dirty="0"/>
              <a:t>“</a:t>
            </a:r>
            <a:r>
              <a:rPr lang="en-US" sz="1600" dirty="0" err="1"/>
              <a:t>Somos</a:t>
            </a:r>
            <a:r>
              <a:rPr lang="en-US" sz="1600" dirty="0"/>
              <a:t> </a:t>
            </a:r>
            <a:r>
              <a:rPr lang="en-US" sz="1600" dirty="0" err="1"/>
              <a:t>Mulheres</a:t>
            </a:r>
            <a:r>
              <a:rPr lang="en-US" sz="1600" dirty="0"/>
              <a:t> </a:t>
            </a:r>
            <a:r>
              <a:rPr lang="en-US" sz="1600" dirty="0" err="1"/>
              <a:t>Biomas</a:t>
            </a:r>
            <a:r>
              <a:rPr lang="en-US" sz="1600" dirty="0"/>
              <a:t>, </a:t>
            </a:r>
            <a:r>
              <a:rPr lang="en-US" sz="1600" dirty="0" err="1"/>
              <a:t>porque</a:t>
            </a:r>
            <a:r>
              <a:rPr lang="en-US" sz="1600" dirty="0"/>
              <a:t> </a:t>
            </a:r>
            <a:r>
              <a:rPr lang="en-US" sz="1600" dirty="0" err="1"/>
              <a:t>somos</a:t>
            </a:r>
            <a:r>
              <a:rPr lang="en-US" sz="1600" dirty="0"/>
              <a:t> terra, </a:t>
            </a:r>
            <a:r>
              <a:rPr lang="en-US" sz="1600" dirty="0" err="1"/>
              <a:t>sementes</a:t>
            </a:r>
            <a:r>
              <a:rPr lang="en-US" sz="1600" dirty="0"/>
              <a:t>, </a:t>
            </a:r>
            <a:r>
              <a:rPr lang="en-US" sz="1600" dirty="0" err="1"/>
              <a:t>raiz</a:t>
            </a:r>
            <a:r>
              <a:rPr lang="en-US" sz="1600" dirty="0"/>
              <a:t>, </a:t>
            </a:r>
            <a:r>
              <a:rPr lang="en-US" sz="1600" dirty="0" err="1"/>
              <a:t>tronco</a:t>
            </a:r>
            <a:r>
              <a:rPr lang="en-US" sz="1600" dirty="0"/>
              <a:t>, </a:t>
            </a:r>
            <a:r>
              <a:rPr lang="en-US" sz="1600" dirty="0" err="1"/>
              <a:t>galhos</a:t>
            </a:r>
            <a:r>
              <a:rPr lang="en-US" sz="1600" dirty="0"/>
              <a:t>, </a:t>
            </a:r>
            <a:r>
              <a:rPr lang="en-US" sz="1600" dirty="0" err="1"/>
              <a:t>folhas</a:t>
            </a:r>
            <a:r>
              <a:rPr lang="en-US" sz="1600" dirty="0"/>
              <a:t> e </a:t>
            </a:r>
            <a:r>
              <a:rPr lang="en-US" sz="1600" dirty="0" err="1"/>
              <a:t>frutos</a:t>
            </a:r>
            <a:r>
              <a:rPr lang="en-US" sz="1600" dirty="0"/>
              <a:t>, </a:t>
            </a:r>
            <a:r>
              <a:rPr lang="en-US" sz="1600" dirty="0" err="1"/>
              <a:t>mulheres</a:t>
            </a:r>
            <a:r>
              <a:rPr lang="en-US" sz="1600" dirty="0"/>
              <a:t> </a:t>
            </a:r>
            <a:r>
              <a:rPr lang="en-US" sz="1600" dirty="0" err="1"/>
              <a:t>conectadas</a:t>
            </a:r>
            <a:r>
              <a:rPr lang="en-US" sz="1600" dirty="0"/>
              <a:t> com o </a:t>
            </a:r>
            <a:r>
              <a:rPr lang="en-US" sz="1600" dirty="0" err="1"/>
              <a:t>corpo</a:t>
            </a:r>
            <a:r>
              <a:rPr lang="en-US" sz="1600" dirty="0"/>
              <a:t> da Terra. </a:t>
            </a:r>
            <a:r>
              <a:rPr lang="en-US" sz="1600" dirty="0" err="1"/>
              <a:t>Somos</a:t>
            </a:r>
            <a:r>
              <a:rPr lang="en-US" sz="1600" dirty="0"/>
              <a:t>  </a:t>
            </a:r>
            <a:r>
              <a:rPr lang="en-US" sz="1600" dirty="0" err="1"/>
              <a:t>diversas</a:t>
            </a:r>
            <a:r>
              <a:rPr lang="en-US" sz="1600" dirty="0"/>
              <a:t>, </a:t>
            </a:r>
            <a:r>
              <a:rPr lang="en-US" sz="1600" dirty="0" err="1"/>
              <a:t>somos</a:t>
            </a:r>
            <a:r>
              <a:rPr lang="en-US" sz="1600" dirty="0"/>
              <a:t> </a:t>
            </a:r>
            <a:r>
              <a:rPr lang="en-US" sz="1600" dirty="0" err="1"/>
              <a:t>avós</a:t>
            </a:r>
            <a:r>
              <a:rPr lang="en-US" sz="1600" dirty="0"/>
              <a:t>, </a:t>
            </a:r>
            <a:r>
              <a:rPr lang="en-US" sz="1600" dirty="0" err="1"/>
              <a:t>mães</a:t>
            </a:r>
            <a:r>
              <a:rPr lang="en-US" sz="1600" dirty="0"/>
              <a:t>, </a:t>
            </a:r>
            <a:r>
              <a:rPr lang="en-US" sz="1600" dirty="0" err="1"/>
              <a:t>filhas</a:t>
            </a:r>
            <a:r>
              <a:rPr lang="en-US" sz="1600" dirty="0"/>
              <a:t> e </a:t>
            </a:r>
            <a:r>
              <a:rPr lang="en-US" sz="1600" dirty="0" err="1"/>
              <a:t>netas</a:t>
            </a:r>
            <a:r>
              <a:rPr lang="en-US" sz="1600" dirty="0"/>
              <a:t>. </a:t>
            </a:r>
            <a:r>
              <a:rPr lang="en-US" sz="1600" dirty="0" err="1"/>
              <a:t>Nós</a:t>
            </a:r>
            <a:r>
              <a:rPr lang="en-US" sz="1600" dirty="0"/>
              <a:t> </a:t>
            </a:r>
            <a:r>
              <a:rPr lang="en-US" sz="1600" dirty="0" err="1"/>
              <a:t>pelas</a:t>
            </a:r>
            <a:r>
              <a:rPr lang="en-US" sz="1600" dirty="0"/>
              <a:t> que </a:t>
            </a:r>
            <a:r>
              <a:rPr lang="en-US" sz="1600" dirty="0" err="1"/>
              <a:t>vieram</a:t>
            </a:r>
            <a:r>
              <a:rPr lang="en-US" sz="1600" dirty="0"/>
              <a:t> antes de </a:t>
            </a:r>
            <a:r>
              <a:rPr lang="en-US" sz="1600" dirty="0" err="1"/>
              <a:t>nós</a:t>
            </a:r>
            <a:r>
              <a:rPr lang="en-US" sz="1600" dirty="0"/>
              <a:t>, </a:t>
            </a:r>
            <a:r>
              <a:rPr lang="en-US" sz="1600" dirty="0" err="1"/>
              <a:t>nós</a:t>
            </a:r>
            <a:r>
              <a:rPr lang="en-US" sz="1600" dirty="0"/>
              <a:t> </a:t>
            </a:r>
            <a:r>
              <a:rPr lang="en-US" sz="1600" dirty="0" err="1"/>
              <a:t>por</a:t>
            </a:r>
            <a:r>
              <a:rPr lang="en-US" sz="1600" dirty="0"/>
              <a:t> </a:t>
            </a:r>
            <a:r>
              <a:rPr lang="en-US" sz="1600" dirty="0" err="1"/>
              <a:t>nós</a:t>
            </a:r>
            <a:r>
              <a:rPr lang="en-US" sz="1600" dirty="0"/>
              <a:t> e </a:t>
            </a:r>
            <a:r>
              <a:rPr lang="en-US" sz="1600" dirty="0" err="1"/>
              <a:t>nós</a:t>
            </a:r>
            <a:r>
              <a:rPr lang="en-US" sz="1600" dirty="0"/>
              <a:t> </a:t>
            </a:r>
            <a:r>
              <a:rPr lang="en-US" sz="1600" dirty="0" err="1"/>
              <a:t>pelas</a:t>
            </a:r>
            <a:r>
              <a:rPr lang="en-US" sz="1600" dirty="0"/>
              <a:t> </a:t>
            </a:r>
            <a:r>
              <a:rPr lang="en-US" sz="1600" dirty="0" err="1"/>
              <a:t>virão</a:t>
            </a:r>
            <a:r>
              <a:rPr lang="en-US" sz="1600" dirty="0"/>
              <a:t>” (Carta das </a:t>
            </a:r>
            <a:r>
              <a:rPr lang="en-US" sz="1600" dirty="0" err="1"/>
              <a:t>Primeiras</a:t>
            </a:r>
            <a:r>
              <a:rPr lang="en-US" sz="1600" dirty="0"/>
              <a:t> </a:t>
            </a:r>
            <a:r>
              <a:rPr lang="en-US" sz="1600" dirty="0" err="1"/>
              <a:t>Brasileiras</a:t>
            </a:r>
            <a:r>
              <a:rPr lang="en-US" sz="1600" dirty="0"/>
              <a:t>)</a:t>
            </a:r>
          </a:p>
          <a:p>
            <a:pPr marL="342900" indent="-342900">
              <a:buFont typeface="Arial"/>
              <a:buChar char="•"/>
            </a:pPr>
            <a:endParaRPr lang="en-US" sz="1600" dirty="0"/>
          </a:p>
          <a:p>
            <a:r>
              <a:rPr lang="en-US" sz="1600" dirty="0"/>
              <a:t> </a:t>
            </a:r>
          </a:p>
        </p:txBody>
      </p:sp>
      <p:pic>
        <p:nvPicPr>
          <p:cNvPr id="10" name="Picture 9" descr="Schermata 2022-03-09 alle 12.35.56.png">
            <a:hlinkClick r:id="rId4"/>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53981" y="1040813"/>
            <a:ext cx="4163939" cy="5036469"/>
          </a:xfrm>
          <a:prstGeom prst="rect">
            <a:avLst/>
          </a:prstGeom>
        </p:spPr>
      </p:pic>
      <p:sp>
        <p:nvSpPr>
          <p:cNvPr id="2" name="Rectangle 3">
            <a:extLst>
              <a:ext uri="{FF2B5EF4-FFF2-40B4-BE49-F238E27FC236}">
                <a16:creationId xmlns:a16="http://schemas.microsoft.com/office/drawing/2014/main" id="{1D8FF7B2-1CD0-30A5-61FB-854072B0E3B9}"/>
              </a:ext>
            </a:extLst>
          </p:cNvPr>
          <p:cNvSpPr/>
          <p:nvPr/>
        </p:nvSpPr>
        <p:spPr>
          <a:xfrm>
            <a:off x="226338" y="1920337"/>
            <a:ext cx="7582158" cy="400110"/>
          </a:xfrm>
          <a:prstGeom prst="rect">
            <a:avLst/>
          </a:prstGeom>
        </p:spPr>
        <p:txBody>
          <a:bodyPr wrap="square">
            <a:spAutoFit/>
          </a:bodyPr>
          <a:lstStyle/>
          <a:p>
            <a:r>
              <a:rPr lang="it-IT" sz="2000" dirty="0"/>
              <a:t>“</a:t>
            </a:r>
            <a:endParaRPr lang="en-US" sz="2000" dirty="0"/>
          </a:p>
        </p:txBody>
      </p:sp>
    </p:spTree>
    <p:extLst>
      <p:ext uri="{BB962C8B-B14F-4D97-AF65-F5344CB8AC3E}">
        <p14:creationId xmlns:p14="http://schemas.microsoft.com/office/powerpoint/2010/main" val="126745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58861" y="4675214"/>
            <a:ext cx="6433139" cy="1323439"/>
          </a:xfrm>
          <a:prstGeom prst="rect">
            <a:avLst/>
          </a:prstGeom>
          <a:noFill/>
        </p:spPr>
        <p:txBody>
          <a:bodyPr wrap="square" rtlCol="0">
            <a:spAutoFit/>
          </a:bodyPr>
          <a:lstStyle/>
          <a:p>
            <a:r>
              <a:rPr lang="es-ES" sz="4000" b="1" i="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No hay descolonizacion sin despatriarcalizacion</a:t>
            </a:r>
            <a:endPar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7" name="Content Placeholder 2">
            <a:extLst>
              <a:ext uri="{FF2B5EF4-FFF2-40B4-BE49-F238E27FC236}">
                <a16:creationId xmlns:a16="http://schemas.microsoft.com/office/drawing/2014/main" id="{8CD19209-8D52-47CA-A69F-FEBC221594CD}"/>
              </a:ext>
            </a:extLst>
          </p:cNvPr>
          <p:cNvSpPr txBox="1">
            <a:spLocks/>
          </p:cNvSpPr>
          <p:nvPr/>
        </p:nvSpPr>
        <p:spPr>
          <a:xfrm>
            <a:off x="347202" y="364505"/>
            <a:ext cx="5426874" cy="558516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8872" indent="0" algn="r">
              <a:buClr>
                <a:srgbClr val="C00000"/>
              </a:buClr>
              <a:buNone/>
            </a:pPr>
            <a:endParaRPr lang="it-IT" sz="2400" dirty="0">
              <a:solidFill>
                <a:schemeClr val="tx1">
                  <a:lumMod val="85000"/>
                  <a:lumOff val="15000"/>
                </a:schemeClr>
              </a:solidFill>
            </a:endParaRPr>
          </a:p>
          <a:p>
            <a:pPr>
              <a:buClr>
                <a:srgbClr val="C00000"/>
              </a:buClr>
            </a:pPr>
            <a:r>
              <a:rPr lang="it-IT" sz="2400" b="1" dirty="0" err="1"/>
              <a:t>Decolonizing</a:t>
            </a:r>
            <a:r>
              <a:rPr lang="it-IT" sz="2400" b="1" dirty="0"/>
              <a:t> the </a:t>
            </a:r>
            <a:r>
              <a:rPr lang="it-IT" sz="2400" b="1" dirty="0" err="1"/>
              <a:t>feminist</a:t>
            </a:r>
            <a:r>
              <a:rPr lang="it-IT" sz="2400" b="1" dirty="0"/>
              <a:t> </a:t>
            </a:r>
            <a:r>
              <a:rPr lang="it-IT" sz="2400" b="1" dirty="0" err="1"/>
              <a:t>discourse</a:t>
            </a:r>
            <a:r>
              <a:rPr lang="it-IT" sz="2400" dirty="0"/>
              <a:t>: race, gender and </a:t>
            </a:r>
            <a:r>
              <a:rPr lang="it-IT" sz="2400" dirty="0" err="1"/>
              <a:t>sexuality</a:t>
            </a:r>
            <a:r>
              <a:rPr lang="it-IT" sz="2400" dirty="0"/>
              <a:t> are co-</a:t>
            </a:r>
            <a:r>
              <a:rPr lang="it-IT" sz="2400" dirty="0" err="1"/>
              <a:t>constitutive</a:t>
            </a:r>
            <a:r>
              <a:rPr lang="it-IT" sz="2400" dirty="0"/>
              <a:t> </a:t>
            </a:r>
            <a:r>
              <a:rPr lang="it-IT" sz="2400" dirty="0" err="1"/>
              <a:t>categories</a:t>
            </a:r>
            <a:r>
              <a:rPr lang="it-IT" sz="2400" dirty="0"/>
              <a:t> of the </a:t>
            </a:r>
            <a:r>
              <a:rPr lang="it-IT" sz="2400" dirty="0" err="1"/>
              <a:t>modernity</a:t>
            </a:r>
            <a:r>
              <a:rPr lang="it-IT" sz="2400" dirty="0"/>
              <a:t> of </a:t>
            </a:r>
            <a:r>
              <a:rPr lang="it-IT" sz="2400" dirty="0" err="1"/>
              <a:t>this</a:t>
            </a:r>
            <a:r>
              <a:rPr lang="it-IT" sz="2400" dirty="0"/>
              <a:t> </a:t>
            </a:r>
            <a:r>
              <a:rPr lang="it-IT" sz="2400" dirty="0" err="1"/>
              <a:t>colonial</a:t>
            </a:r>
            <a:r>
              <a:rPr lang="it-IT" sz="2400" dirty="0"/>
              <a:t> episteme and </a:t>
            </a:r>
            <a:r>
              <a:rPr lang="it-IT" sz="2400" dirty="0" err="1"/>
              <a:t>cannot</a:t>
            </a:r>
            <a:r>
              <a:rPr lang="it-IT" sz="2400" dirty="0"/>
              <a:t> be </a:t>
            </a:r>
            <a:r>
              <a:rPr lang="it-IT" sz="2400" dirty="0" err="1"/>
              <a:t>thought</a:t>
            </a:r>
            <a:r>
              <a:rPr lang="it-IT" sz="2400" dirty="0"/>
              <a:t> </a:t>
            </a:r>
            <a:r>
              <a:rPr lang="it-IT" sz="2400" dirty="0" err="1"/>
              <a:t>as</a:t>
            </a:r>
            <a:r>
              <a:rPr lang="it-IT" sz="2400" dirty="0"/>
              <a:t> </a:t>
            </a:r>
            <a:r>
              <a:rPr lang="it-IT" sz="2400" dirty="0" err="1"/>
              <a:t>disconnected</a:t>
            </a:r>
            <a:r>
              <a:rPr lang="it-IT" sz="2400" dirty="0"/>
              <a:t>, </a:t>
            </a:r>
            <a:r>
              <a:rPr lang="it-IT" sz="2400" dirty="0" err="1"/>
              <a:t>both</a:t>
            </a:r>
            <a:r>
              <a:rPr lang="it-IT" sz="2400" dirty="0"/>
              <a:t> the idea of race and the idea of gender are </a:t>
            </a:r>
            <a:r>
              <a:rPr lang="it-IT" sz="2400" dirty="0" err="1"/>
              <a:t>produced</a:t>
            </a:r>
            <a:r>
              <a:rPr lang="it-IT" sz="2400" dirty="0"/>
              <a:t> </a:t>
            </a:r>
            <a:r>
              <a:rPr lang="it-IT" sz="2400" dirty="0" err="1"/>
              <a:t>simultaneously</a:t>
            </a:r>
            <a:r>
              <a:rPr lang="it-IT" sz="2400" dirty="0"/>
              <a:t> in the </a:t>
            </a:r>
            <a:r>
              <a:rPr lang="it-IT" sz="2400" dirty="0" err="1"/>
              <a:t>process</a:t>
            </a:r>
            <a:r>
              <a:rPr lang="it-IT" sz="2400" dirty="0"/>
              <a:t> of the </a:t>
            </a:r>
            <a:r>
              <a:rPr lang="it-IT" sz="2400" dirty="0" err="1"/>
              <a:t>conquest</a:t>
            </a:r>
            <a:r>
              <a:rPr lang="it-IT" sz="2400" dirty="0"/>
              <a:t> and </a:t>
            </a:r>
            <a:r>
              <a:rPr lang="it-IT" sz="2400" dirty="0" err="1"/>
              <a:t>colonization</a:t>
            </a:r>
            <a:endParaRPr lang="it-IT" sz="2400" dirty="0"/>
          </a:p>
          <a:p>
            <a:pPr>
              <a:buClr>
                <a:srgbClr val="C00000"/>
              </a:buClr>
            </a:pPr>
            <a:r>
              <a:rPr lang="it-IT" sz="2400" b="1" dirty="0" err="1"/>
              <a:t>original</a:t>
            </a:r>
            <a:r>
              <a:rPr lang="it-IT" sz="2400" b="1" dirty="0"/>
              <a:t> </a:t>
            </a:r>
            <a:r>
              <a:rPr lang="it-IT" sz="2400" b="1" dirty="0" err="1"/>
              <a:t>ancestral</a:t>
            </a:r>
            <a:r>
              <a:rPr lang="it-IT" sz="2400" b="1" dirty="0"/>
              <a:t> </a:t>
            </a:r>
            <a:r>
              <a:rPr lang="it-IT" sz="2400" b="1" dirty="0" err="1"/>
              <a:t>patriarchy</a:t>
            </a:r>
            <a:r>
              <a:rPr lang="it-IT" sz="2400" b="1" i="1" dirty="0"/>
              <a:t>: </a:t>
            </a:r>
            <a:r>
              <a:rPr lang="it-IT" sz="2400" dirty="0"/>
              <a:t>a </a:t>
            </a:r>
            <a:r>
              <a:rPr lang="it-IT" sz="2400" dirty="0" err="1"/>
              <a:t>millennial</a:t>
            </a:r>
            <a:r>
              <a:rPr lang="it-IT" sz="2400" dirty="0"/>
              <a:t> </a:t>
            </a:r>
            <a:r>
              <a:rPr lang="it-IT" sz="2400" dirty="0" err="1"/>
              <a:t>system</a:t>
            </a:r>
            <a:r>
              <a:rPr lang="it-IT" sz="2400" dirty="0"/>
              <a:t> of </a:t>
            </a:r>
            <a:r>
              <a:rPr lang="it-IT" sz="2400" dirty="0" err="1"/>
              <a:t>oppression</a:t>
            </a:r>
            <a:r>
              <a:rPr lang="it-IT" sz="2400" dirty="0"/>
              <a:t> </a:t>
            </a:r>
            <a:r>
              <a:rPr lang="it-IT" sz="2400" dirty="0" err="1"/>
              <a:t>against</a:t>
            </a:r>
            <a:r>
              <a:rPr lang="it-IT" sz="2400" dirty="0"/>
              <a:t> </a:t>
            </a:r>
            <a:r>
              <a:rPr lang="it-IT" sz="2400" dirty="0" err="1"/>
              <a:t>women</a:t>
            </a:r>
            <a:r>
              <a:rPr lang="it-IT" sz="2400" dirty="0"/>
              <a:t> </a:t>
            </a:r>
            <a:r>
              <a:rPr lang="it-IT" sz="2400" dirty="0" err="1"/>
              <a:t>that</a:t>
            </a:r>
            <a:r>
              <a:rPr lang="it-IT" sz="2400" dirty="0"/>
              <a:t> </a:t>
            </a:r>
            <a:r>
              <a:rPr lang="it-IT" sz="2400" dirty="0" err="1"/>
              <a:t>rules</a:t>
            </a:r>
            <a:r>
              <a:rPr lang="it-IT" sz="2400" dirty="0"/>
              <a:t> the </a:t>
            </a:r>
            <a:r>
              <a:rPr lang="it-IT" sz="2400" dirty="0" err="1"/>
              <a:t>cosmogonic</a:t>
            </a:r>
            <a:r>
              <a:rPr lang="it-IT" sz="2400" dirty="0"/>
              <a:t> </a:t>
            </a:r>
            <a:r>
              <a:rPr lang="it-IT" sz="2400" dirty="0" err="1"/>
              <a:t>heteroreality</a:t>
            </a:r>
            <a:r>
              <a:rPr lang="it-IT" sz="2400" b="1" i="1" dirty="0"/>
              <a:t> </a:t>
            </a:r>
            <a:r>
              <a:rPr lang="en-US" sz="2400" dirty="0"/>
              <a:t>(Lorena Cabal) </a:t>
            </a:r>
          </a:p>
          <a:p>
            <a:pPr>
              <a:buClr>
                <a:srgbClr val="C00000"/>
              </a:buClr>
            </a:pPr>
            <a:r>
              <a:rPr lang="en-US" sz="2400" b="1" dirty="0"/>
              <a:t>high intensity patriarchy</a:t>
            </a:r>
            <a:r>
              <a:rPr lang="en-US" sz="2400" dirty="0"/>
              <a:t>: the colonial order has modified and continues to modify the gender structures of indigenous cultures, a civilizing strategy of subjugation of female (and non-female) bodies to reproduce the capitalist geopolitical system</a:t>
            </a:r>
          </a:p>
        </p:txBody>
      </p:sp>
      <p:pic>
        <p:nvPicPr>
          <p:cNvPr id="2" name="Picture 1" descr="Feminismo Comunitari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3173" y="0"/>
            <a:ext cx="6498827" cy="3292310"/>
          </a:xfrm>
          <a:prstGeom prst="rect">
            <a:avLst/>
          </a:prstGeom>
        </p:spPr>
      </p:pic>
    </p:spTree>
    <p:extLst>
      <p:ext uri="{BB962C8B-B14F-4D97-AF65-F5344CB8AC3E}">
        <p14:creationId xmlns:p14="http://schemas.microsoft.com/office/powerpoint/2010/main" val="32702995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4931</TotalTime>
  <Words>1168</Words>
  <Application>Microsoft Macintosh PowerPoint</Application>
  <PresentationFormat>Widescreen</PresentationFormat>
  <Paragraphs>74</Paragraphs>
  <Slides>12</Slides>
  <Notes>10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Calibri</vt:lpstr>
      <vt:lpstr>Calibri Light</vt:lpstr>
      <vt:lpstr>Tahoma</vt:lpstr>
      <vt:lpstr>Tema di Office</vt:lpstr>
      <vt:lpstr>Indigenous Feminism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Microsoft Office User</cp:lastModifiedBy>
  <cp:revision>177</cp:revision>
  <dcterms:created xsi:type="dcterms:W3CDTF">2019-05-28T15:53:33Z</dcterms:created>
  <dcterms:modified xsi:type="dcterms:W3CDTF">2023-11-17T12:03:28Z</dcterms:modified>
</cp:coreProperties>
</file>