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CF69E9-47DC-4BD6-B6CD-BC74D4C4877C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15B61238-4FFB-4D0A-B318-573B815478AF}">
      <dgm:prSet phldrT="[Testo]" custT="1"/>
      <dgm:spPr>
        <a:solidFill>
          <a:schemeClr val="bg1">
            <a:alpha val="90000"/>
          </a:scheme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r>
            <a:rPr lang="it-IT" sz="2800" b="1" dirty="0" smtClean="0">
              <a:solidFill>
                <a:srgbClr val="FF0000"/>
              </a:solidFill>
              <a:latin typeface="Georgia" panose="02040502050405020303" pitchFamily="18" charset="0"/>
            </a:rPr>
            <a:t>INTEGRAZIONE</a:t>
          </a:r>
          <a:r>
            <a:rPr lang="it-IT" sz="2800" b="1" dirty="0" smtClean="0">
              <a:latin typeface="Georgia" panose="02040502050405020303" pitchFamily="18" charset="0"/>
            </a:rPr>
            <a:t> </a:t>
          </a:r>
          <a:r>
            <a:rPr lang="it-IT" sz="2800" b="1" dirty="0" smtClean="0">
              <a:solidFill>
                <a:srgbClr val="FF0000"/>
              </a:solidFill>
              <a:latin typeface="Georgia" panose="02040502050405020303" pitchFamily="18" charset="0"/>
            </a:rPr>
            <a:t>VERTICALE</a:t>
          </a:r>
          <a:endParaRPr lang="it-IT" sz="2800" b="1" dirty="0">
            <a:solidFill>
              <a:srgbClr val="FF0000"/>
            </a:solidFill>
            <a:latin typeface="Georgia" panose="02040502050405020303" pitchFamily="18" charset="0"/>
          </a:endParaRPr>
        </a:p>
      </dgm:t>
    </dgm:pt>
    <dgm:pt modelId="{F4D6AF10-7818-4D70-9BEF-064E0BC25951}" type="parTrans" cxnId="{78B78532-3AB8-4426-B22E-28AE1DF74DEA}">
      <dgm:prSet/>
      <dgm:spPr/>
      <dgm:t>
        <a:bodyPr/>
        <a:lstStyle/>
        <a:p>
          <a:endParaRPr lang="it-IT"/>
        </a:p>
      </dgm:t>
    </dgm:pt>
    <dgm:pt modelId="{2E414C0B-B2A5-4CDD-A79F-5830534EE437}" type="sibTrans" cxnId="{78B78532-3AB8-4426-B22E-28AE1DF74DEA}">
      <dgm:prSet/>
      <dgm:spPr/>
      <dgm:t>
        <a:bodyPr/>
        <a:lstStyle/>
        <a:p>
          <a:endParaRPr lang="it-IT"/>
        </a:p>
      </dgm:t>
    </dgm:pt>
    <dgm:pt modelId="{14F7704A-8512-4F45-9083-2D738B298978}">
      <dgm:prSet phldrT="[Testo]" custT="1"/>
      <dgm:spPr>
        <a:solidFill>
          <a:schemeClr val="bg1">
            <a:alpha val="90000"/>
          </a:scheme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pPr algn="ctr"/>
          <a:r>
            <a:rPr lang="it-IT" sz="2800" b="1" dirty="0" smtClean="0">
              <a:solidFill>
                <a:srgbClr val="FF0000"/>
              </a:solidFill>
              <a:latin typeface="Georgia" panose="02040502050405020303" pitchFamily="18" charset="0"/>
            </a:rPr>
            <a:t>OUTSOURCING E FORME INTERMEDIE</a:t>
          </a:r>
          <a:endParaRPr lang="it-IT" sz="2800" b="1" dirty="0">
            <a:solidFill>
              <a:srgbClr val="FF0000"/>
            </a:solidFill>
            <a:latin typeface="Georgia" panose="02040502050405020303" pitchFamily="18" charset="0"/>
          </a:endParaRPr>
        </a:p>
      </dgm:t>
    </dgm:pt>
    <dgm:pt modelId="{02C10650-EB9D-4777-BB9F-227B9DCD7EE2}" type="parTrans" cxnId="{F56FBDF4-9B07-4F1E-85B5-751A1C191AFB}">
      <dgm:prSet/>
      <dgm:spPr/>
      <dgm:t>
        <a:bodyPr/>
        <a:lstStyle/>
        <a:p>
          <a:endParaRPr lang="it-IT"/>
        </a:p>
      </dgm:t>
    </dgm:pt>
    <dgm:pt modelId="{7A75B428-977A-40AF-AADC-1D1F6A73D029}" type="sibTrans" cxnId="{F56FBDF4-9B07-4F1E-85B5-751A1C191AFB}">
      <dgm:prSet/>
      <dgm:spPr/>
      <dgm:t>
        <a:bodyPr/>
        <a:lstStyle/>
        <a:p>
          <a:endParaRPr lang="it-IT"/>
        </a:p>
      </dgm:t>
    </dgm:pt>
    <dgm:pt modelId="{62521B68-C50E-443D-9F88-8B7E60B48243}">
      <dgm:prSet phldrT="[Testo]" custT="1"/>
      <dgm:spPr>
        <a:solidFill>
          <a:schemeClr val="accent5"/>
        </a:solidFill>
      </dgm:spPr>
      <dgm:t>
        <a:bodyPr/>
        <a:lstStyle/>
        <a:p>
          <a:r>
            <a:rPr lang="it-IT" sz="2000" dirty="0" smtClean="0">
              <a:latin typeface="Georgia" panose="02040502050405020303" pitchFamily="18" charset="0"/>
            </a:rPr>
            <a:t>INNOVAZIONE E EFFICIENZA</a:t>
          </a:r>
          <a:endParaRPr lang="it-IT" sz="2000" dirty="0">
            <a:latin typeface="Georgia" panose="02040502050405020303" pitchFamily="18" charset="0"/>
          </a:endParaRPr>
        </a:p>
      </dgm:t>
    </dgm:pt>
    <dgm:pt modelId="{D981AE03-61FA-4251-98CD-881897F6D607}" type="parTrans" cxnId="{F9E78F84-834C-481E-979D-5C17A03FC59E}">
      <dgm:prSet/>
      <dgm:spPr/>
      <dgm:t>
        <a:bodyPr/>
        <a:lstStyle/>
        <a:p>
          <a:endParaRPr lang="it-IT"/>
        </a:p>
      </dgm:t>
    </dgm:pt>
    <dgm:pt modelId="{5F4B720B-84AE-41EF-B7D9-FEB8B19B7379}" type="sibTrans" cxnId="{F9E78F84-834C-481E-979D-5C17A03FC59E}">
      <dgm:prSet/>
      <dgm:spPr/>
      <dgm:t>
        <a:bodyPr/>
        <a:lstStyle/>
        <a:p>
          <a:endParaRPr lang="it-IT"/>
        </a:p>
      </dgm:t>
    </dgm:pt>
    <dgm:pt modelId="{4ADB5340-F406-40B2-BC1D-8705E4DAFEB3}">
      <dgm:prSet phldrT="[Testo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it-IT" sz="2000" dirty="0" smtClean="0">
              <a:latin typeface="Georgia" panose="02040502050405020303" pitchFamily="18" charset="0"/>
            </a:rPr>
            <a:t>CONTROLLO DELLE </a:t>
          </a:r>
          <a:r>
            <a:rPr lang="it-IT" sz="2000" smtClean="0">
              <a:latin typeface="Georgia" panose="02040502050405020303" pitchFamily="18" charset="0"/>
            </a:rPr>
            <a:t>ATTIVITA’</a:t>
          </a:r>
          <a:endParaRPr lang="it-IT" sz="2000" dirty="0">
            <a:latin typeface="Georgia" panose="02040502050405020303" pitchFamily="18" charset="0"/>
          </a:endParaRPr>
        </a:p>
      </dgm:t>
    </dgm:pt>
    <dgm:pt modelId="{5B32B431-B3BA-4D4C-805F-38FE35E11AC9}" type="sibTrans" cxnId="{1A593594-9427-41E2-B637-6FC00E259EFF}">
      <dgm:prSet/>
      <dgm:spPr/>
      <dgm:t>
        <a:bodyPr/>
        <a:lstStyle/>
        <a:p>
          <a:endParaRPr lang="it-IT"/>
        </a:p>
      </dgm:t>
    </dgm:pt>
    <dgm:pt modelId="{C1D65BA1-8959-4AFD-9739-F17604D17579}" type="parTrans" cxnId="{1A593594-9427-41E2-B637-6FC00E259EFF}">
      <dgm:prSet/>
      <dgm:spPr/>
      <dgm:t>
        <a:bodyPr/>
        <a:lstStyle/>
        <a:p>
          <a:endParaRPr lang="it-IT"/>
        </a:p>
      </dgm:t>
    </dgm:pt>
    <dgm:pt modelId="{9E8D833C-150F-47E3-9B6B-06ED399DA68D}">
      <dgm:prSet phldrT="[Testo]" custT="1"/>
      <dgm:spPr>
        <a:solidFill>
          <a:srgbClr val="7030A0"/>
        </a:solidFill>
      </dgm:spPr>
      <dgm:t>
        <a:bodyPr/>
        <a:lstStyle/>
        <a:p>
          <a:r>
            <a:rPr lang="it-IT" sz="2000" dirty="0" smtClean="0">
              <a:latin typeface="Georgia" panose="02040502050405020303" pitchFamily="18" charset="0"/>
            </a:rPr>
            <a:t>RIDUZIONE COSTI DI TRANSAZIONE</a:t>
          </a:r>
          <a:endParaRPr lang="it-IT" sz="2000" dirty="0">
            <a:latin typeface="Georgia" panose="02040502050405020303" pitchFamily="18" charset="0"/>
          </a:endParaRPr>
        </a:p>
      </dgm:t>
    </dgm:pt>
    <dgm:pt modelId="{465FFA0C-CC1A-44F2-B414-58D162342F98}" type="sibTrans" cxnId="{E2C8033B-54F9-4517-B2AB-C0C854404FED}">
      <dgm:prSet/>
      <dgm:spPr/>
      <dgm:t>
        <a:bodyPr/>
        <a:lstStyle/>
        <a:p>
          <a:endParaRPr lang="it-IT"/>
        </a:p>
      </dgm:t>
    </dgm:pt>
    <dgm:pt modelId="{D778E81B-8639-4CA4-832C-D11BB35C4432}" type="parTrans" cxnId="{E2C8033B-54F9-4517-B2AB-C0C854404FED}">
      <dgm:prSet/>
      <dgm:spPr/>
      <dgm:t>
        <a:bodyPr/>
        <a:lstStyle/>
        <a:p>
          <a:endParaRPr lang="it-IT"/>
        </a:p>
      </dgm:t>
    </dgm:pt>
    <dgm:pt modelId="{AC7C5788-37D9-450D-8677-D45DAEEF3989}">
      <dgm:prSet phldrT="[Testo]" custT="1"/>
      <dgm:spPr>
        <a:solidFill>
          <a:schemeClr val="accent4"/>
        </a:solidFill>
      </dgm:spPr>
      <dgm:t>
        <a:bodyPr/>
        <a:lstStyle/>
        <a:p>
          <a:r>
            <a:rPr lang="it-IT" sz="2000" dirty="0" smtClean="0">
              <a:latin typeface="Georgia" panose="02040502050405020303" pitchFamily="18" charset="0"/>
            </a:rPr>
            <a:t>FLESSIBILITA</a:t>
          </a:r>
          <a:r>
            <a:rPr lang="it-IT" sz="1600" dirty="0" smtClean="0"/>
            <a:t>’</a:t>
          </a:r>
          <a:endParaRPr lang="it-IT" sz="1600" dirty="0"/>
        </a:p>
      </dgm:t>
    </dgm:pt>
    <dgm:pt modelId="{8629F8C1-8F29-4680-883D-A51A81D4E3C8}" type="sibTrans" cxnId="{AFEB08F4-5FD7-44B1-AF5D-DDC601184FF0}">
      <dgm:prSet/>
      <dgm:spPr/>
      <dgm:t>
        <a:bodyPr/>
        <a:lstStyle/>
        <a:p>
          <a:endParaRPr lang="it-IT"/>
        </a:p>
      </dgm:t>
    </dgm:pt>
    <dgm:pt modelId="{77848E0E-EB6E-454A-BD21-A5F733FA2F2C}" type="parTrans" cxnId="{AFEB08F4-5FD7-44B1-AF5D-DDC601184FF0}">
      <dgm:prSet/>
      <dgm:spPr/>
      <dgm:t>
        <a:bodyPr/>
        <a:lstStyle/>
        <a:p>
          <a:endParaRPr lang="it-IT"/>
        </a:p>
      </dgm:t>
    </dgm:pt>
    <dgm:pt modelId="{9A97EB10-2708-4D7E-BBB5-7C1C6D9795EE}">
      <dgm:prSet phldrT="[Testo]" custT="1"/>
      <dgm:spPr>
        <a:solidFill>
          <a:srgbClr val="92D050"/>
        </a:solidFill>
      </dgm:spPr>
      <dgm:t>
        <a:bodyPr/>
        <a:lstStyle/>
        <a:p>
          <a:r>
            <a:rPr lang="it-IT" sz="2000" dirty="0" smtClean="0">
              <a:latin typeface="Georgia" panose="02040502050405020303" pitchFamily="18" charset="0"/>
            </a:rPr>
            <a:t>ECONOMIE DI SCALA</a:t>
          </a:r>
          <a:endParaRPr lang="it-IT" sz="2000" dirty="0">
            <a:latin typeface="Georgia" panose="02040502050405020303" pitchFamily="18" charset="0"/>
          </a:endParaRPr>
        </a:p>
      </dgm:t>
    </dgm:pt>
    <dgm:pt modelId="{A188C1C0-E95C-4CB4-B55E-37BF14EB50A9}" type="sibTrans" cxnId="{712041B7-BAB6-4FCD-A640-ED1630084B83}">
      <dgm:prSet/>
      <dgm:spPr/>
      <dgm:t>
        <a:bodyPr/>
        <a:lstStyle/>
        <a:p>
          <a:endParaRPr lang="it-IT"/>
        </a:p>
      </dgm:t>
    </dgm:pt>
    <dgm:pt modelId="{127B40AD-FBAF-40AD-A0D3-6D2936DA4565}" type="parTrans" cxnId="{712041B7-BAB6-4FCD-A640-ED1630084B83}">
      <dgm:prSet/>
      <dgm:spPr/>
      <dgm:t>
        <a:bodyPr/>
        <a:lstStyle/>
        <a:p>
          <a:endParaRPr lang="it-IT"/>
        </a:p>
      </dgm:t>
    </dgm:pt>
    <dgm:pt modelId="{66B09679-E1A7-46F7-A38E-8FA0D11F7CF8}" type="pres">
      <dgm:prSet presAssocID="{94CF69E9-47DC-4BD6-B6CD-BC74D4C4877C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6F59709-D657-4EC9-B128-3CD330836E5D}" type="pres">
      <dgm:prSet presAssocID="{94CF69E9-47DC-4BD6-B6CD-BC74D4C4877C}" presName="dummyMaxCanvas" presStyleCnt="0"/>
      <dgm:spPr/>
    </dgm:pt>
    <dgm:pt modelId="{56004671-CBC9-40DB-A0FD-E31583100240}" type="pres">
      <dgm:prSet presAssocID="{94CF69E9-47DC-4BD6-B6CD-BC74D4C4877C}" presName="parentComposite" presStyleCnt="0"/>
      <dgm:spPr/>
    </dgm:pt>
    <dgm:pt modelId="{9F3CAC32-A9D5-452C-ACB9-5791F7697331}" type="pres">
      <dgm:prSet presAssocID="{94CF69E9-47DC-4BD6-B6CD-BC74D4C4877C}" presName="parent1" presStyleLbl="alignAccFollowNode1" presStyleIdx="0" presStyleCnt="4" custScaleX="143655" custScaleY="90267" custLinFactX="-2365" custLinFactNeighborX="-100000" custLinFactNeighborY="14786">
        <dgm:presLayoutVars>
          <dgm:chMax val="4"/>
        </dgm:presLayoutVars>
      </dgm:prSet>
      <dgm:spPr/>
      <dgm:t>
        <a:bodyPr/>
        <a:lstStyle/>
        <a:p>
          <a:endParaRPr lang="it-IT"/>
        </a:p>
      </dgm:t>
    </dgm:pt>
    <dgm:pt modelId="{D5A6088E-792D-48BF-8D5D-5B6BF6B4B4AB}" type="pres">
      <dgm:prSet presAssocID="{94CF69E9-47DC-4BD6-B6CD-BC74D4C4877C}" presName="parent2" presStyleLbl="alignAccFollowNode1" presStyleIdx="1" presStyleCnt="4" custScaleX="145652" custScaleY="82677" custLinFactX="2365" custLinFactNeighborX="100000" custLinFactNeighborY="11483">
        <dgm:presLayoutVars>
          <dgm:chMax val="4"/>
        </dgm:presLayoutVars>
      </dgm:prSet>
      <dgm:spPr/>
      <dgm:t>
        <a:bodyPr/>
        <a:lstStyle/>
        <a:p>
          <a:endParaRPr lang="it-IT"/>
        </a:p>
      </dgm:t>
    </dgm:pt>
    <dgm:pt modelId="{DE03B472-1DE4-43DA-84CC-E15F0C42DBD9}" type="pres">
      <dgm:prSet presAssocID="{94CF69E9-47DC-4BD6-B6CD-BC74D4C4877C}" presName="childrenComposite" presStyleCnt="0"/>
      <dgm:spPr/>
    </dgm:pt>
    <dgm:pt modelId="{F6348CE9-F3F6-4771-9179-517B911DDB8A}" type="pres">
      <dgm:prSet presAssocID="{94CF69E9-47DC-4BD6-B6CD-BC74D4C4877C}" presName="dummyMaxCanvas_ChildArea" presStyleCnt="0"/>
      <dgm:spPr/>
    </dgm:pt>
    <dgm:pt modelId="{A6146836-BA58-4A77-A16A-653433E19111}" type="pres">
      <dgm:prSet presAssocID="{94CF69E9-47DC-4BD6-B6CD-BC74D4C4877C}" presName="fulcrum" presStyleLbl="alignAccFollowNode1" presStyleIdx="2" presStyleCnt="4" custScaleX="229899" custScaleY="90997" custLinFactNeighborX="-42644" custLinFactNeighborY="4502"/>
      <dgm:spPr>
        <a:solidFill>
          <a:schemeClr val="accent2">
            <a:lumMod val="50000"/>
            <a:alpha val="90000"/>
          </a:schemeClr>
        </a:solidFill>
      </dgm:spPr>
    </dgm:pt>
    <dgm:pt modelId="{B5BFF080-0B54-4DBA-A0A2-6BA416204BE9}" type="pres">
      <dgm:prSet presAssocID="{94CF69E9-47DC-4BD6-B6CD-BC74D4C4877C}" presName="balance_23" presStyleLbl="alignAccFollowNode1" presStyleIdx="3" presStyleCnt="4" custAng="20806935" custFlipVert="1" custScaleX="174674" custScaleY="169202" custLinFactNeighborX="-640" custLinFactNeighborY="-3395">
        <dgm:presLayoutVars>
          <dgm:bulletEnabled val="1"/>
        </dgm:presLayoutVars>
      </dgm:prSet>
      <dgm:spPr>
        <a:solidFill>
          <a:schemeClr val="accent2">
            <a:lumMod val="50000"/>
            <a:alpha val="90000"/>
          </a:schemeClr>
        </a:solidFill>
      </dgm:spPr>
    </dgm:pt>
    <dgm:pt modelId="{56657337-4BCA-40D7-98B9-B8BED72A8F4E}" type="pres">
      <dgm:prSet presAssocID="{94CF69E9-47DC-4BD6-B6CD-BC74D4C4877C}" presName="right_23_1" presStyleLbl="node1" presStyleIdx="0" presStyleCnt="5" custAng="478112" custLinFactNeighborX="66423" custLinFactNeighborY="2053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9677CA4-3626-4329-A847-9260C8E6FE6F}" type="pres">
      <dgm:prSet presAssocID="{94CF69E9-47DC-4BD6-B6CD-BC74D4C4877C}" presName="right_23_2" presStyleLbl="node1" presStyleIdx="1" presStyleCnt="5" custAng="21360000" custLinFactNeighborX="77342" custLinFactNeighborY="1379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36AEBF5-3B80-4C2C-AB9E-D7813750269D}" type="pres">
      <dgm:prSet presAssocID="{94CF69E9-47DC-4BD6-B6CD-BC74D4C4877C}" presName="right_23_3" presStyleLbl="node1" presStyleIdx="2" presStyleCnt="5" custAng="238876" custLinFactNeighborX="67831" custLinFactNeighborY="615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11D165-528E-44D5-9956-F15170F4E731}" type="pres">
      <dgm:prSet presAssocID="{94CF69E9-47DC-4BD6-B6CD-BC74D4C4877C}" presName="left_23_1" presStyleLbl="node1" presStyleIdx="3" presStyleCnt="5" custAng="350951" custScaleX="123946" custScaleY="114228" custLinFactNeighborX="-62635" custLinFactNeighborY="-5140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1EC5192-97DD-4324-B570-AA0987D22B2B}" type="pres">
      <dgm:prSet presAssocID="{94CF69E9-47DC-4BD6-B6CD-BC74D4C4877C}" presName="left_23_2" presStyleLbl="node1" presStyleIdx="4" presStyleCnt="5" custAng="344322" custScaleX="111700" custLinFactNeighborX="-61009" custLinFactNeighborY="-5207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3EE2FE6-6CF0-44FE-958D-074A37210D0A}" type="presOf" srcId="{14F7704A-8512-4F45-9083-2D738B298978}" destId="{D5A6088E-792D-48BF-8D5D-5B6BF6B4B4AB}" srcOrd="0" destOrd="0" presId="urn:microsoft.com/office/officeart/2005/8/layout/balance1"/>
    <dgm:cxn modelId="{712041B7-BAB6-4FCD-A640-ED1630084B83}" srcId="{14F7704A-8512-4F45-9083-2D738B298978}" destId="{9A97EB10-2708-4D7E-BBB5-7C1C6D9795EE}" srcOrd="2" destOrd="0" parTransId="{127B40AD-FBAF-40AD-A0D3-6D2936DA4565}" sibTransId="{A188C1C0-E95C-4CB4-B55E-37BF14EB50A9}"/>
    <dgm:cxn modelId="{2AE8A78A-CB6D-4286-9671-8476D82CCD68}" type="presOf" srcId="{15B61238-4FFB-4D0A-B318-573B815478AF}" destId="{9F3CAC32-A9D5-452C-ACB9-5791F7697331}" srcOrd="0" destOrd="0" presId="urn:microsoft.com/office/officeart/2005/8/layout/balance1"/>
    <dgm:cxn modelId="{07CDF529-2630-4272-BB3B-1D9E4C358D51}" type="presOf" srcId="{9A97EB10-2708-4D7E-BBB5-7C1C6D9795EE}" destId="{236AEBF5-3B80-4C2C-AB9E-D7813750269D}" srcOrd="0" destOrd="0" presId="urn:microsoft.com/office/officeart/2005/8/layout/balance1"/>
    <dgm:cxn modelId="{1A593594-9427-41E2-B637-6FC00E259EFF}" srcId="{15B61238-4FFB-4D0A-B318-573B815478AF}" destId="{4ADB5340-F406-40B2-BC1D-8705E4DAFEB3}" srcOrd="0" destOrd="0" parTransId="{C1D65BA1-8959-4AFD-9739-F17604D17579}" sibTransId="{5B32B431-B3BA-4D4C-805F-38FE35E11AC9}"/>
    <dgm:cxn modelId="{15A75AAF-87D1-4112-B910-EA31D96C4BAF}" type="presOf" srcId="{94CF69E9-47DC-4BD6-B6CD-BC74D4C4877C}" destId="{66B09679-E1A7-46F7-A38E-8FA0D11F7CF8}" srcOrd="0" destOrd="0" presId="urn:microsoft.com/office/officeart/2005/8/layout/balance1"/>
    <dgm:cxn modelId="{F9E78F84-834C-481E-979D-5C17A03FC59E}" srcId="{14F7704A-8512-4F45-9083-2D738B298978}" destId="{62521B68-C50E-443D-9F88-8B7E60B48243}" srcOrd="0" destOrd="0" parTransId="{D981AE03-61FA-4251-98CD-881897F6D607}" sibTransId="{5F4B720B-84AE-41EF-B7D9-FEB8B19B7379}"/>
    <dgm:cxn modelId="{AFEB08F4-5FD7-44B1-AF5D-DDC601184FF0}" srcId="{14F7704A-8512-4F45-9083-2D738B298978}" destId="{AC7C5788-37D9-450D-8677-D45DAEEF3989}" srcOrd="1" destOrd="0" parTransId="{77848E0E-EB6E-454A-BD21-A5F733FA2F2C}" sibTransId="{8629F8C1-8F29-4680-883D-A51A81D4E3C8}"/>
    <dgm:cxn modelId="{F56FBDF4-9B07-4F1E-85B5-751A1C191AFB}" srcId="{94CF69E9-47DC-4BD6-B6CD-BC74D4C4877C}" destId="{14F7704A-8512-4F45-9083-2D738B298978}" srcOrd="1" destOrd="0" parTransId="{02C10650-EB9D-4777-BB9F-227B9DCD7EE2}" sibTransId="{7A75B428-977A-40AF-AADC-1D1F6A73D029}"/>
    <dgm:cxn modelId="{04E05541-8B4A-47AF-9567-A451958D0CC7}" type="presOf" srcId="{4ADB5340-F406-40B2-BC1D-8705E4DAFEB3}" destId="{2111D165-528E-44D5-9956-F15170F4E731}" srcOrd="0" destOrd="0" presId="urn:microsoft.com/office/officeart/2005/8/layout/balance1"/>
    <dgm:cxn modelId="{D7E5E52B-CB98-4C98-9E0E-9B90664052A9}" type="presOf" srcId="{9E8D833C-150F-47E3-9B6B-06ED399DA68D}" destId="{41EC5192-97DD-4324-B570-AA0987D22B2B}" srcOrd="0" destOrd="0" presId="urn:microsoft.com/office/officeart/2005/8/layout/balance1"/>
    <dgm:cxn modelId="{78B78532-3AB8-4426-B22E-28AE1DF74DEA}" srcId="{94CF69E9-47DC-4BD6-B6CD-BC74D4C4877C}" destId="{15B61238-4FFB-4D0A-B318-573B815478AF}" srcOrd="0" destOrd="0" parTransId="{F4D6AF10-7818-4D70-9BEF-064E0BC25951}" sibTransId="{2E414C0B-B2A5-4CDD-A79F-5830534EE437}"/>
    <dgm:cxn modelId="{E448F11A-85B2-4E9A-BAF9-690D03484F8B}" type="presOf" srcId="{62521B68-C50E-443D-9F88-8B7E60B48243}" destId="{56657337-4BCA-40D7-98B9-B8BED72A8F4E}" srcOrd="0" destOrd="0" presId="urn:microsoft.com/office/officeart/2005/8/layout/balance1"/>
    <dgm:cxn modelId="{72401455-8605-490C-9D46-47F1E7233F98}" type="presOf" srcId="{AC7C5788-37D9-450D-8677-D45DAEEF3989}" destId="{B9677CA4-3626-4329-A847-9260C8E6FE6F}" srcOrd="0" destOrd="0" presId="urn:microsoft.com/office/officeart/2005/8/layout/balance1"/>
    <dgm:cxn modelId="{E2C8033B-54F9-4517-B2AB-C0C854404FED}" srcId="{15B61238-4FFB-4D0A-B318-573B815478AF}" destId="{9E8D833C-150F-47E3-9B6B-06ED399DA68D}" srcOrd="1" destOrd="0" parTransId="{D778E81B-8639-4CA4-832C-D11BB35C4432}" sibTransId="{465FFA0C-CC1A-44F2-B414-58D162342F98}"/>
    <dgm:cxn modelId="{3AF99E6D-6F92-49AD-A237-CFD0FC6201B5}" type="presParOf" srcId="{66B09679-E1A7-46F7-A38E-8FA0D11F7CF8}" destId="{16F59709-D657-4EC9-B128-3CD330836E5D}" srcOrd="0" destOrd="0" presId="urn:microsoft.com/office/officeart/2005/8/layout/balance1"/>
    <dgm:cxn modelId="{C6070E72-B9F5-4A11-B4EB-E44CFFF06444}" type="presParOf" srcId="{66B09679-E1A7-46F7-A38E-8FA0D11F7CF8}" destId="{56004671-CBC9-40DB-A0FD-E31583100240}" srcOrd="1" destOrd="0" presId="urn:microsoft.com/office/officeart/2005/8/layout/balance1"/>
    <dgm:cxn modelId="{C04CC1BB-02A3-4368-87E0-0CB921E740DE}" type="presParOf" srcId="{56004671-CBC9-40DB-A0FD-E31583100240}" destId="{9F3CAC32-A9D5-452C-ACB9-5791F7697331}" srcOrd="0" destOrd="0" presId="urn:microsoft.com/office/officeart/2005/8/layout/balance1"/>
    <dgm:cxn modelId="{229A0293-B472-4139-9F4A-74B69CA8124C}" type="presParOf" srcId="{56004671-CBC9-40DB-A0FD-E31583100240}" destId="{D5A6088E-792D-48BF-8D5D-5B6BF6B4B4AB}" srcOrd="1" destOrd="0" presId="urn:microsoft.com/office/officeart/2005/8/layout/balance1"/>
    <dgm:cxn modelId="{395100B1-E9C4-4F29-9FD6-92A6C6E1BE28}" type="presParOf" srcId="{66B09679-E1A7-46F7-A38E-8FA0D11F7CF8}" destId="{DE03B472-1DE4-43DA-84CC-E15F0C42DBD9}" srcOrd="2" destOrd="0" presId="urn:microsoft.com/office/officeart/2005/8/layout/balance1"/>
    <dgm:cxn modelId="{69760BCB-A68A-46F3-B590-CD204B31149D}" type="presParOf" srcId="{DE03B472-1DE4-43DA-84CC-E15F0C42DBD9}" destId="{F6348CE9-F3F6-4771-9179-517B911DDB8A}" srcOrd="0" destOrd="0" presId="urn:microsoft.com/office/officeart/2005/8/layout/balance1"/>
    <dgm:cxn modelId="{70D4A516-F070-4668-A6C4-AD1B9F344532}" type="presParOf" srcId="{DE03B472-1DE4-43DA-84CC-E15F0C42DBD9}" destId="{A6146836-BA58-4A77-A16A-653433E19111}" srcOrd="1" destOrd="0" presId="urn:microsoft.com/office/officeart/2005/8/layout/balance1"/>
    <dgm:cxn modelId="{DDB34457-EBA6-40EB-88CD-A9085A3445EC}" type="presParOf" srcId="{DE03B472-1DE4-43DA-84CC-E15F0C42DBD9}" destId="{B5BFF080-0B54-4DBA-A0A2-6BA416204BE9}" srcOrd="2" destOrd="0" presId="urn:microsoft.com/office/officeart/2005/8/layout/balance1"/>
    <dgm:cxn modelId="{9259AEFE-AB7E-478C-B9A4-C6B4F3ADD20F}" type="presParOf" srcId="{DE03B472-1DE4-43DA-84CC-E15F0C42DBD9}" destId="{56657337-4BCA-40D7-98B9-B8BED72A8F4E}" srcOrd="3" destOrd="0" presId="urn:microsoft.com/office/officeart/2005/8/layout/balance1"/>
    <dgm:cxn modelId="{86085ACE-E443-49F6-BADF-B91A560E7911}" type="presParOf" srcId="{DE03B472-1DE4-43DA-84CC-E15F0C42DBD9}" destId="{B9677CA4-3626-4329-A847-9260C8E6FE6F}" srcOrd="4" destOrd="0" presId="urn:microsoft.com/office/officeart/2005/8/layout/balance1"/>
    <dgm:cxn modelId="{C3BE9A09-2491-4585-A5A8-9F7A55792479}" type="presParOf" srcId="{DE03B472-1DE4-43DA-84CC-E15F0C42DBD9}" destId="{236AEBF5-3B80-4C2C-AB9E-D7813750269D}" srcOrd="5" destOrd="0" presId="urn:microsoft.com/office/officeart/2005/8/layout/balance1"/>
    <dgm:cxn modelId="{ACAEE61B-4818-4DDD-94B4-E3116145AF21}" type="presParOf" srcId="{DE03B472-1DE4-43DA-84CC-E15F0C42DBD9}" destId="{2111D165-528E-44D5-9956-F15170F4E731}" srcOrd="6" destOrd="0" presId="urn:microsoft.com/office/officeart/2005/8/layout/balance1"/>
    <dgm:cxn modelId="{7FA248DD-4749-4F31-BA2D-AEDAC23D0881}" type="presParOf" srcId="{DE03B472-1DE4-43DA-84CC-E15F0C42DBD9}" destId="{41EC5192-97DD-4324-B570-AA0987D22B2B}" srcOrd="7" destOrd="0" presId="urn:microsoft.com/office/officeart/2005/8/layout/balance1"/>
  </dgm:cxnLst>
  <dgm:bg>
    <a:blipFill>
      <a:blip xmlns:r="http://schemas.openxmlformats.org/officeDocument/2006/relationships" r:embed="rId1">
        <a:alphaModFix amt="55000"/>
      </a:blip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3CAC32-A9D5-452C-ACB9-5791F7697331}">
      <dsp:nvSpPr>
        <dsp:cNvPr id="0" name=""/>
        <dsp:cNvSpPr/>
      </dsp:nvSpPr>
      <dsp:spPr>
        <a:xfrm>
          <a:off x="0" y="269553"/>
          <a:ext cx="3546669" cy="1238101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bg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 smtClean="0">
              <a:solidFill>
                <a:srgbClr val="FF0000"/>
              </a:solidFill>
              <a:latin typeface="Georgia" panose="02040502050405020303" pitchFamily="18" charset="0"/>
            </a:rPr>
            <a:t>INTEGRAZIONE</a:t>
          </a:r>
          <a:r>
            <a:rPr lang="it-IT" sz="2800" b="1" kern="1200" dirty="0" smtClean="0">
              <a:latin typeface="Georgia" panose="02040502050405020303" pitchFamily="18" charset="0"/>
            </a:rPr>
            <a:t> </a:t>
          </a:r>
          <a:r>
            <a:rPr lang="it-IT" sz="2800" b="1" kern="1200" dirty="0" smtClean="0">
              <a:solidFill>
                <a:srgbClr val="FF0000"/>
              </a:solidFill>
              <a:latin typeface="Georgia" panose="02040502050405020303" pitchFamily="18" charset="0"/>
            </a:rPr>
            <a:t>VERTICALE</a:t>
          </a:r>
          <a:endParaRPr lang="it-IT" sz="2800" b="1" kern="1200" dirty="0">
            <a:solidFill>
              <a:srgbClr val="FF0000"/>
            </a:solidFill>
            <a:latin typeface="Georgia" panose="02040502050405020303" pitchFamily="18" charset="0"/>
          </a:endParaRPr>
        </a:p>
      </dsp:txBody>
      <dsp:txXfrm>
        <a:off x="36263" y="305816"/>
        <a:ext cx="3474143" cy="1165575"/>
      </dsp:txXfrm>
    </dsp:sp>
    <dsp:sp modelId="{D5A6088E-792D-48BF-8D5D-5B6BF6B4B4AB}">
      <dsp:nvSpPr>
        <dsp:cNvPr id="0" name=""/>
        <dsp:cNvSpPr/>
      </dsp:nvSpPr>
      <dsp:spPr>
        <a:xfrm>
          <a:off x="8596027" y="276301"/>
          <a:ext cx="3595972" cy="1133997"/>
        </a:xfrm>
        <a:prstGeom prst="roundRect">
          <a:avLst>
            <a:gd name="adj" fmla="val 10000"/>
          </a:avLst>
        </a:prstGeom>
        <a:solidFill>
          <a:schemeClr val="bg1">
            <a:alpha val="90000"/>
          </a:schemeClr>
        </a:solidFill>
        <a:ln w="12700" cap="flat" cmpd="sng" algn="ctr">
          <a:solidFill>
            <a:schemeClr val="bg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b="1" kern="1200" dirty="0" smtClean="0">
              <a:solidFill>
                <a:srgbClr val="FF0000"/>
              </a:solidFill>
              <a:latin typeface="Georgia" panose="02040502050405020303" pitchFamily="18" charset="0"/>
            </a:rPr>
            <a:t>OUTSOURCING E FORME INTERMEDIE</a:t>
          </a:r>
          <a:endParaRPr lang="it-IT" sz="2800" b="1" kern="1200" dirty="0">
            <a:solidFill>
              <a:srgbClr val="FF0000"/>
            </a:solidFill>
            <a:latin typeface="Georgia" panose="02040502050405020303" pitchFamily="18" charset="0"/>
          </a:endParaRPr>
        </a:p>
      </dsp:txBody>
      <dsp:txXfrm>
        <a:off x="8629241" y="309515"/>
        <a:ext cx="3529544" cy="1067569"/>
      </dsp:txXfrm>
    </dsp:sp>
    <dsp:sp modelId="{A6146836-BA58-4A77-A16A-653433E19111}">
      <dsp:nvSpPr>
        <dsp:cNvPr id="0" name=""/>
        <dsp:cNvSpPr/>
      </dsp:nvSpPr>
      <dsp:spPr>
        <a:xfrm>
          <a:off x="4474835" y="5921912"/>
          <a:ext cx="2364970" cy="936086"/>
        </a:xfrm>
        <a:prstGeom prst="triangle">
          <a:avLst/>
        </a:prstGeom>
        <a:solidFill>
          <a:schemeClr val="accent2">
            <a:lumMod val="5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BFF080-0B54-4DBA-A0A2-6BA416204BE9}">
      <dsp:nvSpPr>
        <dsp:cNvPr id="0" name=""/>
        <dsp:cNvSpPr/>
      </dsp:nvSpPr>
      <dsp:spPr>
        <a:xfrm rot="553065" flipV="1">
          <a:off x="828771" y="5209862"/>
          <a:ext cx="10446673" cy="730502"/>
        </a:xfrm>
        <a:prstGeom prst="rect">
          <a:avLst/>
        </a:prstGeom>
        <a:solidFill>
          <a:schemeClr val="accent2">
            <a:lumMod val="5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657337-4BCA-40D7-98B9-B8BED72A8F4E}">
      <dsp:nvSpPr>
        <dsp:cNvPr id="0" name=""/>
        <dsp:cNvSpPr/>
      </dsp:nvSpPr>
      <dsp:spPr>
        <a:xfrm rot="718112">
          <a:off x="8401415" y="4579400"/>
          <a:ext cx="2463401" cy="1147693"/>
        </a:xfrm>
        <a:prstGeom prst="round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Georgia" panose="02040502050405020303" pitchFamily="18" charset="0"/>
            </a:rPr>
            <a:t>INNOVAZIONE E EFFICIENZA</a:t>
          </a:r>
          <a:endParaRPr lang="it-IT" sz="2000" kern="1200" dirty="0">
            <a:latin typeface="Georgia" panose="02040502050405020303" pitchFamily="18" charset="0"/>
          </a:endParaRPr>
        </a:p>
      </dsp:txBody>
      <dsp:txXfrm>
        <a:off x="8457441" y="4635426"/>
        <a:ext cx="2351349" cy="1035641"/>
      </dsp:txXfrm>
    </dsp:sp>
    <dsp:sp modelId="{B9677CA4-3626-4329-A847-9260C8E6FE6F}">
      <dsp:nvSpPr>
        <dsp:cNvPr id="0" name=""/>
        <dsp:cNvSpPr/>
      </dsp:nvSpPr>
      <dsp:spPr>
        <a:xfrm>
          <a:off x="8767635" y="3256278"/>
          <a:ext cx="2463401" cy="1147693"/>
        </a:xfrm>
        <a:prstGeom prst="round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Georgia" panose="02040502050405020303" pitchFamily="18" charset="0"/>
            </a:rPr>
            <a:t>FLESSIBILITA</a:t>
          </a:r>
          <a:r>
            <a:rPr lang="it-IT" sz="1600" kern="1200" dirty="0" smtClean="0"/>
            <a:t>’</a:t>
          </a:r>
          <a:endParaRPr lang="it-IT" sz="1600" kern="1200" dirty="0"/>
        </a:p>
      </dsp:txBody>
      <dsp:txXfrm>
        <a:off x="8823661" y="3312304"/>
        <a:ext cx="2351349" cy="1035641"/>
      </dsp:txXfrm>
    </dsp:sp>
    <dsp:sp modelId="{236AEBF5-3B80-4C2C-AB9E-D7813750269D}">
      <dsp:nvSpPr>
        <dsp:cNvPr id="0" name=""/>
        <dsp:cNvSpPr/>
      </dsp:nvSpPr>
      <dsp:spPr>
        <a:xfrm rot="478876">
          <a:off x="8615451" y="1948632"/>
          <a:ext cx="2463401" cy="1147693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Georgia" panose="02040502050405020303" pitchFamily="18" charset="0"/>
            </a:rPr>
            <a:t>ECONOMIE DI SCALA</a:t>
          </a:r>
          <a:endParaRPr lang="it-IT" sz="2000" kern="1200" dirty="0">
            <a:latin typeface="Georgia" panose="02040502050405020303" pitchFamily="18" charset="0"/>
          </a:endParaRPr>
        </a:p>
      </dsp:txBody>
      <dsp:txXfrm>
        <a:off x="8671477" y="2004658"/>
        <a:ext cx="2351349" cy="1035641"/>
      </dsp:txXfrm>
    </dsp:sp>
    <dsp:sp modelId="{2111D165-528E-44D5-9956-F15170F4E731}">
      <dsp:nvSpPr>
        <dsp:cNvPr id="0" name=""/>
        <dsp:cNvSpPr/>
      </dsp:nvSpPr>
      <dsp:spPr>
        <a:xfrm rot="590951">
          <a:off x="1295301" y="3312396"/>
          <a:ext cx="3062301" cy="1293616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Georgia" panose="02040502050405020303" pitchFamily="18" charset="0"/>
            </a:rPr>
            <a:t>CONTROLLO DELLE </a:t>
          </a:r>
          <a:r>
            <a:rPr lang="it-IT" sz="2000" kern="1200" smtClean="0">
              <a:latin typeface="Georgia" panose="02040502050405020303" pitchFamily="18" charset="0"/>
            </a:rPr>
            <a:t>ATTIVITA’</a:t>
          </a:r>
          <a:endParaRPr lang="it-IT" sz="2000" kern="1200" dirty="0">
            <a:latin typeface="Georgia" panose="02040502050405020303" pitchFamily="18" charset="0"/>
          </a:endParaRPr>
        </a:p>
      </dsp:txBody>
      <dsp:txXfrm>
        <a:off x="1358450" y="3375545"/>
        <a:ext cx="2936003" cy="1167318"/>
      </dsp:txXfrm>
    </dsp:sp>
    <dsp:sp modelId="{41EC5192-97DD-4324-B570-AA0987D22B2B}">
      <dsp:nvSpPr>
        <dsp:cNvPr id="0" name=""/>
        <dsp:cNvSpPr/>
      </dsp:nvSpPr>
      <dsp:spPr>
        <a:xfrm rot="584322">
          <a:off x="1575629" y="2152526"/>
          <a:ext cx="2762471" cy="1126780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latin typeface="Georgia" panose="02040502050405020303" pitchFamily="18" charset="0"/>
            </a:rPr>
            <a:t>RIDUZIONE COSTI DI TRANSAZIONE</a:t>
          </a:r>
          <a:endParaRPr lang="it-IT" sz="2000" kern="1200" dirty="0">
            <a:latin typeface="Georgia" panose="02040502050405020303" pitchFamily="18" charset="0"/>
          </a:endParaRPr>
        </a:p>
      </dsp:txBody>
      <dsp:txXfrm>
        <a:off x="1630634" y="2207531"/>
        <a:ext cx="2652461" cy="1016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7705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722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54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7555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2518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557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1358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01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5015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7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351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FCFC6-7814-429F-B76B-F2603605D539}" type="datetimeFigureOut">
              <a:rPr lang="it-IT" smtClean="0"/>
              <a:t>11/04/2016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226D-A9A8-4205-AB4E-E607CC8671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229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6052476"/>
              </p:ext>
            </p:extLst>
          </p:nvPr>
        </p:nvGraphicFramePr>
        <p:xfrm>
          <a:off x="0" y="12879"/>
          <a:ext cx="12192000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727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2542" y="-450165"/>
            <a:ext cx="11887200" cy="2011680"/>
          </a:xfrm>
        </p:spPr>
        <p:txBody>
          <a:bodyPr>
            <a:normAutofit/>
          </a:bodyPr>
          <a:lstStyle/>
          <a:p>
            <a:r>
              <a:rPr lang="it-IT" sz="4800" dirty="0" smtClean="0">
                <a:latin typeface="Georgia" panose="02040502050405020303" pitchFamily="18" charset="0"/>
              </a:rPr>
              <a:t>Punti deboli del modello dell’integrazione verticale</a:t>
            </a:r>
            <a:endParaRPr lang="it-IT" sz="4800" dirty="0">
              <a:latin typeface="Georgia" panose="020405020504050203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39151" y="1434906"/>
            <a:ext cx="11760591" cy="5423094"/>
          </a:xfrm>
        </p:spPr>
        <p:txBody>
          <a:bodyPr>
            <a:normAutofit lnSpcReduction="10000"/>
          </a:bodyPr>
          <a:lstStyle/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Scarsa flessibilità </a:t>
            </a:r>
            <a:r>
              <a:rPr lang="it-IT" sz="2000" dirty="0" smtClean="0">
                <a:latin typeface="Georgia" panose="02040502050405020303" pitchFamily="18" charset="0"/>
              </a:rPr>
              <a:t>con difficoltà di prevedere la domanda (cambiamento repentino delle esigenze)</a:t>
            </a:r>
            <a:endParaRPr lang="it-IT" sz="2000" dirty="0" smtClean="0">
              <a:latin typeface="Georgia" panose="02040502050405020303" pitchFamily="18" charset="0"/>
            </a:endParaRP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Aumento dei costi fissi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Incentivi deboli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Elevati costi di agenzia e d’influenza ( problemi legati alle motivazioni e alle lobby interne)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Aumento dei costi amministrativi (finanza, gestione del personale, coordinamento aziendale)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Difficoltà di gestire attività strategicamente diverse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Ripercussione del rischio tra i vari stadi della filiera produttiva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Scarsa tutela dei lavoratori (conflitti sindacali e aumento costi di sindacalizzazione in caso di fusione o acquisizione)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Maggiore ricorso a fonti esterne di finanziamento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Problemi organizzativi (riordinamento della struttura interna del mercato)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Distorsioni informative non totalmente eliminate ( rischio di opportunismo)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Eccessiva </a:t>
            </a:r>
            <a:r>
              <a:rPr lang="it-IT" sz="2000" dirty="0" smtClean="0">
                <a:latin typeface="Georgia" panose="02040502050405020303" pitchFamily="18" charset="0"/>
              </a:rPr>
              <a:t>burocratizzazione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Reazioni negative dei clienti e dei fornitori </a:t>
            </a:r>
          </a:p>
          <a:p>
            <a:pPr marL="342900" indent="-342900" algn="l">
              <a:buClr>
                <a:srgbClr val="FF0000"/>
              </a:buClr>
              <a:buSzPct val="120000"/>
              <a:buFont typeface="Wingdings 2" panose="05020102010507070707" pitchFamily="18" charset="2"/>
              <a:buChar char=""/>
            </a:pPr>
            <a:r>
              <a:rPr lang="it-IT" sz="2000" dirty="0" smtClean="0">
                <a:latin typeface="Georgia" panose="02040502050405020303" pitchFamily="18" charset="0"/>
              </a:rPr>
              <a:t>Perdita di autonomia decisionale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0912960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153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Wingdings 2</vt:lpstr>
      <vt:lpstr>Tema di Office</vt:lpstr>
      <vt:lpstr>Presentazione standard di PowerPoint</vt:lpstr>
      <vt:lpstr>Punti deboli del modello dell’integrazione verticale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eliana</dc:creator>
  <cp:lastModifiedBy>eliana</cp:lastModifiedBy>
  <cp:revision>13</cp:revision>
  <dcterms:created xsi:type="dcterms:W3CDTF">2016-04-08T15:38:47Z</dcterms:created>
  <dcterms:modified xsi:type="dcterms:W3CDTF">2016-04-11T10:12:06Z</dcterms:modified>
</cp:coreProperties>
</file>