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65" r:id="rId4"/>
    <p:sldId id="266" r:id="rId5"/>
    <p:sldId id="270" r:id="rId6"/>
    <p:sldId id="271" r:id="rId7"/>
    <p:sldId id="268" r:id="rId8"/>
    <p:sldId id="274" r:id="rId9"/>
    <p:sldId id="272" r:id="rId10"/>
    <p:sldId id="273" r:id="rId11"/>
    <p:sldId id="269" r:id="rId12"/>
    <p:sldId id="260" r:id="rId13"/>
    <p:sldId id="263" r:id="rId14"/>
    <p:sldId id="262" r:id="rId15"/>
    <p:sldId id="259"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6" autoAdjust="0"/>
    <p:restoredTop sz="95400" autoAdjust="0"/>
  </p:normalViewPr>
  <p:slideViewPr>
    <p:cSldViewPr snapToGrid="0">
      <p:cViewPr varScale="1">
        <p:scale>
          <a:sx n="95" d="100"/>
          <a:sy n="95" d="100"/>
        </p:scale>
        <p:origin x="1080"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10/11/22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328502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115733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286990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14</a:t>
            </a:fld>
            <a:endParaRPr lang="it-IT"/>
          </a:p>
        </p:txBody>
      </p:sp>
    </p:spTree>
    <p:extLst>
      <p:ext uri="{BB962C8B-B14F-4D97-AF65-F5344CB8AC3E}">
        <p14:creationId xmlns:p14="http://schemas.microsoft.com/office/powerpoint/2010/main" val="886373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15</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283234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72406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35773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7721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79289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81351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31409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1555597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334C6C1-9A1F-4CAB-BDE0-CEA4BBAD521B}" type="datetimeFigureOut">
              <a:rPr lang="it-IT" smtClean="0"/>
              <a:t>10/11/22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10/11/22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10/11/22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aturalhistoryinstitute.org/gallery/the-dark-mark-of-manifest-destiny-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fontScale="90000"/>
          </a:bodyPr>
          <a:lstStyle/>
          <a:p>
            <a:r>
              <a:rPr lang="it-IT" b="1" u="sng" dirty="0">
                <a:solidFill>
                  <a:srgbClr val="BB1717"/>
                </a:solidFill>
                <a:latin typeface="Tahoma" panose="020B0604030504040204" pitchFamily="34" charset="0"/>
                <a:ea typeface="Tahoma" panose="020B0604030504040204" pitchFamily="34" charset="0"/>
                <a:cs typeface="Tahoma" panose="020B0604030504040204" pitchFamily="34" charset="0"/>
              </a:rPr>
              <a:t>Latin American </a:t>
            </a:r>
            <a:br>
              <a:rPr lang="it-IT" b="1" u="sng" dirty="0">
                <a:solidFill>
                  <a:srgbClr val="BB1717"/>
                </a:solidFill>
                <a:latin typeface="Tahoma" panose="020B0604030504040204" pitchFamily="34" charset="0"/>
                <a:ea typeface="Tahoma" panose="020B0604030504040204" pitchFamily="34" charset="0"/>
                <a:cs typeface="Tahoma" panose="020B0604030504040204" pitchFamily="34" charset="0"/>
              </a:rPr>
            </a:br>
            <a:r>
              <a:rPr lang="it-IT" b="1" u="sng" dirty="0">
                <a:solidFill>
                  <a:srgbClr val="BB1717"/>
                </a:solidFill>
                <a:latin typeface="Tahoma" panose="020B0604030504040204" pitchFamily="34" charset="0"/>
                <a:ea typeface="Tahoma" panose="020B0604030504040204" pitchFamily="34" charset="0"/>
                <a:cs typeface="Tahoma" panose="020B0604030504040204" pitchFamily="34" charset="0"/>
              </a:rPr>
              <a:t>and the U.S.A</a:t>
            </a: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2022/23</a:t>
            </a:r>
          </a:p>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Latin America and the </a:t>
            </a:r>
            <a:r>
              <a:rPr lang="it-IT" sz="2000" b="1" i="1" dirty="0" err="1">
                <a:solidFill>
                  <a:schemeClr val="bg1"/>
                </a:solidFill>
                <a:latin typeface="Tahoma" panose="020B0604030504040204" pitchFamily="34" charset="0"/>
                <a:ea typeface="Tahoma" panose="020B0604030504040204" pitchFamily="34" charset="0"/>
                <a:cs typeface="Tahoma" panose="020B0604030504040204" pitchFamily="34" charset="0"/>
              </a:rPr>
              <a:t>Us</a:t>
            </a:r>
            <a:endParaRPr lang="it-IT"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0755" y="232950"/>
            <a:ext cx="6293092" cy="1323439"/>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Political</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and </a:t>
            </a:r>
          </a:p>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social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violence</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370755" y="2198958"/>
            <a:ext cx="4548975" cy="2862322"/>
          </a:xfrm>
          <a:prstGeom prst="rect">
            <a:avLst/>
          </a:prstGeom>
        </p:spPr>
        <p:txBody>
          <a:bodyPr wrap="square">
            <a:spAutoFit/>
          </a:bodyPr>
          <a:lstStyle/>
          <a:p>
            <a:pPr marL="285750" indent="-285750">
              <a:buFont typeface="Arial" panose="020B0604020202020204" pitchFamily="34" charset="0"/>
              <a:buChar char="•"/>
            </a:pPr>
            <a:r>
              <a:rPr lang="en-US" sz="2000" dirty="0"/>
              <a:t>Political and social violence</a:t>
            </a:r>
          </a:p>
          <a:p>
            <a:pPr marL="285750" indent="-285750">
              <a:buFont typeface="Arial" panose="020B0604020202020204" pitchFamily="34" charset="0"/>
              <a:buChar char="•"/>
            </a:pPr>
            <a:r>
              <a:rPr lang="en-US" sz="2000" dirty="0"/>
              <a:t>Unequal social orders</a:t>
            </a:r>
          </a:p>
          <a:p>
            <a:pPr marL="285750" indent="-285750">
              <a:buFont typeface="Arial" panose="020B0604020202020204" pitchFamily="34" charset="0"/>
              <a:buChar char="•"/>
            </a:pPr>
            <a:r>
              <a:rPr lang="en-US" sz="2000" dirty="0"/>
              <a:t>Race and Gender based violence</a:t>
            </a:r>
          </a:p>
          <a:p>
            <a:pPr marL="285750" indent="-285750">
              <a:buFont typeface="Arial" panose="020B0604020202020204" pitchFamily="34" charset="0"/>
              <a:buChar char="•"/>
            </a:pPr>
            <a:r>
              <a:rPr lang="en-US" sz="2000" dirty="0"/>
              <a:t>Impunity</a:t>
            </a:r>
          </a:p>
          <a:p>
            <a:pPr marL="285750" indent="-285750">
              <a:buFont typeface="Arial" panose="020B0604020202020204" pitchFamily="34" charset="0"/>
              <a:buChar char="•"/>
            </a:pPr>
            <a:r>
              <a:rPr lang="en-US" sz="2000" dirty="0"/>
              <a:t>State of fear: destruction of social cohesion (unions, cooperatives, grassroots organization</a:t>
            </a:r>
          </a:p>
          <a:p>
            <a:pPr marL="285750" indent="-285750">
              <a:buFont typeface="Arial" panose="020B0604020202020204" pitchFamily="34" charset="0"/>
              <a:buChar char="•"/>
            </a:pPr>
            <a:endParaRPr lang="en-US" sz="2000" dirty="0"/>
          </a:p>
          <a:p>
            <a:endParaRPr lang="en-US" sz="2000"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5393"/>
            <a:ext cx="6858000" cy="6858000"/>
          </a:xfrm>
          <a:prstGeom prst="rect">
            <a:avLst/>
          </a:prstGeom>
        </p:spPr>
      </p:pic>
    </p:spTree>
    <p:extLst>
      <p:ext uri="{BB962C8B-B14F-4D97-AF65-F5344CB8AC3E}">
        <p14:creationId xmlns:p14="http://schemas.microsoft.com/office/powerpoint/2010/main" val="281913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0755" y="539104"/>
            <a:ext cx="6809874"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Operation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Condor</a:t>
            </a: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5544335" y="104552"/>
            <a:ext cx="5000009" cy="1169551"/>
          </a:xfrm>
          <a:prstGeom prst="rect">
            <a:avLst/>
          </a:prstGeom>
        </p:spPr>
        <p:txBody>
          <a:bodyPr wrap="square">
            <a:spAutoFit/>
          </a:bodyPr>
          <a:lstStyle/>
          <a:p>
            <a:r>
              <a:rPr lang="it-IT" sz="1400" b="0" i="0" dirty="0">
                <a:solidFill>
                  <a:srgbClr val="000000"/>
                </a:solidFill>
                <a:effectLst/>
                <a:latin typeface="Arial" panose="020B0604020202020204" pitchFamily="34" charset="0"/>
              </a:rPr>
              <a:t>Green: </a:t>
            </a:r>
            <a:r>
              <a:rPr lang="it-IT" sz="1400" b="0" i="0" dirty="0" err="1">
                <a:solidFill>
                  <a:srgbClr val="000000"/>
                </a:solidFill>
                <a:effectLst/>
                <a:latin typeface="Arial" panose="020B0604020202020204" pitchFamily="34" charset="0"/>
              </a:rPr>
              <a:t>Main</a:t>
            </a:r>
            <a:r>
              <a:rPr lang="it-IT" sz="1400" b="0" i="0" dirty="0">
                <a:solidFill>
                  <a:srgbClr val="000000"/>
                </a:solidFill>
                <a:effectLst/>
                <a:latin typeface="Arial" panose="020B0604020202020204" pitchFamily="34" charset="0"/>
              </a:rPr>
              <a:t> </a:t>
            </a:r>
            <a:r>
              <a:rPr lang="it-IT" sz="1400" b="0" i="0" dirty="0" err="1">
                <a:solidFill>
                  <a:srgbClr val="000000"/>
                </a:solidFill>
                <a:effectLst/>
                <a:latin typeface="Arial" panose="020B0604020202020204" pitchFamily="34" charset="0"/>
              </a:rPr>
              <a:t>active</a:t>
            </a:r>
            <a:r>
              <a:rPr lang="it-IT" sz="1400" b="0" i="0" dirty="0">
                <a:solidFill>
                  <a:srgbClr val="000000"/>
                </a:solidFill>
                <a:effectLst/>
                <a:latin typeface="Arial" panose="020B0604020202020204" pitchFamily="34" charset="0"/>
              </a:rPr>
              <a:t> </a:t>
            </a:r>
            <a:r>
              <a:rPr lang="it-IT" sz="1400" b="0" i="0" dirty="0" err="1">
                <a:solidFill>
                  <a:srgbClr val="000000"/>
                </a:solidFill>
                <a:effectLst/>
                <a:latin typeface="Arial" panose="020B0604020202020204" pitchFamily="34" charset="0"/>
              </a:rPr>
              <a:t>members</a:t>
            </a:r>
            <a:r>
              <a:rPr lang="it-IT" sz="1400" b="0" i="0" dirty="0">
                <a:solidFill>
                  <a:srgbClr val="000000"/>
                </a:solidFill>
                <a:effectLst/>
                <a:latin typeface="Arial" panose="020B0604020202020204" pitchFamily="34" charset="0"/>
              </a:rPr>
              <a:t> (Argentina, Bolivia, Brazil, Chile, Paraguay and Uruguay)</a:t>
            </a:r>
            <a:br>
              <a:rPr lang="it-IT" sz="1400" dirty="0"/>
            </a:br>
            <a:r>
              <a:rPr lang="it-IT" sz="1400" b="0" i="0" dirty="0">
                <a:solidFill>
                  <a:srgbClr val="000000"/>
                </a:solidFill>
                <a:effectLst/>
                <a:latin typeface="Arial" panose="020B0604020202020204" pitchFamily="34" charset="0"/>
              </a:rPr>
              <a:t>Light green: </a:t>
            </a:r>
            <a:r>
              <a:rPr lang="it-IT" sz="1400" b="0" i="0" dirty="0" err="1">
                <a:solidFill>
                  <a:srgbClr val="000000"/>
                </a:solidFill>
                <a:effectLst/>
                <a:latin typeface="Arial" panose="020B0604020202020204" pitchFamily="34" charset="0"/>
              </a:rPr>
              <a:t>Sporadic</a:t>
            </a:r>
            <a:r>
              <a:rPr lang="it-IT" sz="1400" b="0" i="0" dirty="0">
                <a:solidFill>
                  <a:srgbClr val="000000"/>
                </a:solidFill>
                <a:effectLst/>
                <a:latin typeface="Arial" panose="020B0604020202020204" pitchFamily="34" charset="0"/>
              </a:rPr>
              <a:t> </a:t>
            </a:r>
            <a:r>
              <a:rPr lang="it-IT" sz="1400" b="0" i="0" dirty="0" err="1">
                <a:solidFill>
                  <a:srgbClr val="000000"/>
                </a:solidFill>
                <a:effectLst/>
                <a:latin typeface="Arial" panose="020B0604020202020204" pitchFamily="34" charset="0"/>
              </a:rPr>
              <a:t>members</a:t>
            </a:r>
            <a:br>
              <a:rPr lang="it-IT" sz="1400" dirty="0"/>
            </a:br>
            <a:r>
              <a:rPr lang="it-IT" sz="1400" b="0" i="0" dirty="0">
                <a:solidFill>
                  <a:srgbClr val="000000"/>
                </a:solidFill>
                <a:effectLst/>
                <a:latin typeface="Arial" panose="020B0604020202020204" pitchFamily="34" charset="0"/>
              </a:rPr>
              <a:t>(Colombia, Peru and Venezuela)</a:t>
            </a:r>
            <a:br>
              <a:rPr lang="it-IT" sz="1400" dirty="0"/>
            </a:br>
            <a:r>
              <a:rPr lang="it-IT" sz="1400" b="0" i="0" dirty="0">
                <a:solidFill>
                  <a:srgbClr val="000000"/>
                </a:solidFill>
                <a:effectLst/>
                <a:latin typeface="Arial" panose="020B0604020202020204" pitchFamily="34" charset="0"/>
              </a:rPr>
              <a:t>Blue: Collaborator and </a:t>
            </a:r>
            <a:r>
              <a:rPr lang="it-IT" sz="1400" b="0" i="0" dirty="0" err="1">
                <a:solidFill>
                  <a:srgbClr val="000000"/>
                </a:solidFill>
                <a:effectLst/>
                <a:latin typeface="Arial" panose="020B0604020202020204" pitchFamily="34" charset="0"/>
              </a:rPr>
              <a:t>financier</a:t>
            </a:r>
            <a:r>
              <a:rPr lang="it-IT" sz="1400" b="0" i="0" dirty="0">
                <a:solidFill>
                  <a:srgbClr val="000000"/>
                </a:solidFill>
                <a:effectLst/>
                <a:latin typeface="Arial" panose="020B0604020202020204" pitchFamily="34" charset="0"/>
              </a:rPr>
              <a:t> (</a:t>
            </a:r>
            <a:r>
              <a:rPr lang="it-IT" sz="1400" b="0" i="0" dirty="0" err="1">
                <a:solidFill>
                  <a:srgbClr val="000000"/>
                </a:solidFill>
                <a:effectLst/>
                <a:latin typeface="Arial" panose="020B0604020202020204" pitchFamily="34" charset="0"/>
              </a:rPr>
              <a:t>United</a:t>
            </a:r>
            <a:r>
              <a:rPr lang="it-IT" sz="1400" b="0" i="0" dirty="0">
                <a:solidFill>
                  <a:srgbClr val="000000"/>
                </a:solidFill>
                <a:effectLst/>
                <a:latin typeface="Arial" panose="020B0604020202020204" pitchFamily="34" charset="0"/>
              </a:rPr>
              <a:t> </a:t>
            </a:r>
            <a:r>
              <a:rPr lang="it-IT" sz="1400" b="0" i="0" dirty="0" err="1">
                <a:solidFill>
                  <a:srgbClr val="000000"/>
                </a:solidFill>
                <a:effectLst/>
                <a:latin typeface="Arial" panose="020B0604020202020204" pitchFamily="34" charset="0"/>
              </a:rPr>
              <a:t>States</a:t>
            </a:r>
            <a:r>
              <a:rPr lang="it-IT" sz="1400" b="0" i="0" dirty="0">
                <a:solidFill>
                  <a:srgbClr val="000000"/>
                </a:solidFill>
                <a:effectLst/>
                <a:latin typeface="Arial" panose="020B0604020202020204" pitchFamily="34" charset="0"/>
              </a:rPr>
              <a:t>)</a:t>
            </a:r>
            <a:endParaRPr lang="en-US" sz="1400" dirty="0"/>
          </a:p>
        </p:txBody>
      </p:sp>
      <p:pic>
        <p:nvPicPr>
          <p:cNvPr id="10" name="Immagine 9" descr="Immagine che contiene mappa&#10;&#10;Descrizione generata automaticamente">
            <a:extLst>
              <a:ext uri="{FF2B5EF4-FFF2-40B4-BE49-F238E27FC236}">
                <a16:creationId xmlns:a16="http://schemas.microsoft.com/office/drawing/2014/main" id="{A278150D-45C7-1749-9A35-1C2E7BB64F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980" y="1364969"/>
            <a:ext cx="5091702" cy="4932586"/>
          </a:xfrm>
          <a:prstGeom prst="rect">
            <a:avLst/>
          </a:prstGeom>
        </p:spPr>
      </p:pic>
      <p:pic>
        <p:nvPicPr>
          <p:cNvPr id="12" name="Content Placeholder 3" descr="el-plan-condor.jpg">
            <a:extLst>
              <a:ext uri="{FF2B5EF4-FFF2-40B4-BE49-F238E27FC236}">
                <a16:creationId xmlns:a16="http://schemas.microsoft.com/office/drawing/2014/main" id="{7BB92B79-F39E-B548-9B2E-238B2C68218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486401" y="1398656"/>
            <a:ext cx="6665495" cy="4679163"/>
          </a:xfrm>
          <a:prstGeom prst="rect">
            <a:avLst/>
          </a:prstGeom>
        </p:spPr>
      </p:pic>
    </p:spTree>
    <p:extLst>
      <p:ext uri="{BB962C8B-B14F-4D97-AF65-F5344CB8AC3E}">
        <p14:creationId xmlns:p14="http://schemas.microsoft.com/office/powerpoint/2010/main" val="236667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569634"/>
            <a:ext cx="12192000"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SORO</a:t>
            </a: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2607873" y="1374905"/>
            <a:ext cx="9343176" cy="369332"/>
          </a:xfrm>
          <a:prstGeom prst="rect">
            <a:avLst/>
          </a:prstGeom>
          <a:noFill/>
        </p:spPr>
        <p:txBody>
          <a:bodyPr wrap="square" rtlCol="0">
            <a:spAutoFit/>
          </a:bodyPr>
          <a:lstStyle/>
          <a:p>
            <a:endParaRPr lang="it-IT" dirty="0"/>
          </a:p>
        </p:txBody>
      </p:sp>
      <p:sp>
        <p:nvSpPr>
          <p:cNvPr id="2" name="Rectangle 1"/>
          <p:cNvSpPr/>
          <p:nvPr/>
        </p:nvSpPr>
        <p:spPr>
          <a:xfrm>
            <a:off x="165443" y="2170767"/>
            <a:ext cx="5571129" cy="2031325"/>
          </a:xfrm>
          <a:prstGeom prst="rect">
            <a:avLst/>
          </a:prstGeom>
        </p:spPr>
        <p:txBody>
          <a:bodyPr wrap="square">
            <a:spAutoFit/>
          </a:bodyPr>
          <a:lstStyle/>
          <a:p>
            <a:pPr algn="just"/>
            <a:r>
              <a:rPr lang="en-US" dirty="0"/>
              <a:t>Based on recent scholarly contributions and his own extensive work on this topic, Christopher Simpson has concluded that ‘military, intelligence, and propaganda agencies provided by far the largest part of the funds for large research projects in the social sciences in the United States from World War II until well into the 1960s’. (</a:t>
            </a:r>
            <a:r>
              <a:rPr lang="en-US" dirty="0" err="1"/>
              <a:t>Solovay</a:t>
            </a:r>
            <a:r>
              <a:rPr lang="en-US" dirty="0"/>
              <a:t> 2001)</a:t>
            </a:r>
          </a:p>
        </p:txBody>
      </p:sp>
      <p:pic>
        <p:nvPicPr>
          <p:cNvPr id="9" name="Picture 8" descr="Schermata 2022-08-30 alle 17.03.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2829" y="14269"/>
            <a:ext cx="5889171" cy="6858000"/>
          </a:xfrm>
          <a:prstGeom prst="rect">
            <a:avLst/>
          </a:prstGeom>
        </p:spPr>
      </p:pic>
      <p:sp>
        <p:nvSpPr>
          <p:cNvPr id="10" name="CasellaDiTesto 9">
            <a:extLst>
              <a:ext uri="{FF2B5EF4-FFF2-40B4-BE49-F238E27FC236}">
                <a16:creationId xmlns:a16="http://schemas.microsoft.com/office/drawing/2014/main" id="{3356EFF1-D7FF-1E4E-B324-0BEA7889C5A4}"/>
              </a:ext>
            </a:extLst>
          </p:cNvPr>
          <p:cNvSpPr txBox="1"/>
          <p:nvPr/>
        </p:nvSpPr>
        <p:spPr>
          <a:xfrm>
            <a:off x="235519" y="4862700"/>
            <a:ext cx="5588261" cy="646331"/>
          </a:xfrm>
          <a:prstGeom prst="rect">
            <a:avLst/>
          </a:prstGeom>
          <a:noFill/>
        </p:spPr>
        <p:txBody>
          <a:bodyPr wrap="none" rtlCol="0">
            <a:spAutoFit/>
          </a:bodyPr>
          <a:lstStyle/>
          <a:p>
            <a:r>
              <a:rPr lang="it-IT" sz="1800" dirty="0">
                <a:effectLst/>
                <a:latin typeface="TimesNewRomanPSMT"/>
              </a:rPr>
              <a:t>“</a:t>
            </a:r>
            <a:r>
              <a:rPr lang="it-IT" sz="1800" dirty="0" err="1">
                <a:effectLst/>
                <a:latin typeface="TimesNewRomanPSMT"/>
              </a:rPr>
              <a:t>Winning</a:t>
            </a:r>
            <a:r>
              <a:rPr lang="it-IT" sz="1800" dirty="0">
                <a:effectLst/>
                <a:latin typeface="TimesNewRomanPSMT"/>
              </a:rPr>
              <a:t> the </a:t>
            </a:r>
            <a:r>
              <a:rPr lang="it-IT" sz="1800" dirty="0" err="1">
                <a:effectLst/>
                <a:latin typeface="TimesNewRomanPSMT"/>
              </a:rPr>
              <a:t>Cold</a:t>
            </a:r>
            <a:r>
              <a:rPr lang="it-IT" sz="1800" dirty="0">
                <a:effectLst/>
                <a:latin typeface="TimesNewRomanPSMT"/>
              </a:rPr>
              <a:t> War: The U.S. </a:t>
            </a:r>
            <a:r>
              <a:rPr lang="it-IT" sz="1800" dirty="0" err="1">
                <a:effectLst/>
                <a:latin typeface="TimesNewRomanPSMT"/>
              </a:rPr>
              <a:t>Ideological</a:t>
            </a:r>
            <a:r>
              <a:rPr lang="it-IT" sz="1800" dirty="0">
                <a:effectLst/>
                <a:latin typeface="TimesNewRomanPSMT"/>
              </a:rPr>
              <a:t> Offensive.” </a:t>
            </a:r>
            <a:endParaRPr lang="it-IT" dirty="0"/>
          </a:p>
          <a:p>
            <a:endParaRPr lang="it-IT" dirty="0"/>
          </a:p>
        </p:txBody>
      </p:sp>
    </p:spTree>
    <p:extLst>
      <p:ext uri="{BB962C8B-B14F-4D97-AF65-F5344CB8AC3E}">
        <p14:creationId xmlns:p14="http://schemas.microsoft.com/office/powerpoint/2010/main" val="390549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300141"/>
            <a:ext cx="12192000"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Modernization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Theory</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5594245" y="3182310"/>
            <a:ext cx="6548530" cy="2893100"/>
          </a:xfrm>
          <a:prstGeom prst="rect">
            <a:avLst/>
          </a:prstGeom>
          <a:noFill/>
        </p:spPr>
        <p:txBody>
          <a:bodyPr wrap="square" rtlCol="0">
            <a:spAutoFit/>
          </a:bodyPr>
          <a:lstStyle/>
          <a:p>
            <a:r>
              <a:rPr lang="en-US" sz="1400" dirty="0"/>
              <a:t>“… the social organization of a peasant society is ill-adapted to the achievement of [the] high technological proficiency" on which modernization was presumed to depend (</a:t>
            </a:r>
            <a:r>
              <a:rPr lang="en-US" sz="1400" dirty="0" err="1"/>
              <a:t>Notestein</a:t>
            </a:r>
            <a:r>
              <a:rPr lang="en-US" sz="1400" dirty="0"/>
              <a:t> 1953, 26) […]</a:t>
            </a:r>
          </a:p>
          <a:p>
            <a:r>
              <a:rPr lang="it-IT" sz="1400" dirty="0"/>
              <a:t>Moderate </a:t>
            </a:r>
            <a:r>
              <a:rPr lang="it-IT" sz="1400" dirty="0" err="1"/>
              <a:t>agrarian</a:t>
            </a:r>
            <a:r>
              <a:rPr lang="it-IT" sz="1400" dirty="0"/>
              <a:t> </a:t>
            </a:r>
            <a:r>
              <a:rPr lang="it-IT" sz="1400" dirty="0" err="1"/>
              <a:t>change</a:t>
            </a:r>
            <a:r>
              <a:rPr lang="it-IT" sz="1400" dirty="0"/>
              <a:t>, </a:t>
            </a:r>
            <a:r>
              <a:rPr lang="it-IT" sz="1400" dirty="0" err="1"/>
              <a:t>it</a:t>
            </a:r>
            <a:r>
              <a:rPr lang="it-IT" sz="1400" dirty="0"/>
              <a:t> </a:t>
            </a:r>
            <a:r>
              <a:rPr lang="it-IT" sz="1400" dirty="0" err="1"/>
              <a:t>was</a:t>
            </a:r>
            <a:r>
              <a:rPr lang="it-IT" sz="1400" dirty="0"/>
              <a:t> </a:t>
            </a:r>
            <a:r>
              <a:rPr lang="it-IT" sz="1400" dirty="0" err="1"/>
              <a:t>therefore</a:t>
            </a:r>
            <a:r>
              <a:rPr lang="it-IT" sz="1400" dirty="0"/>
              <a:t> </a:t>
            </a:r>
            <a:r>
              <a:rPr lang="it-IT" sz="1400" dirty="0" err="1"/>
              <a:t>argued</a:t>
            </a:r>
            <a:r>
              <a:rPr lang="it-IT" sz="1400" dirty="0"/>
              <a:t>, </a:t>
            </a:r>
            <a:r>
              <a:rPr lang="it-IT" sz="1400" dirty="0" err="1"/>
              <a:t>had</a:t>
            </a:r>
            <a:r>
              <a:rPr lang="it-IT" sz="1400" dirty="0"/>
              <a:t> to be </a:t>
            </a:r>
            <a:r>
              <a:rPr lang="it-IT" sz="1400" dirty="0" err="1"/>
              <a:t>guided</a:t>
            </a:r>
            <a:r>
              <a:rPr lang="it-IT" sz="1400" dirty="0"/>
              <a:t> by outsiders, </a:t>
            </a:r>
            <a:r>
              <a:rPr lang="it-IT" sz="1400" dirty="0" err="1"/>
              <a:t>working</a:t>
            </a:r>
            <a:r>
              <a:rPr lang="it-IT" sz="1400" dirty="0"/>
              <a:t> </a:t>
            </a:r>
            <a:r>
              <a:rPr lang="it-IT" sz="1400" dirty="0" err="1"/>
              <a:t>within</a:t>
            </a:r>
            <a:r>
              <a:rPr lang="it-IT" sz="1400" dirty="0"/>
              <a:t> the </a:t>
            </a:r>
            <a:r>
              <a:rPr lang="it-IT" sz="1400" dirty="0" err="1"/>
              <a:t>framework</a:t>
            </a:r>
            <a:r>
              <a:rPr lang="it-IT" sz="1400" dirty="0"/>
              <a:t> </a:t>
            </a:r>
            <a:r>
              <a:rPr lang="it-IT" sz="1400" dirty="0" err="1"/>
              <a:t>of"community</a:t>
            </a:r>
            <a:r>
              <a:rPr lang="it-IT" sz="1400" dirty="0"/>
              <a:t>  </a:t>
            </a:r>
            <a:r>
              <a:rPr lang="it-IT" sz="1400" dirty="0" err="1"/>
              <a:t>development</a:t>
            </a:r>
            <a:r>
              <a:rPr lang="it-IT" sz="1400" dirty="0"/>
              <a:t>" to </a:t>
            </a:r>
            <a:r>
              <a:rPr lang="it-IT" sz="1400" dirty="0" err="1"/>
              <a:t>change</a:t>
            </a:r>
            <a:r>
              <a:rPr lang="it-IT" sz="1400" dirty="0"/>
              <a:t> (</a:t>
            </a:r>
            <a:r>
              <a:rPr lang="it-IT" sz="1400" dirty="0" err="1"/>
              <a:t>that</a:t>
            </a:r>
            <a:r>
              <a:rPr lang="it-IT" sz="1400" dirty="0"/>
              <a:t> </a:t>
            </a:r>
            <a:r>
              <a:rPr lang="it-IT" sz="1400" dirty="0" err="1"/>
              <a:t>is</a:t>
            </a:r>
            <a:r>
              <a:rPr lang="it-IT" sz="1400" dirty="0"/>
              <a:t>, </a:t>
            </a:r>
            <a:r>
              <a:rPr lang="it-IT" sz="1400" dirty="0" err="1"/>
              <a:t>westernize</a:t>
            </a:r>
            <a:r>
              <a:rPr lang="it-IT" sz="1400" dirty="0"/>
              <a:t>) "</a:t>
            </a:r>
            <a:r>
              <a:rPr lang="it-IT" sz="1400" dirty="0" err="1"/>
              <a:t>traditional</a:t>
            </a:r>
            <a:r>
              <a:rPr lang="it-IT" sz="1400" dirty="0"/>
              <a:t>" </a:t>
            </a:r>
            <a:r>
              <a:rPr lang="it-IT" sz="1400" dirty="0" err="1"/>
              <a:t>attitudes</a:t>
            </a:r>
            <a:r>
              <a:rPr lang="it-IT" sz="1400" dirty="0"/>
              <a:t> and </a:t>
            </a:r>
            <a:r>
              <a:rPr lang="it-IT" sz="1400" dirty="0" err="1"/>
              <a:t>values</a:t>
            </a:r>
            <a:r>
              <a:rPr lang="it-IT" sz="1400" dirty="0"/>
              <a:t>. […] (</a:t>
            </a:r>
            <a:r>
              <a:rPr lang="it-IT" sz="1400" dirty="0" err="1"/>
              <a:t>Ross</a:t>
            </a:r>
            <a:r>
              <a:rPr lang="it-IT" sz="1400" dirty="0"/>
              <a:t>, 2005)</a:t>
            </a:r>
            <a:endParaRPr lang="en-US" sz="1400" dirty="0"/>
          </a:p>
          <a:p>
            <a:endParaRPr lang="en-US" sz="1400" dirty="0"/>
          </a:p>
          <a:p>
            <a:r>
              <a:rPr lang="it-IT" sz="1400" dirty="0">
                <a:effectLst/>
              </a:rPr>
              <a:t>"</a:t>
            </a:r>
            <a:r>
              <a:rPr lang="it-IT" sz="1400" dirty="0" err="1">
                <a:effectLst/>
              </a:rPr>
              <a:t>it</a:t>
            </a:r>
            <a:r>
              <a:rPr lang="it-IT" sz="1400" dirty="0">
                <a:effectLst/>
              </a:rPr>
              <a:t> </a:t>
            </a:r>
            <a:r>
              <a:rPr lang="it-IT" sz="1400" dirty="0" err="1">
                <a:effectLst/>
              </a:rPr>
              <a:t>was</a:t>
            </a:r>
            <a:r>
              <a:rPr lang="it-IT" sz="1400" dirty="0">
                <a:effectLst/>
              </a:rPr>
              <a:t> </a:t>
            </a:r>
            <a:r>
              <a:rPr lang="it-IT" sz="1400" dirty="0" err="1">
                <a:effectLst/>
              </a:rPr>
              <a:t>feared</a:t>
            </a:r>
            <a:r>
              <a:rPr lang="it-IT" sz="1400" dirty="0">
                <a:effectLst/>
              </a:rPr>
              <a:t> </a:t>
            </a:r>
            <a:r>
              <a:rPr lang="it-IT" sz="1400" dirty="0" err="1">
                <a:effectLst/>
              </a:rPr>
              <a:t>that</a:t>
            </a:r>
            <a:r>
              <a:rPr lang="it-IT" sz="1400" dirty="0">
                <a:effectLst/>
              </a:rPr>
              <a:t> </a:t>
            </a:r>
            <a:r>
              <a:rPr lang="it-IT" sz="1400" dirty="0" err="1">
                <a:effectLst/>
              </a:rPr>
              <a:t>rapidly</a:t>
            </a:r>
            <a:r>
              <a:rPr lang="it-IT" sz="1400" dirty="0">
                <a:effectLst/>
              </a:rPr>
              <a:t> </a:t>
            </a:r>
            <a:r>
              <a:rPr lang="it-IT" sz="1400" dirty="0" err="1">
                <a:effectLst/>
              </a:rPr>
              <a:t>increasing</a:t>
            </a:r>
            <a:r>
              <a:rPr lang="it-IT" sz="1400" dirty="0">
                <a:effectLst/>
              </a:rPr>
              <a:t> </a:t>
            </a:r>
            <a:r>
              <a:rPr lang="it-IT" sz="1400" dirty="0" err="1">
                <a:effectLst/>
              </a:rPr>
              <a:t>population</a:t>
            </a:r>
            <a:r>
              <a:rPr lang="it-IT" sz="1400" dirty="0">
                <a:effectLst/>
              </a:rPr>
              <a:t> pressure in relation to </a:t>
            </a:r>
            <a:r>
              <a:rPr lang="it-IT" sz="1400" dirty="0" err="1">
                <a:effectLst/>
              </a:rPr>
              <a:t>food</a:t>
            </a:r>
            <a:r>
              <a:rPr lang="it-IT" sz="1400" dirty="0">
                <a:effectLst/>
              </a:rPr>
              <a:t> </a:t>
            </a:r>
            <a:r>
              <a:rPr lang="it-IT" sz="1400" dirty="0" err="1">
                <a:effectLst/>
              </a:rPr>
              <a:t>supplies</a:t>
            </a:r>
            <a:r>
              <a:rPr lang="it-IT" sz="1400" dirty="0">
                <a:effectLst/>
              </a:rPr>
              <a:t> in South and </a:t>
            </a:r>
            <a:r>
              <a:rPr lang="it-IT" sz="1400" dirty="0" err="1">
                <a:effectLst/>
              </a:rPr>
              <a:t>Southeast</a:t>
            </a:r>
            <a:r>
              <a:rPr lang="it-IT" sz="1400" dirty="0">
                <a:effectLst/>
              </a:rPr>
              <a:t> Asia </a:t>
            </a:r>
            <a:r>
              <a:rPr lang="it-IT" sz="1400" dirty="0" err="1">
                <a:effectLst/>
              </a:rPr>
              <a:t>would</a:t>
            </a:r>
            <a:r>
              <a:rPr lang="it-IT" sz="1400" dirty="0">
                <a:effectLst/>
              </a:rPr>
              <a:t> </a:t>
            </a:r>
            <a:r>
              <a:rPr lang="it-IT" sz="1400" dirty="0" err="1">
                <a:effectLst/>
              </a:rPr>
              <a:t>result</a:t>
            </a:r>
            <a:r>
              <a:rPr lang="it-IT" sz="1400" dirty="0">
                <a:effectLst/>
              </a:rPr>
              <a:t> in the </a:t>
            </a:r>
            <a:r>
              <a:rPr lang="it-IT" sz="1400" dirty="0" err="1">
                <a:effectLst/>
              </a:rPr>
              <a:t>developing</a:t>
            </a:r>
            <a:r>
              <a:rPr lang="it-IT" sz="1400" dirty="0">
                <a:effectLst/>
              </a:rPr>
              <a:t> </a:t>
            </a:r>
            <a:r>
              <a:rPr lang="it-IT" sz="1400" dirty="0" err="1">
                <a:effectLst/>
              </a:rPr>
              <a:t>countries</a:t>
            </a:r>
            <a:r>
              <a:rPr lang="it-IT" sz="1400" dirty="0">
                <a:effectLst/>
              </a:rPr>
              <a:t> </a:t>
            </a:r>
            <a:r>
              <a:rPr lang="it-IT" sz="1400" dirty="0" err="1">
                <a:effectLst/>
              </a:rPr>
              <a:t>falling</a:t>
            </a:r>
            <a:r>
              <a:rPr lang="it-IT" sz="1400" dirty="0">
                <a:effectLst/>
              </a:rPr>
              <a:t> </a:t>
            </a:r>
            <a:r>
              <a:rPr lang="it-IT" sz="1400" dirty="0" err="1">
                <a:effectLst/>
              </a:rPr>
              <a:t>into</a:t>
            </a:r>
            <a:r>
              <a:rPr lang="it-IT" sz="1400" dirty="0">
                <a:effectLst/>
              </a:rPr>
              <a:t> the </a:t>
            </a:r>
            <a:r>
              <a:rPr lang="it-IT" sz="1400" dirty="0" err="1">
                <a:effectLst/>
              </a:rPr>
              <a:t>Communist</a:t>
            </a:r>
            <a:r>
              <a:rPr lang="it-IT" sz="1400" dirty="0">
                <a:effectLst/>
              </a:rPr>
              <a:t> camp" (Chandler 1992, 5). </a:t>
            </a:r>
            <a:r>
              <a:rPr lang="it-IT" sz="1400" dirty="0" err="1">
                <a:effectLst/>
              </a:rPr>
              <a:t>Eventually</a:t>
            </a:r>
            <a:r>
              <a:rPr lang="it-IT" sz="1400" dirty="0">
                <a:effectLst/>
              </a:rPr>
              <a:t>, the U.S. </a:t>
            </a:r>
            <a:r>
              <a:rPr lang="it-IT" sz="1400" dirty="0" err="1">
                <a:effectLst/>
              </a:rPr>
              <a:t>government</a:t>
            </a:r>
            <a:r>
              <a:rPr lang="it-IT" sz="1400" dirty="0">
                <a:effectLst/>
              </a:rPr>
              <a:t> and Ford </a:t>
            </a:r>
            <a:r>
              <a:rPr lang="it-IT" sz="1400" dirty="0" err="1">
                <a:effectLst/>
              </a:rPr>
              <a:t>would</a:t>
            </a:r>
            <a:r>
              <a:rPr lang="it-IT" sz="1400" dirty="0">
                <a:effectLst/>
              </a:rPr>
              <a:t> </a:t>
            </a:r>
            <a:r>
              <a:rPr lang="it-IT" sz="1400" dirty="0" err="1">
                <a:effectLst/>
              </a:rPr>
              <a:t>provide</a:t>
            </a:r>
            <a:r>
              <a:rPr lang="it-IT" sz="1400" dirty="0">
                <a:effectLst/>
              </a:rPr>
              <a:t> more </a:t>
            </a:r>
            <a:r>
              <a:rPr lang="it-IT" sz="1400" dirty="0" err="1">
                <a:effectLst/>
              </a:rPr>
              <a:t>than</a:t>
            </a:r>
            <a:r>
              <a:rPr lang="it-IT" sz="1400" dirty="0">
                <a:effectLst/>
              </a:rPr>
              <a:t> $100 </a:t>
            </a:r>
            <a:r>
              <a:rPr lang="it-IT" sz="1400" dirty="0" err="1">
                <a:effectLst/>
              </a:rPr>
              <a:t>million</a:t>
            </a:r>
            <a:r>
              <a:rPr lang="it-IT" sz="1400" dirty="0">
                <a:effectLst/>
              </a:rPr>
              <a:t> for </a:t>
            </a:r>
            <a:r>
              <a:rPr lang="it-IT" sz="1400" dirty="0" err="1">
                <a:effectLst/>
              </a:rPr>
              <a:t>such</a:t>
            </a:r>
            <a:r>
              <a:rPr lang="it-IT" sz="1400" dirty="0">
                <a:effectLst/>
              </a:rPr>
              <a:t> </a:t>
            </a:r>
            <a:r>
              <a:rPr lang="it-IT" sz="1400" dirty="0" err="1">
                <a:effectLst/>
              </a:rPr>
              <a:t>programs</a:t>
            </a:r>
            <a:r>
              <a:rPr lang="it-IT" sz="1400" dirty="0">
                <a:effectLst/>
              </a:rPr>
              <a:t> </a:t>
            </a:r>
            <a:r>
              <a:rPr lang="it-IT" sz="1400" dirty="0" err="1">
                <a:effectLst/>
              </a:rPr>
              <a:t>during</a:t>
            </a:r>
            <a:r>
              <a:rPr lang="it-IT" sz="1400" dirty="0">
                <a:effectLst/>
              </a:rPr>
              <a:t> the </a:t>
            </a:r>
            <a:r>
              <a:rPr lang="it-IT" sz="1400" dirty="0" err="1">
                <a:effectLst/>
              </a:rPr>
              <a:t>course</a:t>
            </a:r>
            <a:r>
              <a:rPr lang="it-IT" sz="1400" dirty="0">
                <a:effectLst/>
              </a:rPr>
              <a:t> </a:t>
            </a:r>
            <a:r>
              <a:rPr lang="it-IT" sz="1400" dirty="0" err="1">
                <a:effectLst/>
              </a:rPr>
              <a:t>oflndia's</a:t>
            </a:r>
            <a:r>
              <a:rPr lang="it-IT" sz="1400" dirty="0">
                <a:effectLst/>
              </a:rPr>
              <a:t> First and Sec- </a:t>
            </a:r>
            <a:r>
              <a:rPr lang="it-IT" sz="1400" dirty="0" err="1">
                <a:effectLst/>
              </a:rPr>
              <a:t>ond</a:t>
            </a:r>
            <a:r>
              <a:rPr lang="it-IT" sz="1400" dirty="0">
                <a:effectLst/>
              </a:rPr>
              <a:t> </a:t>
            </a:r>
            <a:r>
              <a:rPr lang="it-IT" sz="1400" dirty="0" err="1">
                <a:effectLst/>
              </a:rPr>
              <a:t>Plans</a:t>
            </a:r>
            <a:r>
              <a:rPr lang="it-IT" sz="1400" dirty="0">
                <a:effectLst/>
              </a:rPr>
              <a:t> in the 1950s (</a:t>
            </a:r>
            <a:r>
              <a:rPr lang="it-IT" sz="1400" dirty="0" err="1">
                <a:effectLst/>
              </a:rPr>
              <a:t>Brown</a:t>
            </a:r>
            <a:r>
              <a:rPr lang="it-IT" sz="1400" dirty="0">
                <a:effectLst/>
              </a:rPr>
              <a:t> 1971, 4), and U.S. </a:t>
            </a:r>
            <a:r>
              <a:rPr lang="it-IT" sz="1400" dirty="0" err="1">
                <a:effectLst/>
              </a:rPr>
              <a:t>anthropologists</a:t>
            </a:r>
            <a:r>
              <a:rPr lang="it-IT" sz="1400" dirty="0">
                <a:effectLst/>
              </a:rPr>
              <a:t> </a:t>
            </a:r>
            <a:r>
              <a:rPr lang="it-IT" sz="1400" dirty="0" err="1">
                <a:effectLst/>
              </a:rPr>
              <a:t>would</a:t>
            </a:r>
            <a:r>
              <a:rPr lang="it-IT" sz="1400" dirty="0">
                <a:effectLst/>
              </a:rPr>
              <a:t> play an </a:t>
            </a:r>
            <a:r>
              <a:rPr lang="it-IT" sz="1400" dirty="0" err="1">
                <a:effectLst/>
              </a:rPr>
              <a:t>important</a:t>
            </a:r>
            <a:r>
              <a:rPr lang="it-IT" sz="1400" dirty="0">
                <a:effectLst/>
              </a:rPr>
              <a:t> </a:t>
            </a:r>
            <a:r>
              <a:rPr lang="it-IT" sz="1400" dirty="0" err="1">
                <a:effectLst/>
              </a:rPr>
              <a:t>role</a:t>
            </a:r>
            <a:r>
              <a:rPr lang="it-IT" sz="1400" dirty="0">
                <a:effectLst/>
              </a:rPr>
              <a:t> in </a:t>
            </a:r>
            <a:r>
              <a:rPr lang="it-IT" sz="1400" dirty="0" err="1">
                <a:effectLst/>
              </a:rPr>
              <a:t>many</a:t>
            </a:r>
            <a:r>
              <a:rPr lang="it-IT" sz="1400" dirty="0">
                <a:effectLst/>
              </a:rPr>
              <a:t> of </a:t>
            </a:r>
            <a:r>
              <a:rPr lang="it-IT" sz="1400" dirty="0" err="1">
                <a:effectLst/>
              </a:rPr>
              <a:t>these</a:t>
            </a:r>
            <a:r>
              <a:rPr lang="it-IT" sz="1400" dirty="0">
                <a:effectLst/>
              </a:rPr>
              <a:t> </a:t>
            </a:r>
            <a:r>
              <a:rPr lang="it-IT" sz="1400" dirty="0" err="1">
                <a:effectLst/>
              </a:rPr>
              <a:t>programs</a:t>
            </a:r>
            <a:r>
              <a:rPr lang="it-IT" sz="1400" dirty="0"/>
              <a:t> » (</a:t>
            </a:r>
            <a:r>
              <a:rPr lang="it-IT" sz="1400" dirty="0" err="1"/>
              <a:t>Ross</a:t>
            </a:r>
            <a:r>
              <a:rPr lang="it-IT" sz="1400" dirty="0"/>
              <a:t>, 2005)</a:t>
            </a:r>
            <a:r>
              <a:rPr lang="it-IT" sz="1400" dirty="0">
                <a:effectLst/>
              </a:rPr>
              <a:t>.</a:t>
            </a:r>
          </a:p>
        </p:txBody>
      </p:sp>
      <p:pic>
        <p:nvPicPr>
          <p:cNvPr id="9" name="Immagine 8" descr="Immagine che contiene testo&#10;&#10;Descrizione generata automaticamente">
            <a:extLst>
              <a:ext uri="{FF2B5EF4-FFF2-40B4-BE49-F238E27FC236}">
                <a16:creationId xmlns:a16="http://schemas.microsoft.com/office/drawing/2014/main" id="{8702F1D9-C485-5645-8612-7981D921C61A}"/>
              </a:ext>
            </a:extLst>
          </p:cNvPr>
          <p:cNvPicPr>
            <a:picLocks noChangeAspect="1"/>
          </p:cNvPicPr>
          <p:nvPr/>
        </p:nvPicPr>
        <p:blipFill rotWithShape="1">
          <a:blip r:embed="rId3">
            <a:extLst>
              <a:ext uri="{28A0092B-C50C-407E-A947-70E740481C1C}">
                <a14:useLocalDpi xmlns:a14="http://schemas.microsoft.com/office/drawing/2010/main"/>
              </a:ext>
            </a:extLst>
          </a:blip>
          <a:srcRect l="11916" t="6063" r="8238" b="6995"/>
          <a:stretch/>
        </p:blipFill>
        <p:spPr>
          <a:xfrm>
            <a:off x="0" y="1250282"/>
            <a:ext cx="3323492" cy="4825128"/>
          </a:xfrm>
          <a:prstGeom prst="rect">
            <a:avLst/>
          </a:prstGeom>
        </p:spPr>
      </p:pic>
      <p:sp>
        <p:nvSpPr>
          <p:cNvPr id="10" name="CasellaDiTesto 9">
            <a:extLst>
              <a:ext uri="{FF2B5EF4-FFF2-40B4-BE49-F238E27FC236}">
                <a16:creationId xmlns:a16="http://schemas.microsoft.com/office/drawing/2014/main" id="{AA8A505A-B4E7-7449-964A-976ED8CB5409}"/>
              </a:ext>
            </a:extLst>
          </p:cNvPr>
          <p:cNvSpPr txBox="1"/>
          <p:nvPr/>
        </p:nvSpPr>
        <p:spPr>
          <a:xfrm>
            <a:off x="3632548" y="1179515"/>
            <a:ext cx="7753611" cy="1754326"/>
          </a:xfrm>
          <a:prstGeom prst="rect">
            <a:avLst/>
          </a:prstGeom>
          <a:noFill/>
        </p:spPr>
        <p:txBody>
          <a:bodyPr wrap="square" rtlCol="0">
            <a:spAutoFit/>
          </a:bodyPr>
          <a:lstStyle/>
          <a:p>
            <a:pPr marL="285750" indent="-285750">
              <a:buFont typeface="Arial" panose="020B0604020202020204" pitchFamily="34" charset="0"/>
              <a:buChar char="•"/>
            </a:pPr>
            <a:r>
              <a:rPr lang="it-IT" dirty="0"/>
              <a:t>Center for International </a:t>
            </a:r>
            <a:r>
              <a:rPr lang="it-IT" dirty="0" err="1"/>
              <a:t>Studies</a:t>
            </a:r>
            <a:r>
              <a:rPr lang="it-IT" dirty="0"/>
              <a:t> (CENIS) </a:t>
            </a:r>
            <a:r>
              <a:rPr lang="it-IT" dirty="0" err="1"/>
              <a:t>at</a:t>
            </a:r>
            <a:r>
              <a:rPr lang="it-IT" dirty="0"/>
              <a:t> MIT: CIA, Ford Foundation and Carnegie</a:t>
            </a:r>
            <a:r>
              <a:rPr lang="it-IT" sz="1800" dirty="0">
                <a:effectLst/>
              </a:rPr>
              <a:t> </a:t>
            </a:r>
            <a:endParaRPr lang="it-IT" dirty="0">
              <a:effectLst/>
            </a:endParaRPr>
          </a:p>
          <a:p>
            <a:pPr marL="285750" indent="-285750">
              <a:buFont typeface="Arial" panose="020B0604020202020204" pitchFamily="34" charset="0"/>
              <a:buChar char="•"/>
            </a:pPr>
            <a:r>
              <a:rPr lang="it-IT" dirty="0"/>
              <a:t>The production of an alternative to </a:t>
            </a:r>
            <a:r>
              <a:rPr lang="it-IT" dirty="0" err="1"/>
              <a:t>Marxism</a:t>
            </a:r>
            <a:endParaRPr lang="it-IT" dirty="0"/>
          </a:p>
          <a:p>
            <a:pPr marL="285750" indent="-285750">
              <a:buFont typeface="Arial" panose="020B0604020202020204" pitchFamily="34" charset="0"/>
              <a:buChar char="•"/>
            </a:pPr>
            <a:r>
              <a:rPr lang="it-IT" sz="1800" dirty="0" err="1">
                <a:effectLst/>
              </a:rPr>
              <a:t>within</a:t>
            </a:r>
            <a:r>
              <a:rPr lang="it-IT" sz="1800" dirty="0">
                <a:effectLst/>
              </a:rPr>
              <a:t> the ICA, </a:t>
            </a:r>
            <a:r>
              <a:rPr lang="it-IT" sz="1800" dirty="0" err="1">
                <a:effectLst/>
              </a:rPr>
              <a:t>anthropologists</a:t>
            </a:r>
            <a:r>
              <a:rPr lang="it-IT" sz="1800" dirty="0">
                <a:effectLst/>
              </a:rPr>
              <a:t> in Bolivia and </a:t>
            </a:r>
            <a:r>
              <a:rPr lang="it-IT" sz="1800" dirty="0" err="1">
                <a:effectLst/>
              </a:rPr>
              <a:t>southern</a:t>
            </a:r>
            <a:r>
              <a:rPr lang="it-IT" sz="1800" dirty="0">
                <a:effectLst/>
              </a:rPr>
              <a:t> Peru </a:t>
            </a:r>
            <a:r>
              <a:rPr lang="it-IT" sz="1800" dirty="0" err="1">
                <a:effectLst/>
              </a:rPr>
              <a:t>were</a:t>
            </a:r>
            <a:r>
              <a:rPr lang="it-IT" sz="1800" dirty="0">
                <a:effectLst/>
              </a:rPr>
              <a:t>, […] more </a:t>
            </a:r>
            <a:r>
              <a:rPr lang="it-IT" sz="1800" dirty="0" err="1">
                <a:effectLst/>
              </a:rPr>
              <a:t>than</a:t>
            </a:r>
            <a:r>
              <a:rPr lang="it-IT" sz="1800" dirty="0">
                <a:effectLst/>
              </a:rPr>
              <a:t> </a:t>
            </a:r>
            <a:r>
              <a:rPr lang="it-IT" sz="1800" dirty="0" err="1">
                <a:effectLst/>
              </a:rPr>
              <a:t>coincidentally</a:t>
            </a:r>
            <a:r>
              <a:rPr lang="it-IT" sz="1800" dirty="0">
                <a:effectLst/>
              </a:rPr>
              <a:t>, </a:t>
            </a:r>
            <a:r>
              <a:rPr lang="it-IT" sz="1800" dirty="0" err="1">
                <a:effectLst/>
              </a:rPr>
              <a:t>utilized</a:t>
            </a:r>
            <a:r>
              <a:rPr lang="it-IT" sz="1800" dirty="0">
                <a:effectLst/>
              </a:rPr>
              <a:t> in </a:t>
            </a:r>
            <a:r>
              <a:rPr lang="it-IT" sz="1800" dirty="0" err="1">
                <a:effectLst/>
              </a:rPr>
              <a:t>areas</a:t>
            </a:r>
            <a:r>
              <a:rPr lang="it-IT" sz="1800" dirty="0">
                <a:effectLst/>
              </a:rPr>
              <a:t> </a:t>
            </a:r>
            <a:r>
              <a:rPr lang="it-IT" sz="1800" dirty="0" err="1">
                <a:effectLst/>
              </a:rPr>
              <a:t>where</a:t>
            </a:r>
            <a:r>
              <a:rPr lang="it-IT" sz="1800" dirty="0">
                <a:effectLst/>
              </a:rPr>
              <a:t> </a:t>
            </a:r>
            <a:r>
              <a:rPr lang="it-IT" sz="1800" dirty="0" err="1">
                <a:effectLst/>
              </a:rPr>
              <a:t>there</a:t>
            </a:r>
            <a:r>
              <a:rPr lang="it-IT" sz="1800" dirty="0">
                <a:effectLst/>
              </a:rPr>
              <a:t> </a:t>
            </a:r>
            <a:r>
              <a:rPr lang="it-IT" sz="1800" dirty="0" err="1">
                <a:effectLst/>
              </a:rPr>
              <a:t>were</a:t>
            </a:r>
            <a:r>
              <a:rPr lang="it-IT" sz="1800" dirty="0">
                <a:effectLst/>
              </a:rPr>
              <a:t> </a:t>
            </a:r>
            <a:r>
              <a:rPr lang="it-IT" sz="1800" dirty="0" err="1">
                <a:effectLst/>
              </a:rPr>
              <a:t>thought</a:t>
            </a:r>
            <a:r>
              <a:rPr lang="it-IT" sz="1800" dirty="0">
                <a:effectLst/>
              </a:rPr>
              <a:t> to be </a:t>
            </a:r>
            <a:r>
              <a:rPr lang="it-IT" sz="1800" dirty="0" err="1">
                <a:effectLst/>
              </a:rPr>
              <a:t>serious</a:t>
            </a:r>
            <a:r>
              <a:rPr lang="it-IT" sz="1800" dirty="0">
                <a:effectLst/>
              </a:rPr>
              <a:t> </a:t>
            </a:r>
            <a:r>
              <a:rPr lang="it-IT" sz="1800" dirty="0" err="1">
                <a:effectLst/>
              </a:rPr>
              <a:t>problems</a:t>
            </a:r>
            <a:r>
              <a:rPr lang="it-IT" sz="1800" dirty="0">
                <a:effectLst/>
              </a:rPr>
              <a:t> of </a:t>
            </a:r>
            <a:r>
              <a:rPr lang="it-IT" sz="1800" dirty="0" err="1">
                <a:effectLst/>
              </a:rPr>
              <a:t>communist</a:t>
            </a:r>
            <a:r>
              <a:rPr lang="it-IT" sz="1800" dirty="0">
                <a:effectLst/>
              </a:rPr>
              <a:t> </a:t>
            </a:r>
            <a:r>
              <a:rPr lang="it-IT" sz="1800" dirty="0" err="1">
                <a:effectLst/>
              </a:rPr>
              <a:t>agitation</a:t>
            </a:r>
            <a:r>
              <a:rPr lang="it-IT" sz="1800" dirty="0">
                <a:effectLst/>
              </a:rPr>
              <a:t>. (Adams 1964: 2) </a:t>
            </a:r>
            <a:endParaRPr lang="it-IT" dirty="0">
              <a:effectLst/>
            </a:endParaRPr>
          </a:p>
        </p:txBody>
      </p:sp>
    </p:spTree>
    <p:extLst>
      <p:ext uri="{BB962C8B-B14F-4D97-AF65-F5344CB8AC3E}">
        <p14:creationId xmlns:p14="http://schemas.microsoft.com/office/powerpoint/2010/main" val="212868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60405"/>
            <a:ext cx="12192000"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Project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Vicos</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2607873" y="1374905"/>
            <a:ext cx="9343176" cy="646331"/>
          </a:xfrm>
          <a:prstGeom prst="rect">
            <a:avLst/>
          </a:prstGeom>
          <a:noFill/>
        </p:spPr>
        <p:txBody>
          <a:bodyPr wrap="square" rtlCol="0">
            <a:spAutoFit/>
          </a:bodyPr>
          <a:lstStyle/>
          <a:p>
            <a:pPr algn="r"/>
            <a:r>
              <a:rPr lang="en-US" dirty="0"/>
              <a:t>…</a:t>
            </a:r>
          </a:p>
          <a:p>
            <a:pPr algn="r"/>
            <a:endParaRPr lang="it-IT" dirty="0"/>
          </a:p>
        </p:txBody>
      </p:sp>
      <p:sp>
        <p:nvSpPr>
          <p:cNvPr id="2" name="Rectangle 1"/>
          <p:cNvSpPr/>
          <p:nvPr/>
        </p:nvSpPr>
        <p:spPr>
          <a:xfrm>
            <a:off x="306164" y="1066028"/>
            <a:ext cx="5381942" cy="5632311"/>
          </a:xfrm>
          <a:prstGeom prst="rect">
            <a:avLst/>
          </a:prstGeom>
        </p:spPr>
        <p:txBody>
          <a:bodyPr wrap="square">
            <a:spAutoFit/>
          </a:bodyPr>
          <a:lstStyle/>
          <a:p>
            <a:r>
              <a:rPr lang="en-US" dirty="0"/>
              <a:t>The “Controlled Change”: "an Indian farm (</a:t>
            </a:r>
            <a:r>
              <a:rPr lang="en-US" dirty="0" err="1"/>
              <a:t>Vicos</a:t>
            </a:r>
            <a:r>
              <a:rPr lang="en-US" dirty="0"/>
              <a:t>) where the natives can be studied under aboriginal conditions." </a:t>
            </a:r>
          </a:p>
          <a:p>
            <a:r>
              <a:rPr lang="en-US" dirty="0"/>
              <a:t>The establishing of the Society for Applied Anthropology In 1941.</a:t>
            </a:r>
          </a:p>
          <a:p>
            <a:endParaRPr lang="en-US" dirty="0"/>
          </a:p>
          <a:p>
            <a:r>
              <a:rPr lang="it-IT" dirty="0" err="1">
                <a:effectLst/>
              </a:rPr>
              <a:t>Its</a:t>
            </a:r>
            <a:r>
              <a:rPr lang="it-IT" dirty="0">
                <a:effectLst/>
              </a:rPr>
              <a:t> </a:t>
            </a:r>
            <a:r>
              <a:rPr lang="it-IT" dirty="0" err="1">
                <a:effectLst/>
              </a:rPr>
              <a:t>real</a:t>
            </a:r>
            <a:r>
              <a:rPr lang="it-IT" dirty="0">
                <a:effectLst/>
              </a:rPr>
              <a:t> </a:t>
            </a:r>
            <a:r>
              <a:rPr lang="it-IT" dirty="0" err="1">
                <a:effectLst/>
              </a:rPr>
              <a:t>value</a:t>
            </a:r>
            <a:r>
              <a:rPr lang="it-IT" dirty="0">
                <a:effectLst/>
              </a:rPr>
              <a:t>, </a:t>
            </a:r>
            <a:r>
              <a:rPr lang="it-IT" dirty="0" err="1">
                <a:effectLst/>
              </a:rPr>
              <a:t>during</a:t>
            </a:r>
            <a:r>
              <a:rPr lang="it-IT" dirty="0">
                <a:effectLst/>
              </a:rPr>
              <a:t> the </a:t>
            </a:r>
            <a:r>
              <a:rPr lang="it-IT" dirty="0" err="1">
                <a:effectLst/>
              </a:rPr>
              <a:t>Cold</a:t>
            </a:r>
            <a:r>
              <a:rPr lang="it-IT" dirty="0">
                <a:effectLst/>
              </a:rPr>
              <a:t> War, </a:t>
            </a:r>
            <a:r>
              <a:rPr lang="it-IT" dirty="0" err="1">
                <a:effectLst/>
              </a:rPr>
              <a:t>was</a:t>
            </a:r>
            <a:r>
              <a:rPr lang="it-IT" dirty="0">
                <a:effectLst/>
              </a:rPr>
              <a:t> </a:t>
            </a:r>
            <a:r>
              <a:rPr lang="it-IT" dirty="0" err="1">
                <a:effectLst/>
              </a:rPr>
              <a:t>that</a:t>
            </a:r>
            <a:r>
              <a:rPr lang="it-IT" dirty="0">
                <a:effectLst/>
              </a:rPr>
              <a:t> </a:t>
            </a:r>
            <a:r>
              <a:rPr lang="it-IT" dirty="0" err="1">
                <a:effectLst/>
              </a:rPr>
              <a:t>it</a:t>
            </a:r>
            <a:r>
              <a:rPr lang="it-IT" dirty="0">
                <a:effectLst/>
              </a:rPr>
              <a:t> </a:t>
            </a:r>
            <a:r>
              <a:rPr lang="it-IT" dirty="0" err="1">
                <a:effectLst/>
              </a:rPr>
              <a:t>offered</a:t>
            </a:r>
            <a:r>
              <a:rPr lang="it-IT" dirty="0">
                <a:effectLst/>
              </a:rPr>
              <a:t> a </a:t>
            </a:r>
            <a:r>
              <a:rPr lang="it-IT" dirty="0" err="1">
                <a:effectLst/>
              </a:rPr>
              <a:t>seemingly</a:t>
            </a:r>
            <a:r>
              <a:rPr lang="it-IT" dirty="0">
                <a:effectLst/>
              </a:rPr>
              <a:t> </a:t>
            </a:r>
            <a:r>
              <a:rPr lang="it-IT" dirty="0" err="1">
                <a:effectLst/>
              </a:rPr>
              <a:t>benign</a:t>
            </a:r>
            <a:r>
              <a:rPr lang="it-IT" dirty="0">
                <a:effectLst/>
              </a:rPr>
              <a:t> way to </a:t>
            </a:r>
            <a:r>
              <a:rPr lang="it-IT" dirty="0" err="1">
                <a:effectLst/>
              </a:rPr>
              <a:t>counter</a:t>
            </a:r>
            <a:r>
              <a:rPr lang="it-IT" dirty="0">
                <a:effectLst/>
              </a:rPr>
              <a:t> </a:t>
            </a:r>
            <a:r>
              <a:rPr lang="it-IT" dirty="0" err="1">
                <a:effectLst/>
              </a:rPr>
              <a:t>opposition</a:t>
            </a:r>
            <a:r>
              <a:rPr lang="it-IT" dirty="0">
                <a:effectLst/>
              </a:rPr>
              <a:t> to Third World </a:t>
            </a:r>
            <a:r>
              <a:rPr lang="it-IT" dirty="0" err="1">
                <a:effectLst/>
              </a:rPr>
              <a:t>incorporation</a:t>
            </a:r>
            <a:r>
              <a:rPr lang="it-IT" dirty="0">
                <a:effectLst/>
              </a:rPr>
              <a:t> </a:t>
            </a:r>
            <a:r>
              <a:rPr lang="it-IT" dirty="0" err="1">
                <a:effectLst/>
              </a:rPr>
              <a:t>into</a:t>
            </a:r>
            <a:r>
              <a:rPr lang="it-IT" dirty="0">
                <a:effectLst/>
              </a:rPr>
              <a:t> the Western </a:t>
            </a:r>
            <a:r>
              <a:rPr lang="it-IT" dirty="0" err="1">
                <a:effectLst/>
              </a:rPr>
              <a:t>capitalist</a:t>
            </a:r>
            <a:r>
              <a:rPr lang="it-IT" dirty="0">
                <a:effectLst/>
              </a:rPr>
              <a:t> </a:t>
            </a:r>
            <a:r>
              <a:rPr lang="it-IT" dirty="0" err="1">
                <a:effectLst/>
              </a:rPr>
              <a:t>system</a:t>
            </a:r>
            <a:r>
              <a:rPr lang="it-IT" dirty="0">
                <a:effectLst/>
              </a:rPr>
              <a:t>. </a:t>
            </a:r>
            <a:endParaRPr lang="it-IT" dirty="0"/>
          </a:p>
          <a:p>
            <a:endParaRPr lang="en-US" dirty="0"/>
          </a:p>
          <a:p>
            <a:r>
              <a:rPr lang="en-US" dirty="0"/>
              <a:t>In this problematical and contentious political climate, Holmberg's ostensible aim was, nevertheless, to develop </a:t>
            </a:r>
            <a:r>
              <a:rPr lang="en-US" dirty="0" err="1"/>
              <a:t>Vicos</a:t>
            </a:r>
            <a:r>
              <a:rPr lang="en-US" dirty="0"/>
              <a:t> as a model whose "anticipated results," according to William </a:t>
            </a:r>
            <a:r>
              <a:rPr lang="en-US" dirty="0" err="1"/>
              <a:t>Mangin</a:t>
            </a:r>
            <a:r>
              <a:rPr lang="en-US" dirty="0"/>
              <a:t>, could be "diffused throughout Peru and the world" (1979, 67). Once again, he betrayed a superficial grasp of Andean realities that was congenial to the imperatives of contemporary U.S. policy. (Ross, 2005)</a:t>
            </a:r>
          </a:p>
          <a:p>
            <a:endParaRPr lang="en-US" dirty="0"/>
          </a:p>
          <a:p>
            <a:endParaRPr lang="en-US" dirty="0"/>
          </a:p>
          <a:p>
            <a:endParaRPr lang="en-US" dirty="0"/>
          </a:p>
        </p:txBody>
      </p:sp>
      <p:pic>
        <p:nvPicPr>
          <p:cNvPr id="10" name="Immagine 9" descr="Immagine che contiene persona, interni, gruppo, persone&#10;&#10;Descrizione generata automaticamente">
            <a:extLst>
              <a:ext uri="{FF2B5EF4-FFF2-40B4-BE49-F238E27FC236}">
                <a16:creationId xmlns:a16="http://schemas.microsoft.com/office/drawing/2014/main" id="{2B7EF4C0-A202-134A-8CB8-AF2BEFFAE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211" y="1294188"/>
            <a:ext cx="6395789" cy="4790668"/>
          </a:xfrm>
          <a:prstGeom prst="rect">
            <a:avLst/>
          </a:prstGeom>
        </p:spPr>
      </p:pic>
      <p:sp>
        <p:nvSpPr>
          <p:cNvPr id="11" name="CasellaDiTesto 10">
            <a:extLst>
              <a:ext uri="{FF2B5EF4-FFF2-40B4-BE49-F238E27FC236}">
                <a16:creationId xmlns:a16="http://schemas.microsoft.com/office/drawing/2014/main" id="{97A2DA27-B2AC-9949-9532-EE0791DC01BD}"/>
              </a:ext>
            </a:extLst>
          </p:cNvPr>
          <p:cNvSpPr txBox="1"/>
          <p:nvPr/>
        </p:nvSpPr>
        <p:spPr>
          <a:xfrm>
            <a:off x="8794376" y="3213847"/>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49276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569634"/>
            <a:ext cx="12192000"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Project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Camelot</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226337" y="1277520"/>
            <a:ext cx="5567792" cy="1754326"/>
          </a:xfrm>
          <a:prstGeom prst="rect">
            <a:avLst/>
          </a:prstGeom>
          <a:noFill/>
        </p:spPr>
        <p:txBody>
          <a:bodyPr wrap="square" rtlCol="0">
            <a:spAutoFit/>
          </a:bodyPr>
          <a:lstStyle/>
          <a:p>
            <a:pPr algn="just"/>
            <a:r>
              <a:rPr lang="en-US" dirty="0"/>
              <a:t>The influence of political decisions and climates on social research is not new, but the fact that this can no longer be ignored is. Camelot, a proposed international social science research project sponsored by the Army Research Office of the United States Department of Defense, was the turning point. (Ralph L. </a:t>
            </a:r>
            <a:r>
              <a:rPr lang="en-US" dirty="0" err="1"/>
              <a:t>Beals</a:t>
            </a:r>
            <a:r>
              <a:rPr lang="en-US" dirty="0"/>
              <a:t>, 1969)</a:t>
            </a:r>
            <a:endParaRPr lang="it-IT" dirty="0"/>
          </a:p>
        </p:txBody>
      </p:sp>
      <p:sp>
        <p:nvSpPr>
          <p:cNvPr id="2" name="Rectangle 1"/>
          <p:cNvSpPr/>
          <p:nvPr/>
        </p:nvSpPr>
        <p:spPr>
          <a:xfrm>
            <a:off x="235519" y="3337716"/>
            <a:ext cx="5558611" cy="2031325"/>
          </a:xfrm>
          <a:prstGeom prst="rect">
            <a:avLst/>
          </a:prstGeom>
        </p:spPr>
        <p:txBody>
          <a:bodyPr wrap="square">
            <a:spAutoFit/>
          </a:bodyPr>
          <a:lstStyle/>
          <a:p>
            <a:pPr algn="just"/>
            <a:r>
              <a:rPr lang="en-US" dirty="0"/>
              <a:t>Based on recent scholarly contributions and his own extensive work on this topic, Christopher Simpson has concluded that ‘military, intelligence, and propaganda agencies provided by far the largest part of the funds for large research projects in the social sciences in the United States from World War II until well into the 1960s’. (</a:t>
            </a:r>
            <a:r>
              <a:rPr lang="en-US" dirty="0" err="1"/>
              <a:t>Solovay</a:t>
            </a:r>
            <a:r>
              <a:rPr lang="en-US" dirty="0"/>
              <a:t> 2001)</a:t>
            </a:r>
          </a:p>
        </p:txBody>
      </p:sp>
      <p:pic>
        <p:nvPicPr>
          <p:cNvPr id="12" name="Immagine 11">
            <a:extLst>
              <a:ext uri="{FF2B5EF4-FFF2-40B4-BE49-F238E27FC236}">
                <a16:creationId xmlns:a16="http://schemas.microsoft.com/office/drawing/2014/main" id="{0B6BC536-84F7-0D48-8E9D-DD285637E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466" y="30785"/>
            <a:ext cx="6180716" cy="6881197"/>
          </a:xfrm>
          <a:prstGeom prst="rect">
            <a:avLst/>
          </a:prstGeom>
        </p:spPr>
      </p:pic>
    </p:spTree>
    <p:extLst>
      <p:ext uri="{BB962C8B-B14F-4D97-AF65-F5344CB8AC3E}">
        <p14:creationId xmlns:p14="http://schemas.microsoft.com/office/powerpoint/2010/main" val="88618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474257"/>
            <a:ext cx="3744686" cy="317009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hlinkClick r:id="rId3"/>
              </a:rPr>
              <a:t>Manifest Destiny </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and the </a:t>
            </a:r>
          </a:p>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Monroe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doctrine</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Content Placeholder 3" descr="American_progress:manifestDestiny.JPG">
            <a:extLst>
              <a:ext uri="{FF2B5EF4-FFF2-40B4-BE49-F238E27FC236}">
                <a16:creationId xmlns:a16="http://schemas.microsoft.com/office/drawing/2014/main" id="{00C04B26-B2D6-9246-81C1-F44828A55AAE}"/>
              </a:ext>
            </a:extLst>
          </p:cNvPr>
          <p:cNvPicPr>
            <a:picLocks noChangeAspect="1"/>
          </p:cNvPicPr>
          <p:nvPr/>
        </p:nvPicPr>
        <p:blipFill>
          <a:blip r:embed="rId4">
            <a:extLst>
              <a:ext uri="{28A0092B-C50C-407E-A947-70E740481C1C}">
                <a14:useLocalDpi xmlns:a14="http://schemas.microsoft.com/office/drawing/2010/main"/>
              </a:ext>
            </a:extLst>
          </a:blip>
          <a:srcRect l="-22611" r="-22611"/>
          <a:stretch>
            <a:fillRect/>
          </a:stretch>
        </p:blipFill>
        <p:spPr>
          <a:xfrm>
            <a:off x="2350649" y="1"/>
            <a:ext cx="11646092" cy="6099474"/>
          </a:xfrm>
          <a:prstGeom prst="rect">
            <a:avLst/>
          </a:prstGeom>
        </p:spPr>
      </p:pic>
    </p:spTree>
    <p:extLst>
      <p:ext uri="{BB962C8B-B14F-4D97-AF65-F5344CB8AC3E}">
        <p14:creationId xmlns:p14="http://schemas.microsoft.com/office/powerpoint/2010/main" val="3809786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569633"/>
            <a:ext cx="9492916"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speak</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softly</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and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carry</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 big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stick</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a:t>
            </a: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6978316" y="1925054"/>
            <a:ext cx="4680339" cy="1754326"/>
          </a:xfrm>
          <a:prstGeom prst="rect">
            <a:avLst/>
          </a:prstGeom>
        </p:spPr>
        <p:txBody>
          <a:bodyPr wrap="square">
            <a:spAutoFit/>
          </a:bodyPr>
          <a:lstStyle/>
          <a:p>
            <a:r>
              <a:rPr lang="en-US" dirty="0"/>
              <a:t>The Monroe Doctrine (1823) and Theodore </a:t>
            </a:r>
            <a:r>
              <a:rPr lang="en-US" dirty="0" err="1"/>
              <a:t>Roosvelt's</a:t>
            </a:r>
            <a:r>
              <a:rPr lang="en-US" dirty="0"/>
              <a:t> Corollary (1904): the US as an international police, collective security and </a:t>
            </a:r>
            <a:r>
              <a:rPr lang="en-US" i="1" dirty="0"/>
              <a:t>cooperation</a:t>
            </a:r>
            <a:r>
              <a:rPr lang="en-US" dirty="0"/>
              <a:t> between American countries, US interference in Latin America and the Caribbean.</a:t>
            </a:r>
          </a:p>
        </p:txBody>
      </p:sp>
      <p:pic>
        <p:nvPicPr>
          <p:cNvPr id="9" name="Content Placeholder 3" descr="BigStick.jpg">
            <a:extLst>
              <a:ext uri="{FF2B5EF4-FFF2-40B4-BE49-F238E27FC236}">
                <a16:creationId xmlns:a16="http://schemas.microsoft.com/office/drawing/2014/main" id="{9328A7C9-CCD8-1A40-B48E-FBEDCC5FCBBE}"/>
              </a:ext>
            </a:extLst>
          </p:cNvPr>
          <p:cNvPicPr>
            <a:picLocks noChangeAspect="1"/>
          </p:cNvPicPr>
          <p:nvPr/>
        </p:nvPicPr>
        <p:blipFill>
          <a:blip r:embed="rId3">
            <a:extLst>
              <a:ext uri="{28A0092B-C50C-407E-A947-70E740481C1C}">
                <a14:useLocalDpi xmlns:a14="http://schemas.microsoft.com/office/drawing/2010/main"/>
              </a:ext>
            </a:extLst>
          </a:blip>
          <a:srcRect l="-13703" r="-13703"/>
          <a:stretch>
            <a:fillRect/>
          </a:stretch>
        </p:blipFill>
        <p:spPr>
          <a:xfrm>
            <a:off x="-905315" y="1694002"/>
            <a:ext cx="8365685" cy="4381408"/>
          </a:xfrm>
          <a:prstGeom prst="rect">
            <a:avLst/>
          </a:prstGeom>
        </p:spPr>
      </p:pic>
    </p:spTree>
    <p:extLst>
      <p:ext uri="{BB962C8B-B14F-4D97-AF65-F5344CB8AC3E}">
        <p14:creationId xmlns:p14="http://schemas.microsoft.com/office/powerpoint/2010/main" val="340913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01666" y="433812"/>
            <a:ext cx="6523380"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Good</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Neighbor</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Policy</a:t>
            </a: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3810000" y="2690336"/>
            <a:ext cx="377105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F. D. Roosevelt the "good neighborhood policy", the 1933 Treaty of Montevideo (Ralph L. </a:t>
            </a:r>
            <a:r>
              <a:rPr lang="en-US" dirty="0" err="1"/>
              <a:t>Beals</a:t>
            </a:r>
            <a:r>
              <a:rPr lang="en-US" dirty="0"/>
              <a:t>, 1969)</a:t>
            </a:r>
          </a:p>
          <a:p>
            <a:pPr marL="285750" indent="-285750">
              <a:buFont typeface="Arial" panose="020B0604020202020204" pitchFamily="34" charset="0"/>
              <a:buChar char="•"/>
            </a:pPr>
            <a:r>
              <a:rPr lang="en-GB" sz="1800" dirty="0">
                <a:solidFill>
                  <a:srgbClr val="1A1A1A"/>
                </a:solidFill>
                <a:effectLst/>
                <a:ea typeface="MS Mincho" panose="02020609040205080304" pitchFamily="49" charset="-128"/>
                <a:cs typeface="Times New Roman" panose="02020603050405020304" pitchFamily="18" charset="0"/>
              </a:rPr>
              <a:t>formal renunciation of the right of intervention in favour of peaceful </a:t>
            </a:r>
            <a:r>
              <a:rPr lang="it-IT" dirty="0">
                <a:effectLst/>
              </a:rPr>
              <a:t> </a:t>
            </a:r>
          </a:p>
          <a:p>
            <a:pPr marL="285750" indent="-285750">
              <a:buFont typeface="Arial" panose="020B0604020202020204" pitchFamily="34" charset="0"/>
              <a:buChar char="•"/>
            </a:pPr>
            <a:r>
              <a:rPr lang="en-US" dirty="0" err="1"/>
              <a:t>Saludos</a:t>
            </a:r>
            <a:r>
              <a:rPr lang="en-US" dirty="0"/>
              <a:t> Amigos </a:t>
            </a:r>
            <a:endParaRPr lang="it-IT" dirty="0"/>
          </a:p>
        </p:txBody>
      </p:sp>
      <p:pic>
        <p:nvPicPr>
          <p:cNvPr id="9" name="Content Placeholder 3" descr="FDR.jpg">
            <a:extLst>
              <a:ext uri="{FF2B5EF4-FFF2-40B4-BE49-F238E27FC236}">
                <a16:creationId xmlns:a16="http://schemas.microsoft.com/office/drawing/2014/main" id="{B10FF54B-197A-7D46-89C6-FF34B54CDF56}"/>
              </a:ext>
            </a:extLst>
          </p:cNvPr>
          <p:cNvPicPr>
            <a:picLocks noChangeAspect="1"/>
          </p:cNvPicPr>
          <p:nvPr/>
        </p:nvPicPr>
        <p:blipFill>
          <a:blip r:embed="rId3">
            <a:extLst>
              <a:ext uri="{28A0092B-C50C-407E-A947-70E740481C1C}">
                <a14:useLocalDpi xmlns:a14="http://schemas.microsoft.com/office/drawing/2010/main"/>
              </a:ext>
            </a:extLst>
          </a:blip>
          <a:srcRect l="-46162" r="-46162"/>
          <a:stretch>
            <a:fillRect/>
          </a:stretch>
        </p:blipFill>
        <p:spPr>
          <a:xfrm>
            <a:off x="5721390" y="1657676"/>
            <a:ext cx="8435045" cy="4417734"/>
          </a:xfrm>
          <a:prstGeom prst="rect">
            <a:avLst/>
          </a:prstGeom>
        </p:spPr>
      </p:pic>
      <p:pic>
        <p:nvPicPr>
          <p:cNvPr id="14" name="Immagine 13">
            <a:extLst>
              <a:ext uri="{FF2B5EF4-FFF2-40B4-BE49-F238E27FC236}">
                <a16:creationId xmlns:a16="http://schemas.microsoft.com/office/drawing/2014/main" id="{BA3FCB14-B9A3-CF40-83DA-650A09753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4810"/>
            <a:ext cx="3810000" cy="4800600"/>
          </a:xfrm>
          <a:prstGeom prst="rect">
            <a:avLst/>
          </a:prstGeom>
        </p:spPr>
      </p:pic>
    </p:spTree>
    <p:extLst>
      <p:ext uri="{BB962C8B-B14F-4D97-AF65-F5344CB8AC3E}">
        <p14:creationId xmlns:p14="http://schemas.microsoft.com/office/powerpoint/2010/main" val="194220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474258"/>
            <a:ext cx="8523470"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1949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Inauguration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Speech of Harry Truman</a:t>
            </a: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
            <a:extLst>
              <a:ext uri="{FF2B5EF4-FFF2-40B4-BE49-F238E27FC236}">
                <a16:creationId xmlns:a16="http://schemas.microsoft.com/office/drawing/2014/main" id="{1589844B-BC6F-4E44-8636-5BDF2E6A1679}"/>
              </a:ext>
            </a:extLst>
          </p:cNvPr>
          <p:cNvSpPr>
            <a:spLocks noChangeArrowheads="1"/>
          </p:cNvSpPr>
          <p:nvPr/>
        </p:nvSpPr>
        <p:spPr bwMode="auto">
          <a:xfrm>
            <a:off x="838200" y="3717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5" name="Rectangle 2">
            <a:extLst>
              <a:ext uri="{FF2B5EF4-FFF2-40B4-BE49-F238E27FC236}">
                <a16:creationId xmlns:a16="http://schemas.microsoft.com/office/drawing/2014/main" id="{0A853C9B-200C-C041-818A-E987EC96B012}"/>
              </a:ext>
            </a:extLst>
          </p:cNvPr>
          <p:cNvSpPr>
            <a:spLocks noChangeArrowheads="1"/>
          </p:cNvSpPr>
          <p:nvPr/>
        </p:nvSpPr>
        <p:spPr bwMode="auto">
          <a:xfrm>
            <a:off x="235519" y="2754816"/>
            <a:ext cx="562864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b="0" i="0" dirty="0">
                <a:solidFill>
                  <a:srgbClr val="323A45"/>
                </a:solidFill>
                <a:effectLst/>
                <a:latin typeface="Source Sans Pro" panose="020B0503030403020204" pitchFamily="34" charset="0"/>
              </a:rPr>
              <a:t>«</a:t>
            </a:r>
            <a:r>
              <a:rPr lang="it-IT" b="0" i="0" dirty="0" err="1">
                <a:solidFill>
                  <a:srgbClr val="323A45"/>
                </a:solidFill>
                <a:effectLst/>
                <a:latin typeface="Source Sans Pro" panose="020B0503030403020204" pitchFamily="34" charset="0"/>
              </a:rPr>
              <a:t>Fourth</a:t>
            </a:r>
            <a:r>
              <a:rPr lang="it-IT" b="0" i="0" dirty="0">
                <a:solidFill>
                  <a:srgbClr val="323A45"/>
                </a:solidFill>
                <a:effectLst/>
                <a:latin typeface="Source Sans Pro" panose="020B0503030403020204" pitchFamily="34" charset="0"/>
              </a:rPr>
              <a:t>, </a:t>
            </a:r>
            <a:r>
              <a:rPr lang="it-IT" b="0" i="0" dirty="0" err="1">
                <a:solidFill>
                  <a:srgbClr val="323A45"/>
                </a:solidFill>
                <a:effectLst/>
                <a:latin typeface="Source Sans Pro" panose="020B0503030403020204" pitchFamily="34" charset="0"/>
              </a:rPr>
              <a:t>we</a:t>
            </a:r>
            <a:r>
              <a:rPr lang="it-IT" b="0" i="0" dirty="0">
                <a:solidFill>
                  <a:srgbClr val="323A45"/>
                </a:solidFill>
                <a:effectLst/>
                <a:latin typeface="Source Sans Pro" panose="020B0503030403020204" pitchFamily="34" charset="0"/>
              </a:rPr>
              <a:t> must </a:t>
            </a:r>
            <a:r>
              <a:rPr lang="it-IT" b="0" i="0" dirty="0" err="1">
                <a:solidFill>
                  <a:srgbClr val="323A45"/>
                </a:solidFill>
                <a:effectLst/>
                <a:latin typeface="Source Sans Pro" panose="020B0503030403020204" pitchFamily="34" charset="0"/>
              </a:rPr>
              <a:t>embark</a:t>
            </a:r>
            <a:r>
              <a:rPr lang="it-IT" b="0" i="0" dirty="0">
                <a:solidFill>
                  <a:srgbClr val="323A45"/>
                </a:solidFill>
                <a:effectLst/>
                <a:latin typeface="Source Sans Pro" panose="020B0503030403020204" pitchFamily="34" charset="0"/>
              </a:rPr>
              <a:t> on a </a:t>
            </a:r>
            <a:r>
              <a:rPr lang="it-IT" b="0" i="0" dirty="0" err="1">
                <a:solidFill>
                  <a:srgbClr val="323A45"/>
                </a:solidFill>
                <a:effectLst/>
                <a:latin typeface="Source Sans Pro" panose="020B0503030403020204" pitchFamily="34" charset="0"/>
              </a:rPr>
              <a:t>bold</a:t>
            </a:r>
            <a:r>
              <a:rPr lang="it-IT" b="0" i="0" dirty="0">
                <a:solidFill>
                  <a:srgbClr val="323A45"/>
                </a:solidFill>
                <a:effectLst/>
                <a:latin typeface="Source Sans Pro" panose="020B0503030403020204" pitchFamily="34" charset="0"/>
              </a:rPr>
              <a:t> new </a:t>
            </a:r>
            <a:r>
              <a:rPr lang="it-IT" b="0" i="0" dirty="0" err="1">
                <a:solidFill>
                  <a:srgbClr val="323A45"/>
                </a:solidFill>
                <a:effectLst/>
                <a:latin typeface="Source Sans Pro" panose="020B0503030403020204" pitchFamily="34" charset="0"/>
              </a:rPr>
              <a:t>program</a:t>
            </a:r>
            <a:r>
              <a:rPr lang="it-IT" b="0" i="0" dirty="0">
                <a:solidFill>
                  <a:srgbClr val="323A45"/>
                </a:solidFill>
                <a:effectLst/>
                <a:latin typeface="Source Sans Pro" panose="020B0503030403020204" pitchFamily="34" charset="0"/>
              </a:rPr>
              <a:t> for </a:t>
            </a:r>
            <a:r>
              <a:rPr lang="it-IT" b="0" i="0" dirty="0" err="1">
                <a:solidFill>
                  <a:srgbClr val="323A45"/>
                </a:solidFill>
                <a:effectLst/>
                <a:latin typeface="Source Sans Pro" panose="020B0503030403020204" pitchFamily="34" charset="0"/>
              </a:rPr>
              <a:t>making</a:t>
            </a:r>
            <a:r>
              <a:rPr lang="it-IT" b="0" i="0" dirty="0">
                <a:solidFill>
                  <a:srgbClr val="323A45"/>
                </a:solidFill>
                <a:effectLst/>
                <a:latin typeface="Source Sans Pro" panose="020B0503030403020204" pitchFamily="34" charset="0"/>
              </a:rPr>
              <a:t> the benefits of </a:t>
            </a:r>
            <a:r>
              <a:rPr lang="it-IT" b="0" i="0" dirty="0" err="1">
                <a:solidFill>
                  <a:srgbClr val="323A45"/>
                </a:solidFill>
                <a:effectLst/>
                <a:latin typeface="Source Sans Pro" panose="020B0503030403020204" pitchFamily="34" charset="0"/>
              </a:rPr>
              <a:t>our</a:t>
            </a:r>
            <a:r>
              <a:rPr lang="it-IT" b="0" i="0" dirty="0">
                <a:solidFill>
                  <a:srgbClr val="323A45"/>
                </a:solidFill>
                <a:effectLst/>
                <a:latin typeface="Source Sans Pro" panose="020B0503030403020204" pitchFamily="34" charset="0"/>
              </a:rPr>
              <a:t> </a:t>
            </a:r>
            <a:r>
              <a:rPr lang="it-IT" b="0" i="0" dirty="0" err="1">
                <a:solidFill>
                  <a:srgbClr val="323A45"/>
                </a:solidFill>
                <a:effectLst/>
                <a:latin typeface="Source Sans Pro" panose="020B0503030403020204" pitchFamily="34" charset="0"/>
              </a:rPr>
              <a:t>scientific</a:t>
            </a:r>
            <a:r>
              <a:rPr lang="it-IT" b="0" i="0" dirty="0">
                <a:solidFill>
                  <a:srgbClr val="323A45"/>
                </a:solidFill>
                <a:effectLst/>
                <a:latin typeface="Source Sans Pro" panose="020B0503030403020204" pitchFamily="34" charset="0"/>
              </a:rPr>
              <a:t> </a:t>
            </a:r>
            <a:r>
              <a:rPr lang="it-IT" b="0" i="0" dirty="0" err="1">
                <a:solidFill>
                  <a:srgbClr val="323A45"/>
                </a:solidFill>
                <a:effectLst/>
                <a:latin typeface="Source Sans Pro" panose="020B0503030403020204" pitchFamily="34" charset="0"/>
              </a:rPr>
              <a:t>advances</a:t>
            </a:r>
            <a:r>
              <a:rPr lang="it-IT" b="0" i="0" dirty="0">
                <a:solidFill>
                  <a:srgbClr val="323A45"/>
                </a:solidFill>
                <a:effectLst/>
                <a:latin typeface="Source Sans Pro" panose="020B0503030403020204" pitchFamily="34" charset="0"/>
              </a:rPr>
              <a:t> and industrial progress </a:t>
            </a:r>
            <a:r>
              <a:rPr lang="it-IT" b="0" i="0" dirty="0" err="1">
                <a:solidFill>
                  <a:srgbClr val="323A45"/>
                </a:solidFill>
                <a:effectLst/>
                <a:latin typeface="Source Sans Pro" panose="020B0503030403020204" pitchFamily="34" charset="0"/>
              </a:rPr>
              <a:t>available</a:t>
            </a:r>
            <a:r>
              <a:rPr lang="it-IT" b="0" i="0" dirty="0">
                <a:solidFill>
                  <a:srgbClr val="323A45"/>
                </a:solidFill>
                <a:effectLst/>
                <a:latin typeface="Source Sans Pro" panose="020B0503030403020204" pitchFamily="34" charset="0"/>
              </a:rPr>
              <a:t> for the </a:t>
            </a:r>
            <a:r>
              <a:rPr lang="it-IT" b="0" i="0" dirty="0" err="1">
                <a:solidFill>
                  <a:srgbClr val="323A45"/>
                </a:solidFill>
                <a:effectLst/>
                <a:latin typeface="Source Sans Pro" panose="020B0503030403020204" pitchFamily="34" charset="0"/>
              </a:rPr>
              <a:t>improvement</a:t>
            </a:r>
            <a:r>
              <a:rPr lang="it-IT" b="0" i="0" dirty="0">
                <a:solidFill>
                  <a:srgbClr val="323A45"/>
                </a:solidFill>
                <a:effectLst/>
                <a:latin typeface="Source Sans Pro" panose="020B0503030403020204" pitchFamily="34" charset="0"/>
              </a:rPr>
              <a:t> and </a:t>
            </a:r>
            <a:r>
              <a:rPr lang="it-IT" b="0" i="0" dirty="0" err="1">
                <a:solidFill>
                  <a:srgbClr val="323A45"/>
                </a:solidFill>
                <a:effectLst/>
                <a:latin typeface="Source Sans Pro" panose="020B0503030403020204" pitchFamily="34" charset="0"/>
              </a:rPr>
              <a:t>growth</a:t>
            </a:r>
            <a:r>
              <a:rPr lang="it-IT" b="0" i="0" dirty="0">
                <a:solidFill>
                  <a:srgbClr val="323A45"/>
                </a:solidFill>
                <a:effectLst/>
                <a:latin typeface="Source Sans Pro" panose="020B0503030403020204" pitchFamily="34" charset="0"/>
              </a:rPr>
              <a:t> of </a:t>
            </a:r>
            <a:r>
              <a:rPr lang="it-IT" b="0" i="0" dirty="0" err="1">
                <a:solidFill>
                  <a:srgbClr val="323A45"/>
                </a:solidFill>
                <a:effectLst/>
                <a:latin typeface="Source Sans Pro" panose="020B0503030403020204" pitchFamily="34" charset="0"/>
              </a:rPr>
              <a:t>underdeveloped</a:t>
            </a:r>
            <a:r>
              <a:rPr lang="it-IT" b="0" i="0" dirty="0">
                <a:solidFill>
                  <a:srgbClr val="323A45"/>
                </a:solidFill>
                <a:effectLst/>
                <a:latin typeface="Source Sans Pro" panose="020B0503030403020204" pitchFamily="34" charset="0"/>
              </a:rPr>
              <a:t> </a:t>
            </a:r>
            <a:r>
              <a:rPr lang="it-IT" b="0" i="0" dirty="0" err="1">
                <a:solidFill>
                  <a:srgbClr val="323A45"/>
                </a:solidFill>
                <a:effectLst/>
                <a:latin typeface="Source Sans Pro" panose="020B0503030403020204" pitchFamily="34" charset="0"/>
              </a:rPr>
              <a:t>areas</a:t>
            </a:r>
            <a:r>
              <a:rPr lang="it-IT" b="0" i="0" dirty="0">
                <a:solidFill>
                  <a:srgbClr val="323A45"/>
                </a:solidFill>
                <a:effectLst/>
                <a:latin typeface="Source Sans Pro" panose="020B0503030403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it-IT" b="0" i="0" dirty="0">
                <a:solidFill>
                  <a:srgbClr val="323A45"/>
                </a:solidFill>
                <a:effectLst/>
                <a:latin typeface="Source Sans Pro" panose="020B0503030403020204" pitchFamily="34" charset="0"/>
              </a:rPr>
              <a:t>The </a:t>
            </a:r>
            <a:r>
              <a:rPr lang="it-IT" b="0" i="0" dirty="0" err="1">
                <a:solidFill>
                  <a:srgbClr val="323A45"/>
                </a:solidFill>
                <a:effectLst/>
                <a:latin typeface="Source Sans Pro" panose="020B0503030403020204" pitchFamily="34" charset="0"/>
              </a:rPr>
              <a:t>United</a:t>
            </a:r>
            <a:r>
              <a:rPr lang="it-IT" b="0" i="0" dirty="0">
                <a:solidFill>
                  <a:srgbClr val="323A45"/>
                </a:solidFill>
                <a:effectLst/>
                <a:latin typeface="Source Sans Pro" panose="020B0503030403020204" pitchFamily="34" charset="0"/>
              </a:rPr>
              <a:t> </a:t>
            </a:r>
            <a:r>
              <a:rPr lang="it-IT" b="0" i="0" dirty="0" err="1">
                <a:solidFill>
                  <a:srgbClr val="323A45"/>
                </a:solidFill>
                <a:effectLst/>
                <a:latin typeface="Source Sans Pro" panose="020B0503030403020204" pitchFamily="34" charset="0"/>
              </a:rPr>
              <a:t>States</a:t>
            </a:r>
            <a:r>
              <a:rPr lang="it-IT" b="0" i="0" dirty="0">
                <a:solidFill>
                  <a:srgbClr val="323A45"/>
                </a:solidFill>
                <a:effectLst/>
                <a:latin typeface="Source Sans Pro" panose="020B0503030403020204" pitchFamily="34" charset="0"/>
              </a:rPr>
              <a:t> </a:t>
            </a:r>
            <a:r>
              <a:rPr lang="it-IT" b="0" i="0" dirty="0" err="1">
                <a:solidFill>
                  <a:srgbClr val="323A45"/>
                </a:solidFill>
                <a:effectLst/>
                <a:latin typeface="Source Sans Pro" panose="020B0503030403020204" pitchFamily="34" charset="0"/>
              </a:rPr>
              <a:t>is</a:t>
            </a:r>
            <a:r>
              <a:rPr lang="it-IT" b="0" i="0" dirty="0">
                <a:solidFill>
                  <a:srgbClr val="323A45"/>
                </a:solidFill>
                <a:effectLst/>
                <a:latin typeface="Source Sans Pro" panose="020B0503030403020204" pitchFamily="34" charset="0"/>
              </a:rPr>
              <a:t> </a:t>
            </a:r>
            <a:r>
              <a:rPr lang="it-IT" b="0" i="0" dirty="0" err="1">
                <a:solidFill>
                  <a:srgbClr val="323A45"/>
                </a:solidFill>
                <a:effectLst/>
                <a:latin typeface="Source Sans Pro" panose="020B0503030403020204" pitchFamily="34" charset="0"/>
              </a:rPr>
              <a:t>pre-eminent</a:t>
            </a:r>
            <a:r>
              <a:rPr lang="it-IT" b="0" i="0" dirty="0">
                <a:solidFill>
                  <a:srgbClr val="323A45"/>
                </a:solidFill>
                <a:effectLst/>
                <a:latin typeface="Source Sans Pro" panose="020B0503030403020204" pitchFamily="34" charset="0"/>
              </a:rPr>
              <a:t> </a:t>
            </a:r>
            <a:r>
              <a:rPr lang="it-IT" b="0" i="0" dirty="0" err="1">
                <a:solidFill>
                  <a:srgbClr val="323A45"/>
                </a:solidFill>
                <a:effectLst/>
                <a:latin typeface="Source Sans Pro" panose="020B0503030403020204" pitchFamily="34" charset="0"/>
              </a:rPr>
              <a:t>among</a:t>
            </a:r>
            <a:r>
              <a:rPr lang="it-IT" b="0" i="0" dirty="0">
                <a:solidFill>
                  <a:srgbClr val="323A45"/>
                </a:solidFill>
                <a:effectLst/>
                <a:latin typeface="Source Sans Pro" panose="020B0503030403020204" pitchFamily="34" charset="0"/>
              </a:rPr>
              <a:t> </a:t>
            </a:r>
            <a:r>
              <a:rPr lang="it-IT" b="0" i="0" dirty="0" err="1">
                <a:solidFill>
                  <a:srgbClr val="323A45"/>
                </a:solidFill>
                <a:effectLst/>
                <a:latin typeface="Source Sans Pro" panose="020B0503030403020204" pitchFamily="34" charset="0"/>
              </a:rPr>
              <a:t>nations</a:t>
            </a:r>
            <a:r>
              <a:rPr lang="it-IT" b="0" i="0" dirty="0">
                <a:solidFill>
                  <a:srgbClr val="323A45"/>
                </a:solidFill>
                <a:effectLst/>
                <a:latin typeface="Source Sans Pro" panose="020B0503030403020204" pitchFamily="34" charset="0"/>
              </a:rPr>
              <a:t> in the </a:t>
            </a:r>
            <a:r>
              <a:rPr lang="it-IT" b="0" i="0" dirty="0" err="1">
                <a:solidFill>
                  <a:srgbClr val="323A45"/>
                </a:solidFill>
                <a:effectLst/>
                <a:latin typeface="Source Sans Pro" panose="020B0503030403020204" pitchFamily="34" charset="0"/>
              </a:rPr>
              <a:t>development</a:t>
            </a:r>
            <a:r>
              <a:rPr lang="it-IT" b="0" i="0" dirty="0">
                <a:solidFill>
                  <a:srgbClr val="323A45"/>
                </a:solidFill>
                <a:effectLst/>
                <a:latin typeface="Source Sans Pro" panose="020B0503030403020204" pitchFamily="34" charset="0"/>
              </a:rPr>
              <a:t> of industrial and </a:t>
            </a:r>
            <a:r>
              <a:rPr lang="it-IT" b="0" i="0" dirty="0" err="1">
                <a:solidFill>
                  <a:srgbClr val="323A45"/>
                </a:solidFill>
                <a:effectLst/>
                <a:latin typeface="Source Sans Pro" panose="020B0503030403020204" pitchFamily="34" charset="0"/>
              </a:rPr>
              <a:t>scientific</a:t>
            </a:r>
            <a:r>
              <a:rPr lang="it-IT" b="0" i="0" dirty="0">
                <a:solidFill>
                  <a:srgbClr val="323A45"/>
                </a:solidFill>
                <a:effectLst/>
                <a:latin typeface="Source Sans Pro" panose="020B0503030403020204" pitchFamily="34" charset="0"/>
              </a:rPr>
              <a:t> </a:t>
            </a:r>
            <a:r>
              <a:rPr lang="it-IT" b="0" i="0" dirty="0" err="1">
                <a:solidFill>
                  <a:srgbClr val="323A45"/>
                </a:solidFill>
                <a:effectLst/>
                <a:latin typeface="Source Sans Pro" panose="020B0503030403020204" pitchFamily="34" charset="0"/>
              </a:rPr>
              <a:t>techniques</a:t>
            </a:r>
            <a:r>
              <a:rPr lang="it-IT" b="0" i="0" dirty="0">
                <a:solidFill>
                  <a:srgbClr val="323A45"/>
                </a:solidFill>
                <a:effectLst/>
                <a:latin typeface="Source Sans Pro" panose="020B0503030403020204" pitchFamily="34" charset="0"/>
              </a:rPr>
              <a:t>». </a:t>
            </a:r>
            <a:endParaRPr lang="it-IT" altLang="it-IT" dirty="0">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Arial" panose="020B0604020202020204" pitchFamily="34" charset="0"/>
            </a:endParaRPr>
          </a:p>
        </p:txBody>
      </p:sp>
      <p:pic>
        <p:nvPicPr>
          <p:cNvPr id="18" name="Immagine 17" descr="Immagine che contiene persona, esterni, nero, persone&#10;&#10;Descrizione generata automaticamente">
            <a:extLst>
              <a:ext uri="{FF2B5EF4-FFF2-40B4-BE49-F238E27FC236}">
                <a16:creationId xmlns:a16="http://schemas.microsoft.com/office/drawing/2014/main" id="{F4CE364A-C1C3-1447-9310-3DF1D75DF6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0498" y="1170901"/>
            <a:ext cx="6101502" cy="4946910"/>
          </a:xfrm>
          <a:prstGeom prst="rect">
            <a:avLst/>
          </a:prstGeom>
        </p:spPr>
      </p:pic>
    </p:spTree>
    <p:extLst>
      <p:ext uri="{BB962C8B-B14F-4D97-AF65-F5344CB8AC3E}">
        <p14:creationId xmlns:p14="http://schemas.microsoft.com/office/powerpoint/2010/main" val="331410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5519" y="474257"/>
            <a:ext cx="3121456" cy="1938992"/>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From Guatemala</a:t>
            </a:r>
          </a:p>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onwards</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Immagine 9">
            <a:extLst>
              <a:ext uri="{FF2B5EF4-FFF2-40B4-BE49-F238E27FC236}">
                <a16:creationId xmlns:a16="http://schemas.microsoft.com/office/drawing/2014/main" id="{4EA36451-0EAC-3E48-AC3B-EA9542129B6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356975" y="1122790"/>
            <a:ext cx="8835025" cy="4969701"/>
          </a:xfrm>
          <a:prstGeom prst="rect">
            <a:avLst/>
          </a:prstGeom>
        </p:spPr>
      </p:pic>
      <p:pic>
        <p:nvPicPr>
          <p:cNvPr id="11" name="Picture 4" descr="chiquita-brand.jpg">
            <a:extLst>
              <a:ext uri="{FF2B5EF4-FFF2-40B4-BE49-F238E27FC236}">
                <a16:creationId xmlns:a16="http://schemas.microsoft.com/office/drawing/2014/main" id="{504AFB8C-D539-844B-8BEB-49DF3E6510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660429"/>
            <a:ext cx="2471256" cy="2430069"/>
          </a:xfrm>
          <a:prstGeom prst="rect">
            <a:avLst/>
          </a:prstGeom>
        </p:spPr>
      </p:pic>
    </p:spTree>
    <p:extLst>
      <p:ext uri="{BB962C8B-B14F-4D97-AF65-F5344CB8AC3E}">
        <p14:creationId xmlns:p14="http://schemas.microsoft.com/office/powerpoint/2010/main" val="24707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5298" y="360865"/>
            <a:ext cx="8951495" cy="1938992"/>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"En Honduras es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más</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barato comprar un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diputado</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que</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una mula"</a:t>
            </a: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25298" y="2721582"/>
            <a:ext cx="4146596"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Support for dictatorships against land reforms </a:t>
            </a:r>
          </a:p>
          <a:p>
            <a:pPr marL="285750" indent="-285750">
              <a:buFont typeface="Arial" panose="020B0604020202020204" pitchFamily="34" charset="0"/>
              <a:buChar char="•"/>
            </a:pPr>
            <a:r>
              <a:rPr lang="en-US" sz="2000" dirty="0"/>
              <a:t>The coup in Guatemala 1954</a:t>
            </a:r>
          </a:p>
          <a:p>
            <a:pPr marL="285750" indent="-285750">
              <a:buFont typeface="Arial" panose="020B0604020202020204" pitchFamily="34" charset="0"/>
              <a:buChar char="•"/>
            </a:pPr>
            <a:r>
              <a:rPr lang="en-US" sz="2000" dirty="0"/>
              <a:t>The Cuban revolution 1959</a:t>
            </a:r>
          </a:p>
          <a:p>
            <a:pPr marL="285750" indent="-285750">
              <a:buFont typeface="Arial" panose="020B0604020202020204" pitchFamily="34" charset="0"/>
              <a:buChar char="•"/>
            </a:pPr>
            <a:r>
              <a:rPr lang="en-US" sz="2000" dirty="0"/>
              <a:t>Alliance for Progress and the Cuban invasion, embargo and Missiles crisis 1961-62</a:t>
            </a:r>
          </a:p>
          <a:p>
            <a:pPr marL="285750" indent="-285750">
              <a:buFont typeface="Arial" panose="020B0604020202020204" pitchFamily="34" charset="0"/>
              <a:buChar char="•"/>
            </a:pPr>
            <a:r>
              <a:rPr lang="en-US" sz="2000" dirty="0"/>
              <a:t>Coup in Chile 1973</a:t>
            </a:r>
          </a:p>
          <a:p>
            <a:pPr marL="285750" indent="-285750">
              <a:buFont typeface="Arial" panose="020B0604020202020204" pitchFamily="34" charset="0"/>
              <a:buChar char="•"/>
            </a:pPr>
            <a:r>
              <a:rPr lang="en-US" sz="2000" dirty="0"/>
              <a:t>Contras in Nicaragua 1979</a:t>
            </a:r>
          </a:p>
        </p:txBody>
      </p:sp>
      <p:pic>
        <p:nvPicPr>
          <p:cNvPr id="9" name="Content Placeholder 3" descr="chiquita3.jpg">
            <a:extLst>
              <a:ext uri="{FF2B5EF4-FFF2-40B4-BE49-F238E27FC236}">
                <a16:creationId xmlns:a16="http://schemas.microsoft.com/office/drawing/2014/main" id="{5186154B-926C-A649-A882-63CB76F44A91}"/>
              </a:ext>
            </a:extLst>
          </p:cNvPr>
          <p:cNvPicPr>
            <a:picLocks noChangeAspect="1"/>
          </p:cNvPicPr>
          <p:nvPr/>
        </p:nvPicPr>
        <p:blipFill rotWithShape="1">
          <a:blip r:embed="rId3">
            <a:extLst>
              <a:ext uri="{28A0092B-C50C-407E-A947-70E740481C1C}">
                <a14:useLocalDpi xmlns:a14="http://schemas.microsoft.com/office/drawing/2010/main"/>
              </a:ext>
            </a:extLst>
          </a:blip>
          <a:srcRect l="-335" t="-419" r="-166" b="1"/>
          <a:stretch/>
        </p:blipFill>
        <p:spPr>
          <a:xfrm>
            <a:off x="6427695" y="1801906"/>
            <a:ext cx="5486400" cy="4199492"/>
          </a:xfrm>
          <a:prstGeom prst="rect">
            <a:avLst/>
          </a:prstGeom>
        </p:spPr>
      </p:pic>
    </p:spTree>
    <p:extLst>
      <p:ext uri="{BB962C8B-B14F-4D97-AF65-F5344CB8AC3E}">
        <p14:creationId xmlns:p14="http://schemas.microsoft.com/office/powerpoint/2010/main" val="276009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251345" y="162757"/>
            <a:ext cx="4146596" cy="5909310"/>
          </a:xfrm>
          <a:prstGeom prst="rect">
            <a:avLst/>
          </a:prstGeom>
          <a:noFill/>
        </p:spPr>
        <p:txBody>
          <a:bodyPr wrap="square" rtlCol="0">
            <a:spAutoFit/>
          </a:bodyPr>
          <a:lstStyle/>
          <a:p>
            <a:r>
              <a:rPr lang="it-IT" b="0" i="0" dirty="0">
                <a:solidFill>
                  <a:srgbClr val="202122"/>
                </a:solidFill>
                <a:effectLst/>
                <a:latin typeface="Arial" panose="020B0604020202020204" pitchFamily="34" charset="0"/>
              </a:rPr>
              <a:t>..</a:t>
            </a:r>
            <a:r>
              <a:rPr lang="it-IT" b="0" i="0" dirty="0" err="1">
                <a:solidFill>
                  <a:srgbClr val="202122"/>
                </a:solidFill>
                <a:effectLst/>
                <a:latin typeface="Arial" panose="020B0604020202020204" pitchFamily="34" charset="0"/>
              </a:rPr>
              <a:t>we</a:t>
            </a:r>
            <a:r>
              <a:rPr lang="it-IT" b="0" i="0" dirty="0">
                <a:solidFill>
                  <a:srgbClr val="202122"/>
                </a:solidFill>
                <a:effectLst/>
                <a:latin typeface="Arial" panose="020B0604020202020204" pitchFamily="34" charset="0"/>
              </a:rPr>
              <a:t> propose to complete the </a:t>
            </a:r>
            <a:r>
              <a:rPr lang="it-IT" b="0" i="0" dirty="0" err="1">
                <a:solidFill>
                  <a:srgbClr val="202122"/>
                </a:solidFill>
                <a:effectLst/>
                <a:latin typeface="Arial" panose="020B0604020202020204" pitchFamily="34" charset="0"/>
              </a:rPr>
              <a:t>revolution</a:t>
            </a:r>
            <a:r>
              <a:rPr lang="it-IT" b="0" i="0" dirty="0">
                <a:solidFill>
                  <a:srgbClr val="202122"/>
                </a:solidFill>
                <a:effectLst/>
                <a:latin typeface="Arial" panose="020B0604020202020204" pitchFamily="34" charset="0"/>
              </a:rPr>
              <a:t> of the Americas, to </a:t>
            </a:r>
            <a:r>
              <a:rPr lang="it-IT" b="0" i="0" dirty="0" err="1">
                <a:solidFill>
                  <a:srgbClr val="202122"/>
                </a:solidFill>
                <a:effectLst/>
                <a:latin typeface="Arial" panose="020B0604020202020204" pitchFamily="34" charset="0"/>
              </a:rPr>
              <a:t>build</a:t>
            </a:r>
            <a:r>
              <a:rPr lang="it-IT" b="0" i="0" dirty="0">
                <a:solidFill>
                  <a:srgbClr val="202122"/>
                </a:solidFill>
                <a:effectLst/>
                <a:latin typeface="Arial" panose="020B0604020202020204" pitchFamily="34" charset="0"/>
              </a:rPr>
              <a:t> a </a:t>
            </a:r>
            <a:r>
              <a:rPr lang="it-IT" b="0" i="0" dirty="0" err="1">
                <a:solidFill>
                  <a:srgbClr val="202122"/>
                </a:solidFill>
                <a:effectLst/>
                <a:latin typeface="Arial" panose="020B0604020202020204" pitchFamily="34" charset="0"/>
              </a:rPr>
              <a:t>hemisphere</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where</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all</a:t>
            </a:r>
            <a:r>
              <a:rPr lang="it-IT" b="0" i="0" dirty="0">
                <a:solidFill>
                  <a:srgbClr val="202122"/>
                </a:solidFill>
                <a:effectLst/>
                <a:latin typeface="Arial" panose="020B0604020202020204" pitchFamily="34" charset="0"/>
              </a:rPr>
              <a:t> men can </a:t>
            </a:r>
            <a:r>
              <a:rPr lang="it-IT" b="0" i="0" dirty="0" err="1">
                <a:solidFill>
                  <a:srgbClr val="202122"/>
                </a:solidFill>
                <a:effectLst/>
                <a:latin typeface="Arial" panose="020B0604020202020204" pitchFamily="34" charset="0"/>
              </a:rPr>
              <a:t>hope</a:t>
            </a:r>
            <a:r>
              <a:rPr lang="it-IT" b="0" i="0" dirty="0">
                <a:solidFill>
                  <a:srgbClr val="202122"/>
                </a:solidFill>
                <a:effectLst/>
                <a:latin typeface="Arial" panose="020B0604020202020204" pitchFamily="34" charset="0"/>
              </a:rPr>
              <a:t> for a </a:t>
            </a:r>
            <a:r>
              <a:rPr lang="it-IT" b="0" i="0" dirty="0" err="1">
                <a:solidFill>
                  <a:srgbClr val="202122"/>
                </a:solidFill>
                <a:effectLst/>
                <a:latin typeface="Arial" panose="020B0604020202020204" pitchFamily="34" charset="0"/>
              </a:rPr>
              <a:t>suitable</a:t>
            </a:r>
            <a:r>
              <a:rPr lang="it-IT" b="0" i="0" dirty="0">
                <a:solidFill>
                  <a:srgbClr val="202122"/>
                </a:solidFill>
                <a:effectLst/>
                <a:latin typeface="Arial" panose="020B0604020202020204" pitchFamily="34" charset="0"/>
              </a:rPr>
              <a:t> standard of living and </a:t>
            </a:r>
            <a:r>
              <a:rPr lang="it-IT" b="0" i="0" dirty="0" err="1">
                <a:solidFill>
                  <a:srgbClr val="202122"/>
                </a:solidFill>
                <a:effectLst/>
                <a:latin typeface="Arial" panose="020B0604020202020204" pitchFamily="34" charset="0"/>
              </a:rPr>
              <a:t>all</a:t>
            </a:r>
            <a:r>
              <a:rPr lang="it-IT" b="0" i="0" dirty="0">
                <a:solidFill>
                  <a:srgbClr val="202122"/>
                </a:solidFill>
                <a:effectLst/>
                <a:latin typeface="Arial" panose="020B0604020202020204" pitchFamily="34" charset="0"/>
              </a:rPr>
              <a:t> can live out </a:t>
            </a:r>
            <a:r>
              <a:rPr lang="it-IT" b="0" i="0" dirty="0" err="1">
                <a:solidFill>
                  <a:srgbClr val="202122"/>
                </a:solidFill>
                <a:effectLst/>
                <a:latin typeface="Arial" panose="020B0604020202020204" pitchFamily="34" charset="0"/>
              </a:rPr>
              <a:t>their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lives</a:t>
            </a:r>
            <a:r>
              <a:rPr lang="it-IT" b="0" i="0" dirty="0">
                <a:solidFill>
                  <a:srgbClr val="202122"/>
                </a:solidFill>
                <a:effectLst/>
                <a:latin typeface="Arial" panose="020B0604020202020204" pitchFamily="34" charset="0"/>
              </a:rPr>
              <a:t> in </a:t>
            </a:r>
            <a:r>
              <a:rPr lang="it-IT" b="0" i="0" dirty="0" err="1">
                <a:solidFill>
                  <a:srgbClr val="202122"/>
                </a:solidFill>
                <a:effectLst/>
                <a:latin typeface="Arial" panose="020B0604020202020204" pitchFamily="34" charset="0"/>
              </a:rPr>
              <a:t>dignity</a:t>
            </a:r>
            <a:r>
              <a:rPr lang="it-IT" b="0" i="0" dirty="0">
                <a:solidFill>
                  <a:srgbClr val="202122"/>
                </a:solidFill>
                <a:effectLst/>
                <a:latin typeface="Arial" panose="020B0604020202020204" pitchFamily="34" charset="0"/>
              </a:rPr>
              <a:t> and in </a:t>
            </a:r>
            <a:r>
              <a:rPr lang="it-IT" b="0" i="0" dirty="0" err="1">
                <a:solidFill>
                  <a:srgbClr val="202122"/>
                </a:solidFill>
                <a:effectLst/>
                <a:latin typeface="Arial" panose="020B0604020202020204" pitchFamily="34" charset="0"/>
              </a:rPr>
              <a:t>freedom</a:t>
            </a:r>
            <a:r>
              <a:rPr lang="it-IT" b="0" i="0" dirty="0">
                <a:solidFill>
                  <a:srgbClr val="202122"/>
                </a:solidFill>
                <a:effectLst/>
                <a:latin typeface="Arial" panose="020B0604020202020204" pitchFamily="34" charset="0"/>
              </a:rPr>
              <a:t>. To </a:t>
            </a:r>
            <a:r>
              <a:rPr lang="it-IT" b="0" i="0" dirty="0" err="1">
                <a:solidFill>
                  <a:srgbClr val="202122"/>
                </a:solidFill>
                <a:effectLst/>
                <a:latin typeface="Arial" panose="020B0604020202020204" pitchFamily="34" charset="0"/>
              </a:rPr>
              <a:t>achieve</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this</a:t>
            </a:r>
            <a:r>
              <a:rPr lang="it-IT" b="0" i="0" dirty="0">
                <a:solidFill>
                  <a:srgbClr val="202122"/>
                </a:solidFill>
                <a:effectLst/>
                <a:latin typeface="Arial" panose="020B0604020202020204" pitchFamily="34" charset="0"/>
              </a:rPr>
              <a:t> goal </a:t>
            </a:r>
            <a:r>
              <a:rPr lang="it-IT" b="0" i="0" dirty="0" err="1">
                <a:solidFill>
                  <a:srgbClr val="202122"/>
                </a:solidFill>
                <a:effectLst/>
                <a:latin typeface="Arial" panose="020B0604020202020204" pitchFamily="34" charset="0"/>
              </a:rPr>
              <a:t>political</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freedom</a:t>
            </a:r>
            <a:r>
              <a:rPr lang="it-IT" b="0" i="0" dirty="0">
                <a:solidFill>
                  <a:srgbClr val="202122"/>
                </a:solidFill>
                <a:effectLst/>
                <a:latin typeface="Arial" panose="020B0604020202020204" pitchFamily="34" charset="0"/>
              </a:rPr>
              <a:t> must </a:t>
            </a:r>
            <a:r>
              <a:rPr lang="it-IT" b="0" i="0" dirty="0" err="1">
                <a:solidFill>
                  <a:srgbClr val="202122"/>
                </a:solidFill>
                <a:effectLst/>
                <a:latin typeface="Arial" panose="020B0604020202020204" pitchFamily="34" charset="0"/>
              </a:rPr>
              <a:t>accompany</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material</a:t>
            </a:r>
            <a:r>
              <a:rPr lang="it-IT" b="0" i="0" dirty="0">
                <a:solidFill>
                  <a:srgbClr val="202122"/>
                </a:solidFill>
                <a:effectLst/>
                <a:latin typeface="Arial" panose="020B0604020202020204" pitchFamily="34" charset="0"/>
              </a:rPr>
              <a:t> progress...</a:t>
            </a:r>
            <a:r>
              <a:rPr lang="it-IT" b="0" i="0" dirty="0" err="1">
                <a:solidFill>
                  <a:srgbClr val="202122"/>
                </a:solidFill>
                <a:effectLst/>
                <a:latin typeface="Arial" panose="020B0604020202020204" pitchFamily="34" charset="0"/>
              </a:rPr>
              <a:t>Let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us</a:t>
            </a:r>
            <a:r>
              <a:rPr lang="it-IT" b="0" i="0" dirty="0">
                <a:solidFill>
                  <a:srgbClr val="202122"/>
                </a:solidFill>
                <a:effectLst/>
                <a:latin typeface="Arial" panose="020B0604020202020204" pitchFamily="34" charset="0"/>
              </a:rPr>
              <a:t> once </a:t>
            </a:r>
            <a:r>
              <a:rPr lang="it-IT" b="0" i="0" dirty="0" err="1">
                <a:solidFill>
                  <a:srgbClr val="202122"/>
                </a:solidFill>
                <a:effectLst/>
                <a:latin typeface="Arial" panose="020B0604020202020204" pitchFamily="34" charset="0"/>
              </a:rPr>
              <a:t>again</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transform</a:t>
            </a:r>
            <a:r>
              <a:rPr lang="it-IT" b="0" i="0" dirty="0">
                <a:solidFill>
                  <a:srgbClr val="202122"/>
                </a:solidFill>
                <a:effectLst/>
                <a:latin typeface="Arial" panose="020B0604020202020204" pitchFamily="34" charset="0"/>
              </a:rPr>
              <a:t> the American </a:t>
            </a:r>
            <a:r>
              <a:rPr lang="it-IT" b="0" i="0" dirty="0" err="1">
                <a:solidFill>
                  <a:srgbClr val="202122"/>
                </a:solidFill>
                <a:effectLst/>
                <a:latin typeface="Arial" panose="020B0604020202020204" pitchFamily="34" charset="0"/>
              </a:rPr>
              <a:t>Continent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into</a:t>
            </a:r>
            <a:r>
              <a:rPr lang="it-IT" b="0" i="0" dirty="0">
                <a:solidFill>
                  <a:srgbClr val="202122"/>
                </a:solidFill>
                <a:effectLst/>
                <a:latin typeface="Arial" panose="020B0604020202020204" pitchFamily="34" charset="0"/>
              </a:rPr>
              <a:t> a </a:t>
            </a:r>
            <a:r>
              <a:rPr lang="it-IT" b="0" i="0" dirty="0" err="1">
                <a:solidFill>
                  <a:srgbClr val="202122"/>
                </a:solidFill>
                <a:effectLst/>
                <a:latin typeface="Arial" panose="020B0604020202020204" pitchFamily="34" charset="0"/>
              </a:rPr>
              <a:t>vast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crucible</a:t>
            </a:r>
            <a:r>
              <a:rPr lang="it-IT" b="0" i="0" dirty="0">
                <a:solidFill>
                  <a:srgbClr val="202122"/>
                </a:solidFill>
                <a:effectLst/>
                <a:latin typeface="Arial" panose="020B0604020202020204" pitchFamily="34" charset="0"/>
              </a:rPr>
              <a:t> of </a:t>
            </a:r>
            <a:r>
              <a:rPr lang="it-IT" b="0" i="0" dirty="0" err="1">
                <a:solidFill>
                  <a:srgbClr val="202122"/>
                </a:solidFill>
                <a:effectLst/>
                <a:latin typeface="Arial" panose="020B0604020202020204" pitchFamily="34" charset="0"/>
              </a:rPr>
              <a:t>revolutionary</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ideas</a:t>
            </a:r>
            <a:r>
              <a:rPr lang="it-IT" b="0" i="0" dirty="0">
                <a:solidFill>
                  <a:srgbClr val="202122"/>
                </a:solidFill>
                <a:effectLst/>
                <a:latin typeface="Arial" panose="020B0604020202020204" pitchFamily="34" charset="0"/>
              </a:rPr>
              <a:t> and </a:t>
            </a:r>
            <a:r>
              <a:rPr lang="it-IT" b="0" i="0" dirty="0" err="1">
                <a:solidFill>
                  <a:srgbClr val="202122"/>
                </a:solidFill>
                <a:effectLst/>
                <a:latin typeface="Arial" panose="020B0604020202020204" pitchFamily="34" charset="0"/>
              </a:rPr>
              <a:t>efforts</a:t>
            </a:r>
            <a:r>
              <a:rPr lang="it-IT" b="0" i="0" dirty="0">
                <a:solidFill>
                  <a:srgbClr val="202122"/>
                </a:solidFill>
                <a:effectLst/>
                <a:latin typeface="Arial" panose="020B0604020202020204" pitchFamily="34" charset="0"/>
              </a:rPr>
              <a:t>, a tribute to the </a:t>
            </a:r>
            <a:r>
              <a:rPr lang="it-IT" b="0" i="0" dirty="0" err="1">
                <a:solidFill>
                  <a:srgbClr val="202122"/>
                </a:solidFill>
                <a:effectLst/>
                <a:latin typeface="Arial" panose="020B0604020202020204" pitchFamily="34" charset="0"/>
              </a:rPr>
              <a:t>power</a:t>
            </a:r>
            <a:r>
              <a:rPr lang="it-IT" b="0" i="0" dirty="0">
                <a:solidFill>
                  <a:srgbClr val="202122"/>
                </a:solidFill>
                <a:effectLst/>
                <a:latin typeface="Arial" panose="020B0604020202020204" pitchFamily="34" charset="0"/>
              </a:rPr>
              <a:t> of the creative </a:t>
            </a:r>
            <a:r>
              <a:rPr lang="it-IT" b="0" i="0" dirty="0" err="1">
                <a:solidFill>
                  <a:srgbClr val="202122"/>
                </a:solidFill>
                <a:effectLst/>
                <a:latin typeface="Arial" panose="020B0604020202020204" pitchFamily="34" charset="0"/>
              </a:rPr>
              <a:t>energies</a:t>
            </a:r>
            <a:r>
              <a:rPr lang="it-IT" b="0" i="0" dirty="0">
                <a:solidFill>
                  <a:srgbClr val="202122"/>
                </a:solidFill>
                <a:effectLst/>
                <a:latin typeface="Arial" panose="020B0604020202020204" pitchFamily="34" charset="0"/>
              </a:rPr>
              <a:t> of free men and </a:t>
            </a:r>
            <a:r>
              <a:rPr lang="it-IT" b="0" i="0" dirty="0" err="1">
                <a:solidFill>
                  <a:srgbClr val="202122"/>
                </a:solidFill>
                <a:effectLst/>
                <a:latin typeface="Arial" panose="020B0604020202020204" pitchFamily="34" charset="0"/>
              </a:rPr>
              <a:t>women</a:t>
            </a:r>
            <a:r>
              <a:rPr lang="it-IT" b="0" i="0" dirty="0">
                <a:solidFill>
                  <a:srgbClr val="202122"/>
                </a:solidFill>
                <a:effectLst/>
                <a:latin typeface="Arial" panose="020B0604020202020204" pitchFamily="34" charset="0"/>
              </a:rPr>
              <a:t>, an </a:t>
            </a:r>
            <a:r>
              <a:rPr lang="it-IT" b="0" i="0" dirty="0" err="1">
                <a:solidFill>
                  <a:srgbClr val="202122"/>
                </a:solidFill>
                <a:effectLst/>
                <a:latin typeface="Arial" panose="020B0604020202020204" pitchFamily="34" charset="0"/>
              </a:rPr>
              <a:t>example</a:t>
            </a:r>
            <a:r>
              <a:rPr lang="it-IT" b="0" i="0" dirty="0">
                <a:solidFill>
                  <a:srgbClr val="202122"/>
                </a:solidFill>
                <a:effectLst/>
                <a:latin typeface="Arial" panose="020B0604020202020204" pitchFamily="34" charset="0"/>
              </a:rPr>
              <a:t> to </a:t>
            </a:r>
            <a:r>
              <a:rPr lang="it-IT" b="0" i="0" dirty="0" err="1">
                <a:solidFill>
                  <a:srgbClr val="202122"/>
                </a:solidFill>
                <a:effectLst/>
                <a:latin typeface="Arial" panose="020B0604020202020204" pitchFamily="34" charset="0"/>
              </a:rPr>
              <a:t>all</a:t>
            </a:r>
            <a:r>
              <a:rPr lang="it-IT" b="0" i="0" dirty="0">
                <a:solidFill>
                  <a:srgbClr val="202122"/>
                </a:solidFill>
                <a:effectLst/>
                <a:latin typeface="Arial" panose="020B0604020202020204" pitchFamily="34" charset="0"/>
              </a:rPr>
              <a:t> the world </a:t>
            </a:r>
            <a:r>
              <a:rPr lang="it-IT" b="0" i="0" dirty="0" err="1">
                <a:solidFill>
                  <a:srgbClr val="202122"/>
                </a:solidFill>
                <a:effectLst/>
                <a:latin typeface="Arial" panose="020B0604020202020204" pitchFamily="34" charset="0"/>
              </a:rPr>
              <a:t>that</a:t>
            </a:r>
            <a:r>
              <a:rPr lang="it-IT" b="0" i="0" dirty="0">
                <a:solidFill>
                  <a:srgbClr val="202122"/>
                </a:solidFill>
                <a:effectLst/>
                <a:latin typeface="Arial" panose="020B0604020202020204" pitchFamily="34" charset="0"/>
              </a:rPr>
              <a:t> liberty and progress </a:t>
            </a:r>
            <a:r>
              <a:rPr lang="it-IT" b="0" i="0" dirty="0" err="1">
                <a:solidFill>
                  <a:srgbClr val="202122"/>
                </a:solidFill>
                <a:effectLst/>
                <a:latin typeface="Arial" panose="020B0604020202020204" pitchFamily="34" charset="0"/>
              </a:rPr>
              <a:t>walk</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hand</a:t>
            </a:r>
            <a:r>
              <a:rPr lang="it-IT" b="0" i="0" dirty="0">
                <a:solidFill>
                  <a:srgbClr val="202122"/>
                </a:solidFill>
                <a:effectLst/>
                <a:latin typeface="Arial" panose="020B0604020202020204" pitchFamily="34" charset="0"/>
              </a:rPr>
              <a:t> in </a:t>
            </a:r>
            <a:r>
              <a:rPr lang="it-IT" b="0" i="0" dirty="0" err="1">
                <a:solidFill>
                  <a:srgbClr val="202122"/>
                </a:solidFill>
                <a:effectLst/>
                <a:latin typeface="Arial" panose="020B0604020202020204" pitchFamily="34" charset="0"/>
              </a:rPr>
              <a:t>hand</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Let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us</a:t>
            </a:r>
            <a:r>
              <a:rPr lang="it-IT" b="0" i="0" dirty="0">
                <a:solidFill>
                  <a:srgbClr val="202122"/>
                </a:solidFill>
                <a:effectLst/>
                <a:latin typeface="Arial" panose="020B0604020202020204" pitchFamily="34" charset="0"/>
              </a:rPr>
              <a:t> once </a:t>
            </a:r>
            <a:r>
              <a:rPr lang="it-IT" b="0" i="0" dirty="0" err="1">
                <a:solidFill>
                  <a:srgbClr val="202122"/>
                </a:solidFill>
                <a:effectLst/>
                <a:latin typeface="Arial" panose="020B0604020202020204" pitchFamily="34" charset="0"/>
              </a:rPr>
              <a:t>again</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awaken</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our</a:t>
            </a:r>
            <a:r>
              <a:rPr lang="it-IT" b="0" i="0" dirty="0">
                <a:solidFill>
                  <a:srgbClr val="202122"/>
                </a:solidFill>
                <a:effectLst/>
                <a:latin typeface="Arial" panose="020B0604020202020204" pitchFamily="34" charset="0"/>
              </a:rPr>
              <a:t> American </a:t>
            </a:r>
            <a:r>
              <a:rPr lang="it-IT" b="0" i="0" dirty="0" err="1">
                <a:solidFill>
                  <a:srgbClr val="202122"/>
                </a:solidFill>
                <a:effectLst/>
                <a:latin typeface="Arial" panose="020B0604020202020204" pitchFamily="34" charset="0"/>
              </a:rPr>
              <a:t>revolution</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until</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it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guides</a:t>
            </a:r>
            <a:r>
              <a:rPr lang="it-IT" b="0" i="0" dirty="0">
                <a:solidFill>
                  <a:srgbClr val="202122"/>
                </a:solidFill>
                <a:effectLst/>
                <a:latin typeface="Arial" panose="020B0604020202020204" pitchFamily="34" charset="0"/>
              </a:rPr>
              <a:t> the </a:t>
            </a:r>
            <a:r>
              <a:rPr lang="it-IT" b="0" i="0" dirty="0" err="1">
                <a:solidFill>
                  <a:srgbClr val="202122"/>
                </a:solidFill>
                <a:effectLst/>
                <a:latin typeface="Arial" panose="020B0604020202020204" pitchFamily="34" charset="0"/>
              </a:rPr>
              <a:t>struggles</a:t>
            </a:r>
            <a:r>
              <a:rPr lang="it-IT" b="0" i="0" dirty="0">
                <a:solidFill>
                  <a:srgbClr val="202122"/>
                </a:solidFill>
                <a:effectLst/>
                <a:latin typeface="Arial" panose="020B0604020202020204" pitchFamily="34" charset="0"/>
              </a:rPr>
              <a:t> of </a:t>
            </a:r>
            <a:r>
              <a:rPr lang="it-IT" b="0" i="0" dirty="0" err="1">
                <a:solidFill>
                  <a:srgbClr val="202122"/>
                </a:solidFill>
                <a:effectLst/>
                <a:latin typeface="Arial" panose="020B0604020202020204" pitchFamily="34" charset="0"/>
              </a:rPr>
              <a:t>people</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everywhere-not</a:t>
            </a:r>
            <a:r>
              <a:rPr lang="it-IT" b="0" i="0" dirty="0">
                <a:solidFill>
                  <a:srgbClr val="202122"/>
                </a:solidFill>
                <a:effectLst/>
                <a:latin typeface="Arial" panose="020B0604020202020204" pitchFamily="34" charset="0"/>
              </a:rPr>
              <a:t> with an </a:t>
            </a:r>
            <a:r>
              <a:rPr lang="it-IT" b="0" i="0" dirty="0" err="1">
                <a:solidFill>
                  <a:srgbClr val="202122"/>
                </a:solidFill>
                <a:effectLst/>
                <a:latin typeface="Arial" panose="020B0604020202020204" pitchFamily="34" charset="0"/>
              </a:rPr>
              <a:t>imperialism</a:t>
            </a:r>
            <a:r>
              <a:rPr lang="it-IT" b="0" i="0" dirty="0">
                <a:solidFill>
                  <a:srgbClr val="202122"/>
                </a:solidFill>
                <a:effectLst/>
                <a:latin typeface="Arial" panose="020B0604020202020204" pitchFamily="34" charset="0"/>
              </a:rPr>
              <a:t> of force or </a:t>
            </a:r>
            <a:r>
              <a:rPr lang="it-IT" b="0" i="0" dirty="0" err="1">
                <a:solidFill>
                  <a:srgbClr val="202122"/>
                </a:solidFill>
                <a:effectLst/>
                <a:latin typeface="Arial" panose="020B0604020202020204" pitchFamily="34" charset="0"/>
              </a:rPr>
              <a:t>fear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but</a:t>
            </a:r>
            <a:r>
              <a:rPr lang="it-IT" b="0" i="0" dirty="0">
                <a:solidFill>
                  <a:srgbClr val="202122"/>
                </a:solidFill>
                <a:effectLst/>
                <a:latin typeface="Arial" panose="020B0604020202020204" pitchFamily="34" charset="0"/>
              </a:rPr>
              <a:t> the </a:t>
            </a:r>
            <a:r>
              <a:rPr lang="it-IT" b="0" i="0" dirty="0" err="1">
                <a:solidFill>
                  <a:srgbClr val="202122"/>
                </a:solidFill>
                <a:effectLst/>
                <a:latin typeface="Arial" panose="020B0604020202020204" pitchFamily="34" charset="0"/>
              </a:rPr>
              <a:t>rule</a:t>
            </a:r>
            <a:r>
              <a:rPr lang="it-IT" b="0" i="0" dirty="0">
                <a:solidFill>
                  <a:srgbClr val="202122"/>
                </a:solidFill>
                <a:effectLst/>
                <a:latin typeface="Arial" panose="020B0604020202020204" pitchFamily="34" charset="0"/>
              </a:rPr>
              <a:t> of </a:t>
            </a:r>
            <a:r>
              <a:rPr lang="it-IT" b="0" i="0" dirty="0" err="1">
                <a:solidFill>
                  <a:srgbClr val="202122"/>
                </a:solidFill>
                <a:effectLst/>
                <a:latin typeface="Arial" panose="020B0604020202020204" pitchFamily="34" charset="0"/>
              </a:rPr>
              <a:t>courage</a:t>
            </a:r>
            <a:r>
              <a:rPr lang="it-IT" b="0" i="0" dirty="0">
                <a:solidFill>
                  <a:srgbClr val="202122"/>
                </a:solidFill>
                <a:effectLst/>
                <a:latin typeface="Arial" panose="020B0604020202020204" pitchFamily="34" charset="0"/>
              </a:rPr>
              <a:t> and </a:t>
            </a:r>
            <a:r>
              <a:rPr lang="it-IT" b="0" i="0" dirty="0" err="1">
                <a:solidFill>
                  <a:srgbClr val="202122"/>
                </a:solidFill>
                <a:effectLst/>
                <a:latin typeface="Arial" panose="020B0604020202020204" pitchFamily="34" charset="0"/>
              </a:rPr>
              <a:t>freedom</a:t>
            </a:r>
            <a:r>
              <a:rPr lang="it-IT" b="0" i="0" dirty="0">
                <a:solidFill>
                  <a:srgbClr val="202122"/>
                </a:solidFill>
                <a:effectLst/>
                <a:latin typeface="Arial" panose="020B0604020202020204" pitchFamily="34" charset="0"/>
              </a:rPr>
              <a:t> and </a:t>
            </a:r>
            <a:r>
              <a:rPr lang="it-IT" b="0" i="0" dirty="0" err="1">
                <a:solidFill>
                  <a:srgbClr val="202122"/>
                </a:solidFill>
                <a:effectLst/>
                <a:latin typeface="Arial" panose="020B0604020202020204" pitchFamily="34" charset="0"/>
              </a:rPr>
              <a:t>hope</a:t>
            </a:r>
            <a:r>
              <a:rPr lang="it-IT" b="0" i="0" dirty="0">
                <a:solidFill>
                  <a:srgbClr val="202122"/>
                </a:solidFill>
                <a:effectLst/>
                <a:latin typeface="Arial" panose="020B0604020202020204" pitchFamily="34" charset="0"/>
              </a:rPr>
              <a:t> for the future of man. (Kennedy 1961)</a:t>
            </a:r>
            <a:endParaRPr lang="en-US" dirty="0"/>
          </a:p>
        </p:txBody>
      </p:sp>
      <p:pic>
        <p:nvPicPr>
          <p:cNvPr id="11" name="Immagine 10" descr="Immagine che contiene testo, albero, persona, esterni&#10;&#10;Descrizione generata automaticamente">
            <a:extLst>
              <a:ext uri="{FF2B5EF4-FFF2-40B4-BE49-F238E27FC236}">
                <a16:creationId xmlns:a16="http://schemas.microsoft.com/office/drawing/2014/main" id="{933F36DB-E34C-0947-AE10-F41F2661F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948" y="15393"/>
            <a:ext cx="7837714" cy="6858000"/>
          </a:xfrm>
          <a:prstGeom prst="rect">
            <a:avLst/>
          </a:prstGeom>
        </p:spPr>
      </p:pic>
    </p:spTree>
    <p:extLst>
      <p:ext uri="{BB962C8B-B14F-4D97-AF65-F5344CB8AC3E}">
        <p14:creationId xmlns:p14="http://schemas.microsoft.com/office/powerpoint/2010/main" val="196703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0755" y="232950"/>
            <a:ext cx="6293092"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School Of Americas</a:t>
            </a: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370755" y="940836"/>
            <a:ext cx="7768693" cy="5016758"/>
          </a:xfrm>
          <a:prstGeom prst="rect">
            <a:avLst/>
          </a:prstGeom>
        </p:spPr>
        <p:txBody>
          <a:bodyPr wrap="square">
            <a:spAutoFit/>
          </a:bodyPr>
          <a:lstStyle/>
          <a:p>
            <a:r>
              <a:rPr lang="en-US" dirty="0"/>
              <a:t>“The School of the Americas is a U.S. Army center for Latin American militaries that, since its establishment in the Panama Canal Zone in 1946, has trained over sixty thousand soldiers in combat-related skills and counterinsurgency doctrine”. (Gill 2004)</a:t>
            </a:r>
          </a:p>
          <a:p>
            <a:endParaRPr lang="en-US" sz="1400" dirty="0"/>
          </a:p>
          <a:p>
            <a:pPr algn="just"/>
            <a:r>
              <a:rPr lang="en-US" dirty="0"/>
              <a:t>“Approximately forty-eight thousand soldiers and law enforcement officials from around the world in the United States in 2000, and between 1998 and 2000, ten thousand to fifteen thousand Latin Americans received instruction from U.S. military personnel in the United States and in their home countries” (</a:t>
            </a:r>
            <a:r>
              <a:rPr lang="en-US" dirty="0" err="1"/>
              <a:t>Lumpee</a:t>
            </a:r>
            <a:r>
              <a:rPr lang="en-US" dirty="0"/>
              <a:t> 2002).</a:t>
            </a:r>
          </a:p>
          <a:p>
            <a:pPr algn="just"/>
            <a:endParaRPr lang="en-US" dirty="0"/>
          </a:p>
          <a:p>
            <a:pPr algn="just"/>
            <a:r>
              <a:rPr lang="en-US" dirty="0"/>
              <a:t>“This is important because, according to numerous truth commission reports from the 1980s and 1990s, state security forces were responsible for the vast majority of massacres, murders, disappearances, and extrajudicial executions that characterized the twentieth-century Latin American ‘‘dirty wars,’’ when many countries </a:t>
            </a:r>
            <a:r>
              <a:rPr lang="en-US" dirty="0" err="1"/>
              <a:t>su√ered</a:t>
            </a:r>
            <a:r>
              <a:rPr lang="en-US" dirty="0"/>
              <a:t> under the boot of military dictatorships (</a:t>
            </a:r>
            <a:r>
              <a:rPr lang="en-US" dirty="0" err="1"/>
              <a:t>remhi</a:t>
            </a:r>
            <a:r>
              <a:rPr lang="en-US" dirty="0"/>
              <a:t> 1999; </a:t>
            </a:r>
            <a:r>
              <a:rPr lang="en-US" dirty="0" err="1"/>
              <a:t>ancd</a:t>
            </a:r>
            <a:r>
              <a:rPr lang="en-US" dirty="0"/>
              <a:t> 1986; </a:t>
            </a:r>
            <a:r>
              <a:rPr lang="en-US" dirty="0" err="1"/>
              <a:t>cnpdh</a:t>
            </a:r>
            <a:r>
              <a:rPr lang="en-US" dirty="0"/>
              <a:t> 1994; </a:t>
            </a:r>
            <a:r>
              <a:rPr lang="en-US" dirty="0" err="1"/>
              <a:t>Comisión</a:t>
            </a:r>
            <a:r>
              <a:rPr lang="en-US" dirty="0"/>
              <a:t> de la </a:t>
            </a:r>
            <a:r>
              <a:rPr lang="en-US" dirty="0" err="1"/>
              <a:t>Verdad</a:t>
            </a:r>
            <a:r>
              <a:rPr lang="en-US" dirty="0"/>
              <a:t> 1993), and that continue to plague Andean countries like Colombia” (Gill, 2004).</a:t>
            </a:r>
          </a:p>
        </p:txBody>
      </p:sp>
      <p:pic>
        <p:nvPicPr>
          <p:cNvPr id="10" name="Immagine 9" descr="Immagine che contiene testo&#10;&#10;Descrizione generata automaticamente">
            <a:extLst>
              <a:ext uri="{FF2B5EF4-FFF2-40B4-BE49-F238E27FC236}">
                <a16:creationId xmlns:a16="http://schemas.microsoft.com/office/drawing/2014/main" id="{8E7CD937-1E2E-B341-82D0-07FED6E2789C}"/>
              </a:ext>
            </a:extLst>
          </p:cNvPr>
          <p:cNvPicPr>
            <a:picLocks noChangeAspect="1"/>
          </p:cNvPicPr>
          <p:nvPr/>
        </p:nvPicPr>
        <p:blipFill rotWithShape="1">
          <a:blip r:embed="rId3">
            <a:extLst>
              <a:ext uri="{28A0092B-C50C-407E-A947-70E740481C1C}">
                <a14:useLocalDpi xmlns:a14="http://schemas.microsoft.com/office/drawing/2010/main" val="0"/>
              </a:ext>
            </a:extLst>
          </a:blip>
          <a:srcRect r="6339" b="7829"/>
          <a:stretch/>
        </p:blipFill>
        <p:spPr>
          <a:xfrm>
            <a:off x="8719553" y="1687033"/>
            <a:ext cx="3456407" cy="4390881"/>
          </a:xfrm>
          <a:prstGeom prst="rect">
            <a:avLst/>
          </a:prstGeom>
        </p:spPr>
      </p:pic>
    </p:spTree>
    <p:extLst>
      <p:ext uri="{BB962C8B-B14F-4D97-AF65-F5344CB8AC3E}">
        <p14:creationId xmlns:p14="http://schemas.microsoft.com/office/powerpoint/2010/main" val="89523184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13195</TotalTime>
  <Words>1345</Words>
  <Application>Microsoft Macintosh PowerPoint</Application>
  <PresentationFormat>Widescreen</PresentationFormat>
  <Paragraphs>122</Paragraphs>
  <Slides>15</Slides>
  <Notes>14</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15</vt:i4>
      </vt:variant>
    </vt:vector>
  </HeadingPairs>
  <TitlesOfParts>
    <vt:vector size="24" baseType="lpstr">
      <vt:lpstr>Arial</vt:lpstr>
      <vt:lpstr>Calibri</vt:lpstr>
      <vt:lpstr>Calibri Light</vt:lpstr>
      <vt:lpstr>Cambria</vt:lpstr>
      <vt:lpstr>Roboto</vt:lpstr>
      <vt:lpstr>Source Sans Pro</vt:lpstr>
      <vt:lpstr>Tahoma</vt:lpstr>
      <vt:lpstr>TimesNewRomanPSMT</vt:lpstr>
      <vt:lpstr>Tema di Office</vt:lpstr>
      <vt:lpstr>Latin American  and the U.S.A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Sofia Venturoli</cp:lastModifiedBy>
  <cp:revision>117</cp:revision>
  <dcterms:created xsi:type="dcterms:W3CDTF">2019-05-28T15:53:33Z</dcterms:created>
  <dcterms:modified xsi:type="dcterms:W3CDTF">2022-11-11T11:22:24Z</dcterms:modified>
</cp:coreProperties>
</file>