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24"/>
  </p:notesMasterIdLst>
  <p:sldIdLst>
    <p:sldId id="305" r:id="rId2"/>
    <p:sldId id="338" r:id="rId3"/>
    <p:sldId id="339" r:id="rId4"/>
    <p:sldId id="340" r:id="rId5"/>
    <p:sldId id="341" r:id="rId6"/>
    <p:sldId id="342" r:id="rId7"/>
    <p:sldId id="323" r:id="rId8"/>
    <p:sldId id="324" r:id="rId9"/>
    <p:sldId id="325" r:id="rId10"/>
    <p:sldId id="326" r:id="rId11"/>
    <p:sldId id="327" r:id="rId12"/>
    <p:sldId id="328" r:id="rId13"/>
    <p:sldId id="347" r:id="rId14"/>
    <p:sldId id="348" r:id="rId15"/>
    <p:sldId id="349" r:id="rId16"/>
    <p:sldId id="350" r:id="rId17"/>
    <p:sldId id="344" r:id="rId18"/>
    <p:sldId id="345" r:id="rId19"/>
    <p:sldId id="346" r:id="rId20"/>
    <p:sldId id="351" r:id="rId21"/>
    <p:sldId id="352" r:id="rId22"/>
    <p:sldId id="353" r:id="rId23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Cartel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8292022485206095E-2"/>
          <c:y val="3.6897016386289991E-2"/>
          <c:w val="0.63115206630141962"/>
          <c:h val="0.92620596722742032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media per A.C. e T.</c:v>
                </c:pt>
              </c:strCache>
            </c:strRef>
          </c:tx>
          <c:marker>
            <c:symbol val="none"/>
          </c:marker>
          <c:cat>
            <c:numRef>
              <c:f>Foglio1!$A$2:$A$5</c:f>
              <c:numCache>
                <c:formatCode>General</c:formatCode>
                <c:ptCount val="4"/>
                <c:pt idx="0">
                  <c:v>1933</c:v>
                </c:pt>
                <c:pt idx="1">
                  <c:v>1951</c:v>
                </c:pt>
                <c:pt idx="2">
                  <c:v>1969</c:v>
                </c:pt>
                <c:pt idx="3">
                  <c:v>2000</c:v>
                </c:pt>
              </c:numCache>
            </c:numRef>
          </c:cat>
          <c:val>
            <c:numRef>
              <c:f>Foglio1!$B$2:$B$5</c:f>
              <c:numCache>
                <c:formatCode>General</c:formatCode>
                <c:ptCount val="4"/>
                <c:pt idx="0">
                  <c:v>1</c:v>
                </c:pt>
                <c:pt idx="1">
                  <c:v>0.9</c:v>
                </c:pt>
                <c:pt idx="2">
                  <c:v>0.5</c:v>
                </c:pt>
                <c:pt idx="3">
                  <c:v>-0.4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1C-4CFE-BEDD-58C92575FD18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media per gli americani</c:v>
                </c:pt>
              </c:strCache>
            </c:strRef>
          </c:tx>
          <c:marker>
            <c:symbol val="none"/>
          </c:marker>
          <c:cat>
            <c:numRef>
              <c:f>Foglio1!$A$2:$A$5</c:f>
              <c:numCache>
                <c:formatCode>General</c:formatCode>
                <c:ptCount val="4"/>
                <c:pt idx="0">
                  <c:v>1933</c:v>
                </c:pt>
                <c:pt idx="1">
                  <c:v>1951</c:v>
                </c:pt>
                <c:pt idx="2">
                  <c:v>1969</c:v>
                </c:pt>
                <c:pt idx="3">
                  <c:v>2000</c:v>
                </c:pt>
              </c:numCache>
            </c:numRef>
          </c:cat>
          <c:val>
            <c:numRef>
              <c:f>Foglio1!$C$2:$C$5</c:f>
              <c:numCache>
                <c:formatCode>General</c:formatCode>
                <c:ptCount val="4"/>
                <c:pt idx="0">
                  <c:v>-0.60000000000000064</c:v>
                </c:pt>
                <c:pt idx="1">
                  <c:v>-0.4</c:v>
                </c:pt>
                <c:pt idx="2">
                  <c:v>-0.1</c:v>
                </c:pt>
                <c:pt idx="3">
                  <c:v>0.30000000000000032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1C-4CFE-BEDD-58C92575F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11136"/>
        <c:axId val="81727424"/>
      </c:lineChart>
      <c:catAx>
        <c:axId val="3881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727424"/>
        <c:crosses val="autoZero"/>
        <c:auto val="1"/>
        <c:lblAlgn val="ctr"/>
        <c:lblOffset val="100"/>
        <c:noMultiLvlLbl val="0"/>
      </c:catAx>
      <c:valAx>
        <c:axId val="81727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8111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0.20103</cdr:x>
      <cdr:y>0.09248</cdr:y>
    </cdr:from>
    <cdr:to>
      <cdr:x>0.37797</cdr:x>
      <cdr:y>0.35769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038944" y="3188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100" dirty="0" smtClean="0"/>
            <a:t>Americani</a:t>
          </a:r>
          <a:endParaRPr lang="it-IT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85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126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777E74-FF78-47EF-AEED-629835E466BC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</p:spTree>
    <p:extLst>
      <p:ext uri="{BB962C8B-B14F-4D97-AF65-F5344CB8AC3E}">
        <p14:creationId xmlns:p14="http://schemas.microsoft.com/office/powerpoint/2010/main" val="5279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CCC77-273A-4EEC-80B3-1B07E3B800A4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541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BD800-F9E0-484C-8D64-E98B3407E3AB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35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6D19-E17E-4678-9297-0B3890B4FE82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92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A778-A471-428E-BD80-95BBF9848841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65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1FB9-2192-4FC8-98FA-5DCF9275245A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75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973A-B4CA-4314-AD00-64D29DE49061}" type="datetime1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291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F0591-D3E7-4F2A-AC44-A6EA807AC573}" type="datetime1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368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39F22-B777-402F-AC3F-AEC0B7B86CC6}" type="datetime1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98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39F15-28ED-404F-8BAD-B8D6344D6017}" type="datetime1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93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AD46FC8-2B66-4167-9E54-6D95D82520F2}" type="datetime1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721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4E24-E0E2-475E-9B31-49FCCFF391D6}" type="datetime1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32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133C61-F57E-410D-ADF2-213F07F39E82}" type="datetime1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92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Psicologia sociale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-228600" y="2497432"/>
            <a:ext cx="9101138" cy="1845968"/>
          </a:xfrm>
        </p:spPr>
        <p:txBody>
          <a:bodyPr>
            <a:normAutofit fontScale="90000"/>
          </a:bodyPr>
          <a:lstStyle/>
          <a:p>
            <a:pPr marL="484632" algn="ctr">
              <a:defRPr/>
            </a:pPr>
            <a: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27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Psicologia Sociale </a:t>
            </a:r>
            <a:br>
              <a:rPr lang="it-IT" sz="27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2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4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Gli stereotipi </a:t>
            </a:r>
            <a:endParaRPr lang="it-IT" sz="4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" name="Sottotitolo 2"/>
          <p:cNvSpPr>
            <a:spLocks noGrp="1"/>
          </p:cNvSpPr>
          <p:nvPr>
            <p:ph type="subTitle" idx="4294967295"/>
          </p:nvPr>
        </p:nvSpPr>
        <p:spPr>
          <a:xfrm>
            <a:off x="0" y="5329238"/>
            <a:ext cx="9101138" cy="793750"/>
          </a:xfrm>
        </p:spPr>
        <p:txBody>
          <a:bodyPr/>
          <a:lstStyle/>
          <a:p>
            <a:pPr algn="ctr"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it-IT" altLang="it-IT" b="1" i="1" dirty="0" smtClean="0">
                <a:solidFill>
                  <a:srgbClr val="002060"/>
                </a:solidFill>
                <a:latin typeface="Century Gothic (Corpo)"/>
              </a:rPr>
              <a:t>4 novembre 2020</a:t>
            </a:r>
          </a:p>
        </p:txBody>
      </p:sp>
      <p:pic>
        <p:nvPicPr>
          <p:cNvPr id="10245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3" y="260350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4175" y="989013"/>
            <a:ext cx="8642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dirty="0" smtClean="0">
                <a:latin typeface="Times New Roman" panose="02020603050405020304" pitchFamily="18" charset="0"/>
                <a:cs typeface="Arial" panose="020B0604020202020204" pitchFamily="34" charset="0"/>
              </a:rPr>
              <a:t>Università degli Studi di Torino			Dipartimento di Culture, Politica e Società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Corso di laurea triennale in Servizio Sociale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Classe L-39</a:t>
            </a:r>
          </a:p>
        </p:txBody>
      </p:sp>
      <p:pic>
        <p:nvPicPr>
          <p:cNvPr id="10247" name="Picture 7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15913"/>
            <a:ext cx="647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Rettangolo 6"/>
          <p:cNvSpPr>
            <a:spLocks noChangeArrowheads="1"/>
          </p:cNvSpPr>
          <p:nvPr/>
        </p:nvSpPr>
        <p:spPr bwMode="auto">
          <a:xfrm>
            <a:off x="3790950" y="5805488"/>
            <a:ext cx="1306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600"/>
              <a:t>A.A. 2020/21</a:t>
            </a:r>
            <a:endParaRPr lang="it-IT" altLang="it-IT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3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Appartenenza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altLang="it-IT" sz="2400" dirty="0" smtClean="0"/>
              <a:t>I </a:t>
            </a:r>
            <a:r>
              <a:rPr lang="it-IT" altLang="it-IT" sz="2400" dirty="0" err="1" smtClean="0"/>
              <a:t>bias</a:t>
            </a:r>
            <a:r>
              <a:rPr lang="it-IT" altLang="it-IT" sz="2400" dirty="0" smtClean="0"/>
              <a:t> verso i gruppi esterni servono per rinsaldare la coesione all’interno del gruppo di appartenenza (favoritismo verso l’</a:t>
            </a:r>
            <a:r>
              <a:rPr lang="it-IT" altLang="it-IT" sz="2400" dirty="0" err="1" smtClean="0"/>
              <a:t>ingroup</a:t>
            </a:r>
            <a:r>
              <a:rPr lang="it-IT" altLang="it-IT" sz="2400" dirty="0" smtClean="0"/>
              <a:t> e screditamento dell’</a:t>
            </a:r>
            <a:r>
              <a:rPr lang="it-IT" altLang="it-IT" sz="2400" dirty="0" err="1" smtClean="0"/>
              <a:t>outgroup</a:t>
            </a:r>
            <a:r>
              <a:rPr lang="it-IT" altLang="it-IT" sz="2400" dirty="0" smtClean="0"/>
              <a:t>).</a:t>
            </a:r>
          </a:p>
          <a:p>
            <a:pPr algn="just"/>
            <a:r>
              <a:rPr lang="it-IT" altLang="it-IT" sz="2400" dirty="0" smtClean="0"/>
              <a:t>A conferma di tale considerazione vi è la </a:t>
            </a:r>
            <a:r>
              <a:rPr lang="it-IT" altLang="it-IT" sz="2400" dirty="0" smtClean="0"/>
              <a:t>tendenza a stigmatizzare </a:t>
            </a:r>
            <a:r>
              <a:rPr lang="it-IT" altLang="it-IT" sz="2400" dirty="0" smtClean="0"/>
              <a:t>chiunque minacci il buon funzionamento dell’</a:t>
            </a:r>
            <a:r>
              <a:rPr lang="it-IT" altLang="it-IT" sz="2400" dirty="0" err="1" smtClean="0"/>
              <a:t>ingroup</a:t>
            </a:r>
            <a:r>
              <a:rPr lang="it-IT" altLang="it-IT" sz="2400" dirty="0" smtClean="0"/>
              <a:t> (non </a:t>
            </a:r>
            <a:r>
              <a:rPr lang="it-IT" altLang="it-IT" sz="2400" dirty="0" err="1" smtClean="0"/>
              <a:t>reciprocatori</a:t>
            </a:r>
            <a:r>
              <a:rPr lang="it-IT" altLang="it-IT" sz="2400" dirty="0" smtClean="0"/>
              <a:t>, ingannatori, devianti).</a:t>
            </a:r>
          </a:p>
          <a:p>
            <a:pPr algn="just"/>
            <a:r>
              <a:rPr lang="it-IT" altLang="it-IT" sz="2400" dirty="0" smtClean="0"/>
              <a:t>I gruppi si definiscono in parte in relazione agli scopi. Gli </a:t>
            </a:r>
            <a:r>
              <a:rPr lang="it-IT" altLang="it-IT" sz="2400" dirty="0" err="1" smtClean="0"/>
              <a:t>outgroup</a:t>
            </a:r>
            <a:r>
              <a:rPr lang="it-IT" altLang="it-IT" sz="2400" dirty="0" smtClean="0"/>
              <a:t>, </a:t>
            </a:r>
            <a:r>
              <a:rPr lang="it-IT" altLang="it-IT" sz="2400" dirty="0" smtClean="0"/>
              <a:t>non condividendo tali </a:t>
            </a:r>
            <a:r>
              <a:rPr lang="it-IT" altLang="it-IT" sz="2400" dirty="0" smtClean="0"/>
              <a:t>scopi, </a:t>
            </a:r>
            <a:r>
              <a:rPr lang="it-IT" altLang="it-IT" sz="2400" dirty="0" smtClean="0"/>
              <a:t>possono diventare oggetto di pregiudizio.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69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Controllo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61775"/>
            <a:ext cx="8291513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altLang="it-IT" sz="2800" dirty="0" smtClean="0"/>
              <a:t>Alla base delle risposte </a:t>
            </a:r>
            <a:r>
              <a:rPr lang="it-IT" altLang="it-IT" sz="2800" dirty="0" smtClean="0"/>
              <a:t>ai </a:t>
            </a:r>
            <a:r>
              <a:rPr lang="it-IT" altLang="it-IT" sz="2800" dirty="0" smtClean="0"/>
              <a:t>non-membri (</a:t>
            </a:r>
            <a:r>
              <a:rPr lang="it-IT" altLang="it-IT" sz="2800" dirty="0" err="1" smtClean="0"/>
              <a:t>outgroup</a:t>
            </a:r>
            <a:r>
              <a:rPr lang="it-IT" altLang="it-IT" sz="2800" dirty="0" smtClean="0"/>
              <a:t>), </a:t>
            </a:r>
            <a:r>
              <a:rPr lang="it-IT" altLang="it-IT" sz="2800" dirty="0" smtClean="0"/>
              <a:t>vi è la motivazione a evitare le minacce. </a:t>
            </a:r>
          </a:p>
          <a:p>
            <a:pPr>
              <a:lnSpc>
                <a:spcPct val="80000"/>
              </a:lnSpc>
            </a:pPr>
            <a:r>
              <a:rPr lang="it-IT" altLang="it-IT" sz="2800" dirty="0" smtClean="0"/>
              <a:t>I gruppi esterni costituiscono un problema in quanto: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dirty="0" smtClean="0"/>
              <a:t>A) Indeboliscono la percezione di controllo, suscitando rabbia e risentimento;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dirty="0" smtClean="0"/>
              <a:t>B) Rappresentano una minaccia, tangibile o simbolica.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t-IT" altLang="it-IT" sz="2800" dirty="0" smtClean="0"/>
              <a:t>Il controllo tramite stereotipi protegge la superiorità degli </a:t>
            </a:r>
            <a:r>
              <a:rPr lang="it-IT" altLang="it-IT" sz="2800" dirty="0" err="1" smtClean="0"/>
              <a:t>ingroups</a:t>
            </a:r>
            <a:r>
              <a:rPr lang="it-IT" altLang="it-IT" sz="2800" dirty="0" smtClean="0"/>
              <a:t> rispetto agli </a:t>
            </a:r>
            <a:r>
              <a:rPr lang="it-IT" altLang="it-IT" sz="2800" dirty="0" err="1" smtClean="0"/>
              <a:t>outgroups</a:t>
            </a:r>
            <a:r>
              <a:rPr lang="it-IT" altLang="it-IT" sz="2800" dirty="0" smtClean="0"/>
              <a:t>, si pone a difesa dello status e del potere dei suoi membri, giustifica il sistema sociale esistente.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47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3600" smtClean="0"/>
              <a:t>Autoaccrescimento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altLang="it-IT" sz="2400" smtClean="0"/>
              <a:t>La minaccia a breve termine al sé è molto importante: l’insicurezza e l’ansia alimentano il pensiero stereotipico.</a:t>
            </a:r>
          </a:p>
          <a:p>
            <a:pPr>
              <a:lnSpc>
                <a:spcPct val="90000"/>
              </a:lnSpc>
            </a:pPr>
            <a:r>
              <a:rPr lang="it-IT" altLang="it-IT" sz="2400" smtClean="0"/>
              <a:t>Le minacce all’immagine di sé possono facilitare l’attivazione automatica degli stereotipi.</a:t>
            </a:r>
          </a:p>
          <a:p>
            <a:pPr>
              <a:lnSpc>
                <a:spcPct val="90000"/>
              </a:lnSpc>
            </a:pPr>
            <a:r>
              <a:rPr lang="it-IT" altLang="it-IT" sz="2400" smtClean="0"/>
              <a:t>Caso esemplificativo: la salienza della mortalità.</a:t>
            </a:r>
          </a:p>
          <a:p>
            <a:pPr>
              <a:lnSpc>
                <a:spcPct val="90000"/>
              </a:lnSpc>
            </a:pPr>
            <a:r>
              <a:rPr lang="it-IT" altLang="it-IT" sz="2400" smtClean="0"/>
              <a:t>L’autoaccrescimento rafforza i bias di quanti avvertono l’incombere di una minaccia specialmente quando hanno un’elevata autostima.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96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Misurare gli stereotipi mediante </a:t>
            </a:r>
            <a:r>
              <a:rPr lang="it-IT" dirty="0" smtClean="0"/>
              <a:t>le liste </a:t>
            </a:r>
            <a:r>
              <a:rPr lang="it-IT" dirty="0" smtClean="0"/>
              <a:t>di aggettivi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Esemplificativo in tal senso è il classico </a:t>
            </a:r>
            <a:r>
              <a:rPr lang="it-IT" dirty="0" smtClean="0"/>
              <a:t>studio di Katz e </a:t>
            </a:r>
            <a:r>
              <a:rPr lang="it-IT" dirty="0" err="1" smtClean="0"/>
              <a:t>Braly</a:t>
            </a:r>
            <a:r>
              <a:rPr lang="it-IT" dirty="0" smtClean="0"/>
              <a:t>, realizzato a Princeton nel 1933 con 100 studenti bianchi.</a:t>
            </a:r>
          </a:p>
          <a:p>
            <a:r>
              <a:rPr lang="it-IT" dirty="0" smtClean="0"/>
              <a:t>Procedura</a:t>
            </a:r>
          </a:p>
          <a:p>
            <a:r>
              <a:rPr lang="it-IT" dirty="0" smtClean="0"/>
              <a:t>10 gruppi da giudicare entro una lista di 84 tratti. </a:t>
            </a:r>
            <a:endParaRPr lang="it-IT" dirty="0"/>
          </a:p>
          <a:p>
            <a:r>
              <a:rPr lang="it-IT" dirty="0" smtClean="0"/>
              <a:t>Risultati 	Esempio di valori emersi</a:t>
            </a:r>
          </a:p>
          <a:p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/>
          </p:nvPr>
        </p:nvGraphicFramePr>
        <p:xfrm>
          <a:off x="990600" y="3971438"/>
          <a:ext cx="6113780" cy="2087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8445">
                  <a:extLst>
                    <a:ext uri="{9D8B030D-6E8A-4147-A177-3AD203B41FA5}">
                      <a16:colId xmlns:a16="http://schemas.microsoft.com/office/drawing/2014/main" val="382883638"/>
                    </a:ext>
                  </a:extLst>
                </a:gridCol>
                <a:gridCol w="1528445">
                  <a:extLst>
                    <a:ext uri="{9D8B030D-6E8A-4147-A177-3AD203B41FA5}">
                      <a16:colId xmlns:a16="http://schemas.microsoft.com/office/drawing/2014/main" val="2187311200"/>
                    </a:ext>
                  </a:extLst>
                </a:gridCol>
                <a:gridCol w="1528445">
                  <a:extLst>
                    <a:ext uri="{9D8B030D-6E8A-4147-A177-3AD203B41FA5}">
                      <a16:colId xmlns:a16="http://schemas.microsoft.com/office/drawing/2014/main" val="2302571966"/>
                    </a:ext>
                  </a:extLst>
                </a:gridCol>
                <a:gridCol w="1528445">
                  <a:extLst>
                    <a:ext uri="{9D8B030D-6E8A-4147-A177-3AD203B41FA5}">
                      <a16:colId xmlns:a16="http://schemas.microsoft.com/office/drawing/2014/main" val="15431793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italiani</a:t>
                      </a:r>
                      <a:endParaRPr lang="it-IT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inglesi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%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18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Artistici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Sportivi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53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3489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Impulsivi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Intelligenti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46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1239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Passionali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Convenzionali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1036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Focosi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Tradizionalisti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9202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Musicali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Conservatori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080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Immaginativi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30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6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2358807"/>
                  </a:ext>
                </a:extLst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56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253996382"/>
              </p:ext>
            </p:extLst>
          </p:nvPr>
        </p:nvGraphicFramePr>
        <p:xfrm>
          <a:off x="1475656" y="1052736"/>
          <a:ext cx="5168030" cy="344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CasellaDiTesto 3"/>
          <p:cNvSpPr txBox="1">
            <a:spLocks noChangeArrowheads="1"/>
          </p:cNvSpPr>
          <p:nvPr/>
        </p:nvSpPr>
        <p:spPr bwMode="auto">
          <a:xfrm>
            <a:off x="500063" y="4581525"/>
            <a:ext cx="864393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 dirty="0"/>
              <a:t>L’attenuazione degli stereotipi estremi illustrata dal Princeton Quartet, riflette la diminuzione dell’adesione esplicita</a:t>
            </a:r>
            <a:r>
              <a:rPr lang="it-IT" altLang="it-IT" dirty="0" smtClean="0"/>
              <a:t>. Contro </a:t>
            </a:r>
            <a:r>
              <a:rPr lang="it-IT" altLang="it-IT" dirty="0"/>
              <a:t>la segregazione scolastica (1940): 68%; nel 1995  4</a:t>
            </a:r>
            <a:r>
              <a:rPr lang="it-IT" altLang="it-IT" dirty="0" smtClean="0"/>
              <a:t>%; Favorevoli </a:t>
            </a:r>
            <a:r>
              <a:rPr lang="it-IT" altLang="it-IT" dirty="0"/>
              <a:t>verso i matrimoni tra bianchi e neri (1960): 33% nel 1995 80%.</a:t>
            </a:r>
          </a:p>
          <a:p>
            <a:r>
              <a:rPr lang="it-IT" altLang="it-IT" dirty="0" smtClean="0"/>
              <a:t>I </a:t>
            </a:r>
            <a:r>
              <a:rPr lang="it-IT" altLang="it-IT" dirty="0"/>
              <a:t>bianchi sembrano più impegnati a sostenere l’uguaglianza più in linea di principio che a  praticarla. Secondo la maggior parte delle stime il 70-80% della popolazione coltiva delle forme di razzismo moderne, latenti.</a:t>
            </a:r>
          </a:p>
        </p:txBody>
      </p:sp>
      <p:sp>
        <p:nvSpPr>
          <p:cNvPr id="18436" name="CasellaDiTesto 3"/>
          <p:cNvSpPr txBox="1">
            <a:spLocks noChangeArrowheads="1"/>
          </p:cNvSpPr>
          <p:nvPr/>
        </p:nvSpPr>
        <p:spPr bwMode="auto">
          <a:xfrm>
            <a:off x="611188" y="476250"/>
            <a:ext cx="8035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 sz="2400" b="1"/>
              <a:t>Comprensione verso gli altri e resistenza verso l’egualitarismo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 rot="16200000">
            <a:off x="774432" y="2349770"/>
            <a:ext cx="125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valutazione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 rot="19691480">
            <a:off x="4125582" y="2225061"/>
            <a:ext cx="17892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 smtClean="0"/>
              <a:t>Afroamericani, cinesi, turchi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405669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549275"/>
            <a:ext cx="8229600" cy="58324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Il pregiudizio latente è </a:t>
            </a:r>
            <a:r>
              <a:rPr lang="it-IT" b="1" dirty="0" smtClean="0"/>
              <a:t>indiretto</a:t>
            </a:r>
            <a:r>
              <a:rPr lang="it-IT" dirty="0" smtClean="0"/>
              <a:t>: non è dichiarato apertamente. Gli item che misurano i </a:t>
            </a:r>
            <a:r>
              <a:rPr lang="it-IT" dirty="0" err="1" smtClean="0"/>
              <a:t>bias</a:t>
            </a:r>
            <a:r>
              <a:rPr lang="it-IT" dirty="0" smtClean="0"/>
              <a:t> latenti sono correlati con: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 l’attribuzione di responsabilità all’</a:t>
            </a:r>
            <a:r>
              <a:rPr lang="it-IT" dirty="0" err="1" smtClean="0"/>
              <a:t>outgroup</a:t>
            </a:r>
            <a:r>
              <a:rPr lang="it-IT" dirty="0" smtClean="0"/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forme mascherate di aggressività;</a:t>
            </a:r>
          </a:p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accentuazione delle differenze culturali (si tende a esagerare le differenze tra i gruppi e a comprimere quelle all’interno dei gruppi.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La percezione di </a:t>
            </a:r>
            <a:r>
              <a:rPr lang="it-IT" dirty="0" err="1" smtClean="0"/>
              <a:t>distintività</a:t>
            </a:r>
            <a:r>
              <a:rPr lang="it-IT" dirty="0" smtClean="0"/>
              <a:t> tra </a:t>
            </a:r>
            <a:r>
              <a:rPr lang="it-IT" dirty="0" err="1" smtClean="0"/>
              <a:t>ingroup</a:t>
            </a:r>
            <a:r>
              <a:rPr lang="it-IT" dirty="0" smtClean="0"/>
              <a:t> e </a:t>
            </a:r>
            <a:r>
              <a:rPr lang="it-IT" dirty="0" err="1" smtClean="0"/>
              <a:t>outgroup</a:t>
            </a:r>
            <a:r>
              <a:rPr lang="it-IT" dirty="0" smtClean="0"/>
              <a:t> tende a reificare costruzioni sociali (essenzialismo).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Un’implicazione di tale tendenza è la ricerca di somiglianze tra i suoi membri che porta a </a:t>
            </a:r>
            <a:r>
              <a:rPr lang="it-IT" dirty="0" err="1" smtClean="0"/>
              <a:t>sovrainterpretazioni</a:t>
            </a:r>
            <a:r>
              <a:rPr lang="it-IT" dirty="0" smtClean="0"/>
              <a:t>  in termini di caratteristiche intrinseche del gruppo.</a:t>
            </a: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5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288" y="69215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i="1" dirty="0" smtClean="0"/>
              <a:t>Errore ultimo di attribuzione </a:t>
            </a:r>
            <a:r>
              <a:rPr lang="it-IT" dirty="0" smtClean="0"/>
              <a:t>(</a:t>
            </a:r>
            <a:r>
              <a:rPr lang="it-IT" dirty="0" err="1" smtClean="0"/>
              <a:t>Pettigrew</a:t>
            </a:r>
            <a:r>
              <a:rPr lang="it-IT" dirty="0" smtClean="0"/>
              <a:t> 1997):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Le persone tendono a vedere le azioni buone dell’</a:t>
            </a:r>
            <a:r>
              <a:rPr lang="it-IT" dirty="0" err="1" smtClean="0"/>
              <a:t>ingroup</a:t>
            </a:r>
            <a:r>
              <a:rPr lang="it-IT" dirty="0" smtClean="0"/>
              <a:t> e quelle cattive dell’</a:t>
            </a:r>
            <a:r>
              <a:rPr lang="it-IT" dirty="0" err="1" smtClean="0"/>
              <a:t>outgroup</a:t>
            </a:r>
            <a:r>
              <a:rPr lang="it-IT" dirty="0" smtClean="0"/>
              <a:t> come parti integranti dei rispettivi gruppi. Per converso tanto le cattive azioni dell’</a:t>
            </a:r>
            <a:r>
              <a:rPr lang="it-IT" dirty="0" err="1" smtClean="0"/>
              <a:t>ingroup</a:t>
            </a:r>
            <a:r>
              <a:rPr lang="it-IT" dirty="0" smtClean="0"/>
              <a:t> quanto quelle buone dell’</a:t>
            </a:r>
            <a:r>
              <a:rPr lang="it-IT" dirty="0" err="1" smtClean="0"/>
              <a:t>outgroup</a:t>
            </a:r>
            <a:r>
              <a:rPr lang="it-IT" dirty="0" smtClean="0"/>
              <a:t>  sono viste come prodotti irrilevanti per la situazione.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dirty="0" smtClean="0"/>
              <a:t>Es. successo delle donne attribuito a un colpo di fortuna o a uno sforzo fuori dal comune (</a:t>
            </a:r>
            <a:r>
              <a:rPr lang="it-IT" dirty="0" err="1" smtClean="0"/>
              <a:t>Swim</a:t>
            </a:r>
            <a:r>
              <a:rPr lang="it-IT" dirty="0" smtClean="0"/>
              <a:t> e </a:t>
            </a:r>
            <a:r>
              <a:rPr lang="it-IT" dirty="0" err="1" smtClean="0"/>
              <a:t>Sanna</a:t>
            </a:r>
            <a:r>
              <a:rPr lang="it-IT" dirty="0" smtClean="0"/>
              <a:t>, 1996).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43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si formano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smtClean="0"/>
              <a:t>Colmare </a:t>
            </a:r>
            <a:r>
              <a:rPr lang="it-IT" dirty="0"/>
              <a:t>le lacune</a:t>
            </a:r>
          </a:p>
          <a:p>
            <a:r>
              <a:rPr lang="it-IT" dirty="0" smtClean="0"/>
              <a:t>Semplificare </a:t>
            </a:r>
            <a:r>
              <a:rPr lang="it-IT" dirty="0"/>
              <a:t>l’elaborazione delle informazioni</a:t>
            </a:r>
          </a:p>
          <a:p>
            <a:r>
              <a:rPr lang="it-IT" dirty="0" smtClean="0"/>
              <a:t>Difendere </a:t>
            </a:r>
            <a:r>
              <a:rPr lang="it-IT" dirty="0"/>
              <a:t>il sé da attacchi esterni</a:t>
            </a:r>
          </a:p>
          <a:p>
            <a:r>
              <a:rPr lang="it-IT" dirty="0" smtClean="0"/>
              <a:t>Farsi </a:t>
            </a:r>
            <a:r>
              <a:rPr lang="it-IT" dirty="0"/>
              <a:t>accettare</a:t>
            </a:r>
          </a:p>
          <a:p>
            <a:r>
              <a:rPr lang="it-IT" dirty="0" smtClean="0"/>
              <a:t>Giustificare </a:t>
            </a:r>
            <a:r>
              <a:rPr lang="it-IT" dirty="0"/>
              <a:t>l’esistenza di diseguaglianze sociali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855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linguaggio e la sua funzione di espressione e trasmissione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etichette linguistiche </a:t>
            </a:r>
          </a:p>
          <a:p>
            <a:r>
              <a:rPr lang="it-IT" dirty="0" smtClean="0"/>
              <a:t>Il linguaggio garantisce la trasmissione culturale dei contenuti associati agli stereotipi. </a:t>
            </a:r>
          </a:p>
          <a:p>
            <a:r>
              <a:rPr lang="it-IT" dirty="0" smtClean="0"/>
              <a:t>La storia delle relazione tra i gruppi può essere interpretata anche alla luce dei vocaboli usati per descrivere diverse categorie.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86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9790" y="381000"/>
            <a:ext cx="8686800" cy="1450757"/>
          </a:xfrm>
        </p:spPr>
        <p:txBody>
          <a:bodyPr>
            <a:normAutofit/>
          </a:bodyPr>
          <a:lstStyle/>
          <a:p>
            <a:r>
              <a:rPr lang="it-IT" dirty="0" smtClean="0"/>
              <a:t>Il </a:t>
            </a:r>
            <a:r>
              <a:rPr lang="it-IT" dirty="0" err="1" smtClean="0"/>
              <a:t>bias</a:t>
            </a:r>
            <a:r>
              <a:rPr lang="it-IT" dirty="0" smtClean="0"/>
              <a:t> linguistico nelle relazioni </a:t>
            </a:r>
            <a:r>
              <a:rPr lang="it-IT" dirty="0" err="1" smtClean="0"/>
              <a:t>intergruppo</a:t>
            </a:r>
            <a:r>
              <a:rPr lang="it-IT" dirty="0" smtClean="0"/>
              <a:t> e il livello di astrazione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1" y="2775774"/>
            <a:ext cx="5486400" cy="336826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381001" y="1908543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Secondo il modello chiamato </a:t>
            </a:r>
            <a:r>
              <a:rPr lang="it-IT" dirty="0" err="1" smtClean="0"/>
              <a:t>Linguistic</a:t>
            </a:r>
            <a:r>
              <a:rPr lang="it-IT" dirty="0" smtClean="0"/>
              <a:t> </a:t>
            </a:r>
            <a:r>
              <a:rPr lang="it-IT" dirty="0" err="1" smtClean="0"/>
              <a:t>intergroup</a:t>
            </a:r>
            <a:r>
              <a:rPr lang="it-IT" dirty="0" smtClean="0"/>
              <a:t> </a:t>
            </a:r>
            <a:r>
              <a:rPr lang="it-IT" dirty="0" err="1" smtClean="0"/>
              <a:t>bias</a:t>
            </a:r>
            <a:r>
              <a:rPr lang="it-IT" dirty="0" smtClean="0"/>
              <a:t> (LIB) proposto da </a:t>
            </a:r>
            <a:r>
              <a:rPr lang="it-IT" dirty="0" err="1" smtClean="0"/>
              <a:t>Maass</a:t>
            </a:r>
            <a:endParaRPr lang="it-IT" dirty="0" smtClean="0"/>
          </a:p>
          <a:p>
            <a:r>
              <a:rPr lang="it-IT" dirty="0" smtClean="0"/>
              <a:t> i comportamenti positivi dell’</a:t>
            </a:r>
            <a:r>
              <a:rPr lang="it-IT" dirty="0" err="1" smtClean="0"/>
              <a:t>ingroup</a:t>
            </a:r>
            <a:r>
              <a:rPr lang="it-IT" dirty="0" smtClean="0"/>
              <a:t> tendono a essere descritti in modo più astratto, mentre quelli dell’</a:t>
            </a:r>
            <a:r>
              <a:rPr lang="it-IT" dirty="0" err="1" smtClean="0"/>
              <a:t>ingroup</a:t>
            </a:r>
            <a:r>
              <a:rPr lang="it-IT" dirty="0" smtClean="0"/>
              <a:t> in termini più concreti, escludendo la generalizzazione del messaggio.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10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stereotipi</a:t>
            </a:r>
          </a:p>
          <a:p>
            <a:r>
              <a:rPr lang="it-IT" dirty="0" smtClean="0"/>
              <a:t>La categorizzazione sociale</a:t>
            </a:r>
          </a:p>
          <a:p>
            <a:r>
              <a:rPr lang="it-IT" dirty="0" smtClean="0"/>
              <a:t>Il linguaggio e la sua funzione di espressione e trasmissione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8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Linguistic</a:t>
            </a:r>
            <a:r>
              <a:rPr lang="it-IT" dirty="0" smtClean="0"/>
              <a:t> </a:t>
            </a:r>
            <a:r>
              <a:rPr lang="it-IT" dirty="0" err="1" smtClean="0"/>
              <a:t>Intergroup</a:t>
            </a:r>
            <a:r>
              <a:rPr lang="it-IT" dirty="0" smtClean="0"/>
              <a:t> </a:t>
            </a:r>
            <a:r>
              <a:rPr lang="it-IT" dirty="0" err="1" smtClean="0"/>
              <a:t>bias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758697"/>
            <a:ext cx="6212283" cy="443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51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concludere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studi sperimentali e le ricerche empiriche suggeriscono uno stretto legame tra stereotipi, favoritismo </a:t>
            </a:r>
            <a:r>
              <a:rPr lang="it-IT" dirty="0" err="1" smtClean="0"/>
              <a:t>intragruppo</a:t>
            </a:r>
            <a:r>
              <a:rPr lang="it-IT" dirty="0" smtClean="0"/>
              <a:t> e linguaggio: quando emergono condizioni di confronto e si fanno pressanti le motivazioni che inducono alla protezione dell’immagine del proprio gruppo gli individui usano formulazioni linguistiche che, per le caratteristiche di </a:t>
            </a:r>
            <a:r>
              <a:rPr lang="it-IT" dirty="0" err="1" smtClean="0"/>
              <a:t>generalizzabilità</a:t>
            </a:r>
            <a:r>
              <a:rPr lang="it-IT" dirty="0" smtClean="0"/>
              <a:t> o specificità, astrattezza o </a:t>
            </a:r>
            <a:r>
              <a:rPr lang="it-IT" dirty="0" err="1" smtClean="0"/>
              <a:t>confermabilità</a:t>
            </a:r>
            <a:r>
              <a:rPr lang="it-IT" dirty="0" smtClean="0"/>
              <a:t> in modo sottile circoscrivono i comportamenti negativi dell’</a:t>
            </a:r>
            <a:r>
              <a:rPr lang="it-IT" dirty="0" err="1" smtClean="0"/>
              <a:t>ingroup</a:t>
            </a:r>
            <a:r>
              <a:rPr lang="it-IT" dirty="0" smtClean="0"/>
              <a:t> o amplificano nel caso di comportamenti positivi.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8166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5919" y="304800"/>
            <a:ext cx="7543800" cy="1450757"/>
          </a:xfrm>
        </p:spPr>
        <p:txBody>
          <a:bodyPr/>
          <a:lstStyle/>
          <a:p>
            <a:r>
              <a:rPr lang="it-IT" dirty="0" smtClean="0"/>
              <a:t>Per approfondire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chi volesse saperne di più:</a:t>
            </a:r>
          </a:p>
          <a:p>
            <a:r>
              <a:rPr lang="it-IT" dirty="0" err="1" smtClean="0"/>
              <a:t>Carnaghi</a:t>
            </a:r>
            <a:r>
              <a:rPr lang="it-IT" dirty="0" smtClean="0"/>
              <a:t> A. e Arcuri L. Parole e categorie. Milano, Cortina (2007).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31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pic>
        <p:nvPicPr>
          <p:cNvPr id="1026" name="Picture 2" descr="Maschere e Costumi della Commedia dell'Arte - Signum Firenz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0" y="1905634"/>
            <a:ext cx="2695225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91540" y="1905000"/>
            <a:ext cx="3909060" cy="44196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Il teatro dell’arte come metafora per descrivere come agiscono gli stereotipi.</a:t>
            </a:r>
          </a:p>
          <a:p>
            <a:r>
              <a:rPr lang="it-IT" dirty="0" smtClean="0"/>
              <a:t>Se pensiamo all’impianto della commedia: non esisteva il personaggio ma il carattere, immutabile nel tempo e nei contesti, che riduceva a un repertorio ripetibile e prevedibile, le azioni e i sentimenti degli attori (Arcuri, 2011).</a:t>
            </a:r>
          </a:p>
          <a:p>
            <a:r>
              <a:rPr lang="it-IT" dirty="0" smtClean="0"/>
              <a:t>Fu Walter </a:t>
            </a:r>
            <a:r>
              <a:rPr lang="it-IT" dirty="0" err="1" smtClean="0"/>
              <a:t>Lippmann</a:t>
            </a:r>
            <a:r>
              <a:rPr lang="it-IT" dirty="0" smtClean="0"/>
              <a:t> (1922) a coniare il termine per indicare le immagini mentali che rappresentano conoscenze fisse e immutabili.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2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Studiare gli stereotipi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 giudizi inferenziali in azione: a partire dalle caratteristiche fisiche, spesso le persone si aspettano determinati comportamenti o abilità.</a:t>
            </a:r>
          </a:p>
          <a:p>
            <a:pPr algn="just"/>
            <a:r>
              <a:rPr lang="it-IT" dirty="0" smtClean="0"/>
              <a:t>Per esempio: le persone che sono poco attraenti, risultano in generale, anche poco simpatiche. </a:t>
            </a:r>
          </a:p>
          <a:p>
            <a:pPr algn="just"/>
            <a:r>
              <a:rPr lang="it-IT" dirty="0" smtClean="0"/>
              <a:t>Vari studi mostrano che le caratteristiche e l’espressività del viso, influenzano le attribuzioni circa il fascino, le abilità intellettuali e la salute mentale della persona  esaminata: gli osservatori applicano stereotipi positivi a persone fisicamente attraenti (</a:t>
            </a:r>
            <a:r>
              <a:rPr lang="it-IT" dirty="0" err="1" smtClean="0"/>
              <a:t>Secord</a:t>
            </a:r>
            <a:r>
              <a:rPr lang="it-IT" dirty="0" smtClean="0"/>
              <a:t>, 1958).</a:t>
            </a:r>
          </a:p>
          <a:p>
            <a:pPr algn="just"/>
            <a:r>
              <a:rPr lang="it-IT" dirty="0" smtClean="0"/>
              <a:t>Le etichette categoriali ci guidano e orientano nel perseverare nella conoscenza.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0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Gottensdeiner</a:t>
            </a:r>
            <a:r>
              <a:rPr lang="it-IT" dirty="0" smtClean="0"/>
              <a:t> e </a:t>
            </a:r>
            <a:r>
              <a:rPr lang="it-IT" dirty="0" err="1" smtClean="0"/>
              <a:t>Abramson</a:t>
            </a:r>
            <a:r>
              <a:rPr lang="it-IT" dirty="0" smtClean="0"/>
              <a:t> (1975) dimostrarono che esiste una relazione tra il modo in cui una persona viene percepita e le inferenze prodotte sulle sue caratteristiche psicologiche. </a:t>
            </a:r>
          </a:p>
          <a:p>
            <a:pPr lvl="8"/>
            <a:r>
              <a:rPr lang="it-IT" dirty="0" smtClean="0"/>
              <a:t>30 donne furono fotografate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È possibile prevedere l’appartenenza politica degli individui sulla base delle caratteristiche del volto?</a:t>
            </a:r>
          </a:p>
          <a:p>
            <a:r>
              <a:rPr lang="it-IT" dirty="0" smtClean="0"/>
              <a:t>Ricerca di </a:t>
            </a:r>
            <a:r>
              <a:rPr lang="it-IT" dirty="0" err="1" smtClean="0"/>
              <a:t>Rule</a:t>
            </a:r>
            <a:r>
              <a:rPr lang="it-IT" dirty="0" smtClean="0"/>
              <a:t> e </a:t>
            </a:r>
            <a:r>
              <a:rPr lang="it-IT" dirty="0" err="1" smtClean="0"/>
              <a:t>Ambady</a:t>
            </a:r>
            <a:r>
              <a:rPr lang="it-IT" dirty="0" smtClean="0"/>
              <a:t> (2010)</a:t>
            </a:r>
          </a:p>
          <a:p>
            <a:r>
              <a:rPr lang="it-IT" dirty="0" smtClean="0"/>
              <a:t>118 candidati LIB e DEM</a:t>
            </a:r>
            <a:endParaRPr lang="it-IT" dirty="0"/>
          </a:p>
        </p:txBody>
      </p:sp>
      <p:pic>
        <p:nvPicPr>
          <p:cNvPr id="17410" name="Picture 2" descr="Run your company with confidence - Foto stock royalty-free di Don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4400" y="2986834"/>
            <a:ext cx="1298575" cy="84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Group protesting for equality and women empowerment - Foto stock royalty-free di Dimostrazione di protes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399" y="2986834"/>
            <a:ext cx="1640841" cy="1153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Run your company with confidence - Foto stock royalty-free di Don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3139234"/>
            <a:ext cx="1298575" cy="84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Run your company with confidence - Foto stock royalty-free di Don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19200" y="3261302"/>
            <a:ext cx="1298575" cy="848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4196" y="4953000"/>
            <a:ext cx="1912623" cy="1273837"/>
          </a:xfrm>
          <a:prstGeom prst="rect">
            <a:avLst/>
          </a:prstGeom>
        </p:spPr>
      </p:pic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92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Definire gli stereotipi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78866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La complessità delle questioni connesse agli stereotipi ha prodotto un’ampia varietà di concettualizzazioni, tra cui prevale una dicotomia in termini di</a:t>
            </a:r>
          </a:p>
          <a:p>
            <a:r>
              <a:rPr lang="it-IT" dirty="0" smtClean="0"/>
              <a:t>A) tendenza a sottolineare la caratteristica degli stereotipi come processi di pensiero tendenziosi:</a:t>
            </a:r>
          </a:p>
          <a:p>
            <a:r>
              <a:rPr lang="it-IT" dirty="0" smtClean="0"/>
              <a:t>«uno stereotipo è una credenza esagerata associata a una categoria. La sua funzione è di giustificare la nostra condotta in relazione a quella categoria (</a:t>
            </a:r>
            <a:r>
              <a:rPr lang="it-IT" dirty="0" err="1" smtClean="0"/>
              <a:t>Allport</a:t>
            </a:r>
            <a:r>
              <a:rPr lang="it-IT" dirty="0" smtClean="0"/>
              <a:t>, 1954)»</a:t>
            </a:r>
          </a:p>
          <a:p>
            <a:r>
              <a:rPr lang="it-IT" dirty="0" smtClean="0"/>
              <a:t>B) processo di categorizzazione che interviene per facilitare il giudizio sociale:</a:t>
            </a:r>
          </a:p>
          <a:p>
            <a:r>
              <a:rPr lang="it-IT" dirty="0" smtClean="0"/>
              <a:t>«Lo stereotipo è una struttura cognitiva che contiene la conoscenze, le credenze e le aspettative possedute da un partecipante a proposito di un certo gruppo umano» (Hamilton e </a:t>
            </a:r>
            <a:r>
              <a:rPr lang="it-IT" dirty="0" err="1" smtClean="0"/>
              <a:t>Troiler</a:t>
            </a:r>
            <a:r>
              <a:rPr lang="it-IT" dirty="0" smtClean="0"/>
              <a:t>, 1986)</a:t>
            </a:r>
            <a:endParaRPr lang="it-IT" dirty="0"/>
          </a:p>
          <a:p>
            <a:r>
              <a:rPr lang="it-IT" dirty="0" smtClean="0"/>
              <a:t>«utilizzare uno stereotipo significa assegnare le stesse caratteristiche a ciascuna persona che appartenga a un gruppo, senza tener conto delle effettive variazioni che distinguono tra i loro membri di quel gruppo» (</a:t>
            </a:r>
            <a:r>
              <a:rPr lang="it-IT" dirty="0" err="1" smtClean="0"/>
              <a:t>Aronson</a:t>
            </a:r>
            <a:r>
              <a:rPr lang="it-IT" dirty="0" smtClean="0"/>
              <a:t>, 1988)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268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463800" y="1144588"/>
            <a:ext cx="272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/>
              <a:t>Categorizzazione sociale</a:t>
            </a: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663575" y="2800350"/>
            <a:ext cx="201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/>
              <a:t>stereotipizzazione</a:t>
            </a: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63575" y="4960938"/>
            <a:ext cx="175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/>
              <a:t>discriminazione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5908675" y="4941888"/>
            <a:ext cx="175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/>
              <a:t>discriminazione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5292725" y="2781300"/>
            <a:ext cx="1289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/>
              <a:t>pregiudizio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6370638" y="3449638"/>
            <a:ext cx="23050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/>
              <a:t>Ingroup (noi-non noi)</a:t>
            </a:r>
          </a:p>
          <a:p>
            <a:r>
              <a:rPr lang="it-IT" altLang="it-IT"/>
              <a:t>Outgroup (me-loro)</a:t>
            </a:r>
          </a:p>
          <a:p>
            <a:r>
              <a:rPr lang="it-IT" altLang="it-IT"/>
              <a:t>Intergruppi (noi-loro)</a:t>
            </a:r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 flipH="1">
            <a:off x="1835150" y="1484313"/>
            <a:ext cx="12954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 rot="16625400" flipH="1">
            <a:off x="4683125" y="1454150"/>
            <a:ext cx="1223963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>
            <a:off x="1763713" y="321310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299" name="Line 14"/>
          <p:cNvSpPr>
            <a:spLocks noChangeShapeType="1"/>
          </p:cNvSpPr>
          <p:nvPr/>
        </p:nvSpPr>
        <p:spPr bwMode="auto">
          <a:xfrm>
            <a:off x="6011863" y="31416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2300" name="Text Box 15"/>
          <p:cNvSpPr txBox="1">
            <a:spLocks noChangeArrowheads="1"/>
          </p:cNvSpPr>
          <p:nvPr/>
        </p:nvSpPr>
        <p:spPr bwMode="auto">
          <a:xfrm>
            <a:off x="755650" y="469900"/>
            <a:ext cx="495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/>
              <a:t>Le conseguenze della categorizzazione sociale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17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sellaDiTesto 1"/>
          <p:cNvSpPr txBox="1">
            <a:spLocks noChangeArrowheads="1"/>
          </p:cNvSpPr>
          <p:nvPr/>
        </p:nvSpPr>
        <p:spPr bwMode="auto">
          <a:xfrm>
            <a:off x="1143000" y="928688"/>
            <a:ext cx="4845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it-IT" altLang="it-IT" sz="2800"/>
              <a:t>Le motivazioni sociali di base</a:t>
            </a:r>
          </a:p>
        </p:txBody>
      </p:sp>
      <p:sp>
        <p:nvSpPr>
          <p:cNvPr id="13315" name="CasellaDiTesto 2"/>
          <p:cNvSpPr txBox="1">
            <a:spLocks noChangeArrowheads="1"/>
          </p:cNvSpPr>
          <p:nvPr/>
        </p:nvSpPr>
        <p:spPr bwMode="auto">
          <a:xfrm>
            <a:off x="1214438" y="2143125"/>
            <a:ext cx="29114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it-IT" altLang="it-IT" sz="2400"/>
              <a:t>Comprensione</a:t>
            </a:r>
          </a:p>
          <a:p>
            <a:pPr>
              <a:buFont typeface="Arial" panose="020B0604020202020204" pitchFamily="34" charset="0"/>
              <a:buChar char="•"/>
            </a:pPr>
            <a:endParaRPr lang="it-IT" altLang="it-IT" sz="2400"/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2400"/>
              <a:t>Appartenenza</a:t>
            </a:r>
          </a:p>
          <a:p>
            <a:pPr>
              <a:buFont typeface="Arial" panose="020B0604020202020204" pitchFamily="34" charset="0"/>
              <a:buChar char="•"/>
            </a:pPr>
            <a:endParaRPr lang="it-IT" altLang="it-IT" sz="2400"/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2400"/>
              <a:t>Controllo</a:t>
            </a:r>
          </a:p>
          <a:p>
            <a:pPr>
              <a:buFont typeface="Arial" panose="020B0604020202020204" pitchFamily="34" charset="0"/>
              <a:buChar char="•"/>
            </a:pPr>
            <a:endParaRPr lang="it-IT" altLang="it-IT" sz="2400"/>
          </a:p>
          <a:p>
            <a:pPr>
              <a:buFont typeface="Arial" panose="020B0604020202020204" pitchFamily="34" charset="0"/>
              <a:buChar char="•"/>
            </a:pPr>
            <a:r>
              <a:rPr lang="it-IT" altLang="it-IT" sz="2400"/>
              <a:t>Autoaccrescimento</a:t>
            </a:r>
          </a:p>
          <a:p>
            <a:endParaRPr lang="it-IT" altLang="it-IT" sz="240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879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mtClean="0"/>
              <a:t>Comprensione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</a:pPr>
            <a:r>
              <a:rPr lang="it-IT" altLang="it-IT" sz="2000" dirty="0" smtClean="0"/>
              <a:t>La concezione dell’uomo come economizzatore cognitivo sottolinea il ruolo degli stereotipi come dispositivi per risparmiare risorse.</a:t>
            </a:r>
          </a:p>
          <a:p>
            <a:pPr algn="just">
              <a:lnSpc>
                <a:spcPct val="90000"/>
              </a:lnSpc>
            </a:pPr>
            <a:r>
              <a:rPr lang="it-IT" altLang="it-IT" sz="2000" dirty="0" smtClean="0"/>
              <a:t>I </a:t>
            </a:r>
            <a:r>
              <a:rPr lang="it-IT" altLang="it-IT" sz="2000" dirty="0" err="1" smtClean="0"/>
              <a:t>bias</a:t>
            </a:r>
            <a:r>
              <a:rPr lang="it-IT" altLang="it-IT" sz="2000" dirty="0" smtClean="0"/>
              <a:t> verso le altre persone servono per dare un significato ai rapporti tra i gruppi. Le categorie sociali includono conoscenze che guidano le interazioni tra persone. Gli individui sono stimoli complessi e gli </a:t>
            </a:r>
            <a:r>
              <a:rPr lang="it-IT" altLang="it-IT" sz="2000" dirty="0" err="1" smtClean="0"/>
              <a:t>outgroups</a:t>
            </a:r>
            <a:r>
              <a:rPr lang="it-IT" altLang="it-IT" sz="2000" dirty="0" smtClean="0"/>
              <a:t> sono meno familiari degli </a:t>
            </a:r>
            <a:r>
              <a:rPr lang="it-IT" altLang="it-IT" sz="2000" dirty="0" err="1" smtClean="0"/>
              <a:t>ingroups</a:t>
            </a:r>
            <a:r>
              <a:rPr lang="it-IT" altLang="it-IT" sz="2000" dirty="0" smtClean="0"/>
              <a:t>, pertanto nei rapporti </a:t>
            </a:r>
            <a:r>
              <a:rPr lang="it-IT" altLang="it-IT" sz="2000" dirty="0" err="1" smtClean="0"/>
              <a:t>intergruppi</a:t>
            </a:r>
            <a:r>
              <a:rPr lang="it-IT" altLang="it-IT" sz="2000" dirty="0" smtClean="0"/>
              <a:t> le persone fanno appello alle credenze già possedute.</a:t>
            </a:r>
          </a:p>
          <a:p>
            <a:pPr algn="just">
              <a:lnSpc>
                <a:spcPct val="90000"/>
              </a:lnSpc>
            </a:pPr>
            <a:r>
              <a:rPr lang="it-IT" altLang="it-IT" sz="2000" dirty="0" smtClean="0"/>
              <a:t>Chi dice che cosa dimostra la tendenza a fare più confusione entro una categoria che tra categorie.</a:t>
            </a:r>
          </a:p>
          <a:p>
            <a:pPr algn="just">
              <a:lnSpc>
                <a:spcPct val="90000"/>
              </a:lnSpc>
            </a:pPr>
            <a:r>
              <a:rPr lang="it-IT" altLang="it-IT" sz="2000" dirty="0" smtClean="0"/>
              <a:t>L’uso degli stereotipi semplifica l’elaborazione delle informazioni: è diffuso un </a:t>
            </a:r>
            <a:r>
              <a:rPr lang="it-IT" altLang="it-IT" sz="2000" dirty="0" err="1" smtClean="0"/>
              <a:t>bias</a:t>
            </a:r>
            <a:r>
              <a:rPr lang="it-IT" altLang="it-IT" sz="2000" dirty="0" smtClean="0"/>
              <a:t> di memoria a favore dello stereotipo.</a:t>
            </a:r>
          </a:p>
          <a:p>
            <a:pPr algn="just">
              <a:lnSpc>
                <a:spcPct val="90000"/>
              </a:lnSpc>
            </a:pPr>
            <a:r>
              <a:rPr lang="it-IT" altLang="it-IT" sz="2000" dirty="0" smtClean="0"/>
              <a:t>Alcune persone hanno la tendenza a vedere il mondo sociale come popolato di entità fisse (teoria </a:t>
            </a:r>
            <a:r>
              <a:rPr lang="it-IT" altLang="it-IT" sz="2000" dirty="0" err="1" smtClean="0"/>
              <a:t>entitaria</a:t>
            </a:r>
            <a:r>
              <a:rPr lang="it-IT" altLang="it-IT" sz="2000" dirty="0" smtClean="0"/>
              <a:t>) e si focalizzano sulle informazioni coerenti con gli stereotipi.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89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ruttura predefinit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995</TotalTime>
  <Words>1414</Words>
  <Application>Microsoft Office PowerPoint</Application>
  <PresentationFormat>Presentazione su schermo (4:3)</PresentationFormat>
  <Paragraphs>165</Paragraphs>
  <Slides>22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Century Gothic (Corpo)</vt:lpstr>
      <vt:lpstr>Times New Roman</vt:lpstr>
      <vt:lpstr>Retrospettivo</vt:lpstr>
      <vt:lpstr> Psicologia Sociale    Gli stereotipi </vt:lpstr>
      <vt:lpstr>Indice</vt:lpstr>
      <vt:lpstr>Introduzione</vt:lpstr>
      <vt:lpstr>Studiare gli stereotipi</vt:lpstr>
      <vt:lpstr>Presentazione standard di PowerPoint</vt:lpstr>
      <vt:lpstr>Definire gli stereotipi</vt:lpstr>
      <vt:lpstr>Presentazione standard di PowerPoint</vt:lpstr>
      <vt:lpstr>Presentazione standard di PowerPoint</vt:lpstr>
      <vt:lpstr>Comprensione</vt:lpstr>
      <vt:lpstr>Appartenenza</vt:lpstr>
      <vt:lpstr>Controllo</vt:lpstr>
      <vt:lpstr>Autoaccrescimento</vt:lpstr>
      <vt:lpstr>Misurare gli stereotipi mediante le liste di aggettivi</vt:lpstr>
      <vt:lpstr>Presentazione standard di PowerPoint</vt:lpstr>
      <vt:lpstr>Presentazione standard di PowerPoint</vt:lpstr>
      <vt:lpstr>Presentazione standard di PowerPoint</vt:lpstr>
      <vt:lpstr>Come si formano</vt:lpstr>
      <vt:lpstr>Il linguaggio e la sua funzione di espressione e trasmissione </vt:lpstr>
      <vt:lpstr>Il bias linguistico nelle relazioni intergruppo e il livello di astrazione</vt:lpstr>
      <vt:lpstr>Linguistic Intergroup bias</vt:lpstr>
      <vt:lpstr>Per concludere</vt:lpstr>
      <vt:lpstr>Per approfondire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 Metodi di rilevazione del pregiudizio e dell'esclusione sociale nelle relazioni intergruppi</dc:title>
  <dc:creator>Admin</dc:creator>
  <cp:lastModifiedBy>Mosso</cp:lastModifiedBy>
  <cp:revision>57</cp:revision>
  <dcterms:created xsi:type="dcterms:W3CDTF">2020-10-29T17:27:35Z</dcterms:created>
  <dcterms:modified xsi:type="dcterms:W3CDTF">2020-11-04T11:35:31Z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2015-12-01T00:00:00Z</vt:filetime>
  </property>
  <property fmtid="{D5CDD505-2E9C-101B-9397-08002B2CF9AE}" pid="3" name="LastSaved">
    <vt:filetime>2020-10-29T00:00:00Z</vt:filetime>
  </property>
</Properties>
</file>