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76" r:id="rId7"/>
    <p:sldId id="273" r:id="rId8"/>
    <p:sldId id="261" r:id="rId9"/>
    <p:sldId id="274" r:id="rId10"/>
    <p:sldId id="277" r:id="rId11"/>
    <p:sldId id="264" r:id="rId12"/>
    <p:sldId id="278" r:id="rId13"/>
    <p:sldId id="279" r:id="rId14"/>
    <p:sldId id="270" r:id="rId15"/>
    <p:sldId id="265" r:id="rId16"/>
    <p:sldId id="266" r:id="rId17"/>
    <p:sldId id="280" r:id="rId18"/>
    <p:sldId id="268" r:id="rId19"/>
    <p:sldId id="293" r:id="rId20"/>
    <p:sldId id="292" r:id="rId21"/>
    <p:sldId id="282" r:id="rId22"/>
    <p:sldId id="283" r:id="rId23"/>
    <p:sldId id="269" r:id="rId24"/>
    <p:sldId id="271" r:id="rId25"/>
    <p:sldId id="275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cente\Desktop\MATRICI%20%20NESSUNO%20ESTATE%202020\ANALISI%20INIZIALI-FINALI\GLOBA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PROGRESSO GLOBALE</a:t>
            </a:r>
          </a:p>
        </c:rich>
      </c:tx>
      <c:layout>
        <c:manualLayout>
          <c:xMode val="edge"/>
          <c:yMode val="edge"/>
          <c:x val="0.4374374453193350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Foglio1!$F$162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Foglio1!$G$161:$H$161</c:f>
              <c:strCache>
                <c:ptCount val="2"/>
                <c:pt idx="0">
                  <c:v>INIZIALE</c:v>
                </c:pt>
                <c:pt idx="1">
                  <c:v>FINALE</c:v>
                </c:pt>
              </c:strCache>
            </c:strRef>
          </c:cat>
          <c:val>
            <c:numRef>
              <c:f>Foglio1!$G$162:$H$162</c:f>
              <c:numCache>
                <c:formatCode>0%</c:formatCode>
                <c:ptCount val="2"/>
                <c:pt idx="0">
                  <c:v>0.57573867135115153</c:v>
                </c:pt>
                <c:pt idx="1">
                  <c:v>0.69579448587374271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6-42BD-8CBF-36BC3A23EA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6157344"/>
        <c:axId val="716153184"/>
      </c:barChart>
      <c:catAx>
        <c:axId val="7161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153184"/>
        <c:crosses val="autoZero"/>
        <c:auto val="1"/>
        <c:lblAlgn val="ctr"/>
        <c:lblOffset val="100"/>
        <c:noMultiLvlLbl val="0"/>
      </c:catAx>
      <c:valAx>
        <c:axId val="7161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1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8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29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2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4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9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45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62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51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6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6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E1BF-3BC2-4C70-9E5D-24F8C5FF2560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353E-92BA-4310-ABC6-7408C7219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6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iza.org/publications/dp13820/" TargetMode="External"/><Relationship Id="rId2" Type="http://schemas.openxmlformats.org/officeDocument/2006/relationships/hyperlink" Target="http://conference.iza.org/conference_files/COVID_Youth/engzell_p3035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emonteautonomie.cr.piemonte.it/cms/index.php/effetti-della-chiusura-delle-scuole-sull-apprendimento-degli-student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uovasocieta.it/didattica-a-distanza-e-dispersione-scolastica-con-il-lockdown-persi-120-alunni-negli-istituti-torinese/" TargetMode="External"/><Relationship Id="rId2" Type="http://schemas.openxmlformats.org/officeDocument/2006/relationships/hyperlink" Target="https://enoc.eu/?p=32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stampa.it/topnews/edizioni-locali/torino/2021/02/16/news/gia-300-abbandoni-scolastici-raddoppiati-con-la-pandemia-1.3990804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forum.it/ojs/index.php/LLL/article/view/55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4">
                <a:lumMod val="20000"/>
                <a:lumOff val="80000"/>
              </a:schemeClr>
            </a:gs>
            <a:gs pos="3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27200" y="2306465"/>
            <a:ext cx="9144000" cy="2387600"/>
          </a:xfrm>
        </p:spPr>
        <p:txBody>
          <a:bodyPr>
            <a:normAutofit/>
          </a:bodyPr>
          <a:lstStyle/>
          <a:p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scuola italiana oltre l’emergenza: le criticità e le fragilità riscontrate, le potenzialità come luogo e strumento di ricostruzione e di ripartenza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028276"/>
            <a:ext cx="9144000" cy="1184564"/>
          </a:xfrm>
        </p:spPr>
        <p:txBody>
          <a:bodyPr/>
          <a:lstStyle/>
          <a:p>
            <a:r>
              <a:rPr lang="it-IT" dirty="0" smtClean="0"/>
              <a:t>Anna Maria Poggi – Paola </a:t>
            </a:r>
            <a:r>
              <a:rPr lang="it-IT" dirty="0" err="1" smtClean="0"/>
              <a:t>Ricchiardi</a:t>
            </a:r>
            <a:endParaRPr lang="it-IT" dirty="0" smtClean="0"/>
          </a:p>
          <a:p>
            <a:r>
              <a:rPr lang="it-IT" i="1" dirty="0" smtClean="0"/>
              <a:t>Università di Torino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0" y="638754"/>
            <a:ext cx="234696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Oltre alla dispersione… c’è di più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9960" y="1910080"/>
            <a:ext cx="10515600" cy="5821680"/>
          </a:xfrm>
        </p:spPr>
        <p:txBody>
          <a:bodyPr>
            <a:normAutofit fontScale="77500" lnSpcReduction="20000"/>
          </a:bodyPr>
          <a:lstStyle/>
          <a:p>
            <a:r>
              <a:rPr lang="it-IT" sz="3100" dirty="0" smtClean="0"/>
              <a:t>La </a:t>
            </a:r>
            <a:r>
              <a:rPr lang="it-IT" sz="3100" b="1" dirty="0" smtClean="0"/>
              <a:t>qualità e quantità delle interazioni</a:t>
            </a:r>
            <a:r>
              <a:rPr lang="it-IT" sz="3100" dirty="0" smtClean="0"/>
              <a:t> tra la scuola e gli allievi è risultata molto </a:t>
            </a:r>
            <a:r>
              <a:rPr lang="it-IT" sz="3100" b="1" dirty="0" smtClean="0"/>
              <a:t>variabile</a:t>
            </a:r>
            <a:r>
              <a:rPr lang="it-IT" sz="3100" dirty="0" smtClean="0"/>
              <a:t> tra scuola e scuola (</a:t>
            </a:r>
            <a:r>
              <a:rPr lang="it-IT" sz="3100" i="1" dirty="0" smtClean="0"/>
              <a:t>da 4/5h giornaliere di collegamento con compiti a 1h a settimana di collegamento fino al solo invio settimanale di alcune schede da completare</a:t>
            </a:r>
            <a:r>
              <a:rPr lang="it-IT" sz="3100" dirty="0" smtClean="0"/>
              <a:t>), in funzione:</a:t>
            </a:r>
          </a:p>
          <a:p>
            <a:pPr lvl="1"/>
            <a:r>
              <a:rPr lang="it-IT" sz="3100" dirty="0" smtClean="0"/>
              <a:t>della formazione docente;</a:t>
            </a:r>
          </a:p>
          <a:p>
            <a:pPr lvl="1"/>
            <a:r>
              <a:rPr lang="it-IT" sz="3100" dirty="0" smtClean="0"/>
              <a:t>delle linee guida stabilite dalla scuola;</a:t>
            </a:r>
          </a:p>
          <a:p>
            <a:pPr lvl="1"/>
            <a:r>
              <a:rPr lang="it-IT" sz="3100" dirty="0" smtClean="0"/>
              <a:t>delle possibilità di collegamento e supporto degli allievi;</a:t>
            </a:r>
          </a:p>
          <a:p>
            <a:pPr lvl="1"/>
            <a:r>
              <a:rPr lang="it-IT" sz="3100" dirty="0" smtClean="0"/>
              <a:t>della disponibilità fornita dagli insegnanti (</a:t>
            </a:r>
            <a:r>
              <a:rPr lang="it-IT" sz="3100" b="1" dirty="0" smtClean="0"/>
              <a:t>A VOLTE EROICA</a:t>
            </a:r>
            <a:r>
              <a:rPr lang="it-IT" sz="3100" dirty="0" smtClean="0"/>
              <a:t>!!). </a:t>
            </a:r>
          </a:p>
          <a:p>
            <a:endParaRPr lang="it-IT" sz="3100" dirty="0" smtClean="0"/>
          </a:p>
          <a:p>
            <a:r>
              <a:rPr lang="it-IT" sz="3100" dirty="0" smtClean="0"/>
              <a:t>Dalla somministrazione di prove nelle classi emerge che ci sono classi quasi in pari e classi circa </a:t>
            </a:r>
            <a:r>
              <a:rPr lang="it-IT" sz="3100" b="1" dirty="0" smtClean="0"/>
              <a:t>UN ANNO INDIETRO</a:t>
            </a:r>
            <a:r>
              <a:rPr lang="it-IT" sz="3100" dirty="0" smtClean="0"/>
              <a:t>!!!</a:t>
            </a:r>
          </a:p>
          <a:p>
            <a:endParaRPr lang="it-IT" sz="3100" dirty="0"/>
          </a:p>
          <a:p>
            <a:r>
              <a:rPr lang="it-IT" sz="3100" dirty="0" smtClean="0"/>
              <a:t>Gli adolescenti in DAD? Si è raddoppiata la dispersione, ma </a:t>
            </a:r>
            <a:r>
              <a:rPr lang="it-IT" sz="3100" b="1" dirty="0" smtClean="0"/>
              <a:t>la qualità degli apprendimenti che è possibile garantire qual è</a:t>
            </a:r>
            <a:r>
              <a:rPr lang="it-IT" sz="3100" dirty="0" smtClean="0"/>
              <a:t>?</a:t>
            </a:r>
            <a:endParaRPr lang="it-IT" sz="3100" dirty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06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8046" y="263757"/>
            <a:ext cx="10577288" cy="10138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Effetto cumulativo</a:t>
            </a:r>
            <a:br>
              <a:rPr lang="it-IT" b="1" dirty="0" smtClean="0"/>
            </a:br>
            <a:r>
              <a:rPr lang="it-IT" sz="2400" b="1" dirty="0" smtClean="0"/>
              <a:t>(n=330 prevalentemente di scuola primaria)</a:t>
            </a:r>
            <a:endParaRPr lang="it-IT" sz="2400" b="1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325855" y="1303610"/>
            <a:ext cx="10636785" cy="5003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tx1"/>
                </a:solidFill>
              </a:rPr>
              <a:t>Provenienza: 60% stranieri</a:t>
            </a:r>
          </a:p>
          <a:p>
            <a:endParaRPr lang="it-IT" sz="2200" dirty="0"/>
          </a:p>
          <a:p>
            <a:r>
              <a:rPr lang="it-IT" sz="2200" dirty="0" smtClean="0">
                <a:solidFill>
                  <a:schemeClr val="tx1"/>
                </a:solidFill>
              </a:rPr>
              <a:t>Strumenti di studio per connettersi non sempre adeguati</a:t>
            </a:r>
          </a:p>
          <a:p>
            <a:pPr marL="0" indent="0">
              <a:buNone/>
            </a:pPr>
            <a:endParaRPr lang="it-IT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>
              <a:solidFill>
                <a:schemeClr val="tx1"/>
              </a:solidFill>
            </a:endParaRPr>
          </a:p>
          <a:p>
            <a:endParaRPr lang="it-IT" sz="2200" dirty="0" smtClean="0">
              <a:solidFill>
                <a:schemeClr val="tx1"/>
              </a:solidFill>
            </a:endParaRPr>
          </a:p>
          <a:p>
            <a:r>
              <a:rPr lang="it-IT" sz="2200" dirty="0">
                <a:solidFill>
                  <a:schemeClr val="tx1"/>
                </a:solidFill>
              </a:rPr>
              <a:t>Rete instabile: 62%</a:t>
            </a:r>
          </a:p>
          <a:p>
            <a:r>
              <a:rPr lang="it-IT" sz="2200" dirty="0" smtClean="0">
                <a:solidFill>
                  <a:schemeClr val="tx1"/>
                </a:solidFill>
              </a:rPr>
              <a:t>Ambiente </a:t>
            </a:r>
            <a:r>
              <a:rPr lang="it-IT" sz="2200" dirty="0">
                <a:solidFill>
                  <a:schemeClr val="tx1"/>
                </a:solidFill>
              </a:rPr>
              <a:t>di studio «abbastanza o molto disturbato»: 63%</a:t>
            </a:r>
          </a:p>
          <a:p>
            <a:r>
              <a:rPr lang="it-IT" sz="2200" dirty="0" smtClean="0">
                <a:solidFill>
                  <a:schemeClr val="tx1"/>
                </a:solidFill>
              </a:rPr>
              <a:t>Supporto familiare poco stabile. </a:t>
            </a:r>
          </a:p>
          <a:p>
            <a:pPr lvl="1"/>
            <a:r>
              <a:rPr lang="it-IT" sz="2000" dirty="0" smtClean="0">
                <a:solidFill>
                  <a:schemeClr val="tx1"/>
                </a:solidFill>
              </a:rPr>
              <a:t>Non garantita la presenza di un adulto nel 24%</a:t>
            </a:r>
          </a:p>
          <a:p>
            <a:pPr lvl="1"/>
            <a:r>
              <a:rPr lang="it-IT" sz="2200" dirty="0" smtClean="0">
                <a:solidFill>
                  <a:schemeClr val="tx1"/>
                </a:solidFill>
              </a:rPr>
              <a:t>Instabilità nei collegamenti nel 43% dei casi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8" y="2475527"/>
            <a:ext cx="2914020" cy="17576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26893" y="2564115"/>
            <a:ext cx="1126837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42% di pc e </a:t>
            </a:r>
            <a:r>
              <a:rPr lang="it-IT" dirty="0" err="1" smtClean="0"/>
              <a:t>tablet</a:t>
            </a:r>
            <a:r>
              <a:rPr lang="it-IT" dirty="0" smtClean="0"/>
              <a:t> forniti dalla scuola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05" y="1303610"/>
            <a:ext cx="3613551" cy="22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" y="2498725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Aree di intervento possibili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202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urgenze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Evitare l’effetto cumulativo </a:t>
            </a:r>
            <a:r>
              <a:rPr lang="it-IT" dirty="0" smtClean="0"/>
              <a:t>sui soggetti più svantaggiati: interventi immediati, intensivi, con un focus specifico sull’attivazione cognitiva e sulla </a:t>
            </a:r>
            <a:r>
              <a:rPr lang="it-IT" dirty="0" err="1" smtClean="0"/>
              <a:t>rimotivazione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r>
              <a:rPr lang="it-IT" b="1" dirty="0" smtClean="0"/>
              <a:t>Monitoraggio delle situazioni più a rischio</a:t>
            </a:r>
            <a:r>
              <a:rPr lang="it-IT" dirty="0" smtClean="0"/>
              <a:t>: la rete europea dei Garanti per l’infanzia ha lanciato un allarme rispetto alle situazioni a rischio non monitorate per tutto il tempo di chiusura dei servizi educativi e delle scuole (perdita delle </a:t>
            </a:r>
            <a:r>
              <a:rPr lang="it-IT" b="1" dirty="0" smtClean="0"/>
              <a:t>sentinelle sociali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7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M</a:t>
            </a:r>
            <a:r>
              <a:rPr lang="it-IT" b="1" dirty="0" smtClean="0"/>
              <a:t>altrattamento, trascuranza o violenza assistita subiti dai bambini nel periodo del </a:t>
            </a:r>
            <a:r>
              <a:rPr lang="it-IT" b="1" dirty="0" err="1" smtClean="0"/>
              <a:t>lockdown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18665"/>
            <a:ext cx="10515600" cy="4351338"/>
          </a:xfrm>
        </p:spPr>
        <p:txBody>
          <a:bodyPr>
            <a:normAutofit/>
          </a:bodyPr>
          <a:lstStyle/>
          <a:p>
            <a:r>
              <a:rPr lang="it-IT" b="1" dirty="0" smtClean="0"/>
              <a:t>NON CI SONO </a:t>
            </a:r>
            <a:r>
              <a:rPr lang="it-IT" b="1" dirty="0" smtClean="0"/>
              <a:t>DATI SUFFICIENTI!!!!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Si </a:t>
            </a:r>
            <a:r>
              <a:rPr lang="it-IT" dirty="0"/>
              <a:t>possono </a:t>
            </a:r>
            <a:r>
              <a:rPr lang="it-IT" dirty="0" smtClean="0"/>
              <a:t>effettuare </a:t>
            </a:r>
            <a:r>
              <a:rPr lang="it-IT" dirty="0"/>
              <a:t>delle ipotesi per analogia con i dati emersi rispetto alla violenza sulle donne, che hanno potuto denunciare la loro situazione: durante i mesi di </a:t>
            </a:r>
            <a:r>
              <a:rPr lang="it-IT" dirty="0" err="1"/>
              <a:t>lockdown</a:t>
            </a:r>
            <a:r>
              <a:rPr lang="it-IT" dirty="0"/>
              <a:t> le telefonate ai numeri antiviolenza sono aumentate del 73% (Rapporto ISTAT 2020, “Violenza di genere ai tempi del </a:t>
            </a:r>
            <a:r>
              <a:rPr lang="it-IT" dirty="0" err="1"/>
              <a:t>Covid</a:t>
            </a:r>
            <a:r>
              <a:rPr lang="it-IT" dirty="0"/>
              <a:t>”). </a:t>
            </a:r>
          </a:p>
        </p:txBody>
      </p:sp>
    </p:spTree>
    <p:extLst>
      <p:ext uri="{BB962C8B-B14F-4D97-AF65-F5344CB8AC3E}">
        <p14:creationId xmlns:p14="http://schemas.microsoft.com/office/powerpoint/2010/main" val="9860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Rallentamento della messa in protezione dei minori nel 2019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425" y="2073568"/>
            <a:ext cx="5499731" cy="33056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3680" y="1690688"/>
            <a:ext cx="3769360" cy="449353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Se a questo rallentamento si aggiunge l’immobilismo legato alla situazione sanitaria per una parte del 2020, ci si può domandare:</a:t>
            </a:r>
          </a:p>
          <a:p>
            <a:pPr algn="ctr"/>
            <a:endParaRPr lang="it-IT" sz="2600" dirty="0"/>
          </a:p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 MINORI SONO OGGI  IN UNA SITUAZIONE DI PERICOLO FISICO O PSICOLOGICO?</a:t>
            </a:r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Necessità di interventi complessi della </a:t>
            </a:r>
            <a:r>
              <a:rPr lang="it-IT" b="1" dirty="0" smtClean="0"/>
              <a:t>comunità educante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In qualità di insegnanti e soprattutto di CITTADINI l’appello </a:t>
            </a:r>
            <a:r>
              <a:rPr lang="it-IT" dirty="0" smtClean="0"/>
              <a:t>di </a:t>
            </a:r>
            <a:r>
              <a:rPr lang="it-IT" dirty="0" smtClean="0"/>
              <a:t>monitorare la situazione deve toccare tutti noi!!</a:t>
            </a:r>
          </a:p>
          <a:p>
            <a:endParaRPr lang="it-IT" dirty="0"/>
          </a:p>
          <a:p>
            <a:r>
              <a:rPr lang="it-IT" dirty="0" smtClean="0"/>
              <a:t>A fronte di situazioni complesse sono necessari interventi altrettanto complessi e intensivi (NO INTERVENTI SPOT E FRAMMENTATI), che implichino l’intera comunità educante con una regìa.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1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996565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Un contributo di Unito: </a:t>
            </a:r>
            <a:br>
              <a:rPr lang="it-IT" b="1" dirty="0" smtClean="0"/>
            </a:br>
            <a:r>
              <a:rPr lang="it-IT" b="1" dirty="0" smtClean="0"/>
              <a:t>due progetti pilota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45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193" y="638388"/>
            <a:ext cx="7739665" cy="7069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Progetto «Nessuno resta indietro»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0228" y="2354117"/>
            <a:ext cx="10335081" cy="4268355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PERCORSI DI POTENZIAMENTO E RECUPERO A DISTANZA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rivolti a gruppi di 4-5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bambini della scuola primaria, con una didattica ludica che favorisca la motivazione e la stimolazione cognitiva (32 h complessive in piccolo gruppo 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individuali).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1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Potenziamento delle competenze scolastiche essenziali degli alunni </a:t>
            </a:r>
          </a:p>
          <a:p>
            <a:pPr lvl="1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Rimotivazione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sviluppo della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curiosità epistemica nei confronti della scienza</a:t>
            </a:r>
          </a:p>
          <a:p>
            <a:pPr lvl="1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Creazione di un sistema di relazioni significative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(recupero della dimensione relazionale)</a:t>
            </a:r>
          </a:p>
          <a:p>
            <a:pPr lvl="1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Individuazione e superamento di difficoltà individuali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(diagnosi e personalizzazione del recupero)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 condotti da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tirocinanti di scienze della formazione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primaria a fine curricolo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la supervisione di tutor di tirocinio e docenti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LINK AL VIDEO:</a:t>
            </a:r>
          </a:p>
          <a:p>
            <a:pPr marL="0" indent="0">
              <a:buNone/>
            </a:pPr>
            <a:r>
              <a:rPr lang="it-IT" dirty="0" smtClean="0"/>
              <a:t>https</a:t>
            </a:r>
            <a:r>
              <a:rPr lang="it-IT" dirty="0"/>
              <a:t>://</a:t>
            </a:r>
            <a:r>
              <a:rPr lang="it-IT" dirty="0" smtClean="0"/>
              <a:t>drive.google.com/file/d/1UaGcsjspY8m_dCeyh3lEqk8wdjaSckIS/view?usp=sharing</a:t>
            </a: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58" y="232033"/>
            <a:ext cx="31884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Progetto «Nessuno resta indietro»</a:t>
            </a:r>
            <a:br>
              <a:rPr lang="it-IT" dirty="0" smtClean="0"/>
            </a:br>
            <a:r>
              <a:rPr lang="it-IT" sz="2200" dirty="0"/>
              <a:t>https://drive.google.com/file/d/1UaGcsjspY8m_dCeyh3lEqk8wdjaSckIS/view?usp=sharing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Approccio ludico all’apprendimento (sfide, personaggio guida, esperimenti, didattica variata)</a:t>
            </a:r>
          </a:p>
          <a:p>
            <a:r>
              <a:rPr lang="it-IT" dirty="0" smtClean="0"/>
              <a:t>Centratura sullo </a:t>
            </a:r>
            <a:r>
              <a:rPr lang="it-IT" b="1" dirty="0" smtClean="0"/>
              <a:t>sviluppo cognitivo </a:t>
            </a:r>
            <a:r>
              <a:rPr lang="it-IT" dirty="0" smtClean="0"/>
              <a:t>(memorizzare, comprendere, ragionare, valutare e creare).</a:t>
            </a:r>
          </a:p>
          <a:p>
            <a:r>
              <a:rPr lang="it-IT" dirty="0" smtClean="0"/>
              <a:t>Strategie motivazionali (varietà dei metodi didattici, sfide, storie interrotte…)</a:t>
            </a:r>
          </a:p>
          <a:p>
            <a:r>
              <a:rPr lang="it-IT" dirty="0" smtClean="0"/>
              <a:t>Strategie di potenziamento linguistico (oralità) e strategie di potenziamento del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517" y="5244461"/>
            <a:ext cx="3237257" cy="15119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5512475"/>
            <a:ext cx="2716317" cy="13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/>
          <a:lstStyle/>
          <a:p>
            <a:r>
              <a:rPr lang="it-IT" b="1" dirty="0" smtClean="0"/>
              <a:t>Traghettare oltre l’emergenza: una sfida senza precedenti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Difficile immaginare gli effetti che può avere l’emergenza COVID-19 sullo sviluppo cognitivo ed emotivo-affettivo dei bambini e dei ragazzi.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Quale impatto avranno i danni all’economia sui bambini e ragazzi?</a:t>
            </a:r>
          </a:p>
          <a:p>
            <a:pPr lvl="1"/>
            <a:r>
              <a:rPr lang="it-IT" dirty="0" smtClean="0"/>
              <a:t>Quale impatto avrà l’isolamento sullo sviluppo psico-fisico dei minori?</a:t>
            </a:r>
          </a:p>
          <a:p>
            <a:pPr lvl="1"/>
            <a:r>
              <a:rPr lang="it-IT" dirty="0" smtClean="0"/>
              <a:t>Quale impatto avrà la chiusura prolungata delle scuole, la ripresa «a singhiozzo», la </a:t>
            </a:r>
            <a:r>
              <a:rPr lang="it-IT" dirty="0" err="1" smtClean="0"/>
              <a:t>dad</a:t>
            </a:r>
            <a:r>
              <a:rPr lang="it-IT" dirty="0" smtClean="0"/>
              <a:t>, la chiusura dei servizi per l’infanzia, dei centri diurni, dei doposcuola, delle attività pomeridiane…? 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b="1" dirty="0" smtClean="0"/>
              <a:t>QUALCHE DATO SULL’APPRENDIMENTO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14" y="365125"/>
            <a:ext cx="2673075" cy="16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ESITI DI EFFICACIA DEL PROGETTO SULL’APPRENDIMENTO DEI BAMBINI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581026" y="2181225"/>
          <a:ext cx="6466320" cy="266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266545" y="2103883"/>
            <a:ext cx="2909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dimensione dell’effetto è </a:t>
            </a:r>
            <a:r>
              <a:rPr lang="it-IT" dirty="0" smtClean="0"/>
              <a:t>medio-alta </a:t>
            </a:r>
            <a:r>
              <a:rPr lang="it-IT" dirty="0"/>
              <a:t>d=0.74 (</a:t>
            </a:r>
            <a:r>
              <a:rPr lang="it-IT" dirty="0" smtClean="0"/>
              <a:t>d </a:t>
            </a:r>
            <a:r>
              <a:rPr lang="it-IT" dirty="0"/>
              <a:t>per misure ripetute, corretto tenendo conto di r=0.49).</a:t>
            </a:r>
          </a:p>
          <a:p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5892799" y="4276436"/>
            <a:ext cx="6188365" cy="2581564"/>
            <a:chOff x="5892799" y="4276436"/>
            <a:chExt cx="6188365" cy="2581564"/>
          </a:xfrm>
        </p:grpSpPr>
        <p:sp>
          <p:nvSpPr>
            <p:cNvPr id="8" name="Rettangolo 7"/>
            <p:cNvSpPr/>
            <p:nvPr/>
          </p:nvSpPr>
          <p:spPr>
            <a:xfrm>
              <a:off x="5892799" y="4276436"/>
              <a:ext cx="6188365" cy="2581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2799" y="4775200"/>
              <a:ext cx="6044381" cy="208280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7860145" y="4405868"/>
              <a:ext cx="1958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Cohen’s</a:t>
              </a:r>
              <a:r>
                <a:rPr lang="it-IT" dirty="0" smtClean="0"/>
                <a:t> d=0.74 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Il progetto Un Assist per il successo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91385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Programma di </a:t>
            </a:r>
            <a:r>
              <a:rPr lang="it-IT" sz="2400" b="1" dirty="0"/>
              <a:t>sostegno </a:t>
            </a:r>
            <a:r>
              <a:rPr lang="it-IT" sz="2400" b="1" dirty="0" smtClean="0"/>
              <a:t>nei compiti a casa </a:t>
            </a:r>
            <a:r>
              <a:rPr lang="it-IT" sz="2400" b="1" dirty="0"/>
              <a:t>a piccoli gruppi di ragazzi </a:t>
            </a:r>
            <a:r>
              <a:rPr lang="it-IT" sz="2400" dirty="0" smtClean="0"/>
              <a:t>in difficoltà delle </a:t>
            </a:r>
            <a:r>
              <a:rPr lang="it-IT" sz="2400" dirty="0"/>
              <a:t>scuole secondarie di primo </a:t>
            </a:r>
            <a:r>
              <a:rPr lang="it-IT" sz="2400" dirty="0" smtClean="0"/>
              <a:t>grado, </a:t>
            </a:r>
            <a:r>
              <a:rPr lang="it-IT" sz="2400" dirty="0"/>
              <a:t>condotti a distanza da coppie di studenti universitari </a:t>
            </a:r>
            <a:r>
              <a:rPr lang="it-IT" sz="2400" dirty="0" smtClean="0"/>
              <a:t>del corso di laurea in Scienze dell’educazione (max</a:t>
            </a:r>
            <a:r>
              <a:rPr lang="it-IT" sz="2400" dirty="0" smtClean="0"/>
              <a:t>. 50 </a:t>
            </a:r>
            <a:r>
              <a:rPr lang="it-IT" sz="2400" dirty="0"/>
              <a:t>h</a:t>
            </a:r>
            <a:r>
              <a:rPr lang="it-IT" sz="2400" dirty="0" smtClean="0"/>
              <a:t>).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Ci si propone di offrire un supporto aggiuntivo a ragazzi che da mesi frequentano </a:t>
            </a:r>
            <a:r>
              <a:rPr lang="it-IT" sz="2400" dirty="0" smtClean="0"/>
              <a:t>in condizioni difficili, che vanno ad aggiungersi a difficoltà precedenti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624" y="218569"/>
            <a:ext cx="2441498" cy="16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Perché i compiti?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Lo svolgimento dei compiti a casa secondo numerose ricerche (</a:t>
            </a:r>
            <a:r>
              <a:rPr lang="it-IT" sz="2200" dirty="0" err="1"/>
              <a:t>Coggi</a:t>
            </a:r>
            <a:r>
              <a:rPr lang="it-IT" sz="2200" dirty="0"/>
              <a:t>, </a:t>
            </a:r>
            <a:r>
              <a:rPr lang="it-IT" sz="2200" dirty="0" err="1"/>
              <a:t>Ricchiardi</a:t>
            </a:r>
            <a:r>
              <a:rPr lang="it-IT" sz="2200" dirty="0"/>
              <a:t>, 2009; </a:t>
            </a:r>
            <a:r>
              <a:rPr lang="it-IT" sz="2200" dirty="0" err="1"/>
              <a:t>Ricchiardi</a:t>
            </a:r>
            <a:r>
              <a:rPr lang="it-IT" sz="2200" dirty="0"/>
              <a:t>, Torre, 2014)</a:t>
            </a:r>
            <a:r>
              <a:rPr lang="it-IT" sz="2200" dirty="0" smtClean="0"/>
              <a:t> è fondamentale per:</a:t>
            </a:r>
          </a:p>
          <a:p>
            <a:endParaRPr lang="it-IT" sz="2200" dirty="0" smtClean="0"/>
          </a:p>
          <a:p>
            <a:pPr lvl="1"/>
            <a:r>
              <a:rPr lang="it-IT" sz="2200" dirty="0" smtClean="0"/>
              <a:t> consolidare conoscenze e competenze;</a:t>
            </a:r>
          </a:p>
          <a:p>
            <a:pPr lvl="1"/>
            <a:r>
              <a:rPr lang="it-IT" sz="2200" dirty="0"/>
              <a:t>e</a:t>
            </a:r>
            <a:r>
              <a:rPr lang="it-IT" sz="2200" dirty="0" smtClean="0"/>
              <a:t>sercitare le diverse funzioni cognitive;</a:t>
            </a:r>
          </a:p>
          <a:p>
            <a:pPr lvl="1"/>
            <a:r>
              <a:rPr lang="it-IT" sz="2200" dirty="0"/>
              <a:t>a</a:t>
            </a:r>
            <a:r>
              <a:rPr lang="it-IT" sz="2200" dirty="0" smtClean="0"/>
              <a:t>pprendere ad impegnarsi per un obiettivo importante;</a:t>
            </a:r>
          </a:p>
          <a:p>
            <a:pPr lvl="1"/>
            <a:r>
              <a:rPr lang="it-IT" sz="2200" dirty="0"/>
              <a:t>s</a:t>
            </a:r>
            <a:r>
              <a:rPr lang="it-IT" sz="2200" dirty="0" smtClean="0"/>
              <a:t>viluppare autonomia</a:t>
            </a:r>
            <a:r>
              <a:rPr lang="it-IT" sz="2200" dirty="0" smtClean="0"/>
              <a:t>.</a:t>
            </a:r>
          </a:p>
          <a:p>
            <a:pPr marL="457200" lvl="1" indent="0">
              <a:buNone/>
            </a:pPr>
            <a:endParaRPr lang="it-IT" sz="2200" dirty="0"/>
          </a:p>
          <a:p>
            <a:pPr marL="457200" lvl="1" indent="0">
              <a:buNone/>
            </a:pPr>
            <a:r>
              <a:rPr lang="it-IT" sz="2200" b="1" dirty="0" smtClean="0"/>
              <a:t>OBIETTIVO: RESTITUIRE IL SENSO AI COMPITI</a:t>
            </a:r>
            <a:endParaRPr lang="it-IT" sz="2200" b="1" dirty="0" smtClean="0"/>
          </a:p>
          <a:p>
            <a:pPr lvl="1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9995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Engzell</a:t>
            </a:r>
            <a:r>
              <a:rPr lang="it-IT" dirty="0"/>
              <a:t> P., </a:t>
            </a:r>
            <a:r>
              <a:rPr lang="it-IT" dirty="0" err="1"/>
              <a:t>Frey</a:t>
            </a:r>
            <a:r>
              <a:rPr lang="it-IT" dirty="0"/>
              <a:t> A., </a:t>
            </a:r>
            <a:r>
              <a:rPr lang="it-IT" dirty="0" err="1"/>
              <a:t>Verhagen</a:t>
            </a:r>
            <a:r>
              <a:rPr lang="it-IT" dirty="0"/>
              <a:t> M. (2020), Learning </a:t>
            </a:r>
            <a:r>
              <a:rPr lang="it-IT" dirty="0" err="1"/>
              <a:t>inequality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COVID-19 </a:t>
            </a:r>
            <a:r>
              <a:rPr lang="it-IT" dirty="0" err="1"/>
              <a:t>pandemic</a:t>
            </a:r>
            <a:r>
              <a:rPr lang="it-IT" dirty="0"/>
              <a:t>, </a:t>
            </a:r>
            <a:r>
              <a:rPr lang="it-IT" dirty="0" err="1"/>
              <a:t>Mimeo</a:t>
            </a:r>
            <a:r>
              <a:rPr lang="it-IT" dirty="0"/>
              <a:t>, </a:t>
            </a:r>
            <a:r>
              <a:rPr lang="it-IT" dirty="0" err="1"/>
              <a:t>University</a:t>
            </a:r>
            <a:r>
              <a:rPr lang="it-IT" dirty="0"/>
              <a:t> of Oxford, pp. 1-45.</a:t>
            </a: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http://conference.iza.org/conference_files/COVID_Youth/engzell_p30359.pdf</a:t>
            </a:r>
            <a:endParaRPr lang="it-IT" dirty="0" smtClean="0"/>
          </a:p>
          <a:p>
            <a:r>
              <a:rPr lang="it-IT" dirty="0" err="1"/>
              <a:t>Grewening</a:t>
            </a:r>
            <a:r>
              <a:rPr lang="it-IT" dirty="0"/>
              <a:t> E. </a:t>
            </a:r>
            <a:r>
              <a:rPr lang="it-IT" dirty="0" err="1"/>
              <a:t>Lergetporer</a:t>
            </a:r>
            <a:r>
              <a:rPr lang="it-IT" dirty="0"/>
              <a:t> </a:t>
            </a:r>
            <a:r>
              <a:rPr lang="it-IT" dirty="0" err="1"/>
              <a:t>Ph</a:t>
            </a:r>
            <a:r>
              <a:rPr lang="it-IT" dirty="0"/>
              <a:t>., </a:t>
            </a:r>
            <a:r>
              <a:rPr lang="it-IT" dirty="0" err="1"/>
              <a:t>Werner</a:t>
            </a:r>
            <a:r>
              <a:rPr lang="it-IT" dirty="0"/>
              <a:t> K., </a:t>
            </a:r>
            <a:r>
              <a:rPr lang="it-IT" dirty="0" err="1"/>
              <a:t>Woessmann</a:t>
            </a:r>
            <a:r>
              <a:rPr lang="it-IT" dirty="0"/>
              <a:t> L., </a:t>
            </a:r>
            <a:r>
              <a:rPr lang="it-IT" dirty="0" err="1"/>
              <a:t>Zierow</a:t>
            </a:r>
            <a:r>
              <a:rPr lang="it-IT" dirty="0"/>
              <a:t> L. (2020), COVID-19 and Educational </a:t>
            </a:r>
            <a:r>
              <a:rPr lang="it-IT" dirty="0" err="1"/>
              <a:t>Inequality</a:t>
            </a:r>
            <a:r>
              <a:rPr lang="it-IT" dirty="0"/>
              <a:t>: How School </a:t>
            </a:r>
            <a:r>
              <a:rPr lang="it-IT" dirty="0" err="1"/>
              <a:t>Closures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- and High-</a:t>
            </a:r>
            <a:r>
              <a:rPr lang="it-IT" dirty="0" err="1"/>
              <a:t>Achieving</a:t>
            </a:r>
            <a:r>
              <a:rPr lang="it-IT" dirty="0"/>
              <a:t> Students, </a:t>
            </a:r>
            <a:r>
              <a:rPr lang="it-IT" dirty="0" err="1"/>
              <a:t>Rationality</a:t>
            </a:r>
            <a:r>
              <a:rPr lang="it-IT" dirty="0"/>
              <a:t> &amp; </a:t>
            </a:r>
            <a:r>
              <a:rPr lang="it-IT" dirty="0" err="1"/>
              <a:t>Competition</a:t>
            </a:r>
            <a:r>
              <a:rPr lang="it-IT" dirty="0"/>
              <a:t>, 260, pp. 1-31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https://covid-19.iza.org/publications/dp13820/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Bruschi B., </a:t>
            </a:r>
            <a:r>
              <a:rPr lang="it-IT" dirty="0" err="1"/>
              <a:t>Ricchiardi</a:t>
            </a:r>
            <a:r>
              <a:rPr lang="it-IT" dirty="0"/>
              <a:t> P. (2020), “Effetti della chiusura delle scuole sull’apprendimento degli studenti”, Il Piemonte Delle Autonomie, 7, 2, pp.1-9 - ISSN:2385-085X </a:t>
            </a:r>
          </a:p>
          <a:p>
            <a:pPr marL="0" indent="0">
              <a:buNone/>
            </a:pPr>
            <a:r>
              <a:rPr lang="it-IT" u="sng" dirty="0">
                <a:hlinkClick r:id="rId4"/>
              </a:rPr>
              <a:t>http://</a:t>
            </a:r>
            <a:r>
              <a:rPr lang="it-IT" u="sng" dirty="0" smtClean="0">
                <a:hlinkClick r:id="rId4"/>
              </a:rPr>
              <a:t>piemonteautonomie.cr.piemonte.it/cms/index.php/effetti-della-chiusura-delle-scuole-sull-apprendimento-degli-studenti</a:t>
            </a:r>
            <a:endParaRPr lang="it-IT" u="sng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07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Documento della rete europea dei garanti per l’infanzia e l’adolescenza per segnalare le difficoltà dei minori (</a:t>
            </a:r>
            <a:r>
              <a:rPr lang="en-US" dirty="0"/>
              <a:t>ENOC, Statement on Children’s rights in the context of the COVID-19 outbreak, 1 </a:t>
            </a:r>
            <a:r>
              <a:rPr lang="en-US" dirty="0" err="1"/>
              <a:t>aprile</a:t>
            </a:r>
            <a:r>
              <a:rPr lang="en-US" dirty="0"/>
              <a:t> 2020 </a:t>
            </a:r>
            <a:r>
              <a:rPr lang="en-US" dirty="0" smtClean="0"/>
              <a:t>-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://enoc.eu/?p=3254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Dispersione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istituti</a:t>
            </a:r>
            <a:r>
              <a:rPr lang="en-US" dirty="0" smtClean="0"/>
              <a:t> </a:t>
            </a:r>
            <a:r>
              <a:rPr lang="en-US" dirty="0" err="1" smtClean="0"/>
              <a:t>secondari</a:t>
            </a:r>
            <a:r>
              <a:rPr lang="en-US" dirty="0" smtClean="0"/>
              <a:t> del </a:t>
            </a:r>
            <a:r>
              <a:rPr lang="en-US" dirty="0" err="1" smtClean="0"/>
              <a:t>torinese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https://nuovasocieta.it/didattica-a-distanza-e-dispersione-scolastica-con-il-lockdown-persi-120-alunni-negli-istituti-torinese/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Abbandoni</a:t>
            </a:r>
            <a:r>
              <a:rPr lang="en-US" dirty="0" smtClean="0"/>
              <a:t> </a:t>
            </a:r>
            <a:r>
              <a:rPr lang="en-US" dirty="0" err="1" smtClean="0"/>
              <a:t>scolastici</a:t>
            </a:r>
            <a:r>
              <a:rPr lang="en-US" dirty="0" smtClean="0"/>
              <a:t> </a:t>
            </a:r>
            <a:r>
              <a:rPr lang="en-US" dirty="0" err="1" smtClean="0"/>
              <a:t>raddoppiati</a:t>
            </a:r>
            <a:r>
              <a:rPr lang="en-US" dirty="0" smtClean="0"/>
              <a:t> con la </a:t>
            </a:r>
            <a:r>
              <a:rPr lang="en-US" dirty="0" err="1" smtClean="0"/>
              <a:t>pandemia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https://www.lastampa.it/topnews/edizioni-locali/torino/2021/02/16/news/gia-300-abbandoni-scolastici-raddoppiati-con-la-pandemia-1.39908043</a:t>
            </a:r>
            <a:r>
              <a:rPr lang="en-US" dirty="0" smtClean="0"/>
              <a:t>)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0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Lucisano P. (2020), </a:t>
            </a:r>
            <a:r>
              <a:rPr lang="it-IT" dirty="0"/>
              <a:t>Fare ricerca con gli insegnanti. I primi risultati dell’indagine nazionale SIRD “Per un confronto sulle </a:t>
            </a:r>
            <a:r>
              <a:rPr lang="it-IT" dirty="0" err="1"/>
              <a:t>modalita</a:t>
            </a:r>
            <a:r>
              <a:rPr lang="it-IT" dirty="0"/>
              <a:t>̀ di didattica a distanza adottate nelle scuole italiane nel periodo di emergenza COVID-19</a:t>
            </a:r>
            <a:r>
              <a:rPr lang="it-IT" dirty="0" smtClean="0"/>
              <a:t>”, </a:t>
            </a:r>
            <a:r>
              <a:rPr lang="it-IT" i="1" dirty="0" err="1" smtClean="0"/>
              <a:t>Lifelong</a:t>
            </a:r>
            <a:r>
              <a:rPr lang="it-IT" i="1" dirty="0" smtClean="0"/>
              <a:t> </a:t>
            </a:r>
            <a:r>
              <a:rPr lang="it-IT" i="1" dirty="0" err="1" smtClean="0"/>
              <a:t>Lifewide</a:t>
            </a:r>
            <a:r>
              <a:rPr lang="it-IT" i="1" dirty="0" smtClean="0"/>
              <a:t> Learning, </a:t>
            </a:r>
            <a:r>
              <a:rPr lang="it-IT" dirty="0" smtClean="0"/>
              <a:t>36, 16, pp.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>
                <a:hlinkClick r:id="rId2"/>
              </a:rPr>
              <a:t>http://www.edaforum.it/ojs/index.php/LLL/article/view/551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2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L’incidenza del </a:t>
            </a:r>
            <a:r>
              <a:rPr lang="it-IT" b="1" dirty="0" err="1" smtClean="0"/>
              <a:t>lockdown</a:t>
            </a:r>
            <a:r>
              <a:rPr lang="it-IT" b="1" dirty="0" smtClean="0"/>
              <a:t> sull’apprendimento… i rapporti internazionali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Inchiesta nazionale nei Paesi </a:t>
            </a:r>
            <a:r>
              <a:rPr lang="it-IT" dirty="0"/>
              <a:t>B</a:t>
            </a:r>
            <a:r>
              <a:rPr lang="it-IT" dirty="0" smtClean="0"/>
              <a:t>assi - prove strutturate prima e dopo il </a:t>
            </a:r>
            <a:r>
              <a:rPr lang="it-IT" dirty="0" err="1" smtClean="0"/>
              <a:t>lockdown</a:t>
            </a:r>
            <a:r>
              <a:rPr lang="it-IT" dirty="0" smtClean="0"/>
              <a:t> di 8 settimane (n=350.000): </a:t>
            </a:r>
            <a:r>
              <a:rPr lang="it-IT" b="1" dirty="0" err="1" smtClean="0"/>
              <a:t>learning</a:t>
            </a:r>
            <a:r>
              <a:rPr lang="it-IT" b="1" dirty="0" smtClean="0"/>
              <a:t> </a:t>
            </a:r>
            <a:r>
              <a:rPr lang="it-IT" b="1" dirty="0" err="1" smtClean="0"/>
              <a:t>loss</a:t>
            </a:r>
            <a:r>
              <a:rPr lang="it-IT" b="1" dirty="0" smtClean="0"/>
              <a:t> di 3 punti percentili (perdita media di un quinto dell’anno scolastico)</a:t>
            </a:r>
          </a:p>
          <a:p>
            <a:pPr marL="0" indent="0">
              <a:buNone/>
            </a:pPr>
            <a:r>
              <a:rPr lang="it-IT" b="1" dirty="0" smtClean="0"/>
              <a:t>Per gli alunni più svantaggiati però il </a:t>
            </a:r>
            <a:r>
              <a:rPr lang="it-IT" b="1" dirty="0" err="1" smtClean="0"/>
              <a:t>learning</a:t>
            </a:r>
            <a:r>
              <a:rPr lang="it-IT" b="1" dirty="0" smtClean="0"/>
              <a:t> </a:t>
            </a:r>
            <a:r>
              <a:rPr lang="it-IT" b="1" dirty="0" err="1" smtClean="0"/>
              <a:t>loss</a:t>
            </a:r>
            <a:r>
              <a:rPr lang="it-IT" b="1" dirty="0" smtClean="0"/>
              <a:t> è del 55%: </a:t>
            </a:r>
            <a:r>
              <a:rPr lang="it-IT" dirty="0" smtClean="0"/>
              <a:t>dopo il </a:t>
            </a:r>
            <a:r>
              <a:rPr lang="it-IT" dirty="0" err="1" smtClean="0"/>
              <a:t>lockdown</a:t>
            </a:r>
            <a:r>
              <a:rPr lang="it-IT" dirty="0" smtClean="0"/>
              <a:t> gli studenti a basso rendimento dimezzano le risposte corrette ai test (</a:t>
            </a:r>
            <a:r>
              <a:rPr lang="it-IT" dirty="0" err="1" smtClean="0"/>
              <a:t>Engzell</a:t>
            </a:r>
            <a:r>
              <a:rPr lang="it-IT" dirty="0" smtClean="0"/>
              <a:t> et al 2020).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b="1" dirty="0" smtClean="0"/>
              <a:t>Inchiesta tedesca su 1099 genitori: tempo dedicato allo studio dimezzato.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Gli alunni più svantaggiati in 2 mesi di </a:t>
            </a:r>
            <a:r>
              <a:rPr lang="it-IT" dirty="0" err="1" smtClean="0"/>
              <a:t>lockdown</a:t>
            </a:r>
            <a:r>
              <a:rPr lang="it-IT" dirty="0" smtClean="0"/>
              <a:t> hanno perso 164 h di apprendimento contro le 148h perse dagli alunni con background superiore.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 Italia?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ISTAT 2020</a:t>
            </a:r>
            <a:r>
              <a:rPr lang="it-IT" dirty="0" smtClean="0"/>
              <a:t>: </a:t>
            </a:r>
          </a:p>
          <a:p>
            <a:pPr>
              <a:buFontTx/>
              <a:buChar char="-"/>
            </a:pPr>
            <a:r>
              <a:rPr lang="it-IT" dirty="0" smtClean="0"/>
              <a:t>il </a:t>
            </a:r>
            <a:r>
              <a:rPr lang="it-IT" b="1" dirty="0"/>
              <a:t>45,4%</a:t>
            </a:r>
            <a:r>
              <a:rPr lang="it-IT" dirty="0"/>
              <a:t> degli studenti tra i 6 e i 17 anni ha avuto difficoltà nella didattica a </a:t>
            </a:r>
            <a:r>
              <a:rPr lang="it-IT" dirty="0" smtClean="0"/>
              <a:t>distanza 2020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/>
              <a:t>Il </a:t>
            </a:r>
            <a:r>
              <a:rPr lang="it-IT" b="1" dirty="0"/>
              <a:t>12,3%</a:t>
            </a:r>
            <a:r>
              <a:rPr lang="it-IT" dirty="0"/>
              <a:t> degli alunni in Italia non </a:t>
            </a:r>
            <a:r>
              <a:rPr lang="it-IT" dirty="0" smtClean="0"/>
              <a:t>possedeva </a:t>
            </a:r>
            <a:r>
              <a:rPr lang="it-IT" dirty="0"/>
              <a:t>nessun dispositivo (850.000 bambini</a:t>
            </a:r>
            <a:r>
              <a:rPr lang="it-IT" dirty="0" smtClean="0"/>
              <a:t>).</a:t>
            </a:r>
          </a:p>
          <a:p>
            <a:r>
              <a:rPr lang="it-IT" b="1" dirty="0" smtClean="0"/>
              <a:t>CENSIS 2020</a:t>
            </a:r>
          </a:p>
          <a:p>
            <a:pPr marL="0" indent="0">
              <a:buNone/>
            </a:pPr>
            <a:r>
              <a:rPr lang="it-IT" dirty="0" smtClean="0"/>
              <a:t>- nel </a:t>
            </a:r>
            <a:r>
              <a:rPr lang="it-IT" b="1" dirty="0"/>
              <a:t>75%</a:t>
            </a:r>
            <a:r>
              <a:rPr lang="it-IT" dirty="0"/>
              <a:t> dei casi la didattica a distanza ha ampliato il gap di apprendimento tra gli studenti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DATI RAPPORTO SAVE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docenti italiani di fronte alla sfida della DAD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Indagine SIRD (Lucisano, 2020) su 16.000 insegnanti</a:t>
            </a:r>
          </a:p>
          <a:p>
            <a:pPr>
              <a:buFontTx/>
              <a:buChar char="-"/>
            </a:pPr>
            <a:r>
              <a:rPr lang="it-IT" dirty="0" smtClean="0"/>
              <a:t>Scarsa formazione precedente sulla didattica a distanza (specie nella scuola primaria – 14,6%)</a:t>
            </a:r>
          </a:p>
          <a:p>
            <a:pPr>
              <a:buFontTx/>
              <a:buChar char="-"/>
            </a:pPr>
            <a:r>
              <a:rPr lang="it-IT" dirty="0" smtClean="0"/>
              <a:t>Prevalenza di modalità trasmissive, specie nei gradi più bassi della scolarizzazione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33" y="4001294"/>
            <a:ext cx="6065134" cy="27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Criticità riscontrate dai docenti </a:t>
            </a:r>
            <a:br>
              <a:rPr lang="it-IT" b="1" dirty="0" smtClean="0"/>
            </a:br>
            <a:r>
              <a:rPr lang="it-IT" b="1" dirty="0" smtClean="0"/>
              <a:t>(Lucisano, 2020)</a:t>
            </a:r>
            <a:endParaRPr lang="it-IT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495" y="1988185"/>
            <a:ext cx="82974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 Piemonte?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Piemonte </a:t>
            </a:r>
            <a:r>
              <a:rPr lang="it-IT" dirty="0"/>
              <a:t>è la settima regione d’Italia per mancanza di </a:t>
            </a:r>
            <a:r>
              <a:rPr lang="it-IT" dirty="0" smtClean="0"/>
              <a:t>dispositivi (</a:t>
            </a:r>
            <a:r>
              <a:rPr lang="it-IT" dirty="0"/>
              <a:t>35% di famiglie prive di pc o </a:t>
            </a:r>
            <a:r>
              <a:rPr lang="it-IT" dirty="0" err="1" smtClean="0"/>
              <a:t>tablet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i="1" dirty="0" smtClean="0"/>
              <a:t>Digital </a:t>
            </a:r>
            <a:r>
              <a:rPr lang="it-IT" i="1" dirty="0" err="1" smtClean="0"/>
              <a:t>devide</a:t>
            </a:r>
            <a:r>
              <a:rPr lang="it-IT" i="1" dirty="0" smtClean="0"/>
              <a:t> </a:t>
            </a:r>
            <a:r>
              <a:rPr lang="it-IT" dirty="0" smtClean="0"/>
              <a:t>importante: </a:t>
            </a:r>
            <a:r>
              <a:rPr lang="it-IT" dirty="0"/>
              <a:t>la % più elevata d’Italia di soggetti che hanno dichiarato di non avere alcuna competenza nell’uso della rete e la % più elevata di soggetti con elevate competenze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Quanti dispersi? (n=67.712)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072" y="1690688"/>
            <a:ext cx="3141063" cy="17919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0" y="3910138"/>
            <a:ext cx="5493640" cy="23389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94400" y="2709809"/>
            <a:ext cx="219825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Il 69% degli alunni dispersi nella scuola primaria è di origine straniera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270" y="3075334"/>
            <a:ext cx="3028288" cy="37826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01550" y="2429003"/>
            <a:ext cx="30282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Concentrazione nelle zone più a rischio della città di Torino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6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Motivi di dispersione: differenze a seconda della fascia d’età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16" y="2284067"/>
            <a:ext cx="7504322" cy="37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1487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La scuola italiana oltre l’emergenza: le criticità e le fragilità riscontrate, le potenzialità come luogo e strumento di ricostruzione e di ripartenza </vt:lpstr>
      <vt:lpstr>Traghettare oltre l’emergenza: una sfida senza precedenti</vt:lpstr>
      <vt:lpstr>L’incidenza del lockdown sull’apprendimento… i rapporti internazionali</vt:lpstr>
      <vt:lpstr>In Italia?</vt:lpstr>
      <vt:lpstr>I docenti italiani di fronte alla sfida della DAD</vt:lpstr>
      <vt:lpstr>Criticità riscontrate dai docenti  (Lucisano, 2020)</vt:lpstr>
      <vt:lpstr>In Piemonte?</vt:lpstr>
      <vt:lpstr>Quanti dispersi? (n=67.712)</vt:lpstr>
      <vt:lpstr>Motivi di dispersione: differenze a seconda della fascia d’età</vt:lpstr>
      <vt:lpstr>Oltre alla dispersione… c’è di più</vt:lpstr>
      <vt:lpstr>Effetto cumulativo (n=330 prevalentemente di scuola primaria)</vt:lpstr>
      <vt:lpstr>Aree di intervento possibili</vt:lpstr>
      <vt:lpstr>Le urgenze</vt:lpstr>
      <vt:lpstr>Maltrattamento, trascuranza o violenza assistita subiti dai bambini nel periodo del lockdown?</vt:lpstr>
      <vt:lpstr>Rallentamento della messa in protezione dei minori nel 2019</vt:lpstr>
      <vt:lpstr>Necessità di interventi complessi della comunità educante</vt:lpstr>
      <vt:lpstr>Un contributo di Unito:  due progetti pilota</vt:lpstr>
      <vt:lpstr>Il Progetto «Nessuno resta indietro»</vt:lpstr>
      <vt:lpstr>Progetto «Nessuno resta indietro» https://drive.google.com/file/d/1UaGcsjspY8m_dCeyh3lEqk8wdjaSckIS/view?usp=sharing </vt:lpstr>
      <vt:lpstr>ESITI DI EFFICACIA DEL PROGETTO SULL’APPRENDIMENTO DEI BAMBINI</vt:lpstr>
      <vt:lpstr>Il progetto Un Assist per il successo</vt:lpstr>
      <vt:lpstr>Perché i compiti?</vt:lpstr>
      <vt:lpstr>Riferimenti</vt:lpstr>
      <vt:lpstr>Riferimenti</vt:lpstr>
      <vt:lpstr>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italiana oltre l’emergenza: le criticità e le fragilità riscontrate, le potenzialità come luogo e strumento di ricostruzione e di ripartenza</dc:title>
  <dc:creator>Docente</dc:creator>
  <cp:lastModifiedBy>Docente</cp:lastModifiedBy>
  <cp:revision>23</cp:revision>
  <dcterms:created xsi:type="dcterms:W3CDTF">2021-02-26T08:47:42Z</dcterms:created>
  <dcterms:modified xsi:type="dcterms:W3CDTF">2021-03-03T11:53:34Z</dcterms:modified>
</cp:coreProperties>
</file>