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62" r:id="rId6"/>
    <p:sldId id="260" r:id="rId7"/>
    <p:sldId id="263" r:id="rId8"/>
    <p:sldId id="264" r:id="rId9"/>
    <p:sldId id="265" r:id="rId10"/>
    <p:sldId id="266" r:id="rId11"/>
    <p:sldId id="272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11" autoAdjust="0"/>
    <p:restoredTop sz="95522" autoAdjust="0"/>
  </p:normalViewPr>
  <p:slideViewPr>
    <p:cSldViewPr snapToGrid="0">
      <p:cViewPr varScale="1">
        <p:scale>
          <a:sx n="82" d="100"/>
          <a:sy n="82" d="100"/>
        </p:scale>
        <p:origin x="547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po GIRAUDO" userId="54084a90-a9f2-421b-8ce9-7491d33fc7b7" providerId="ADAL" clId="{767BDC63-FFD7-DD40-A97C-C8614613C017}"/>
    <pc:docChg chg="modSld">
      <pc:chgData name="Jacopo GIRAUDO" userId="54084a90-a9f2-421b-8ce9-7491d33fc7b7" providerId="ADAL" clId="{767BDC63-FFD7-DD40-A97C-C8614613C017}" dt="2021-02-15T13:52:25.514" v="1" actId="20577"/>
      <pc:docMkLst>
        <pc:docMk/>
      </pc:docMkLst>
      <pc:sldChg chg="modSp mod">
        <pc:chgData name="Jacopo GIRAUDO" userId="54084a90-a9f2-421b-8ce9-7491d33fc7b7" providerId="ADAL" clId="{767BDC63-FFD7-DD40-A97C-C8614613C017}" dt="2021-02-15T13:52:25.514" v="1" actId="20577"/>
        <pc:sldMkLst>
          <pc:docMk/>
          <pc:sldMk cId="1755034726" sldId="262"/>
        </pc:sldMkLst>
        <pc:spChg chg="mod">
          <ac:chgData name="Jacopo GIRAUDO" userId="54084a90-a9f2-421b-8ce9-7491d33fc7b7" providerId="ADAL" clId="{767BDC63-FFD7-DD40-A97C-C8614613C017}" dt="2021-02-15T13:52:25.514" v="1" actId="20577"/>
          <ac:spMkLst>
            <pc:docMk/>
            <pc:sldMk cId="1755034726" sldId="26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013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9537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351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972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038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5521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3603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773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17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5840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43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20/02/2022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</a:t>
            </a:r>
            <a:b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it-IT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dell’immigrazione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2800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Tiziana Caponio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 CFU - A.A. 2020/21</a:t>
            </a:r>
          </a:p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Corso di laurea in Scienze del Governo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Europa meta di immigrazione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176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Periodo dello sviluppo industriale e della “grande emigrazione” (1830-prima GM)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Periodo tra le due guerre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Ricostruzione post-bellica (1945-primi anni ‘50)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Boom economico (anni ‘50-‘60)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Recessione economica e blocco delle frontiere (1969-1977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Anni Ottanta e post-fordismo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10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9216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Lo scenario contemporaneo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670093" y="950832"/>
            <a:ext cx="10851813" cy="5262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Controllo delle frontiere esterne ed allargamento dell’UE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 di Schengen e migrazioni altamente qualificate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Espansione ad Est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Tendenze di sviluppo dei flussi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Allargamento aree di partenza e di destinazione </a:t>
            </a:r>
            <a:r>
              <a:rPr lang="it-IT" altLang="it-IT" sz="28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(globalizzazione delle migrazioni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e accelerazione dei flussi</a:t>
            </a:r>
            <a:endParaRPr lang="it-IT" altLang="it-IT" sz="28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Distretti industriali e città globali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Differenziazione delle migrazioni (compresenza di tipi diversi di immigrati)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Femminilizzazione delle </a:t>
            </a:r>
            <a:r>
              <a:rPr lang="it-IT" altLang="it-IT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migrazioni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Politicizzazione</a:t>
            </a:r>
            <a:endParaRPr lang="it-IT" altLang="it-IT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7140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Dalla descrizione ai modelli. Fasi e cicli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130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quattro fasi dei processi migratori di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Böhning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(1984)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 schema a quattro stadi di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Castles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Miller (1993)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 concetto di ciclo migratorio di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Bastenier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Dassetto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(1990)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Problemi e critiche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 rigidi, che tengono in scarsa considerazione i cambiamenti più recenti e soprattutto la femminilizzazione dei flussi</a:t>
            </a:r>
          </a:p>
        </p:txBody>
      </p:sp>
    </p:spTree>
    <p:extLst>
      <p:ext uri="{BB962C8B-B14F-4D97-AF65-F5344CB8AC3E}">
        <p14:creationId xmlns:p14="http://schemas.microsoft.com/office/powerpoint/2010/main" val="40847701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Altre letture 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 base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2644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De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Haas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S.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Castels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M.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Miller, 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Age of Migration. International </a:t>
            </a:r>
            <a:r>
              <a:rPr lang="it-IT" alt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Population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Movements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the </a:t>
            </a:r>
            <a:r>
              <a:rPr lang="it-IT" altLang="it-IT" sz="31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Modern</a:t>
            </a:r>
            <a:r>
              <a:rPr lang="it-IT" altLang="it-IT" sz="3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World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alt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Guildford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Press, New York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Christine </a:t>
            </a:r>
            <a:r>
              <a:rPr lang="it-IT" altLang="it-IT" sz="3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Inglis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altLang="it-IT" sz="3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Wei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 and </a:t>
            </a:r>
            <a:r>
              <a:rPr lang="it-IT" altLang="it-IT" sz="3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Binod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Khandria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it-IT" altLang="it-IT" sz="31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it-IT" altLang="it-IT" sz="31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Sage</a:t>
            </a:r>
            <a:r>
              <a:rPr lang="it-IT" altLang="it-IT" sz="31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altLang="it-IT" sz="31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Handbook</a:t>
            </a:r>
            <a:r>
              <a:rPr lang="it-IT" altLang="it-IT" sz="31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International Migration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2019, </a:t>
            </a:r>
            <a:r>
              <a:rPr lang="it-IT" altLang="it-IT" sz="3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Sage</a:t>
            </a:r>
            <a:r>
              <a:rPr lang="it-IT" altLang="it-IT" sz="31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220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Migrazioni e migranti. Concetti base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Torino, 22 Febbraio </a:t>
            </a:r>
            <a:r>
              <a:rPr lang="it-IT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</a:t>
            </a:r>
            <a:endParaRPr lang="it-IT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3472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Concetti chiave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758028" cy="2088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Emigrato/Immigrato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Società di </a:t>
            </a:r>
            <a:r>
              <a:rPr lang="it-IT" sz="31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origine/Società </a:t>
            </a: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riceventi o di accoglienza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Migrante</a:t>
            </a:r>
          </a:p>
          <a:p>
            <a:pPr marL="285750" indent="-28575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it-IT" sz="3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Transmigrante</a:t>
            </a:r>
            <a:endParaRPr 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8263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Chi sono gli immigrati?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87690" cy="4640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definizione di </a:t>
            </a:r>
            <a:r>
              <a:rPr lang="it-IT" alt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immigrato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varia a seconda dei sistemi giuridici, delle vicende storiche e delle contingenze politiche</a:t>
            </a:r>
          </a:p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Dipende dai confini, sempre potenzialmente variabili, tra cittadini nazionali e immigrati stranieri, ciò che dà luogo a situazioni giuridiche differenti da un paese all’altro</a:t>
            </a:r>
          </a:p>
          <a:p>
            <a:pPr marL="571500" indent="-5715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Diverse definizioni di </a:t>
            </a:r>
            <a:r>
              <a:rPr lang="it-IT" altLang="it-IT" sz="3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immigrato</a:t>
            </a: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incidono sul conteggio degli immigrati stessi e rendono le statistiche difficilmente comparabili tra loro</a:t>
            </a:r>
          </a:p>
        </p:txBody>
      </p:sp>
    </p:spTree>
    <p:extLst>
      <p:ext uri="{BB962C8B-B14F-4D97-AF65-F5344CB8AC3E}">
        <p14:creationId xmlns:p14="http://schemas.microsoft.com/office/powerpoint/2010/main" val="12468680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I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migranti internazionali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664244" cy="4271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Definizione convenzionale proposta dalle Nazioni Unite:</a:t>
            </a:r>
          </a:p>
          <a:p>
            <a:pPr lvl="2">
              <a:lnSpc>
                <a:spcPct val="107000"/>
              </a:lnSpc>
              <a:buClr>
                <a:srgbClr val="C00000"/>
              </a:buClr>
              <a:defRPr/>
            </a:pPr>
            <a:r>
              <a:rPr lang="it-IT" altLang="it-IT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 persona che si è spostata in un paese diverso da quello di residenza abituale e che vive in quel paese da più di un anno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 elementi chiave: 1) spostamento; 2) paese diverso da quello di nascita; 3) permanenza prolungata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Problemi: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 si tiene conto delle migrazioni interne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delle migrazioni stagionali (periodi inferiori a 1 anno)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delle diverse visioni sociali e giuridiche dell’immigrato (seconde generazioni)</a:t>
            </a:r>
          </a:p>
        </p:txBody>
      </p:sp>
    </p:spTree>
    <p:extLst>
      <p:ext uri="{BB962C8B-B14F-4D97-AF65-F5344CB8AC3E}">
        <p14:creationId xmlns:p14="http://schemas.microsoft.com/office/powerpoint/2010/main" val="36257441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migrazioni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945598" cy="5122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Processi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che comportano una serie di adattamenti e modificazioni nel corso del tempo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Sistemi di relazioni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che coinvolgono le aree di partenza, le aree di transito e quelle di destinazione, ovvero una pluralità di attori all’interno di questi contesti (autorità statali, organizzazioni di mediazione, comunità ecc.)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Costruzioni sociali complesse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cui agiscono tre attori principali: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società di origine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migranti attuali e potenziali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società riceventi</a:t>
            </a:r>
          </a:p>
        </p:txBody>
      </p:sp>
    </p:spTree>
    <p:extLst>
      <p:ext uri="{BB962C8B-B14F-4D97-AF65-F5344CB8AC3E}">
        <p14:creationId xmlns:p14="http://schemas.microsoft.com/office/powerpoint/2010/main" val="30330924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Le minoranze etniche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731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Prodotto dell’interazione tra popolazioni immigrate e società di arrivo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un lato si fa riferimento all’insediamento stabile di immigrati stranieri e all’emergere di nuove generazioni</a:t>
            </a:r>
          </a:p>
          <a:p>
            <a:pPr marL="800100" lvl="1" indent="-3429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Dall’altro agli atteggiamenti di esclusione delle società di arrivo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Castles</a:t>
            </a: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Miller (1993): quattro caratteristiche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AutoNum type="arabicPeriod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Gruppi subordinati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AutoNum type="arabicPeriod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Aspetti fisici o culturali soggetti a valutazione negativa da parte della maggioranza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AutoNum type="arabicPeriod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Autocoscienza di gruppo</a:t>
            </a:r>
          </a:p>
          <a:p>
            <a:pPr marL="1371600" lvl="2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AutoNum type="arabicPeriod"/>
              <a:defRPr/>
            </a:pPr>
            <a:r>
              <a:rPr lang="it-IT" altLang="it-IT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Identità minoritaria che si trasmette alle generazioni successive</a:t>
            </a:r>
          </a:p>
        </p:txBody>
      </p:sp>
    </p:spTree>
    <p:extLst>
      <p:ext uri="{BB962C8B-B14F-4D97-AF65-F5344CB8AC3E}">
        <p14:creationId xmlns:p14="http://schemas.microsoft.com/office/powerpoint/2010/main" val="35173250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Diaspora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83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Collettività insediata all’estero, di solito in più paesi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Tratti specifici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Dispersione per effetto 1) di eventi traumatici nella madrepatria, 2) di ricerca di lavoro, di opportunità di commercio o ambizioni coloniali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 memoria collettiva e il mito della madrepatria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Idealizzazione della patria ancestrale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Movimento di ritorno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Coscienza culturale di gruppo etnico con tratti distintivi e mantenuti nel tempo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Relazioni tormentate con la società ospitante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Solidarietà tra i membri</a:t>
            </a:r>
            <a:endParaRPr lang="it-IT" altLang="it-IT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Ricca vita culturale in società ospitanti tolleranti</a:t>
            </a:r>
          </a:p>
        </p:txBody>
      </p:sp>
    </p:spTree>
    <p:extLst>
      <p:ext uri="{BB962C8B-B14F-4D97-AF65-F5344CB8AC3E}">
        <p14:creationId xmlns:p14="http://schemas.microsoft.com/office/powerpoint/2010/main" val="4601250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0" y="56963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Diverse categorie di migranti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 Tiziana </a:t>
            </a:r>
            <a:r>
              <a:rPr lang="it-IT" sz="12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Caponio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Dinamiche e politiche dell’immigrazione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730587" y="1292071"/>
            <a:ext cx="10851813" cy="4640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Immigrati per lavoro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Immigrati stagionali</a:t>
            </a:r>
          </a:p>
          <a:p>
            <a:pPr marL="914400" lvl="1" indent="-457200">
              <a:lnSpc>
                <a:spcPct val="107000"/>
              </a:lnSpc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Immigrati qualificati e imprenditori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Famigliari ricongiunti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Rifugiati e richiedenti </a:t>
            </a:r>
            <a:r>
              <a:rPr lang="it-IT" altLang="it-IT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asilo (migrazioni forzate)</a:t>
            </a:r>
            <a:endParaRPr lang="it-IT" altLang="it-IT" sz="3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Immigrati irregolari e clandestini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Vittime del traffico di esseri umani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Seconde generazioni</a:t>
            </a:r>
          </a:p>
          <a:p>
            <a:pPr marL="457200" indent="-457200">
              <a:lnSpc>
                <a:spcPct val="107000"/>
              </a:lnSpc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it-IT" altLang="it-IT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Migranti di ritorno</a:t>
            </a:r>
          </a:p>
        </p:txBody>
      </p:sp>
    </p:spTree>
    <p:extLst>
      <p:ext uri="{BB962C8B-B14F-4D97-AF65-F5344CB8AC3E}">
        <p14:creationId xmlns:p14="http://schemas.microsoft.com/office/powerpoint/2010/main" val="32093587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586EE01985F4F824ED74F0A64A2A9" ma:contentTypeVersion="10" ma:contentTypeDescription="Create a new document." ma:contentTypeScope="" ma:versionID="b2920509c1d571239f87bf4054d3bd37">
  <xsd:schema xmlns:xsd="http://www.w3.org/2001/XMLSchema" xmlns:xs="http://www.w3.org/2001/XMLSchema" xmlns:p="http://schemas.microsoft.com/office/2006/metadata/properties" xmlns:ns3="b71389bb-505c-41ff-a31c-1ca5b92601c4" targetNamespace="http://schemas.microsoft.com/office/2006/metadata/properties" ma:root="true" ma:fieldsID="d24a91ae58bd8e003f1788f877b5c7b4" ns3:_="">
    <xsd:import namespace="b71389bb-505c-41ff-a31c-1ca5b92601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389bb-505c-41ff-a31c-1ca5b92601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65F4D9-EE44-4726-A804-CB280228D1A5}">
  <ds:schemaRefs>
    <ds:schemaRef ds:uri="http://schemas.openxmlformats.org/package/2006/metadata/core-properties"/>
    <ds:schemaRef ds:uri="b71389bb-505c-41ff-a31c-1ca5b92601c4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1F47DBE-3190-4F03-9A60-9F25114FAF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1389bb-505c-41ff-a31c-1ca5b92601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E4E9F0-8F7F-4D72-8C0C-99AFABA2F2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809</Words>
  <Application>Microsoft Office PowerPoint</Application>
  <PresentationFormat>Widescreen</PresentationFormat>
  <Paragraphs>120</Paragraphs>
  <Slides>13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Wingdings</vt:lpstr>
      <vt:lpstr>Tema di Office</vt:lpstr>
      <vt:lpstr>Dinamiche e politiche dell’immigrazione</vt:lpstr>
      <vt:lpstr>Migrazioni e migranti. Concetti base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TizianaCaponio</cp:lastModifiedBy>
  <cp:revision>49</cp:revision>
  <dcterms:created xsi:type="dcterms:W3CDTF">2019-05-28T15:53:33Z</dcterms:created>
  <dcterms:modified xsi:type="dcterms:W3CDTF">2022-02-20T22:01:14Z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0x010100560586EE01985F4F824ED74F0A64A2A9</vt:lpwstr>
  </property>
</Properties>
</file>