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3" r:id="rId5"/>
    <p:sldId id="267" r:id="rId6"/>
    <p:sldId id="264" r:id="rId7"/>
    <p:sldId id="268" r:id="rId8"/>
    <p:sldId id="256" r:id="rId9"/>
    <p:sldId id="257" r:id="rId10"/>
    <p:sldId id="258" r:id="rId11"/>
    <p:sldId id="27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0B2B7C-C60D-43C7-BA24-FD943555482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C63908D-0334-411E-8142-C4E0DCEA3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0662C7D-F764-4CEF-B971-CB4E1FC8464E}"/>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5" name="Segnaposto piè di pagina 4">
            <a:extLst>
              <a:ext uri="{FF2B5EF4-FFF2-40B4-BE49-F238E27FC236}">
                <a16:creationId xmlns:a16="http://schemas.microsoft.com/office/drawing/2014/main" id="{2D5CCAF9-1A67-4327-A3E8-B37727B997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3362A2-4CF7-4A42-B87F-1B090BA038A5}"/>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179916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6CC258-D1D2-425A-B7FA-DF2462EAFCF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6A543C-B724-4EF1-BE5F-7F796EAD4C9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7B8EDB-3081-4033-A90C-6590F7E1D540}"/>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5" name="Segnaposto piè di pagina 4">
            <a:extLst>
              <a:ext uri="{FF2B5EF4-FFF2-40B4-BE49-F238E27FC236}">
                <a16:creationId xmlns:a16="http://schemas.microsoft.com/office/drawing/2014/main" id="{3774FED7-96C7-4030-ABED-240E25545F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A340F7-728E-4752-B572-D0BA806FBD95}"/>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369436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54507C2-AFBD-4881-B53F-AF21D33439A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54CE52B-7247-4305-BA1E-3D88DDF2FAA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2C77D5-1B8B-464F-A148-38F50284487C}"/>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5" name="Segnaposto piè di pagina 4">
            <a:extLst>
              <a:ext uri="{FF2B5EF4-FFF2-40B4-BE49-F238E27FC236}">
                <a16:creationId xmlns:a16="http://schemas.microsoft.com/office/drawing/2014/main" id="{ACE865B4-9D9E-4378-9147-8451D659E1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5C11FD-415E-46B9-9226-03850B613097}"/>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21129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77BF00-DF3D-4B74-BE14-B17F364A41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972E97-B898-4D14-A799-79FD4E2665F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B53106-2D31-49D0-B9C5-ADD3C1751048}"/>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5" name="Segnaposto piè di pagina 4">
            <a:extLst>
              <a:ext uri="{FF2B5EF4-FFF2-40B4-BE49-F238E27FC236}">
                <a16:creationId xmlns:a16="http://schemas.microsoft.com/office/drawing/2014/main" id="{87F824B2-C04D-4D6E-B44E-C64AF1EBAD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83278D-13FD-44A6-B449-42D3DED48F00}"/>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267964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69D00-B664-4E7C-BA89-FB2CD7D6C00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44B3EEC-BC8A-4036-A17B-1CB4F545E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FE07AF6-1391-4B24-9FD9-9511E8B09975}"/>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5" name="Segnaposto piè di pagina 4">
            <a:extLst>
              <a:ext uri="{FF2B5EF4-FFF2-40B4-BE49-F238E27FC236}">
                <a16:creationId xmlns:a16="http://schemas.microsoft.com/office/drawing/2014/main" id="{9CED4BF7-1119-43BE-93E0-DC45C9EB55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947C89-16AC-4CB5-A088-31857085B9F1}"/>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402074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81C19B-0722-4487-B6D3-C47076C760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D11DB8-8CC7-4814-A63E-CCD31361834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441D3BE-3898-4186-96F0-5B8AC22E78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660246A-567C-400F-AFC9-34FBB1ACCD40}"/>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6" name="Segnaposto piè di pagina 5">
            <a:extLst>
              <a:ext uri="{FF2B5EF4-FFF2-40B4-BE49-F238E27FC236}">
                <a16:creationId xmlns:a16="http://schemas.microsoft.com/office/drawing/2014/main" id="{FF18DBAA-BDA1-4F4A-8978-EF805863E2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1E7898-8B6C-4257-A85B-CA8D5E6ADAD1}"/>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317090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0FBBF6-71D3-41D2-8F85-FBF31999592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A4F20C2-91D2-4421-BA24-2012B5F67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709EDB5-5366-4171-BAD7-CCC20E05E1A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FBED54E-C2F9-4AF7-806B-D5C09437B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EBF8D23-9D23-436F-AE9A-6DF63E8E663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C1BB8F4-A4EC-4F11-9A43-322CDE005CC2}"/>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8" name="Segnaposto piè di pagina 7">
            <a:extLst>
              <a:ext uri="{FF2B5EF4-FFF2-40B4-BE49-F238E27FC236}">
                <a16:creationId xmlns:a16="http://schemas.microsoft.com/office/drawing/2014/main" id="{18B76DC9-7DE0-4FF7-9DD0-073C6A2CDA0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A3955E8-31B8-41FE-91A8-F3AC41871B57}"/>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267573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0E9DFA-A91B-49E3-B61D-B5BC1E1BE04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4233FCA-1CD0-49B3-96A3-C183EFB42AE8}"/>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4" name="Segnaposto piè di pagina 3">
            <a:extLst>
              <a:ext uri="{FF2B5EF4-FFF2-40B4-BE49-F238E27FC236}">
                <a16:creationId xmlns:a16="http://schemas.microsoft.com/office/drawing/2014/main" id="{D30929C5-29CC-4565-9349-948F5FB0725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AE0D8E0-682E-4DBD-A721-5D8B890D43A0}"/>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369172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CAA3832-C648-4BBF-B51A-7E0368DE2250}"/>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3" name="Segnaposto piè di pagina 2">
            <a:extLst>
              <a:ext uri="{FF2B5EF4-FFF2-40B4-BE49-F238E27FC236}">
                <a16:creationId xmlns:a16="http://schemas.microsoft.com/office/drawing/2014/main" id="{F7D39608-FA93-4E17-BC31-916B9A76067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44D26A-9C1D-4C40-9138-A34EFD431E23}"/>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23748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5D66F-C50C-4991-B5E6-AFEDBA7539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52BD0C-DB44-4545-98C6-0EBD9ADC8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AEB89C-CE19-482A-800F-68E214AFD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A2D697-F4B5-46FB-80D4-A79DFB696942}"/>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6" name="Segnaposto piè di pagina 5">
            <a:extLst>
              <a:ext uri="{FF2B5EF4-FFF2-40B4-BE49-F238E27FC236}">
                <a16:creationId xmlns:a16="http://schemas.microsoft.com/office/drawing/2014/main" id="{6D0602B6-08DC-4BAC-922D-99BF414732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63DBC4A-D2D9-4F86-ACCD-4C88BDA04933}"/>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418342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AF9E35-F3FA-49B9-A7C4-FCD394E083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16CD4A9-3A93-4EC6-A74C-E6A07DD0C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73ADC68-9076-42B4-9A5D-37C4E24DB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3B71CF7-F278-47CF-AD02-B30BACE867AF}"/>
              </a:ext>
            </a:extLst>
          </p:cNvPr>
          <p:cNvSpPr>
            <a:spLocks noGrp="1"/>
          </p:cNvSpPr>
          <p:nvPr>
            <p:ph type="dt" sz="half" idx="10"/>
          </p:nvPr>
        </p:nvSpPr>
        <p:spPr/>
        <p:txBody>
          <a:bodyPr/>
          <a:lstStyle/>
          <a:p>
            <a:fld id="{78BD122A-107A-44F5-A205-3AF63037FE7A}" type="datetimeFigureOut">
              <a:rPr lang="it-IT" smtClean="0"/>
              <a:t>14/03/2022</a:t>
            </a:fld>
            <a:endParaRPr lang="it-IT"/>
          </a:p>
        </p:txBody>
      </p:sp>
      <p:sp>
        <p:nvSpPr>
          <p:cNvPr id="6" name="Segnaposto piè di pagina 5">
            <a:extLst>
              <a:ext uri="{FF2B5EF4-FFF2-40B4-BE49-F238E27FC236}">
                <a16:creationId xmlns:a16="http://schemas.microsoft.com/office/drawing/2014/main" id="{C179AF92-F09A-411D-8A0D-0E5466D8488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85B5FD-C8AF-4F7A-B009-75BDF8842EE1}"/>
              </a:ext>
            </a:extLst>
          </p:cNvPr>
          <p:cNvSpPr>
            <a:spLocks noGrp="1"/>
          </p:cNvSpPr>
          <p:nvPr>
            <p:ph type="sldNum" sz="quarter" idx="12"/>
          </p:nvPr>
        </p:nvSpPr>
        <p:spPr/>
        <p:txBody>
          <a:bodyPr/>
          <a:lstStyle/>
          <a:p>
            <a:fld id="{D38760CD-56E6-45E5-84E7-0A48D4E60FCC}" type="slidenum">
              <a:rPr lang="it-IT" smtClean="0"/>
              <a:t>‹N›</a:t>
            </a:fld>
            <a:endParaRPr lang="it-IT"/>
          </a:p>
        </p:txBody>
      </p:sp>
    </p:spTree>
    <p:extLst>
      <p:ext uri="{BB962C8B-B14F-4D97-AF65-F5344CB8AC3E}">
        <p14:creationId xmlns:p14="http://schemas.microsoft.com/office/powerpoint/2010/main" val="425808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6DE17D1-8F23-42E4-ADB8-921F50F1F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43B609-F1A5-4021-90D7-99F432717A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7C758D-3C07-4A17-8E31-C7B179C11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D122A-107A-44F5-A205-3AF63037FE7A}" type="datetimeFigureOut">
              <a:rPr lang="it-IT" smtClean="0"/>
              <a:t>14/03/2022</a:t>
            </a:fld>
            <a:endParaRPr lang="it-IT"/>
          </a:p>
        </p:txBody>
      </p:sp>
      <p:sp>
        <p:nvSpPr>
          <p:cNvPr id="5" name="Segnaposto piè di pagina 4">
            <a:extLst>
              <a:ext uri="{FF2B5EF4-FFF2-40B4-BE49-F238E27FC236}">
                <a16:creationId xmlns:a16="http://schemas.microsoft.com/office/drawing/2014/main" id="{90A9FCE2-DDD8-489E-B356-EED7B370A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C2A1560-7FEC-49CA-B861-5D988070E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760CD-56E6-45E5-84E7-0A48D4E60FCC}" type="slidenum">
              <a:rPr lang="it-IT" smtClean="0"/>
              <a:t>‹N›</a:t>
            </a:fld>
            <a:endParaRPr lang="it-IT"/>
          </a:p>
        </p:txBody>
      </p:sp>
    </p:spTree>
    <p:extLst>
      <p:ext uri="{BB962C8B-B14F-4D97-AF65-F5344CB8AC3E}">
        <p14:creationId xmlns:p14="http://schemas.microsoft.com/office/powerpoint/2010/main" val="3870449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73FE8-682D-45A0-85AC-B005BD77F93B}"/>
              </a:ext>
            </a:extLst>
          </p:cNvPr>
          <p:cNvSpPr>
            <a:spLocks noGrp="1"/>
          </p:cNvSpPr>
          <p:nvPr>
            <p:ph type="title"/>
          </p:nvPr>
        </p:nvSpPr>
        <p:spPr/>
        <p:txBody>
          <a:bodyPr>
            <a:normAutofit fontScale="90000"/>
          </a:bodyPr>
          <a:lstStyle/>
          <a:p>
            <a:r>
              <a:rPr lang="it-IT" dirty="0"/>
              <a:t>L’esposizione del crocifisso nelle aule scolastiche. La posizione della Corte Costituzionale</a:t>
            </a:r>
            <a:br>
              <a:rPr lang="it-IT" dirty="0"/>
            </a:br>
            <a:r>
              <a:rPr lang="it-IT" dirty="0"/>
              <a:t>(Luca Imarisio)</a:t>
            </a:r>
          </a:p>
        </p:txBody>
      </p:sp>
      <p:sp>
        <p:nvSpPr>
          <p:cNvPr id="3" name="Segnaposto contenuto 2">
            <a:extLst>
              <a:ext uri="{FF2B5EF4-FFF2-40B4-BE49-F238E27FC236}">
                <a16:creationId xmlns:a16="http://schemas.microsoft.com/office/drawing/2014/main" id="{F2D97025-A2D7-4692-8AA1-73DECB1A8D94}"/>
              </a:ext>
            </a:extLst>
          </p:cNvPr>
          <p:cNvSpPr>
            <a:spLocks noGrp="1"/>
          </p:cNvSpPr>
          <p:nvPr>
            <p:ph idx="1"/>
          </p:nvPr>
        </p:nvSpPr>
        <p:spPr/>
        <p:txBody>
          <a:bodyPr>
            <a:normAutofit/>
          </a:bodyPr>
          <a:lstStyle/>
          <a:p>
            <a:pPr marL="0" indent="0">
              <a:buNone/>
            </a:pPr>
            <a:r>
              <a:rPr lang="it-IT" b="1" dirty="0"/>
              <a:t>Ordinanza n. 389 del 2004</a:t>
            </a:r>
            <a:r>
              <a:rPr lang="it-IT" dirty="0"/>
              <a:t>: </a:t>
            </a:r>
          </a:p>
          <a:p>
            <a:pPr marL="0" indent="0">
              <a:buNone/>
            </a:pPr>
            <a:r>
              <a:rPr lang="it-IT" dirty="0"/>
              <a:t>questione riguardante gli artt. 159 e 190 del decreto legislativo 16 aprile 1994, n. 297, in quanto specificati </a:t>
            </a:r>
          </a:p>
          <a:p>
            <a:pPr marL="0" indent="0">
              <a:buNone/>
            </a:pPr>
            <a:r>
              <a:rPr lang="it-IT" dirty="0"/>
              <a:t>dall'art. 119 del regio decreto 26 aprile 1928, n. 1297 (Approvazione del regolamento generale sui servizi dell'istruzione elementare), </a:t>
            </a:r>
          </a:p>
          <a:p>
            <a:pPr marL="0" indent="0">
              <a:buNone/>
            </a:pPr>
            <a:r>
              <a:rPr lang="it-IT" dirty="0"/>
              <a:t>e dall'art. 118 del </a:t>
            </a:r>
            <a:r>
              <a:rPr lang="it-IT" dirty="0" err="1"/>
              <a:t>r.d.</a:t>
            </a:r>
            <a:r>
              <a:rPr lang="it-IT" dirty="0"/>
              <a:t> 30 aprile 1924, n. 965 (Ordinamento interno delle Giunte e dei Regi istituti di istruzione media), </a:t>
            </a:r>
          </a:p>
          <a:p>
            <a:pPr marL="0" indent="0">
              <a:buNone/>
            </a:pPr>
            <a:r>
              <a:rPr lang="it-IT" dirty="0"/>
              <a:t>“nella parte in cui includono il Crocifisso tra gli arredi delle aule scolastiche”</a:t>
            </a:r>
          </a:p>
        </p:txBody>
      </p:sp>
    </p:spTree>
    <p:extLst>
      <p:ext uri="{BB962C8B-B14F-4D97-AF65-F5344CB8AC3E}">
        <p14:creationId xmlns:p14="http://schemas.microsoft.com/office/powerpoint/2010/main" val="316065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71651-3EDA-44C8-A2A7-A2466128844B}"/>
              </a:ext>
            </a:extLst>
          </p:cNvPr>
          <p:cNvSpPr>
            <a:spLocks noGrp="1"/>
          </p:cNvSpPr>
          <p:nvPr>
            <p:ph type="title"/>
          </p:nvPr>
        </p:nvSpPr>
        <p:spPr/>
        <p:txBody>
          <a:bodyPr>
            <a:normAutofit/>
          </a:bodyPr>
          <a:lstStyle/>
          <a:p>
            <a:r>
              <a:rPr lang="it-IT" sz="48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Ambrogio</a:t>
            </a:r>
          </a:p>
        </p:txBody>
      </p:sp>
      <p:sp>
        <p:nvSpPr>
          <p:cNvPr id="3" name="Segnaposto contenuto 2">
            <a:extLst>
              <a:ext uri="{FF2B5EF4-FFF2-40B4-BE49-F238E27FC236}">
                <a16:creationId xmlns:a16="http://schemas.microsoft.com/office/drawing/2014/main" id="{01C72D1A-14AA-4E33-AD6D-9AD0C9B4AEDF}"/>
              </a:ext>
            </a:extLst>
          </p:cNvPr>
          <p:cNvSpPr>
            <a:spLocks noGrp="1"/>
          </p:cNvSpPr>
          <p:nvPr>
            <p:ph idx="1"/>
          </p:nvPr>
        </p:nvSpPr>
        <p:spPr>
          <a:xfrm>
            <a:off x="159488" y="1825625"/>
            <a:ext cx="11194312" cy="4351338"/>
          </a:xfrm>
        </p:spPr>
        <p:txBody>
          <a:bodyPr>
            <a:normAutofit fontScale="85000" lnSpcReduction="10000"/>
          </a:bodyPr>
          <a:lstStyle/>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Un imperatore cristiano non sa onorare che l’altare di Cristo. </a:t>
            </a:r>
          </a:p>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Perché costringono mani pie e bocche fedeli a collaborare</a:t>
            </a:r>
          </a:p>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 ai loro sacrilegi? </a:t>
            </a:r>
          </a:p>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La voce del vostro imperatore riecheggi Cristo e sia sempre </a:t>
            </a:r>
          </a:p>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sulle sue labbra solo il nome di chi ha in petto, perché «il cuore dei re è nella mano di Dio». </a:t>
            </a:r>
          </a:p>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 Qualcuno dice che non si può giungere per una sola via a un segreto tanto grande. Ciò che voi ignorate, noi attraverso la voce di Dio lo conosciamo</a:t>
            </a:r>
          </a:p>
          <a:p>
            <a:pPr marL="0" indent="0" algn="just">
              <a:buNone/>
            </a:pPr>
            <a:endPar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ndParaRPr>
          </a:p>
          <a:p>
            <a:pPr marL="0" indent="0" algn="just">
              <a:buNone/>
            </a:pPr>
            <a:r>
              <a:rPr lang="it-IT"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a:t>
            </a:r>
            <a:r>
              <a:rPr lang="it-IT"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rPr>
              <a:t>Epistulae 18, 8-10,)</a:t>
            </a:r>
            <a:endParaRPr lang="it-IT" dirty="0">
              <a:solidFill>
                <a:schemeClr val="accent5">
                  <a:lumMod val="50000"/>
                </a:schemeClr>
              </a:solidFill>
              <a:effectLst>
                <a:outerShdw blurRad="38100" dist="38100" dir="2700000" algn="tl">
                  <a:srgbClr val="000000">
                    <a:alpha val="43137"/>
                  </a:srgbClr>
                </a:outerShdw>
              </a:effectLst>
            </a:endParaRPr>
          </a:p>
        </p:txBody>
      </p:sp>
      <p:pic>
        <p:nvPicPr>
          <p:cNvPr id="4" name="Immagine 3">
            <a:extLst>
              <a:ext uri="{FF2B5EF4-FFF2-40B4-BE49-F238E27FC236}">
                <a16:creationId xmlns:a16="http://schemas.microsoft.com/office/drawing/2014/main" id="{5446C084-29A1-4C6C-A1BF-7F6C86F30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463" y="127592"/>
            <a:ext cx="2857848" cy="3487478"/>
          </a:xfrm>
          <a:prstGeom prst="rect">
            <a:avLst/>
          </a:prstGeom>
          <a:ln>
            <a:noFill/>
          </a:ln>
          <a:effectLst>
            <a:softEdge rad="112500"/>
          </a:effectLst>
        </p:spPr>
      </p:pic>
    </p:spTree>
    <p:extLst>
      <p:ext uri="{BB962C8B-B14F-4D97-AF65-F5344CB8AC3E}">
        <p14:creationId xmlns:p14="http://schemas.microsoft.com/office/powerpoint/2010/main" val="195497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2B23979-B26E-462F-AB75-08B197BFC195}"/>
              </a:ext>
            </a:extLst>
          </p:cNvPr>
          <p:cNvSpPr>
            <a:spLocks noGrp="1"/>
          </p:cNvSpPr>
          <p:nvPr>
            <p:ph idx="1"/>
          </p:nvPr>
        </p:nvSpPr>
        <p:spPr>
          <a:xfrm>
            <a:off x="838200" y="516835"/>
            <a:ext cx="10515600" cy="5660128"/>
          </a:xfrm>
        </p:spPr>
        <p:txBody>
          <a:bodyPr>
            <a:normAutofit fontScale="92500" lnSpcReduction="20000"/>
          </a:bodyPr>
          <a:lstStyle/>
          <a:p>
            <a:pPr marL="0" indent="0" algn="just">
              <a:buNone/>
            </a:pPr>
            <a:r>
              <a:rPr lang="it-IT" dirty="0"/>
              <a:t>L'ostensione obbligatoria nella scuola pubblica, ex parte </a:t>
            </a:r>
            <a:r>
              <a:rPr lang="it-IT" dirty="0" err="1"/>
              <a:t>principis</a:t>
            </a:r>
            <a:r>
              <a:rPr lang="it-IT" dirty="0"/>
              <a:t>, del crocifisso, quale che possa essere il significato che individualmente ciascun componente della comunità scolastica ne possa trarre, è quindi incompatibile con la indispensabile distinzione degli ordini dello Stato e delle confessioni.</a:t>
            </a:r>
          </a:p>
          <a:p>
            <a:pPr marL="0" indent="0" algn="just">
              <a:buNone/>
            </a:pPr>
            <a:r>
              <a:rPr lang="it-IT" dirty="0"/>
              <a:t>La presenza obbligatoria del simbolo religioso si traduce in una sorta di identificazione della statualità con uno specifico credo: si comunica e si realizza una identificazione tra Stato e contenuti di fede, così incidendosi su uno degli aspetti più intimi della coscienza.</a:t>
            </a:r>
          </a:p>
          <a:p>
            <a:pPr marL="0" indent="0" algn="just">
              <a:buNone/>
            </a:pPr>
            <a:r>
              <a:rPr lang="it-IT" dirty="0"/>
              <a:t>Il crocifisso di Stato nelle scuole pubbliche entra in conflitto anche con un altro corollario della laicità: l'imparzialità e l'equidistanza che devono essere mantenute dalle pubbliche istituzioni nei confronti di tutte le religioni,</a:t>
            </a:r>
          </a:p>
          <a:p>
            <a:pPr marL="0" indent="0" algn="just">
              <a:buNone/>
            </a:pPr>
            <a:r>
              <a:rPr lang="it-IT" dirty="0"/>
              <a:t>indipendentemente da valutazioni di carattere numerico, non essendo più consentita una discriminazione basata sul maggiore o minore numero degli appartenenti all'una o all'altra di esse. Ed entra in conflitto con il pluralismo religioso come aspetto di un più ampio pluralismo dei valori: lo spazio pubblico non può essere occupato da una sola fede religiosa, </a:t>
            </a:r>
            <a:r>
              <a:rPr lang="it-IT" dirty="0" err="1"/>
              <a:t>ancorchè</a:t>
            </a:r>
            <a:r>
              <a:rPr lang="it-IT" dirty="0"/>
              <a:t> maggioritaria</a:t>
            </a:r>
          </a:p>
          <a:p>
            <a:endParaRPr lang="it-IT" dirty="0"/>
          </a:p>
        </p:txBody>
      </p:sp>
    </p:spTree>
    <p:extLst>
      <p:ext uri="{BB962C8B-B14F-4D97-AF65-F5344CB8AC3E}">
        <p14:creationId xmlns:p14="http://schemas.microsoft.com/office/powerpoint/2010/main" val="216510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D21F9B-A743-402D-B584-E97DFBBFA105}"/>
              </a:ext>
            </a:extLst>
          </p:cNvPr>
          <p:cNvSpPr>
            <a:spLocks noGrp="1"/>
          </p:cNvSpPr>
          <p:nvPr>
            <p:ph type="title"/>
          </p:nvPr>
        </p:nvSpPr>
        <p:spPr/>
        <p:txBody>
          <a:bodyPr>
            <a:normAutofit fontScale="90000"/>
          </a:bodyPr>
          <a:lstStyle/>
          <a:p>
            <a:r>
              <a:rPr lang="it-IT" dirty="0"/>
              <a:t>L’esposizione del crocifisso nelle aule scolastiche. La posizione della Corte Costituzionale</a:t>
            </a:r>
          </a:p>
        </p:txBody>
      </p:sp>
      <p:sp>
        <p:nvSpPr>
          <p:cNvPr id="3" name="Segnaposto contenuto 2">
            <a:extLst>
              <a:ext uri="{FF2B5EF4-FFF2-40B4-BE49-F238E27FC236}">
                <a16:creationId xmlns:a16="http://schemas.microsoft.com/office/drawing/2014/main" id="{995BD0D7-E4E8-406A-93BC-D715A8053B05}"/>
              </a:ext>
            </a:extLst>
          </p:cNvPr>
          <p:cNvSpPr>
            <a:spLocks noGrp="1"/>
          </p:cNvSpPr>
          <p:nvPr>
            <p:ph idx="1"/>
          </p:nvPr>
        </p:nvSpPr>
        <p:spPr/>
        <p:txBody>
          <a:bodyPr/>
          <a:lstStyle/>
          <a:p>
            <a:pPr marL="0" indent="0">
              <a:buNone/>
            </a:pPr>
            <a:r>
              <a:rPr lang="it-IT" dirty="0"/>
              <a:t>«L'impugnazione delle indicate disposizioni del testo unico si appalesa dunque il frutto di un </a:t>
            </a:r>
            <a:r>
              <a:rPr lang="it-IT" b="1" dirty="0"/>
              <a:t>improprio trasferimento su disposizioni di rango legislativo di una questione di legittimità concernente le norme regolamentari</a:t>
            </a:r>
            <a:r>
              <a:rPr lang="it-IT" dirty="0"/>
              <a:t> richiamate: </a:t>
            </a:r>
            <a:r>
              <a:rPr lang="it-IT" b="1" dirty="0"/>
              <a:t>norme prive di forza di legge, sulle quali non può essere invocato un sindacato di legittimità costituzionale</a:t>
            </a:r>
            <a:r>
              <a:rPr lang="it-IT" dirty="0"/>
              <a:t>, né, conseguentemente, un intervento interpretativo di questa Corte; </a:t>
            </a:r>
          </a:p>
          <a:p>
            <a:pPr marL="0" indent="0">
              <a:buNone/>
            </a:pPr>
            <a:r>
              <a:rPr lang="it-IT" dirty="0"/>
              <a:t>[…] pertanto, la questione proposta è, sotto ogni profilo, manifestamente inammissibile»</a:t>
            </a:r>
          </a:p>
          <a:p>
            <a:endParaRPr lang="it-IT" dirty="0"/>
          </a:p>
        </p:txBody>
      </p:sp>
    </p:spTree>
    <p:extLst>
      <p:ext uri="{BB962C8B-B14F-4D97-AF65-F5344CB8AC3E}">
        <p14:creationId xmlns:p14="http://schemas.microsoft.com/office/powerpoint/2010/main" val="243809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B55D3-5359-4EB9-AD10-EFA6A535E08A}"/>
              </a:ext>
            </a:extLst>
          </p:cNvPr>
          <p:cNvSpPr>
            <a:spLocks noGrp="1"/>
          </p:cNvSpPr>
          <p:nvPr>
            <p:ph type="title"/>
          </p:nvPr>
        </p:nvSpPr>
        <p:spPr/>
        <p:txBody>
          <a:bodyPr/>
          <a:lstStyle/>
          <a:p>
            <a:r>
              <a:rPr lang="it-IT" dirty="0"/>
              <a:t>La posizione del Consiglio di Stato</a:t>
            </a:r>
            <a:br>
              <a:rPr lang="it-IT" dirty="0"/>
            </a:br>
            <a:r>
              <a:rPr lang="it-IT" dirty="0"/>
              <a:t>Sentenza n. 556 del 2006</a:t>
            </a:r>
          </a:p>
        </p:txBody>
      </p:sp>
      <p:sp>
        <p:nvSpPr>
          <p:cNvPr id="3" name="Segnaposto contenuto 2">
            <a:extLst>
              <a:ext uri="{FF2B5EF4-FFF2-40B4-BE49-F238E27FC236}">
                <a16:creationId xmlns:a16="http://schemas.microsoft.com/office/drawing/2014/main" id="{65B0E2FB-28FB-4894-B80F-C37E4E784FA4}"/>
              </a:ext>
            </a:extLst>
          </p:cNvPr>
          <p:cNvSpPr>
            <a:spLocks noGrp="1"/>
          </p:cNvSpPr>
          <p:nvPr>
            <p:ph idx="1"/>
          </p:nvPr>
        </p:nvSpPr>
        <p:spPr>
          <a:xfrm>
            <a:off x="838199" y="1690688"/>
            <a:ext cx="10731759" cy="4906055"/>
          </a:xfrm>
        </p:spPr>
        <p:txBody>
          <a:bodyPr>
            <a:normAutofit fontScale="62500" lnSpcReduction="20000"/>
          </a:bodyPr>
          <a:lstStyle/>
          <a:p>
            <a:pPr marL="0" indent="0" algn="just">
              <a:buNone/>
            </a:pPr>
            <a:r>
              <a:rPr lang="it-IT" sz="3800" dirty="0"/>
              <a:t>In Italia</a:t>
            </a:r>
            <a:r>
              <a:rPr lang="it-IT" sz="3800" b="1" dirty="0"/>
              <a:t>, il crocifisso è atto ad esprimere</a:t>
            </a:r>
            <a:r>
              <a:rPr lang="it-IT" sz="3800" dirty="0"/>
              <a:t>, appunto in chiave simbolica ma in modo adeguato, </a:t>
            </a:r>
            <a:r>
              <a:rPr lang="it-IT" sz="3800" b="1" dirty="0"/>
              <a:t>l'origine religiosa dei valori </a:t>
            </a:r>
            <a:r>
              <a:rPr lang="it-IT" sz="3800" dirty="0"/>
              <a:t>di tolleranza, di rispetto reciproco, di valorizzazione della persona, di affermazione dei suoi diritti, di riguardo alla sua libertà, di autonomia della coscienza morale nei confronti dell'autorità, di solidarietà umana, di rifiuto di ogni discriminazione, </a:t>
            </a:r>
            <a:r>
              <a:rPr lang="it-IT" sz="3800" b="1" dirty="0"/>
              <a:t>che connotano la civiltà italiana</a:t>
            </a:r>
            <a:r>
              <a:rPr lang="it-IT" sz="3800" dirty="0"/>
              <a:t>. Questi valori, che hanno impregnato di sé tradizioni, modo di vivere, cultura del popolo italiano, soggiacciono ed emergono dalle norme fondamentali della nostra Carta costituzionale, accolte tra i “Principi fondamentali” e la Parte I della stessa, e, specificamente, da quelle richiamate dalla Corte costituzionale, delineanti la laicità propria dello Stato italiano. </a:t>
            </a:r>
          </a:p>
          <a:p>
            <a:pPr marL="0" indent="0" algn="just">
              <a:buNone/>
            </a:pPr>
            <a:r>
              <a:rPr lang="it-IT" sz="3800" dirty="0"/>
              <a:t>Il richiamo, attraverso il crocifisso, dell'origine religiosa di tali valori e della loro piena e radicale consonanza con gli insegnamenti cristiani, </a:t>
            </a:r>
            <a:r>
              <a:rPr lang="it-IT" sz="3800" b="1" dirty="0"/>
              <a:t>serve dunque a porre in evidenza la loro trascendente fondazione, senza mettere in discussione, anzi ribadendo, l'autonomia </a:t>
            </a:r>
            <a:r>
              <a:rPr lang="it-IT" sz="3800" dirty="0"/>
              <a:t>(non la contrapposizione, sottesa a una interpretazione ideologica della laicità che non trova riscontro alcuno nella nostra Carta fondamentale) </a:t>
            </a:r>
            <a:r>
              <a:rPr lang="it-IT" sz="3800" b="1" dirty="0"/>
              <a:t>dell'ordine temporale rispetto all'ordine spirituale, e senza sminuire la loro specifica "laicità"</a:t>
            </a:r>
            <a:r>
              <a:rPr lang="it-IT" sz="3800" dirty="0"/>
              <a:t>, confacente al contesto culturale fatto proprio e manifestato dall'ordinamento fondamentale dello Stato italiano.» </a:t>
            </a:r>
          </a:p>
          <a:p>
            <a:endParaRPr lang="it-IT" dirty="0"/>
          </a:p>
        </p:txBody>
      </p:sp>
    </p:spTree>
    <p:extLst>
      <p:ext uri="{BB962C8B-B14F-4D97-AF65-F5344CB8AC3E}">
        <p14:creationId xmlns:p14="http://schemas.microsoft.com/office/powerpoint/2010/main" val="21693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A5C16-3D95-4F6D-91E5-3543C6737FBB}"/>
              </a:ext>
            </a:extLst>
          </p:cNvPr>
          <p:cNvSpPr>
            <a:spLocks noGrp="1"/>
          </p:cNvSpPr>
          <p:nvPr>
            <p:ph type="title"/>
          </p:nvPr>
        </p:nvSpPr>
        <p:spPr/>
        <p:txBody>
          <a:bodyPr/>
          <a:lstStyle/>
          <a:p>
            <a:r>
              <a:rPr lang="it-IT" dirty="0"/>
              <a:t>La posizione della </a:t>
            </a:r>
            <a:br>
              <a:rPr lang="it-IT" dirty="0"/>
            </a:br>
            <a:r>
              <a:rPr lang="it-IT" dirty="0"/>
              <a:t>Corte Europea dei Diritti dell’Uomo</a:t>
            </a:r>
          </a:p>
        </p:txBody>
      </p:sp>
      <p:sp>
        <p:nvSpPr>
          <p:cNvPr id="3" name="Segnaposto contenuto 2">
            <a:extLst>
              <a:ext uri="{FF2B5EF4-FFF2-40B4-BE49-F238E27FC236}">
                <a16:creationId xmlns:a16="http://schemas.microsoft.com/office/drawing/2014/main" id="{57ED18E5-BE7B-4D5F-81F6-C5199858FF36}"/>
              </a:ext>
            </a:extLst>
          </p:cNvPr>
          <p:cNvSpPr>
            <a:spLocks noGrp="1"/>
          </p:cNvSpPr>
          <p:nvPr>
            <p:ph idx="1"/>
          </p:nvPr>
        </p:nvSpPr>
        <p:spPr>
          <a:xfrm>
            <a:off x="838200" y="1690688"/>
            <a:ext cx="10515600" cy="4486275"/>
          </a:xfrm>
        </p:spPr>
        <p:txBody>
          <a:bodyPr>
            <a:normAutofit fontScale="85000" lnSpcReduction="20000"/>
          </a:bodyPr>
          <a:lstStyle/>
          <a:p>
            <a:pPr marL="0" indent="0">
              <a:buNone/>
            </a:pPr>
            <a:r>
              <a:rPr lang="it-IT" dirty="0"/>
              <a:t>Decisione del 3 novembre 2009: accoglimento del ricorso</a:t>
            </a:r>
          </a:p>
          <a:p>
            <a:pPr marL="0" indent="0" algn="just">
              <a:buNone/>
            </a:pPr>
            <a:r>
              <a:rPr lang="it-IT" b="1" dirty="0"/>
              <a:t>Sentenza della Grande Camera del 18 marzo 2011 (su ricorso 30814/06): </a:t>
            </a:r>
          </a:p>
          <a:p>
            <a:pPr marL="0" indent="0" algn="just">
              <a:buNone/>
            </a:pPr>
            <a:r>
              <a:rPr lang="it-IT" dirty="0"/>
              <a:t>La Corte ritiene che il crocifisso sia innanzitutto un simbolo religioso... A questo stadio del ragionamento non è determinante sapere se il crocifisso abbia altri significati al di là del suo simbolismo religioso.</a:t>
            </a:r>
            <a:r>
              <a:rPr lang="it-IT" i="1" dirty="0"/>
              <a:t> </a:t>
            </a:r>
          </a:p>
          <a:p>
            <a:pPr marL="0" indent="0" algn="just">
              <a:buNone/>
            </a:pPr>
            <a:r>
              <a:rPr lang="it-IT" dirty="0"/>
              <a:t>Se è vero che il crocifisso è prima di tutto un simbolo religioso, non sussistono tuttavia nella fattispecie elementi attestanti l’eventuale influenza che l’esposizione di un simbolo di questa natura sulle mura delle aule scolastiche potrebbe avere sugli alunni</a:t>
            </a:r>
          </a:p>
          <a:p>
            <a:pPr marL="0" indent="0" algn="just">
              <a:buNone/>
            </a:pPr>
            <a:r>
              <a:rPr lang="it-IT" dirty="0"/>
              <a:t>Pur essendo comprensibile che la ricorrente possa vedere nell’esposizione del crocifisso nelle aule delle scuole pubbliche frequentate dai suoi figli una mancanza di rispetto da parte dello Stato del suo diritto di garantire loro un’educazione e un insegnamento conformi alle sue convinzioni filosofiche, la sua percezione personale non è sufficiente a integrare une violazione della Convenzione</a:t>
            </a:r>
          </a:p>
        </p:txBody>
      </p:sp>
    </p:spTree>
    <p:extLst>
      <p:ext uri="{BB962C8B-B14F-4D97-AF65-F5344CB8AC3E}">
        <p14:creationId xmlns:p14="http://schemas.microsoft.com/office/powerpoint/2010/main" val="264343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A5C16-3D95-4F6D-91E5-3543C6737FBB}"/>
              </a:ext>
            </a:extLst>
          </p:cNvPr>
          <p:cNvSpPr>
            <a:spLocks noGrp="1"/>
          </p:cNvSpPr>
          <p:nvPr>
            <p:ph type="title"/>
          </p:nvPr>
        </p:nvSpPr>
        <p:spPr/>
        <p:txBody>
          <a:bodyPr/>
          <a:lstStyle/>
          <a:p>
            <a:r>
              <a:rPr lang="it-IT" dirty="0"/>
              <a:t>La posizione della Corte Europea dei Diritti dell’Uomo 2011</a:t>
            </a:r>
          </a:p>
        </p:txBody>
      </p:sp>
      <p:sp>
        <p:nvSpPr>
          <p:cNvPr id="3" name="Segnaposto contenuto 2">
            <a:extLst>
              <a:ext uri="{FF2B5EF4-FFF2-40B4-BE49-F238E27FC236}">
                <a16:creationId xmlns:a16="http://schemas.microsoft.com/office/drawing/2014/main" id="{57ED18E5-BE7B-4D5F-81F6-C5199858FF36}"/>
              </a:ext>
            </a:extLst>
          </p:cNvPr>
          <p:cNvSpPr>
            <a:spLocks noGrp="1"/>
          </p:cNvSpPr>
          <p:nvPr>
            <p:ph idx="1"/>
          </p:nvPr>
        </p:nvSpPr>
        <p:spPr>
          <a:xfrm>
            <a:off x="838200" y="1690688"/>
            <a:ext cx="10515600" cy="4486275"/>
          </a:xfrm>
        </p:spPr>
        <p:txBody>
          <a:bodyPr>
            <a:normAutofit/>
          </a:bodyPr>
          <a:lstStyle/>
          <a:p>
            <a:pPr marL="0" indent="0" algn="just">
              <a:buNone/>
            </a:pPr>
            <a:r>
              <a:rPr lang="it-IT" dirty="0"/>
              <a:t>Rispetto alle argomentazioni del Governo italiano ricorrente: </a:t>
            </a:r>
          </a:p>
          <a:p>
            <a:pPr marL="0" indent="0" algn="just">
              <a:buNone/>
            </a:pPr>
            <a:r>
              <a:rPr lang="it-IT" dirty="0"/>
              <a:t>Se da una parte la decisione di perpetuare o meno una tradizione, anche legandola al carattere maggioritario di una religione, cui si intenda dare maggiore visibilità, rientra nel margine di discrezionalità degli Stati convenuti, l’evocare tale tradizione non li esonera tuttavia dall’obbligo di rispettare i diritti e le libertà consacrati dalla Convenzione e dai suoi Protocolli.</a:t>
            </a:r>
          </a:p>
          <a:p>
            <a:pPr marL="0" indent="0" algn="just">
              <a:buNone/>
            </a:pPr>
            <a:r>
              <a:rPr lang="it-IT" dirty="0"/>
              <a:t>Un crocifisso apposto su un muro è però un </a:t>
            </a:r>
            <a:r>
              <a:rPr lang="it-IT" b="1" dirty="0"/>
              <a:t>simbolo essenzialmente passivo</a:t>
            </a:r>
            <a:r>
              <a:rPr lang="it-IT" dirty="0"/>
              <a:t>, la cui influenza sugli alunni non può essere paragonata a un discorso didattico o alla partecipazione ad attività religiose.</a:t>
            </a:r>
          </a:p>
        </p:txBody>
      </p:sp>
    </p:spTree>
    <p:extLst>
      <p:ext uri="{BB962C8B-B14F-4D97-AF65-F5344CB8AC3E}">
        <p14:creationId xmlns:p14="http://schemas.microsoft.com/office/powerpoint/2010/main" val="315951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A5C16-3D95-4F6D-91E5-3543C6737FBB}"/>
              </a:ext>
            </a:extLst>
          </p:cNvPr>
          <p:cNvSpPr>
            <a:spLocks noGrp="1"/>
          </p:cNvSpPr>
          <p:nvPr>
            <p:ph type="title"/>
          </p:nvPr>
        </p:nvSpPr>
        <p:spPr/>
        <p:txBody>
          <a:bodyPr/>
          <a:lstStyle/>
          <a:p>
            <a:r>
              <a:rPr lang="it-IT" dirty="0"/>
              <a:t>La posizione della Corte di Cassazione</a:t>
            </a:r>
            <a:br>
              <a:rPr lang="it-IT" dirty="0"/>
            </a:br>
            <a:r>
              <a:rPr lang="it-IT" dirty="0"/>
              <a:t>Sentenza S.U. n. 24414 del 9 settembre 2021</a:t>
            </a:r>
          </a:p>
        </p:txBody>
      </p:sp>
      <p:sp>
        <p:nvSpPr>
          <p:cNvPr id="3" name="Segnaposto contenuto 2">
            <a:extLst>
              <a:ext uri="{FF2B5EF4-FFF2-40B4-BE49-F238E27FC236}">
                <a16:creationId xmlns:a16="http://schemas.microsoft.com/office/drawing/2014/main" id="{57ED18E5-BE7B-4D5F-81F6-C5199858FF36}"/>
              </a:ext>
            </a:extLst>
          </p:cNvPr>
          <p:cNvSpPr>
            <a:spLocks noGrp="1"/>
          </p:cNvSpPr>
          <p:nvPr>
            <p:ph idx="1"/>
          </p:nvPr>
        </p:nvSpPr>
        <p:spPr/>
        <p:txBody>
          <a:bodyPr>
            <a:normAutofit/>
          </a:bodyPr>
          <a:lstStyle/>
          <a:p>
            <a:pPr marL="0" indent="0" algn="just">
              <a:buNone/>
            </a:pPr>
            <a:r>
              <a:rPr lang="it-IT" dirty="0"/>
              <a:t>Un docente rimuove il crocifisso durante le proprie lezioni, riappendendolo al termine. </a:t>
            </a:r>
          </a:p>
          <a:p>
            <a:pPr marL="0" indent="0" algn="just">
              <a:buNone/>
            </a:pPr>
            <a:r>
              <a:rPr lang="it-IT" dirty="0"/>
              <a:t>Un’assemblea di classe degli studenti richiede, a maggioranza, che non venga rimosso il crocifisso. </a:t>
            </a:r>
          </a:p>
          <a:p>
            <a:pPr marL="0" indent="0" algn="just">
              <a:buNone/>
            </a:pPr>
            <a:r>
              <a:rPr lang="it-IT" dirty="0"/>
              <a:t>Il dirigente scolastico adotta un ordine di servizio con cui fa propria la decisione degli studenti e impone al docente di non rimuovere il crocifisso durante le proprie lezioni.</a:t>
            </a:r>
          </a:p>
        </p:txBody>
      </p:sp>
    </p:spTree>
    <p:extLst>
      <p:ext uri="{BB962C8B-B14F-4D97-AF65-F5344CB8AC3E}">
        <p14:creationId xmlns:p14="http://schemas.microsoft.com/office/powerpoint/2010/main" val="34959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A5C16-3D95-4F6D-91E5-3543C6737FBB}"/>
              </a:ext>
            </a:extLst>
          </p:cNvPr>
          <p:cNvSpPr>
            <a:spLocks noGrp="1"/>
          </p:cNvSpPr>
          <p:nvPr>
            <p:ph type="title"/>
          </p:nvPr>
        </p:nvSpPr>
        <p:spPr/>
        <p:txBody>
          <a:bodyPr>
            <a:noAutofit/>
          </a:bodyPr>
          <a:lstStyle/>
          <a:p>
            <a:r>
              <a:rPr lang="it-IT" sz="3600" dirty="0"/>
              <a:t>La posizione della Corte di Cassazione:</a:t>
            </a:r>
            <a:br>
              <a:rPr lang="it-IT" sz="3600" dirty="0"/>
            </a:br>
            <a:r>
              <a:rPr lang="it-IT" sz="3600" dirty="0"/>
              <a:t>- Autonomia e responsabilità dei singoli istituti scolastici </a:t>
            </a:r>
            <a:br>
              <a:rPr lang="it-IT" sz="3600" dirty="0"/>
            </a:br>
            <a:r>
              <a:rPr lang="it-IT" sz="3600" dirty="0"/>
              <a:t>- I limiti del principio di maggioranza</a:t>
            </a:r>
          </a:p>
        </p:txBody>
      </p:sp>
      <p:sp>
        <p:nvSpPr>
          <p:cNvPr id="3" name="Segnaposto contenuto 2">
            <a:extLst>
              <a:ext uri="{FF2B5EF4-FFF2-40B4-BE49-F238E27FC236}">
                <a16:creationId xmlns:a16="http://schemas.microsoft.com/office/drawing/2014/main" id="{57ED18E5-BE7B-4D5F-81F6-C5199858FF36}"/>
              </a:ext>
            </a:extLst>
          </p:cNvPr>
          <p:cNvSpPr>
            <a:spLocks noGrp="1"/>
          </p:cNvSpPr>
          <p:nvPr>
            <p:ph idx="1"/>
          </p:nvPr>
        </p:nvSpPr>
        <p:spPr>
          <a:xfrm>
            <a:off x="838200" y="2199861"/>
            <a:ext cx="10515600" cy="3977102"/>
          </a:xfrm>
        </p:spPr>
        <p:txBody>
          <a:bodyPr>
            <a:normAutofit fontScale="92500" lnSpcReduction="10000"/>
          </a:bodyPr>
          <a:lstStyle/>
          <a:p>
            <a:pPr marL="0" indent="0">
              <a:buNone/>
            </a:pPr>
            <a:r>
              <a:rPr lang="it-IT" dirty="0"/>
              <a:t>IL contenuto della decisione:</a:t>
            </a:r>
          </a:p>
          <a:p>
            <a:pPr marL="0" indent="0" algn="just">
              <a:buNone/>
            </a:pPr>
            <a:r>
              <a:rPr lang="it-IT" dirty="0"/>
              <a:t>È invalido l’ordine di servizio del dirigente di rispettare la deliberazione dell’assemblea studentesca: </a:t>
            </a:r>
          </a:p>
          <a:p>
            <a:pPr marL="514350" indent="-514350" algn="just">
              <a:buAutoNum type="alphaLcParenR"/>
            </a:pPr>
            <a:r>
              <a:rPr lang="it-IT" dirty="0"/>
              <a:t>perché non si è ricercato, nel contesto dell’istituto scolastico, un </a:t>
            </a:r>
            <a:r>
              <a:rPr lang="it-IT" b="1" dirty="0"/>
              <a:t>ragionevole accomodamento</a:t>
            </a:r>
            <a:r>
              <a:rPr lang="it-IT" dirty="0"/>
              <a:t>, nemmeno sollecitando i protagonisti del confronto a considerare le differenti possibilità concrete di un’esposizione del crocefisso; </a:t>
            </a:r>
          </a:p>
          <a:p>
            <a:pPr marL="514350" indent="-514350" algn="just">
              <a:buAutoNum type="alphaLcParenR"/>
            </a:pPr>
            <a:r>
              <a:rPr lang="it-IT" dirty="0"/>
              <a:t>perché comunque la soluzione adottata non è in armonia con i principi dell’ordinamento giuridico, comportando l’adozione dell’idea della maggioranza degli studenti, senza accogliere nemmeno in parte le ragioni del professore, né le </a:t>
            </a:r>
            <a:r>
              <a:rPr lang="it-IT" b="1" dirty="0"/>
              <a:t>opinioni degli studenti restati in minoranza</a:t>
            </a:r>
            <a:r>
              <a:rPr lang="it-IT" dirty="0"/>
              <a:t>.</a:t>
            </a:r>
          </a:p>
        </p:txBody>
      </p:sp>
    </p:spTree>
    <p:extLst>
      <p:ext uri="{BB962C8B-B14F-4D97-AF65-F5344CB8AC3E}">
        <p14:creationId xmlns:p14="http://schemas.microsoft.com/office/powerpoint/2010/main" val="328932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02DEE-2FFC-49FE-B53C-A441CA4D5A2A}"/>
              </a:ext>
            </a:extLst>
          </p:cNvPr>
          <p:cNvSpPr>
            <a:spLocks noGrp="1"/>
          </p:cNvSpPr>
          <p:nvPr>
            <p:ph type="ctrTitle"/>
          </p:nvPr>
        </p:nvSpPr>
        <p:spPr>
          <a:xfrm>
            <a:off x="830423" y="503341"/>
            <a:ext cx="10310327" cy="675313"/>
          </a:xfrm>
        </p:spPr>
        <p:txBody>
          <a:bodyPr>
            <a:normAutofit fontScale="90000"/>
          </a:bodyPr>
          <a:lstStyle/>
          <a:p>
            <a:r>
              <a:rPr lang="it-IT"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Simmaco, Ambrogio e l’Altare della Vittoria (384)</a:t>
            </a:r>
          </a:p>
        </p:txBody>
      </p:sp>
      <p:sp>
        <p:nvSpPr>
          <p:cNvPr id="3" name="Sottotitolo 2">
            <a:extLst>
              <a:ext uri="{FF2B5EF4-FFF2-40B4-BE49-F238E27FC236}">
                <a16:creationId xmlns:a16="http://schemas.microsoft.com/office/drawing/2014/main" id="{DF804061-796F-4651-9353-0C8620C4F57D}"/>
              </a:ext>
            </a:extLst>
          </p:cNvPr>
          <p:cNvSpPr>
            <a:spLocks noGrp="1"/>
          </p:cNvSpPr>
          <p:nvPr>
            <p:ph type="subTitle" idx="1"/>
          </p:nvPr>
        </p:nvSpPr>
        <p:spPr>
          <a:xfrm>
            <a:off x="1524000" y="2290193"/>
            <a:ext cx="9144000" cy="4269997"/>
          </a:xfrm>
        </p:spPr>
        <p:txBody>
          <a:bodyPr/>
          <a:lstStyle/>
          <a:p>
            <a:endParaRPr lang="it-IT" dirty="0"/>
          </a:p>
        </p:txBody>
      </p:sp>
      <p:pic>
        <p:nvPicPr>
          <p:cNvPr id="7" name="Immagine 6">
            <a:extLst>
              <a:ext uri="{FF2B5EF4-FFF2-40B4-BE49-F238E27FC236}">
                <a16:creationId xmlns:a16="http://schemas.microsoft.com/office/drawing/2014/main" id="{AE6CE046-41F0-4FCD-B111-E538894DB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311" y="2393822"/>
            <a:ext cx="6862194" cy="4269997"/>
          </a:xfrm>
          <a:prstGeom prst="rect">
            <a:avLst/>
          </a:prstGeom>
          <a:ln>
            <a:noFill/>
          </a:ln>
          <a:effectLst>
            <a:softEdge rad="112500"/>
          </a:effectLst>
        </p:spPr>
      </p:pic>
      <p:pic>
        <p:nvPicPr>
          <p:cNvPr id="11" name="Immagine 10">
            <a:extLst>
              <a:ext uri="{FF2B5EF4-FFF2-40B4-BE49-F238E27FC236}">
                <a16:creationId xmlns:a16="http://schemas.microsoft.com/office/drawing/2014/main" id="{0032B202-D4F3-492B-B2BA-389A5FD94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673" y="1390261"/>
            <a:ext cx="1870745" cy="3047515"/>
          </a:xfrm>
          <a:prstGeom prst="rect">
            <a:avLst/>
          </a:prstGeom>
          <a:ln>
            <a:noFill/>
          </a:ln>
          <a:effectLst>
            <a:softEdge rad="112500"/>
          </a:effectLst>
        </p:spPr>
      </p:pic>
      <p:pic>
        <p:nvPicPr>
          <p:cNvPr id="13" name="Immagine 12">
            <a:extLst>
              <a:ext uri="{FF2B5EF4-FFF2-40B4-BE49-F238E27FC236}">
                <a16:creationId xmlns:a16="http://schemas.microsoft.com/office/drawing/2014/main" id="{8B620275-B399-4A57-8BBB-5B07E74AC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04" y="1476463"/>
            <a:ext cx="2950935" cy="4110605"/>
          </a:xfrm>
          <a:prstGeom prst="rect">
            <a:avLst/>
          </a:prstGeom>
          <a:ln>
            <a:noFill/>
          </a:ln>
          <a:effectLst>
            <a:softEdge rad="112500"/>
          </a:effectLst>
        </p:spPr>
      </p:pic>
      <p:pic>
        <p:nvPicPr>
          <p:cNvPr id="15" name="Immagine 14">
            <a:extLst>
              <a:ext uri="{FF2B5EF4-FFF2-40B4-BE49-F238E27FC236}">
                <a16:creationId xmlns:a16="http://schemas.microsoft.com/office/drawing/2014/main" id="{F50B01D8-D888-4991-A639-38A1240EB6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5463" y="1476463"/>
            <a:ext cx="2857848" cy="4110605"/>
          </a:xfrm>
          <a:prstGeom prst="rect">
            <a:avLst/>
          </a:prstGeom>
          <a:ln>
            <a:noFill/>
          </a:ln>
          <a:effectLst>
            <a:softEdge rad="112500"/>
          </a:effectLst>
        </p:spPr>
      </p:pic>
    </p:spTree>
    <p:extLst>
      <p:ext uri="{BB962C8B-B14F-4D97-AF65-F5344CB8AC3E}">
        <p14:creationId xmlns:p14="http://schemas.microsoft.com/office/powerpoint/2010/main" val="325964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F566CD-BAF4-441B-8FA3-D684495E833A}"/>
              </a:ext>
            </a:extLst>
          </p:cNvPr>
          <p:cNvSpPr>
            <a:spLocks noGrp="1"/>
          </p:cNvSpPr>
          <p:nvPr>
            <p:ph type="title"/>
          </p:nvPr>
        </p:nvSpPr>
        <p:spPr/>
        <p:txBody>
          <a:bodyPr>
            <a:normAutofit/>
          </a:bodyPr>
          <a:lstStyle/>
          <a:p>
            <a:r>
              <a:rPr lang="it-IT" sz="4800" dirty="0">
                <a:solidFill>
                  <a:srgbClr val="002060"/>
                </a:solidFill>
                <a:latin typeface="Times New Roman" panose="02020603050405020304" pitchFamily="18" charset="0"/>
                <a:cs typeface="Times New Roman" panose="02020603050405020304" pitchFamily="18" charset="0"/>
              </a:rPr>
              <a:t>Simmaco</a:t>
            </a:r>
          </a:p>
        </p:txBody>
      </p:sp>
      <p:sp>
        <p:nvSpPr>
          <p:cNvPr id="3" name="Segnaposto contenuto 2">
            <a:extLst>
              <a:ext uri="{FF2B5EF4-FFF2-40B4-BE49-F238E27FC236}">
                <a16:creationId xmlns:a16="http://schemas.microsoft.com/office/drawing/2014/main" id="{91DB1683-1BAB-4DF5-92ED-859DCA3CF0E3}"/>
              </a:ext>
            </a:extLst>
          </p:cNvPr>
          <p:cNvSpPr>
            <a:spLocks noGrp="1"/>
          </p:cNvSpPr>
          <p:nvPr>
            <p:ph idx="1"/>
          </p:nvPr>
        </p:nvSpPr>
        <p:spPr>
          <a:xfrm>
            <a:off x="643812" y="1576873"/>
            <a:ext cx="10972800" cy="4916002"/>
          </a:xfrm>
        </p:spPr>
        <p:txBody>
          <a:bodyPr>
            <a:noAutofit/>
          </a:bodyPr>
          <a:lstStyle/>
          <a:p>
            <a:pPr marL="0" indent="0" algn="just">
              <a:buNone/>
            </a:pP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Diversi sono i culti che gli uomini praticano, </a:t>
            </a:r>
          </a:p>
          <a:p>
            <a:pPr marL="0" indent="0" algn="just">
              <a:buNone/>
            </a:pP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 sono da considerare come vòlti tutti </a:t>
            </a:r>
          </a:p>
          <a:p>
            <a:pPr marL="0" indent="0" algn="just">
              <a:buNone/>
            </a:pP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 adorare un solo e medesimo essere</a:t>
            </a:r>
          </a:p>
          <a:p>
            <a:pPr marL="0" indent="0" algn="just">
              <a:buNone/>
            </a:pP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Contempliamo gli stessi astri, ci sovrasta uno stesso cielo, uno solo è l’universo che ci circonda: che importa con quale dottrina ciascuno di noi cerca la verità? </a:t>
            </a:r>
          </a:p>
          <a:p>
            <a:pPr marL="0" indent="0" algn="just">
              <a:buNone/>
            </a:pP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 si può giungere per un’unica via a un segreto così profondo</a:t>
            </a:r>
          </a:p>
          <a:p>
            <a:pPr marL="0" indent="0" algn="just">
              <a:buNone/>
            </a:pPr>
            <a:r>
              <a:rPr lang="it-IT" sz="30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Uno itinere non </a:t>
            </a:r>
            <a:r>
              <a:rPr lang="it-IT" sz="3000"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potest</a:t>
            </a:r>
            <a:r>
              <a:rPr lang="it-IT" sz="30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3000"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perveniri</a:t>
            </a:r>
            <a:r>
              <a:rPr lang="it-IT" sz="30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 </a:t>
            </a:r>
            <a:r>
              <a:rPr lang="it-IT" sz="3000"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tam</a:t>
            </a:r>
            <a:r>
              <a:rPr lang="it-IT" sz="30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grande </a:t>
            </a:r>
            <a:r>
              <a:rPr lang="it-IT" sz="3000"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secretum</a:t>
            </a:r>
            <a:endParaRPr lang="it-IT" sz="30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it-IT" sz="3000" dirty="0" err="1">
                <a:solidFill>
                  <a:srgbClr val="002060"/>
                </a:solidFill>
                <a:effectLst>
                  <a:outerShdw blurRad="38100" dist="38100" dir="2700000" algn="tl">
                    <a:srgbClr val="000000">
                      <a:alpha val="43137"/>
                    </a:srgbClr>
                  </a:outerShdw>
                </a:effectLst>
                <a:latin typeface="Times New Roman" panose="02020603050405020304" pitchFamily="18" charset="0"/>
              </a:rPr>
              <a:t>Relatio</a:t>
            </a:r>
            <a:r>
              <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rPr>
              <a:t> III 3-4)</a:t>
            </a:r>
            <a:endParaRPr lang="it-IT" sz="3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C140E874-BA4E-495E-8299-0F58D95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215" y="280548"/>
            <a:ext cx="3125972" cy="2866689"/>
          </a:xfrm>
          <a:prstGeom prst="rect">
            <a:avLst/>
          </a:prstGeom>
          <a:ln>
            <a:noFill/>
          </a:ln>
          <a:effectLst>
            <a:softEdge rad="112500"/>
          </a:effectLst>
        </p:spPr>
      </p:pic>
    </p:spTree>
    <p:extLst>
      <p:ext uri="{BB962C8B-B14F-4D97-AF65-F5344CB8AC3E}">
        <p14:creationId xmlns:p14="http://schemas.microsoft.com/office/powerpoint/2010/main" val="32300365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1290</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Times New Roman</vt:lpstr>
      <vt:lpstr>Tema di Office</vt:lpstr>
      <vt:lpstr>L’esposizione del crocifisso nelle aule scolastiche. La posizione della Corte Costituzionale (Luca Imarisio)</vt:lpstr>
      <vt:lpstr>L’esposizione del crocifisso nelle aule scolastiche. La posizione della Corte Costituzionale</vt:lpstr>
      <vt:lpstr>La posizione del Consiglio di Stato Sentenza n. 556 del 2006</vt:lpstr>
      <vt:lpstr>La posizione della  Corte Europea dei Diritti dell’Uomo</vt:lpstr>
      <vt:lpstr>La posizione della Corte Europea dei Diritti dell’Uomo 2011</vt:lpstr>
      <vt:lpstr>La posizione della Corte di Cassazione Sentenza S.U. n. 24414 del 9 settembre 2021</vt:lpstr>
      <vt:lpstr>La posizione della Corte di Cassazione: - Autonomia e responsabilità dei singoli istituti scolastici  - I limiti del principio di maggioranza</vt:lpstr>
      <vt:lpstr>Simmaco, Ambrogio e l’Altare della Vittoria (384)</vt:lpstr>
      <vt:lpstr>Simmaco</vt:lpstr>
      <vt:lpstr>Ambrogio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Simmaco, Ambrogio e l’Altare della Vittoria (384)</dc:title>
  <dc:creator>massimo ciusani</dc:creator>
  <cp:lastModifiedBy>massimo ciusani</cp:lastModifiedBy>
  <cp:revision>12</cp:revision>
  <dcterms:created xsi:type="dcterms:W3CDTF">2022-03-08T17:05:13Z</dcterms:created>
  <dcterms:modified xsi:type="dcterms:W3CDTF">2022-03-14T14:24:44Z</dcterms:modified>
</cp:coreProperties>
</file>