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18DB3-9001-3E4F-A7DC-B45A3BA3B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054" y="883942"/>
            <a:ext cx="9408925" cy="3283712"/>
          </a:xfrm>
        </p:spPr>
        <p:txBody>
          <a:bodyPr>
            <a:normAutofit/>
          </a:bodyPr>
          <a:lstStyle/>
          <a:p>
            <a:r>
              <a:rPr lang="it-IT" sz="4400" dirty="0"/>
              <a:t>RESPONSABILITÀ PENALE E CONTROLLO PENALE TRA LIBERALISMO E PATERNALISMO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2E25D1-CF09-F745-907A-DED5505C1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054" y="4109021"/>
            <a:ext cx="8469839" cy="1826670"/>
          </a:xfrm>
        </p:spPr>
        <p:txBody>
          <a:bodyPr>
            <a:normAutofit/>
          </a:bodyPr>
          <a:lstStyle/>
          <a:p>
            <a:r>
              <a:rPr lang="it-IT" sz="4000" dirty="0"/>
              <a:t>La disciplina in materia di stupefacenti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930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CCFE7D-5F0D-E546-AC43-22CB542C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L’evoluzione normativa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CF3A90-396B-4147-A475-61232174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100" dirty="0"/>
              <a:t>Codice </a:t>
            </a:r>
            <a:r>
              <a:rPr lang="it-IT" sz="2100" dirty="0" err="1"/>
              <a:t>Zanardelli</a:t>
            </a:r>
            <a:r>
              <a:rPr lang="it-IT" sz="2100" dirty="0"/>
              <a:t>, 1889</a:t>
            </a:r>
          </a:p>
          <a:p>
            <a:r>
              <a:rPr lang="it-IT" sz="2100" dirty="0"/>
              <a:t>L. 396/1923</a:t>
            </a:r>
          </a:p>
          <a:p>
            <a:r>
              <a:rPr lang="it-IT" sz="2100" dirty="0"/>
              <a:t>Codice Rocco, 1930 (</a:t>
            </a:r>
            <a:r>
              <a:rPr lang="it-IT" sz="2100" dirty="0" err="1"/>
              <a:t>artt</a:t>
            </a:r>
            <a:r>
              <a:rPr lang="it-IT" sz="2100" dirty="0"/>
              <a:t>. 446-447-729-730 c.p.)</a:t>
            </a:r>
          </a:p>
          <a:p>
            <a:r>
              <a:rPr lang="it-IT" sz="2100" dirty="0"/>
              <a:t>T.U. Sanitario (DPR 1265/1934)</a:t>
            </a:r>
          </a:p>
          <a:p>
            <a:r>
              <a:rPr lang="it-IT" sz="2100" dirty="0"/>
              <a:t>L. 1051/1954</a:t>
            </a:r>
          </a:p>
          <a:p>
            <a:r>
              <a:rPr lang="it-IT" sz="2100" dirty="0"/>
              <a:t>L. 685/1975</a:t>
            </a:r>
          </a:p>
          <a:p>
            <a:r>
              <a:rPr lang="it-IT" sz="2100" dirty="0"/>
              <a:t>L. 162/1990</a:t>
            </a:r>
          </a:p>
          <a:p>
            <a:r>
              <a:rPr lang="it-IT" sz="2100" dirty="0"/>
              <a:t>T.U. Stupefacenti (DPR 309/1990)</a:t>
            </a:r>
          </a:p>
          <a:p>
            <a:r>
              <a:rPr lang="it-IT" sz="2100" dirty="0"/>
              <a:t>D.l. 272/2005 (l. 49/2006) e successivi interventi della Consulta</a:t>
            </a:r>
          </a:p>
          <a:p>
            <a:pPr lvl="1"/>
            <a:r>
              <a:rPr lang="it-IT" sz="2100" dirty="0"/>
              <a:t>Corte Costituzionale 32/2014 (d.l. 36/2014, </a:t>
            </a:r>
            <a:r>
              <a:rPr lang="it-IT" sz="2100" dirty="0" err="1"/>
              <a:t>conv</a:t>
            </a:r>
            <a:r>
              <a:rPr lang="it-IT" sz="2100" dirty="0"/>
              <a:t>. l. 79/2014)</a:t>
            </a:r>
          </a:p>
          <a:p>
            <a:pPr lvl="1"/>
            <a:r>
              <a:rPr lang="it-IT" sz="2100" dirty="0"/>
              <a:t>Corte Costituzionale 40/2019</a:t>
            </a:r>
          </a:p>
          <a:p>
            <a:r>
              <a:rPr lang="it-IT" sz="2100" dirty="0"/>
              <a:t>L. 142/2016 </a:t>
            </a:r>
          </a:p>
        </p:txBody>
      </p:sp>
    </p:spTree>
    <p:extLst>
      <p:ext uri="{BB962C8B-B14F-4D97-AF65-F5344CB8AC3E}">
        <p14:creationId xmlns:p14="http://schemas.microsoft.com/office/powerpoint/2010/main" val="114170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893514-66E4-5F4A-9DA6-77C6E334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disciplina sovranazionale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BBCB56-9CCB-654B-AE5A-6D2AFF34F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600" dirty="0"/>
              <a:t>Convenzione di New York, 1961 </a:t>
            </a:r>
          </a:p>
          <a:p>
            <a:r>
              <a:rPr lang="it-IT" sz="2600" dirty="0"/>
              <a:t>Convenzione di Vienna, 1971</a:t>
            </a:r>
          </a:p>
          <a:p>
            <a:r>
              <a:rPr lang="it-IT" sz="2600" dirty="0"/>
              <a:t>Convenzione di Vienna, 1988</a:t>
            </a:r>
          </a:p>
          <a:p>
            <a:endParaRPr lang="it-IT" sz="2600" dirty="0"/>
          </a:p>
          <a:p>
            <a:r>
              <a:rPr lang="it-IT" sz="2600" dirty="0"/>
              <a:t>Decisione Quadro del Consiglio dell’Ue, 2004</a:t>
            </a:r>
          </a:p>
          <a:p>
            <a:r>
              <a:rPr lang="it-IT" sz="2600" dirty="0"/>
              <a:t>Direttiva dell’Ue, 2017</a:t>
            </a:r>
          </a:p>
        </p:txBody>
      </p:sp>
    </p:spTree>
    <p:extLst>
      <p:ext uri="{BB962C8B-B14F-4D97-AF65-F5344CB8AC3E}">
        <p14:creationId xmlns:p14="http://schemas.microsoft.com/office/powerpoint/2010/main" val="47793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C332DAB8-D419-C540-BC9C-8050EFB16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585" y="576279"/>
            <a:ext cx="7315200" cy="1037849"/>
          </a:xfrm>
        </p:spPr>
        <p:txBody>
          <a:bodyPr>
            <a:normAutofit/>
          </a:bodyPr>
          <a:lstStyle/>
          <a:p>
            <a:r>
              <a:rPr lang="it-IT" dirty="0"/>
              <a:t>Il quadro odierno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01C0E47A-0A2B-934E-B4B7-30B88D42E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5770" y="1914558"/>
            <a:ext cx="8220861" cy="3916518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Art. 73 	T.U. Stupefacenti = punisce chi coltiva, produce, fabbrica, estrae, raffina, vende, offre o mette in vendita, cede, distribuisce, commercia, traporta, procura ad altri, invia, passa o spedisce in transito, consegna per qualunque scopo sostanze stupefacenti; chi importa, esporta, acquista, riceve a qualsiasi titolo o comunque illecitamente detiene sostanze destinate a un uso non esclusivamente personale.</a:t>
            </a:r>
          </a:p>
          <a:p>
            <a:pPr algn="just"/>
            <a:r>
              <a:rPr lang="it-IT" dirty="0"/>
              <a:t>È mantenuta la distinzione tra droghe pesanti e droghe leggere</a:t>
            </a:r>
          </a:p>
          <a:p>
            <a:pPr algn="just"/>
            <a:r>
              <a:rPr lang="it-IT" dirty="0"/>
              <a:t>Al comma 5, è previsto il fatto di lieve entità (mezzi, modalità, circostanze dell’azione o per qualità e quantità delle sostanze)</a:t>
            </a:r>
          </a:p>
        </p:txBody>
      </p:sp>
    </p:spTree>
    <p:extLst>
      <p:ext uri="{BB962C8B-B14F-4D97-AF65-F5344CB8AC3E}">
        <p14:creationId xmlns:p14="http://schemas.microsoft.com/office/powerpoint/2010/main" val="411732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460D07-6612-8344-9B15-AE21BF51B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4049" y="873979"/>
            <a:ext cx="7315200" cy="5546017"/>
          </a:xfrm>
        </p:spPr>
        <p:txBody>
          <a:bodyPr>
            <a:normAutofit/>
          </a:bodyPr>
          <a:lstStyle/>
          <a:p>
            <a:r>
              <a:rPr lang="it-IT" dirty="0"/>
              <a:t>Art. 75 = è previsto un illecito amministrativo per condotte di importazione, esportazione, acquisto, ricezione e detenzione ai fini del consumo personale</a:t>
            </a:r>
          </a:p>
          <a:p>
            <a:r>
              <a:rPr lang="it-IT" dirty="0"/>
              <a:t>Possibili conseguenze sanzionatorie:</a:t>
            </a:r>
          </a:p>
          <a:p>
            <a:r>
              <a:rPr lang="it-IT" b="0" i="0" u="none" strike="noStrike" dirty="0">
                <a:solidFill>
                  <a:schemeClr val="tx2"/>
                </a:solidFill>
                <a:effectLst/>
              </a:rPr>
              <a:t>a) sospensione della patente di guida, del certificato di abilitazione professionale per la guida di motoveicoli e del certificato di idoneità alla guida di ciclomotori o divieto di conseguirli per un periodo fino a tre anni;</a:t>
            </a:r>
          </a:p>
          <a:p>
            <a:r>
              <a:rPr lang="it-IT" b="0" i="0" u="none" strike="noStrike" dirty="0">
                <a:solidFill>
                  <a:schemeClr val="tx2"/>
                </a:solidFill>
                <a:effectLst/>
              </a:rPr>
              <a:t>b) sospensione della licenza di porto d'armi o divieto di conseguirla;</a:t>
            </a:r>
          </a:p>
          <a:p>
            <a:r>
              <a:rPr lang="it-IT" b="0" i="0" u="none" strike="noStrike" dirty="0">
                <a:solidFill>
                  <a:schemeClr val="tx2"/>
                </a:solidFill>
                <a:effectLst/>
              </a:rPr>
              <a:t>c) sospensione del passaporto e di ogni altro documento equipollente o divieto di conseguirli;</a:t>
            </a:r>
          </a:p>
          <a:p>
            <a:r>
              <a:rPr lang="it-IT" b="0" i="0" u="none" strike="noStrike" dirty="0">
                <a:solidFill>
                  <a:schemeClr val="tx2"/>
                </a:solidFill>
                <a:effectLst/>
              </a:rPr>
              <a:t>d) sospensione del permesso di soggiorno per motivi di turismo o divieto di conseguirlo se cittadino extracomunitario</a:t>
            </a:r>
          </a:p>
          <a:p>
            <a:pPr marL="342900" indent="-34290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271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50CC54-801B-494D-A102-C69128FC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valori in gioco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E7A75D-9757-1040-92C2-C8AEF4B4E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Salute individuale</a:t>
            </a:r>
          </a:p>
          <a:p>
            <a:r>
              <a:rPr lang="it-IT" sz="2800" dirty="0"/>
              <a:t>Salute pubblica</a:t>
            </a:r>
          </a:p>
          <a:p>
            <a:r>
              <a:rPr lang="it-IT" sz="2800" dirty="0"/>
              <a:t>Ordine pubblico e pubblica sicurezza</a:t>
            </a:r>
          </a:p>
          <a:p>
            <a:r>
              <a:rPr lang="it-IT" sz="2800" dirty="0"/>
              <a:t>Salvaguardia delle nuove generazioni</a:t>
            </a:r>
          </a:p>
        </p:txBody>
      </p:sp>
    </p:spTree>
    <p:extLst>
      <p:ext uri="{BB962C8B-B14F-4D97-AF65-F5344CB8AC3E}">
        <p14:creationId xmlns:p14="http://schemas.microsoft.com/office/powerpoint/2010/main" val="84470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CB9F35-A3AB-404B-AC91-4076223A3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5128"/>
            <a:ext cx="3616349" cy="5645322"/>
          </a:xfrm>
        </p:spPr>
        <p:txBody>
          <a:bodyPr/>
          <a:lstStyle/>
          <a:p>
            <a:r>
              <a:rPr lang="it-IT" dirty="0"/>
              <a:t>Il paternalismo penale: il problema dell’autoconsumo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86CA37-DC30-6D4B-A2C7-0951AE8F6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805" y="868680"/>
            <a:ext cx="7315200" cy="5120640"/>
          </a:xfrm>
        </p:spPr>
        <p:txBody>
          <a:bodyPr>
            <a:normAutofit/>
          </a:bodyPr>
          <a:lstStyle/>
          <a:p>
            <a:r>
              <a:rPr lang="it-IT" sz="2600" dirty="0"/>
              <a:t>Le condotte finalizzate all’uso personale: la cessione di piccole quantità di stupefacente per fini personali (Corte Cost. 296/1996)</a:t>
            </a:r>
          </a:p>
          <a:p>
            <a:r>
              <a:rPr lang="it-IT" sz="2600" dirty="0"/>
              <a:t>Le aperture della giurisprudenza: il consumo di gruppo</a:t>
            </a:r>
          </a:p>
          <a:p>
            <a:r>
              <a:rPr lang="it-IT" sz="2600" dirty="0"/>
              <a:t>La coltivazione di sostanza destinata al consumo personale (Corte Cost. 109/2016)</a:t>
            </a:r>
          </a:p>
        </p:txBody>
      </p:sp>
    </p:spTree>
    <p:extLst>
      <p:ext uri="{BB962C8B-B14F-4D97-AF65-F5344CB8AC3E}">
        <p14:creationId xmlns:p14="http://schemas.microsoft.com/office/powerpoint/2010/main" val="102834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F98014-E07E-B84B-8A86-5B8C4A6F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6"/>
            <a:ext cx="3473519" cy="4601183"/>
          </a:xfrm>
        </p:spPr>
        <p:txBody>
          <a:bodyPr/>
          <a:lstStyle/>
          <a:p>
            <a:r>
              <a:rPr lang="it-IT" dirty="0"/>
              <a:t>Le spinte verso la liberalizzazione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402F1A-FEFC-C144-91F3-9B83ACF41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900" dirty="0"/>
              <a:t>Considerazione dei valori in gioco e dei possibili effetti delle politiche anti-repressive</a:t>
            </a:r>
          </a:p>
          <a:p>
            <a:r>
              <a:rPr lang="it-IT" sz="2900" dirty="0"/>
              <a:t>I referendum abrogativi</a:t>
            </a:r>
          </a:p>
          <a:p>
            <a:pPr lvl="1"/>
            <a:r>
              <a:rPr lang="it-IT" sz="2900" dirty="0"/>
              <a:t>Il referendum del 1993 (D.P.R., 5 giugno 1993, n. 171)</a:t>
            </a:r>
          </a:p>
          <a:p>
            <a:pPr lvl="1"/>
            <a:r>
              <a:rPr lang="it-IT" sz="2900" dirty="0"/>
              <a:t>Corte Cost. 51/2022</a:t>
            </a:r>
          </a:p>
        </p:txBody>
      </p:sp>
    </p:spTree>
    <p:extLst>
      <p:ext uri="{BB962C8B-B14F-4D97-AF65-F5344CB8AC3E}">
        <p14:creationId xmlns:p14="http://schemas.microsoft.com/office/powerpoint/2010/main" val="95346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60388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Cornice</vt:lpstr>
      <vt:lpstr>RESPONSABILITÀ PENALE E CONTROLLO PENALE TRA LIBERALISMO E PATERNALISMO </vt:lpstr>
      <vt:lpstr>L’evoluzione normativa </vt:lpstr>
      <vt:lpstr>La disciplina sovranazionale</vt:lpstr>
      <vt:lpstr>Il quadro odierno</vt:lpstr>
      <vt:lpstr>Presentazione standard di PowerPoint</vt:lpstr>
      <vt:lpstr>I valori in gioco</vt:lpstr>
      <vt:lpstr>Il paternalismo penale: il problema dell’autoconsumo</vt:lpstr>
      <vt:lpstr>Le spinte verso la liberalizzazione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RESPONSABILITÀ PENALE E CONTROLLO PENALE TRA LIBERALISMO E PATERNALISMO </dc:title>
  <dc:creator>Sara Prandi</dc:creator>
  <cp:lastModifiedBy>Sara Prandi</cp:lastModifiedBy>
  <cp:revision>4</cp:revision>
  <dcterms:created xsi:type="dcterms:W3CDTF">2022-03-16T14:14:18Z</dcterms:created>
  <dcterms:modified xsi:type="dcterms:W3CDTF">2022-03-18T08:37:44Z</dcterms:modified>
</cp:coreProperties>
</file>