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1"/>
  </p:notesMasterIdLst>
  <p:handoutMasterIdLst>
    <p:handoutMasterId r:id="rId22"/>
  </p:handoutMasterIdLst>
  <p:sldIdLst>
    <p:sldId id="289" r:id="rId2"/>
    <p:sldId id="256" r:id="rId3"/>
    <p:sldId id="292" r:id="rId4"/>
    <p:sldId id="290" r:id="rId5"/>
    <p:sldId id="295" r:id="rId6"/>
    <p:sldId id="296" r:id="rId7"/>
    <p:sldId id="301" r:id="rId8"/>
    <p:sldId id="270" r:id="rId9"/>
    <p:sldId id="271" r:id="rId10"/>
    <p:sldId id="283" r:id="rId11"/>
    <p:sldId id="274" r:id="rId12"/>
    <p:sldId id="291" r:id="rId13"/>
    <p:sldId id="293" r:id="rId14"/>
    <p:sldId id="294" r:id="rId15"/>
    <p:sldId id="297" r:id="rId16"/>
    <p:sldId id="278" r:id="rId17"/>
    <p:sldId id="298" r:id="rId18"/>
    <p:sldId id="300" r:id="rId19"/>
    <p:sldId id="29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94529"/>
  </p:normalViewPr>
  <p:slideViewPr>
    <p:cSldViewPr snapToGrid="0" snapToObjects="1">
      <p:cViewPr varScale="1">
        <p:scale>
          <a:sx n="103" d="100"/>
          <a:sy n="103" d="100"/>
        </p:scale>
        <p:origin x="178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handoutMaster" Target="handoutMasters/handoutMaster1.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CBAE5-AF44-4B3B-B004-6E7C961660DE}"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DE09F87D-DD57-4476-A2D7-BAD4D15FA7D3}">
      <dgm:prSet/>
      <dgm:spPr/>
      <dgm:t>
        <a:bodyPr/>
        <a:lstStyle/>
        <a:p>
          <a:pPr algn="just"/>
          <a:r>
            <a:rPr lang="it-IT" dirty="0"/>
            <a:t>Duplice angolazione per esaminare il rapporto tra globalizzazione e ambiente: </a:t>
          </a:r>
          <a:endParaRPr lang="en-US" dirty="0"/>
        </a:p>
      </dgm:t>
    </dgm:pt>
    <dgm:pt modelId="{06CD4C51-4ABE-4500-8BC1-8C8E0A05E9B5}" type="parTrans" cxnId="{6C390918-F1EA-4915-8CD4-12DDA7FD1324}">
      <dgm:prSet/>
      <dgm:spPr/>
      <dgm:t>
        <a:bodyPr/>
        <a:lstStyle/>
        <a:p>
          <a:endParaRPr lang="en-US"/>
        </a:p>
      </dgm:t>
    </dgm:pt>
    <dgm:pt modelId="{3CBBCBDF-406F-40FB-AAB3-2CA87EA1599E}" type="sibTrans" cxnId="{6C390918-F1EA-4915-8CD4-12DDA7FD1324}">
      <dgm:prSet/>
      <dgm:spPr/>
      <dgm:t>
        <a:bodyPr/>
        <a:lstStyle/>
        <a:p>
          <a:endParaRPr lang="en-US"/>
        </a:p>
      </dgm:t>
    </dgm:pt>
    <dgm:pt modelId="{F4C47EBE-DE8F-4444-8CEA-891BE81DDB51}">
      <dgm:prSet/>
      <dgm:spPr/>
      <dgm:t>
        <a:bodyPr/>
        <a:lstStyle/>
        <a:p>
          <a:pPr algn="just"/>
          <a:r>
            <a:rPr lang="it-IT" dirty="0"/>
            <a:t>Impatti della globalizzazione sull'ambiente</a:t>
          </a:r>
          <a:endParaRPr lang="en-US" dirty="0"/>
        </a:p>
      </dgm:t>
    </dgm:pt>
    <dgm:pt modelId="{AD780B82-E01D-4C81-8599-A53BAAFAC2AC}" type="parTrans" cxnId="{AD07D79F-B996-4A94-B838-8C2738AC8BC8}">
      <dgm:prSet/>
      <dgm:spPr/>
      <dgm:t>
        <a:bodyPr/>
        <a:lstStyle/>
        <a:p>
          <a:endParaRPr lang="en-US"/>
        </a:p>
      </dgm:t>
    </dgm:pt>
    <dgm:pt modelId="{C691126F-705E-4DAB-8748-20B6F75A8EEC}" type="sibTrans" cxnId="{AD07D79F-B996-4A94-B838-8C2738AC8BC8}">
      <dgm:prSet/>
      <dgm:spPr/>
      <dgm:t>
        <a:bodyPr/>
        <a:lstStyle/>
        <a:p>
          <a:endParaRPr lang="en-US"/>
        </a:p>
      </dgm:t>
    </dgm:pt>
    <dgm:pt modelId="{5D4D3939-E1AF-4A68-801A-5DCCEDABA629}">
      <dgm:prSet/>
      <dgm:spPr/>
      <dgm:t>
        <a:bodyPr/>
        <a:lstStyle/>
        <a:p>
          <a:pPr algn="just"/>
          <a:r>
            <a:rPr lang="it-IT" dirty="0"/>
            <a:t>Diritto Ambientale come settore transnazionale</a:t>
          </a:r>
          <a:endParaRPr lang="en-US" dirty="0"/>
        </a:p>
      </dgm:t>
    </dgm:pt>
    <dgm:pt modelId="{A34C1E44-B4BC-4970-A26D-1023B8C9B0FE}" type="parTrans" cxnId="{8F62B4A4-063D-4046-B3A3-853F04205BC1}">
      <dgm:prSet/>
      <dgm:spPr/>
      <dgm:t>
        <a:bodyPr/>
        <a:lstStyle/>
        <a:p>
          <a:endParaRPr lang="en-US"/>
        </a:p>
      </dgm:t>
    </dgm:pt>
    <dgm:pt modelId="{C056802E-F916-4D66-A5DE-1B6A532DDF19}" type="sibTrans" cxnId="{8F62B4A4-063D-4046-B3A3-853F04205BC1}">
      <dgm:prSet/>
      <dgm:spPr/>
      <dgm:t>
        <a:bodyPr/>
        <a:lstStyle/>
        <a:p>
          <a:endParaRPr lang="en-US"/>
        </a:p>
      </dgm:t>
    </dgm:pt>
    <dgm:pt modelId="{417F89E2-0F1A-409C-97D3-9C92785010CF}">
      <dgm:prSet/>
      <dgm:spPr/>
      <dgm:t>
        <a:bodyPr/>
        <a:lstStyle/>
        <a:p>
          <a:pPr algn="ctr"/>
          <a:r>
            <a:rPr lang="it-IT" dirty="0"/>
            <a:t>«</a:t>
          </a:r>
          <a:r>
            <a:rPr lang="it-IT" dirty="0" err="1"/>
            <a:t>Think</a:t>
          </a:r>
          <a:r>
            <a:rPr lang="it-IT" dirty="0"/>
            <a:t> </a:t>
          </a:r>
          <a:r>
            <a:rPr lang="it-IT" dirty="0" err="1"/>
            <a:t>globally</a:t>
          </a:r>
          <a:r>
            <a:rPr lang="it-IT" dirty="0"/>
            <a:t>, act </a:t>
          </a:r>
          <a:r>
            <a:rPr lang="it-IT" dirty="0" err="1"/>
            <a:t>locally</a:t>
          </a:r>
          <a:r>
            <a:rPr lang="it-IT" dirty="0"/>
            <a:t>»</a:t>
          </a:r>
          <a:endParaRPr lang="en-US" dirty="0"/>
        </a:p>
      </dgm:t>
    </dgm:pt>
    <dgm:pt modelId="{B1251690-1063-4D62-89DC-FAF91BFCAAE7}" type="parTrans" cxnId="{CFB659E3-CC62-49A3-87BE-C102B01BF63B}">
      <dgm:prSet/>
      <dgm:spPr/>
      <dgm:t>
        <a:bodyPr/>
        <a:lstStyle/>
        <a:p>
          <a:endParaRPr lang="en-US"/>
        </a:p>
      </dgm:t>
    </dgm:pt>
    <dgm:pt modelId="{34E7BCB7-3C50-44EF-8B9A-CBADD9B3EC5F}" type="sibTrans" cxnId="{CFB659E3-CC62-49A3-87BE-C102B01BF63B}">
      <dgm:prSet/>
      <dgm:spPr/>
      <dgm:t>
        <a:bodyPr/>
        <a:lstStyle/>
        <a:p>
          <a:endParaRPr lang="en-US"/>
        </a:p>
      </dgm:t>
    </dgm:pt>
    <dgm:pt modelId="{E23161A5-446F-47EC-8A6A-642F1FB9B856}">
      <dgm:prSet/>
      <dgm:spPr/>
      <dgm:t>
        <a:bodyPr/>
        <a:lstStyle/>
        <a:p>
          <a:pPr marL="11113" indent="-11113" algn="just">
            <a:tabLst/>
          </a:pPr>
          <a:r>
            <a:rPr lang="it-IT" dirty="0"/>
            <a:t>«Crisi» della globalizzazione: ambiente (ed energia) come terreno di «regionalizzazione» (esempio UE)</a:t>
          </a:r>
          <a:endParaRPr lang="en-US" dirty="0"/>
        </a:p>
      </dgm:t>
    </dgm:pt>
    <dgm:pt modelId="{E1932B9A-CEA4-4117-BAB7-235E98122E9E}" type="parTrans" cxnId="{2D9EF4ED-5190-4B2B-B1D2-1FDFC7CDFB52}">
      <dgm:prSet/>
      <dgm:spPr/>
      <dgm:t>
        <a:bodyPr/>
        <a:lstStyle/>
        <a:p>
          <a:endParaRPr lang="en-US"/>
        </a:p>
      </dgm:t>
    </dgm:pt>
    <dgm:pt modelId="{C4F02F3D-477C-47B7-B92C-BFB20FF7F3AD}" type="sibTrans" cxnId="{2D9EF4ED-5190-4B2B-B1D2-1FDFC7CDFB52}">
      <dgm:prSet/>
      <dgm:spPr/>
      <dgm:t>
        <a:bodyPr/>
        <a:lstStyle/>
        <a:p>
          <a:endParaRPr lang="en-US"/>
        </a:p>
      </dgm:t>
    </dgm:pt>
    <dgm:pt modelId="{527C2614-6975-7446-B89F-2C698411CAE3}" type="pres">
      <dgm:prSet presAssocID="{252CBAE5-AF44-4B3B-B004-6E7C961660DE}" presName="outerComposite" presStyleCnt="0">
        <dgm:presLayoutVars>
          <dgm:chMax val="5"/>
          <dgm:dir/>
          <dgm:resizeHandles val="exact"/>
        </dgm:presLayoutVars>
      </dgm:prSet>
      <dgm:spPr/>
    </dgm:pt>
    <dgm:pt modelId="{8D0BF7DD-DA6D-0644-9D81-7CFD3322BC1F}" type="pres">
      <dgm:prSet presAssocID="{252CBAE5-AF44-4B3B-B004-6E7C961660DE}" presName="dummyMaxCanvas" presStyleCnt="0">
        <dgm:presLayoutVars/>
      </dgm:prSet>
      <dgm:spPr/>
    </dgm:pt>
    <dgm:pt modelId="{B9A71345-859C-5B44-A1DD-31D722925FAD}" type="pres">
      <dgm:prSet presAssocID="{252CBAE5-AF44-4B3B-B004-6E7C961660DE}" presName="ThreeNodes_1" presStyleLbl="node1" presStyleIdx="0" presStyleCnt="3">
        <dgm:presLayoutVars>
          <dgm:bulletEnabled val="1"/>
        </dgm:presLayoutVars>
      </dgm:prSet>
      <dgm:spPr/>
    </dgm:pt>
    <dgm:pt modelId="{909038FB-6C7A-444C-8C11-C9DC69C3E716}" type="pres">
      <dgm:prSet presAssocID="{252CBAE5-AF44-4B3B-B004-6E7C961660DE}" presName="ThreeNodes_2" presStyleLbl="node1" presStyleIdx="1" presStyleCnt="3">
        <dgm:presLayoutVars>
          <dgm:bulletEnabled val="1"/>
        </dgm:presLayoutVars>
      </dgm:prSet>
      <dgm:spPr/>
    </dgm:pt>
    <dgm:pt modelId="{BF3AFD08-3372-374D-8FAF-BB8A80D2D10E}" type="pres">
      <dgm:prSet presAssocID="{252CBAE5-AF44-4B3B-B004-6E7C961660DE}" presName="ThreeNodes_3" presStyleLbl="node1" presStyleIdx="2" presStyleCnt="3" custLinFactNeighborX="727" custLinFactNeighborY="2679">
        <dgm:presLayoutVars>
          <dgm:bulletEnabled val="1"/>
        </dgm:presLayoutVars>
      </dgm:prSet>
      <dgm:spPr/>
    </dgm:pt>
    <dgm:pt modelId="{8D2776E4-C433-5240-BF73-14C69EAD9310}" type="pres">
      <dgm:prSet presAssocID="{252CBAE5-AF44-4B3B-B004-6E7C961660DE}" presName="ThreeConn_1-2" presStyleLbl="fgAccFollowNode1" presStyleIdx="0" presStyleCnt="2">
        <dgm:presLayoutVars>
          <dgm:bulletEnabled val="1"/>
        </dgm:presLayoutVars>
      </dgm:prSet>
      <dgm:spPr/>
    </dgm:pt>
    <dgm:pt modelId="{E5D458B9-4704-BB4A-A052-15A648D9647C}" type="pres">
      <dgm:prSet presAssocID="{252CBAE5-AF44-4B3B-B004-6E7C961660DE}" presName="ThreeConn_2-3" presStyleLbl="fgAccFollowNode1" presStyleIdx="1" presStyleCnt="2">
        <dgm:presLayoutVars>
          <dgm:bulletEnabled val="1"/>
        </dgm:presLayoutVars>
      </dgm:prSet>
      <dgm:spPr/>
    </dgm:pt>
    <dgm:pt modelId="{1DCCC0FF-40B9-374C-BA80-870604813933}" type="pres">
      <dgm:prSet presAssocID="{252CBAE5-AF44-4B3B-B004-6E7C961660DE}" presName="ThreeNodes_1_text" presStyleLbl="node1" presStyleIdx="2" presStyleCnt="3">
        <dgm:presLayoutVars>
          <dgm:bulletEnabled val="1"/>
        </dgm:presLayoutVars>
      </dgm:prSet>
      <dgm:spPr/>
    </dgm:pt>
    <dgm:pt modelId="{F16B6692-3484-104A-AA73-DC2C879ED957}" type="pres">
      <dgm:prSet presAssocID="{252CBAE5-AF44-4B3B-B004-6E7C961660DE}" presName="ThreeNodes_2_text" presStyleLbl="node1" presStyleIdx="2" presStyleCnt="3">
        <dgm:presLayoutVars>
          <dgm:bulletEnabled val="1"/>
        </dgm:presLayoutVars>
      </dgm:prSet>
      <dgm:spPr/>
    </dgm:pt>
    <dgm:pt modelId="{08F3664F-DC6D-AF4F-84E0-F8F0B003730F}" type="pres">
      <dgm:prSet presAssocID="{252CBAE5-AF44-4B3B-B004-6E7C961660DE}" presName="ThreeNodes_3_text" presStyleLbl="node1" presStyleIdx="2" presStyleCnt="3">
        <dgm:presLayoutVars>
          <dgm:bulletEnabled val="1"/>
        </dgm:presLayoutVars>
      </dgm:prSet>
      <dgm:spPr/>
    </dgm:pt>
  </dgm:ptLst>
  <dgm:cxnLst>
    <dgm:cxn modelId="{7D880505-A574-9E4F-86D7-F471EDEC4C82}" type="presOf" srcId="{F4C47EBE-DE8F-4444-8CEA-891BE81DDB51}" destId="{B9A71345-859C-5B44-A1DD-31D722925FAD}" srcOrd="0" destOrd="1" presId="urn:microsoft.com/office/officeart/2005/8/layout/vProcess5"/>
    <dgm:cxn modelId="{9D76530F-E1A2-B946-A6CE-9119910F0C59}" type="presOf" srcId="{5D4D3939-E1AF-4A68-801A-5DCCEDABA629}" destId="{B9A71345-859C-5B44-A1DD-31D722925FAD}" srcOrd="0" destOrd="2" presId="urn:microsoft.com/office/officeart/2005/8/layout/vProcess5"/>
    <dgm:cxn modelId="{6C390918-F1EA-4915-8CD4-12DDA7FD1324}" srcId="{252CBAE5-AF44-4B3B-B004-6E7C961660DE}" destId="{DE09F87D-DD57-4476-A2D7-BAD4D15FA7D3}" srcOrd="0" destOrd="0" parTransId="{06CD4C51-4ABE-4500-8BC1-8C8E0A05E9B5}" sibTransId="{3CBBCBDF-406F-40FB-AAB3-2CA87EA1599E}"/>
    <dgm:cxn modelId="{A022E129-B5C7-3546-B679-6B3F7A548D61}" type="presOf" srcId="{DE09F87D-DD57-4476-A2D7-BAD4D15FA7D3}" destId="{1DCCC0FF-40B9-374C-BA80-870604813933}" srcOrd="1" destOrd="0" presId="urn:microsoft.com/office/officeart/2005/8/layout/vProcess5"/>
    <dgm:cxn modelId="{AF88EF2A-A7AA-DA4F-B123-E88E55C7A32E}" type="presOf" srcId="{DE09F87D-DD57-4476-A2D7-BAD4D15FA7D3}" destId="{B9A71345-859C-5B44-A1DD-31D722925FAD}" srcOrd="0" destOrd="0" presId="urn:microsoft.com/office/officeart/2005/8/layout/vProcess5"/>
    <dgm:cxn modelId="{49822244-D4B9-A648-A4C9-F337A2376EA0}" type="presOf" srcId="{E23161A5-446F-47EC-8A6A-642F1FB9B856}" destId="{08F3664F-DC6D-AF4F-84E0-F8F0B003730F}" srcOrd="1" destOrd="0" presId="urn:microsoft.com/office/officeart/2005/8/layout/vProcess5"/>
    <dgm:cxn modelId="{1F56FF66-29B3-934B-9499-72FD4741713A}" type="presOf" srcId="{417F89E2-0F1A-409C-97D3-9C92785010CF}" destId="{909038FB-6C7A-444C-8C11-C9DC69C3E716}" srcOrd="0" destOrd="0" presId="urn:microsoft.com/office/officeart/2005/8/layout/vProcess5"/>
    <dgm:cxn modelId="{A333F047-E0F0-D747-BB3E-B2E9206237BE}" type="presOf" srcId="{F4C47EBE-DE8F-4444-8CEA-891BE81DDB51}" destId="{1DCCC0FF-40B9-374C-BA80-870604813933}" srcOrd="1" destOrd="1" presId="urn:microsoft.com/office/officeart/2005/8/layout/vProcess5"/>
    <dgm:cxn modelId="{54DE8653-C2EA-404D-BD5E-5CE7ACA529E0}" type="presOf" srcId="{3CBBCBDF-406F-40FB-AAB3-2CA87EA1599E}" destId="{8D2776E4-C433-5240-BF73-14C69EAD9310}" srcOrd="0" destOrd="0" presId="urn:microsoft.com/office/officeart/2005/8/layout/vProcess5"/>
    <dgm:cxn modelId="{689FCD73-634A-BD4D-8D75-D2BBCCE99807}" type="presOf" srcId="{34E7BCB7-3C50-44EF-8B9A-CBADD9B3EC5F}" destId="{E5D458B9-4704-BB4A-A052-15A648D9647C}" srcOrd="0" destOrd="0" presId="urn:microsoft.com/office/officeart/2005/8/layout/vProcess5"/>
    <dgm:cxn modelId="{AD07D79F-B996-4A94-B838-8C2738AC8BC8}" srcId="{DE09F87D-DD57-4476-A2D7-BAD4D15FA7D3}" destId="{F4C47EBE-DE8F-4444-8CEA-891BE81DDB51}" srcOrd="0" destOrd="0" parTransId="{AD780B82-E01D-4C81-8599-A53BAAFAC2AC}" sibTransId="{C691126F-705E-4DAB-8748-20B6F75A8EEC}"/>
    <dgm:cxn modelId="{8F62B4A4-063D-4046-B3A3-853F04205BC1}" srcId="{DE09F87D-DD57-4476-A2D7-BAD4D15FA7D3}" destId="{5D4D3939-E1AF-4A68-801A-5DCCEDABA629}" srcOrd="1" destOrd="0" parTransId="{A34C1E44-B4BC-4970-A26D-1023B8C9B0FE}" sibTransId="{C056802E-F916-4D66-A5DE-1B6A532DDF19}"/>
    <dgm:cxn modelId="{8E2DB0D6-BE40-6342-A25C-C1157B9CE133}" type="presOf" srcId="{417F89E2-0F1A-409C-97D3-9C92785010CF}" destId="{F16B6692-3484-104A-AA73-DC2C879ED957}" srcOrd="1" destOrd="0" presId="urn:microsoft.com/office/officeart/2005/8/layout/vProcess5"/>
    <dgm:cxn modelId="{CFB659E3-CC62-49A3-87BE-C102B01BF63B}" srcId="{252CBAE5-AF44-4B3B-B004-6E7C961660DE}" destId="{417F89E2-0F1A-409C-97D3-9C92785010CF}" srcOrd="1" destOrd="0" parTransId="{B1251690-1063-4D62-89DC-FAF91BFCAAE7}" sibTransId="{34E7BCB7-3C50-44EF-8B9A-CBADD9B3EC5F}"/>
    <dgm:cxn modelId="{AEFBE2ED-7AA1-7243-B624-EFC784B98583}" type="presOf" srcId="{5D4D3939-E1AF-4A68-801A-5DCCEDABA629}" destId="{1DCCC0FF-40B9-374C-BA80-870604813933}" srcOrd="1" destOrd="2" presId="urn:microsoft.com/office/officeart/2005/8/layout/vProcess5"/>
    <dgm:cxn modelId="{2D9EF4ED-5190-4B2B-B1D2-1FDFC7CDFB52}" srcId="{252CBAE5-AF44-4B3B-B004-6E7C961660DE}" destId="{E23161A5-446F-47EC-8A6A-642F1FB9B856}" srcOrd="2" destOrd="0" parTransId="{E1932B9A-CEA4-4117-BAB7-235E98122E9E}" sibTransId="{C4F02F3D-477C-47B7-B92C-BFB20FF7F3AD}"/>
    <dgm:cxn modelId="{C3D714F0-A547-CA44-A28D-821CCA1455FC}" type="presOf" srcId="{252CBAE5-AF44-4B3B-B004-6E7C961660DE}" destId="{527C2614-6975-7446-B89F-2C698411CAE3}" srcOrd="0" destOrd="0" presId="urn:microsoft.com/office/officeart/2005/8/layout/vProcess5"/>
    <dgm:cxn modelId="{6C12CCF7-1C19-C74E-9CAD-C58CED317D81}" type="presOf" srcId="{E23161A5-446F-47EC-8A6A-642F1FB9B856}" destId="{BF3AFD08-3372-374D-8FAF-BB8A80D2D10E}" srcOrd="0" destOrd="0" presId="urn:microsoft.com/office/officeart/2005/8/layout/vProcess5"/>
    <dgm:cxn modelId="{A8D0615E-7206-0F4F-8907-C50F5CAB3E8D}" type="presParOf" srcId="{527C2614-6975-7446-B89F-2C698411CAE3}" destId="{8D0BF7DD-DA6D-0644-9D81-7CFD3322BC1F}" srcOrd="0" destOrd="0" presId="urn:microsoft.com/office/officeart/2005/8/layout/vProcess5"/>
    <dgm:cxn modelId="{3C3700FC-96F2-B545-8363-CAD383E5D0BC}" type="presParOf" srcId="{527C2614-6975-7446-B89F-2C698411CAE3}" destId="{B9A71345-859C-5B44-A1DD-31D722925FAD}" srcOrd="1" destOrd="0" presId="urn:microsoft.com/office/officeart/2005/8/layout/vProcess5"/>
    <dgm:cxn modelId="{641AECD6-7FEE-244D-9195-B88E98B0EAD1}" type="presParOf" srcId="{527C2614-6975-7446-B89F-2C698411CAE3}" destId="{909038FB-6C7A-444C-8C11-C9DC69C3E716}" srcOrd="2" destOrd="0" presId="urn:microsoft.com/office/officeart/2005/8/layout/vProcess5"/>
    <dgm:cxn modelId="{B1FBEB81-0819-0C41-804C-047D59A72B80}" type="presParOf" srcId="{527C2614-6975-7446-B89F-2C698411CAE3}" destId="{BF3AFD08-3372-374D-8FAF-BB8A80D2D10E}" srcOrd="3" destOrd="0" presId="urn:microsoft.com/office/officeart/2005/8/layout/vProcess5"/>
    <dgm:cxn modelId="{CA0C51A8-DE11-9C42-A937-02FA373046BB}" type="presParOf" srcId="{527C2614-6975-7446-B89F-2C698411CAE3}" destId="{8D2776E4-C433-5240-BF73-14C69EAD9310}" srcOrd="4" destOrd="0" presId="urn:microsoft.com/office/officeart/2005/8/layout/vProcess5"/>
    <dgm:cxn modelId="{0CF0E237-3B12-B249-91EF-39233672ACC8}" type="presParOf" srcId="{527C2614-6975-7446-B89F-2C698411CAE3}" destId="{E5D458B9-4704-BB4A-A052-15A648D9647C}" srcOrd="5" destOrd="0" presId="urn:microsoft.com/office/officeart/2005/8/layout/vProcess5"/>
    <dgm:cxn modelId="{395D9F91-7A28-BA40-B082-5E21ED2FBCB2}" type="presParOf" srcId="{527C2614-6975-7446-B89F-2C698411CAE3}" destId="{1DCCC0FF-40B9-374C-BA80-870604813933}" srcOrd="6" destOrd="0" presId="urn:microsoft.com/office/officeart/2005/8/layout/vProcess5"/>
    <dgm:cxn modelId="{9D280743-7584-614B-AF2A-376FCB047A1B}" type="presParOf" srcId="{527C2614-6975-7446-B89F-2C698411CAE3}" destId="{F16B6692-3484-104A-AA73-DC2C879ED957}" srcOrd="7" destOrd="0" presId="urn:microsoft.com/office/officeart/2005/8/layout/vProcess5"/>
    <dgm:cxn modelId="{D361F54D-42F5-1448-95EC-DA8585E2BC7B}" type="presParOf" srcId="{527C2614-6975-7446-B89F-2C698411CAE3}" destId="{08F3664F-DC6D-AF4F-84E0-F8F0B003730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3ACF7-193D-40C4-8725-20F41D10CAF3}"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62644B89-75A2-4FEB-92CE-0E1175584F70}">
      <dgm:prSet/>
      <dgm:spPr/>
      <dgm:t>
        <a:bodyPr/>
        <a:lstStyle/>
        <a:p>
          <a:r>
            <a:rPr lang="it-IT" dirty="0"/>
            <a:t>Impatti della globalizzazione sull’ambiente: degrado ambientale, perdita biodiversità, cambiamento climatico </a:t>
          </a:r>
          <a:endParaRPr lang="en-US" dirty="0"/>
        </a:p>
      </dgm:t>
    </dgm:pt>
    <dgm:pt modelId="{70B8A61C-E8DA-4EE5-9AA5-F53D3D4A0FD7}" type="parTrans" cxnId="{51859B52-BF13-4FBA-9269-C9673966B5C1}">
      <dgm:prSet/>
      <dgm:spPr/>
      <dgm:t>
        <a:bodyPr/>
        <a:lstStyle/>
        <a:p>
          <a:endParaRPr lang="en-US"/>
        </a:p>
      </dgm:t>
    </dgm:pt>
    <dgm:pt modelId="{3D6C97A0-E587-4B51-A1E7-526EE934B044}" type="sibTrans" cxnId="{51859B52-BF13-4FBA-9269-C9673966B5C1}">
      <dgm:prSet/>
      <dgm:spPr/>
      <dgm:t>
        <a:bodyPr/>
        <a:lstStyle/>
        <a:p>
          <a:endParaRPr lang="en-US"/>
        </a:p>
      </dgm:t>
    </dgm:pt>
    <dgm:pt modelId="{95E64F4E-0DE6-4E21-842C-E1E6616EE950}">
      <dgm:prSet/>
      <dgm:spPr/>
      <dgm:t>
        <a:bodyPr/>
        <a:lstStyle/>
        <a:p>
          <a:r>
            <a:rPr lang="it-IT" dirty="0"/>
            <a:t>Ambiente come esempio di settore a forte regolamentazione transnazionale: il Diritto Ambientale è articolato su più livelli e uno di questi è quello internazionale</a:t>
          </a:r>
          <a:endParaRPr lang="en-US" dirty="0"/>
        </a:p>
      </dgm:t>
    </dgm:pt>
    <dgm:pt modelId="{36E27245-BBC2-4766-8F20-B1C6E441CF0A}" type="parTrans" cxnId="{3AF61BFA-19F3-425C-AEAF-00C32968DF0A}">
      <dgm:prSet/>
      <dgm:spPr/>
      <dgm:t>
        <a:bodyPr/>
        <a:lstStyle/>
        <a:p>
          <a:endParaRPr lang="en-US"/>
        </a:p>
      </dgm:t>
    </dgm:pt>
    <dgm:pt modelId="{168A58E4-C69E-49E6-A881-D5FE76CE6CFA}" type="sibTrans" cxnId="{3AF61BFA-19F3-425C-AEAF-00C32968DF0A}">
      <dgm:prSet/>
      <dgm:spPr/>
      <dgm:t>
        <a:bodyPr/>
        <a:lstStyle/>
        <a:p>
          <a:endParaRPr lang="en-US"/>
        </a:p>
      </dgm:t>
    </dgm:pt>
    <dgm:pt modelId="{AF2700A3-5C65-874A-AECB-0C11688FE4B4}">
      <dgm:prSet/>
      <dgm:spPr/>
      <dgm:t>
        <a:bodyPr/>
        <a:lstStyle/>
        <a:p>
          <a:r>
            <a:rPr lang="it-IT" dirty="0"/>
            <a:t>Rapporto ambivalente tra ambiente e commercio internazionale </a:t>
          </a:r>
          <a:endParaRPr lang="en-US" dirty="0"/>
        </a:p>
      </dgm:t>
    </dgm:pt>
    <dgm:pt modelId="{72819CBC-93F6-3940-B97B-1645BF89A4C6}" type="parTrans" cxnId="{0BA26FCE-9CC8-B046-81FD-7A366E63E93F}">
      <dgm:prSet/>
      <dgm:spPr/>
      <dgm:t>
        <a:bodyPr/>
        <a:lstStyle/>
        <a:p>
          <a:endParaRPr lang="it-IT"/>
        </a:p>
      </dgm:t>
    </dgm:pt>
    <dgm:pt modelId="{B3A30E85-81E9-9A44-81BD-1CD0CAC8399E}" type="sibTrans" cxnId="{0BA26FCE-9CC8-B046-81FD-7A366E63E93F}">
      <dgm:prSet/>
      <dgm:spPr/>
      <dgm:t>
        <a:bodyPr/>
        <a:lstStyle/>
        <a:p>
          <a:endParaRPr lang="it-IT"/>
        </a:p>
      </dgm:t>
    </dgm:pt>
    <dgm:pt modelId="{F9B20616-759E-844E-9222-C4E2154CE6F4}" type="pres">
      <dgm:prSet presAssocID="{0433ACF7-193D-40C4-8725-20F41D10CAF3}" presName="hierChild1" presStyleCnt="0">
        <dgm:presLayoutVars>
          <dgm:chPref val="1"/>
          <dgm:dir/>
          <dgm:animOne val="branch"/>
          <dgm:animLvl val="lvl"/>
          <dgm:resizeHandles/>
        </dgm:presLayoutVars>
      </dgm:prSet>
      <dgm:spPr/>
    </dgm:pt>
    <dgm:pt modelId="{19B374CF-6F75-C14B-A6CB-2E84CAA50E2E}" type="pres">
      <dgm:prSet presAssocID="{62644B89-75A2-4FEB-92CE-0E1175584F70}" presName="hierRoot1" presStyleCnt="0"/>
      <dgm:spPr/>
    </dgm:pt>
    <dgm:pt modelId="{E5AD6834-8AE8-8846-898A-FFF197E17C7B}" type="pres">
      <dgm:prSet presAssocID="{62644B89-75A2-4FEB-92CE-0E1175584F70}" presName="composite" presStyleCnt="0"/>
      <dgm:spPr/>
    </dgm:pt>
    <dgm:pt modelId="{5B44CB79-F810-BE45-8A58-E4A8345A71BC}" type="pres">
      <dgm:prSet presAssocID="{62644B89-75A2-4FEB-92CE-0E1175584F70}" presName="background" presStyleLbl="node0" presStyleIdx="0" presStyleCnt="3"/>
      <dgm:spPr/>
    </dgm:pt>
    <dgm:pt modelId="{6B0DC7F3-9FAB-FE49-8189-E05F7300F52D}" type="pres">
      <dgm:prSet presAssocID="{62644B89-75A2-4FEB-92CE-0E1175584F70}" presName="text" presStyleLbl="fgAcc0" presStyleIdx="0" presStyleCnt="3">
        <dgm:presLayoutVars>
          <dgm:chPref val="3"/>
        </dgm:presLayoutVars>
      </dgm:prSet>
      <dgm:spPr/>
    </dgm:pt>
    <dgm:pt modelId="{8C5B7B92-3271-3646-BA08-34B363F72F13}" type="pres">
      <dgm:prSet presAssocID="{62644B89-75A2-4FEB-92CE-0E1175584F70}" presName="hierChild2" presStyleCnt="0"/>
      <dgm:spPr/>
    </dgm:pt>
    <dgm:pt modelId="{567CC1DA-6607-4248-9FE1-075C0D9AF73E}" type="pres">
      <dgm:prSet presAssocID="{95E64F4E-0DE6-4E21-842C-E1E6616EE950}" presName="hierRoot1" presStyleCnt="0"/>
      <dgm:spPr/>
    </dgm:pt>
    <dgm:pt modelId="{9033A2DB-659F-444D-91F8-F166E22C0B9B}" type="pres">
      <dgm:prSet presAssocID="{95E64F4E-0DE6-4E21-842C-E1E6616EE950}" presName="composite" presStyleCnt="0"/>
      <dgm:spPr/>
    </dgm:pt>
    <dgm:pt modelId="{26483779-11B1-B049-9C1B-508EB84D089D}" type="pres">
      <dgm:prSet presAssocID="{95E64F4E-0DE6-4E21-842C-E1E6616EE950}" presName="background" presStyleLbl="node0" presStyleIdx="1" presStyleCnt="3"/>
      <dgm:spPr/>
    </dgm:pt>
    <dgm:pt modelId="{4DD515BE-8EB6-AA4B-A34B-B59CA0EED9D1}" type="pres">
      <dgm:prSet presAssocID="{95E64F4E-0DE6-4E21-842C-E1E6616EE950}" presName="text" presStyleLbl="fgAcc0" presStyleIdx="1" presStyleCnt="3" custLinFactX="27525" custLinFactNeighborX="100000" custLinFactNeighborY="2192">
        <dgm:presLayoutVars>
          <dgm:chPref val="3"/>
        </dgm:presLayoutVars>
      </dgm:prSet>
      <dgm:spPr/>
    </dgm:pt>
    <dgm:pt modelId="{9CCDB52C-1198-A541-9666-81FBAE7AAE0A}" type="pres">
      <dgm:prSet presAssocID="{95E64F4E-0DE6-4E21-842C-E1E6616EE950}" presName="hierChild2" presStyleCnt="0"/>
      <dgm:spPr/>
    </dgm:pt>
    <dgm:pt modelId="{5E938F7B-C202-F34B-8E0D-693D9C05784A}" type="pres">
      <dgm:prSet presAssocID="{AF2700A3-5C65-874A-AECB-0C11688FE4B4}" presName="hierRoot1" presStyleCnt="0"/>
      <dgm:spPr/>
    </dgm:pt>
    <dgm:pt modelId="{D1616561-39C0-FE4D-B52B-37FABE84F38F}" type="pres">
      <dgm:prSet presAssocID="{AF2700A3-5C65-874A-AECB-0C11688FE4B4}" presName="composite" presStyleCnt="0"/>
      <dgm:spPr/>
    </dgm:pt>
    <dgm:pt modelId="{A77D231B-8C23-BC49-AA8F-7ABAD6952C37}" type="pres">
      <dgm:prSet presAssocID="{AF2700A3-5C65-874A-AECB-0C11688FE4B4}" presName="background" presStyleLbl="node0" presStyleIdx="2" presStyleCnt="3"/>
      <dgm:spPr/>
    </dgm:pt>
    <dgm:pt modelId="{234F7511-90A7-FA48-B90B-35649A2E8C08}" type="pres">
      <dgm:prSet presAssocID="{AF2700A3-5C65-874A-AECB-0C11688FE4B4}" presName="text" presStyleLbl="fgAcc0" presStyleIdx="2" presStyleCnt="3" custLinFactX="-21686" custLinFactNeighborX="-100000" custLinFactNeighborY="1512">
        <dgm:presLayoutVars>
          <dgm:chPref val="3"/>
        </dgm:presLayoutVars>
      </dgm:prSet>
      <dgm:spPr/>
    </dgm:pt>
    <dgm:pt modelId="{8A11A570-41C2-9443-8F11-95B130833AE2}" type="pres">
      <dgm:prSet presAssocID="{AF2700A3-5C65-874A-AECB-0C11688FE4B4}" presName="hierChild2" presStyleCnt="0"/>
      <dgm:spPr/>
    </dgm:pt>
  </dgm:ptLst>
  <dgm:cxnLst>
    <dgm:cxn modelId="{E5503A43-4778-5F40-AD12-9578D403B74F}" type="presOf" srcId="{0433ACF7-193D-40C4-8725-20F41D10CAF3}" destId="{F9B20616-759E-844E-9222-C4E2154CE6F4}" srcOrd="0" destOrd="0" presId="urn:microsoft.com/office/officeart/2005/8/layout/hierarchy1"/>
    <dgm:cxn modelId="{51859B52-BF13-4FBA-9269-C9673966B5C1}" srcId="{0433ACF7-193D-40C4-8725-20F41D10CAF3}" destId="{62644B89-75A2-4FEB-92CE-0E1175584F70}" srcOrd="0" destOrd="0" parTransId="{70B8A61C-E8DA-4EE5-9AA5-F53D3D4A0FD7}" sibTransId="{3D6C97A0-E587-4B51-A1E7-526EE934B044}"/>
    <dgm:cxn modelId="{EE87667B-0B5E-424C-BCA4-1A577BB546AB}" type="presOf" srcId="{AF2700A3-5C65-874A-AECB-0C11688FE4B4}" destId="{234F7511-90A7-FA48-B90B-35649A2E8C08}" srcOrd="0" destOrd="0" presId="urn:microsoft.com/office/officeart/2005/8/layout/hierarchy1"/>
    <dgm:cxn modelId="{267ED67F-F3C7-0A45-BA15-D51CD24CC345}" type="presOf" srcId="{62644B89-75A2-4FEB-92CE-0E1175584F70}" destId="{6B0DC7F3-9FAB-FE49-8189-E05F7300F52D}" srcOrd="0" destOrd="0" presId="urn:microsoft.com/office/officeart/2005/8/layout/hierarchy1"/>
    <dgm:cxn modelId="{D579B4B4-7348-A840-9543-4461263E65B8}" type="presOf" srcId="{95E64F4E-0DE6-4E21-842C-E1E6616EE950}" destId="{4DD515BE-8EB6-AA4B-A34B-B59CA0EED9D1}" srcOrd="0" destOrd="0" presId="urn:microsoft.com/office/officeart/2005/8/layout/hierarchy1"/>
    <dgm:cxn modelId="{0BA26FCE-9CC8-B046-81FD-7A366E63E93F}" srcId="{0433ACF7-193D-40C4-8725-20F41D10CAF3}" destId="{AF2700A3-5C65-874A-AECB-0C11688FE4B4}" srcOrd="2" destOrd="0" parTransId="{72819CBC-93F6-3940-B97B-1645BF89A4C6}" sibTransId="{B3A30E85-81E9-9A44-81BD-1CD0CAC8399E}"/>
    <dgm:cxn modelId="{3AF61BFA-19F3-425C-AEAF-00C32968DF0A}" srcId="{0433ACF7-193D-40C4-8725-20F41D10CAF3}" destId="{95E64F4E-0DE6-4E21-842C-E1E6616EE950}" srcOrd="1" destOrd="0" parTransId="{36E27245-BBC2-4766-8F20-B1C6E441CF0A}" sibTransId="{168A58E4-C69E-49E6-A881-D5FE76CE6CFA}"/>
    <dgm:cxn modelId="{125DE928-4943-F347-AA80-12F149F7CECA}" type="presParOf" srcId="{F9B20616-759E-844E-9222-C4E2154CE6F4}" destId="{19B374CF-6F75-C14B-A6CB-2E84CAA50E2E}" srcOrd="0" destOrd="0" presId="urn:microsoft.com/office/officeart/2005/8/layout/hierarchy1"/>
    <dgm:cxn modelId="{D2E20DF0-0F36-CC4E-BB14-020A24609526}" type="presParOf" srcId="{19B374CF-6F75-C14B-A6CB-2E84CAA50E2E}" destId="{E5AD6834-8AE8-8846-898A-FFF197E17C7B}" srcOrd="0" destOrd="0" presId="urn:microsoft.com/office/officeart/2005/8/layout/hierarchy1"/>
    <dgm:cxn modelId="{EBBBC6AA-82CF-3A43-B46D-78F2ABC40DD1}" type="presParOf" srcId="{E5AD6834-8AE8-8846-898A-FFF197E17C7B}" destId="{5B44CB79-F810-BE45-8A58-E4A8345A71BC}" srcOrd="0" destOrd="0" presId="urn:microsoft.com/office/officeart/2005/8/layout/hierarchy1"/>
    <dgm:cxn modelId="{77EAC4C4-BE8A-9F44-86E9-5A373777E2CD}" type="presParOf" srcId="{E5AD6834-8AE8-8846-898A-FFF197E17C7B}" destId="{6B0DC7F3-9FAB-FE49-8189-E05F7300F52D}" srcOrd="1" destOrd="0" presId="urn:microsoft.com/office/officeart/2005/8/layout/hierarchy1"/>
    <dgm:cxn modelId="{289E7C7D-C569-5142-8531-3D0851B57C14}" type="presParOf" srcId="{19B374CF-6F75-C14B-A6CB-2E84CAA50E2E}" destId="{8C5B7B92-3271-3646-BA08-34B363F72F13}" srcOrd="1" destOrd="0" presId="urn:microsoft.com/office/officeart/2005/8/layout/hierarchy1"/>
    <dgm:cxn modelId="{40E051A9-7F48-C84B-B099-FA108A63E725}" type="presParOf" srcId="{F9B20616-759E-844E-9222-C4E2154CE6F4}" destId="{567CC1DA-6607-4248-9FE1-075C0D9AF73E}" srcOrd="1" destOrd="0" presId="urn:microsoft.com/office/officeart/2005/8/layout/hierarchy1"/>
    <dgm:cxn modelId="{56BB682E-C530-F546-A7ED-9C86C122229C}" type="presParOf" srcId="{567CC1DA-6607-4248-9FE1-075C0D9AF73E}" destId="{9033A2DB-659F-444D-91F8-F166E22C0B9B}" srcOrd="0" destOrd="0" presId="urn:microsoft.com/office/officeart/2005/8/layout/hierarchy1"/>
    <dgm:cxn modelId="{6DFC987C-6A48-3548-9367-D4D41FC19CCE}" type="presParOf" srcId="{9033A2DB-659F-444D-91F8-F166E22C0B9B}" destId="{26483779-11B1-B049-9C1B-508EB84D089D}" srcOrd="0" destOrd="0" presId="urn:microsoft.com/office/officeart/2005/8/layout/hierarchy1"/>
    <dgm:cxn modelId="{5815B141-744F-0A48-9580-C14A7A98CEF1}" type="presParOf" srcId="{9033A2DB-659F-444D-91F8-F166E22C0B9B}" destId="{4DD515BE-8EB6-AA4B-A34B-B59CA0EED9D1}" srcOrd="1" destOrd="0" presId="urn:microsoft.com/office/officeart/2005/8/layout/hierarchy1"/>
    <dgm:cxn modelId="{E39F04C5-9E3E-7143-8D52-840ACC005EB8}" type="presParOf" srcId="{567CC1DA-6607-4248-9FE1-075C0D9AF73E}" destId="{9CCDB52C-1198-A541-9666-81FBAE7AAE0A}" srcOrd="1" destOrd="0" presId="urn:microsoft.com/office/officeart/2005/8/layout/hierarchy1"/>
    <dgm:cxn modelId="{62B1DC31-4D30-3840-B771-87CBC21B4989}" type="presParOf" srcId="{F9B20616-759E-844E-9222-C4E2154CE6F4}" destId="{5E938F7B-C202-F34B-8E0D-693D9C05784A}" srcOrd="2" destOrd="0" presId="urn:microsoft.com/office/officeart/2005/8/layout/hierarchy1"/>
    <dgm:cxn modelId="{545D2F5E-DE2F-2F4F-95E1-0F29A45A670A}" type="presParOf" srcId="{5E938F7B-C202-F34B-8E0D-693D9C05784A}" destId="{D1616561-39C0-FE4D-B52B-37FABE84F38F}" srcOrd="0" destOrd="0" presId="urn:microsoft.com/office/officeart/2005/8/layout/hierarchy1"/>
    <dgm:cxn modelId="{11DCD69B-9889-7743-A052-488DEC8045AA}" type="presParOf" srcId="{D1616561-39C0-FE4D-B52B-37FABE84F38F}" destId="{A77D231B-8C23-BC49-AA8F-7ABAD6952C37}" srcOrd="0" destOrd="0" presId="urn:microsoft.com/office/officeart/2005/8/layout/hierarchy1"/>
    <dgm:cxn modelId="{58ABF753-0C29-D44A-B58D-C0192C6ECF70}" type="presParOf" srcId="{D1616561-39C0-FE4D-B52B-37FABE84F38F}" destId="{234F7511-90A7-FA48-B90B-35649A2E8C08}" srcOrd="1" destOrd="0" presId="urn:microsoft.com/office/officeart/2005/8/layout/hierarchy1"/>
    <dgm:cxn modelId="{1505E9A5-0606-2447-BE3E-EE4CC468A6A2}" type="presParOf" srcId="{5E938F7B-C202-F34B-8E0D-693D9C05784A}" destId="{8A11A570-41C2-9443-8F11-95B130833AE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D61E7-AF2B-4C2A-A8AC-1B170C0815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367A620-98D3-4912-9FBF-B0BAF1509949}">
      <dgm:prSet/>
      <dgm:spPr/>
      <dgm:t>
        <a:bodyPr/>
        <a:lstStyle/>
        <a:p>
          <a:r>
            <a:rPr lang="it-IT" dirty="0"/>
            <a:t>Limiti dello sviluppo: nel 1972 viene pubblicato il rapporto dal titolo </a:t>
          </a:r>
          <a:r>
            <a:rPr lang="it-IT" i="1" dirty="0"/>
            <a:t>Limits to </a:t>
          </a:r>
          <a:r>
            <a:rPr lang="it-IT" i="1" dirty="0" err="1"/>
            <a:t>Growth</a:t>
          </a:r>
          <a:r>
            <a:rPr lang="it-IT" dirty="0"/>
            <a:t>, in cui si focalizza l’attenzione sui limiti fisici del pianeta che renderanno impossibile, col tempo, un’ulteriore espansione della produzione industriale</a:t>
          </a:r>
          <a:endParaRPr lang="en-US" dirty="0"/>
        </a:p>
      </dgm:t>
    </dgm:pt>
    <dgm:pt modelId="{795F8489-D230-43DC-9262-5C050AB28FC5}" type="parTrans" cxnId="{5720D44A-D331-4FD7-87F0-F71DAAD17091}">
      <dgm:prSet/>
      <dgm:spPr/>
      <dgm:t>
        <a:bodyPr/>
        <a:lstStyle/>
        <a:p>
          <a:endParaRPr lang="en-US"/>
        </a:p>
      </dgm:t>
    </dgm:pt>
    <dgm:pt modelId="{5FDC2723-5D63-4E6E-B533-CD18C4E3FB75}" type="sibTrans" cxnId="{5720D44A-D331-4FD7-87F0-F71DAAD17091}">
      <dgm:prSet/>
      <dgm:spPr/>
      <dgm:t>
        <a:bodyPr/>
        <a:lstStyle/>
        <a:p>
          <a:endParaRPr lang="en-US"/>
        </a:p>
      </dgm:t>
    </dgm:pt>
    <dgm:pt modelId="{EACE0E1E-7141-4785-AF29-DAE3E384AB27}">
      <dgm:prSet/>
      <dgm:spPr/>
      <dgm:t>
        <a:bodyPr/>
        <a:lstStyle/>
        <a:p>
          <a:r>
            <a:rPr lang="it-IT"/>
            <a:t>Necessità di azioni a livello globale e locale per raggiungere la sostenibilità</a:t>
          </a:r>
          <a:endParaRPr lang="en-US"/>
        </a:p>
      </dgm:t>
    </dgm:pt>
    <dgm:pt modelId="{A8CEFF6D-0F8B-4850-A605-CC40401B61D4}" type="parTrans" cxnId="{A5D47715-FB75-4D66-BDB3-50B1C4AD3FE5}">
      <dgm:prSet/>
      <dgm:spPr/>
      <dgm:t>
        <a:bodyPr/>
        <a:lstStyle/>
        <a:p>
          <a:endParaRPr lang="en-US"/>
        </a:p>
      </dgm:t>
    </dgm:pt>
    <dgm:pt modelId="{3C2E03AD-4D34-4319-863D-A6B99CB1F922}" type="sibTrans" cxnId="{A5D47715-FB75-4D66-BDB3-50B1C4AD3FE5}">
      <dgm:prSet/>
      <dgm:spPr/>
      <dgm:t>
        <a:bodyPr/>
        <a:lstStyle/>
        <a:p>
          <a:endParaRPr lang="en-US"/>
        </a:p>
      </dgm:t>
    </dgm:pt>
    <dgm:pt modelId="{93E2D97F-F6C8-4645-A184-0A3375ED169D}">
      <dgm:prSet/>
      <dgm:spPr/>
      <dgm:t>
        <a:bodyPr/>
        <a:lstStyle/>
        <a:p>
          <a:r>
            <a:rPr lang="it-IT"/>
            <a:t>Motto «</a:t>
          </a:r>
          <a:r>
            <a:rPr lang="it-IT" i="1"/>
            <a:t>Think globally, act locally</a:t>
          </a:r>
          <a:r>
            <a:rPr lang="it-IT"/>
            <a:t>» in ambito ambientale a partire dagli anni ‘70 del secolo scorso: i problemi ambientali globali possono essere affrontati solo tenendo in considerazione quanto avviene a livello locale dal punto di vista ecologico, economico e culturale</a:t>
          </a:r>
          <a:endParaRPr lang="en-US"/>
        </a:p>
      </dgm:t>
    </dgm:pt>
    <dgm:pt modelId="{64C71C8D-C950-4DDA-80DB-D82E52F017F7}" type="parTrans" cxnId="{A610EC69-70F0-4DB5-AA8A-0518CF142505}">
      <dgm:prSet/>
      <dgm:spPr/>
      <dgm:t>
        <a:bodyPr/>
        <a:lstStyle/>
        <a:p>
          <a:endParaRPr lang="en-US"/>
        </a:p>
      </dgm:t>
    </dgm:pt>
    <dgm:pt modelId="{446027A9-9766-4E94-B02F-545FAD505580}" type="sibTrans" cxnId="{A610EC69-70F0-4DB5-AA8A-0518CF142505}">
      <dgm:prSet/>
      <dgm:spPr/>
      <dgm:t>
        <a:bodyPr/>
        <a:lstStyle/>
        <a:p>
          <a:endParaRPr lang="en-US"/>
        </a:p>
      </dgm:t>
    </dgm:pt>
    <dgm:pt modelId="{3F9BC27B-3C09-403A-A5D7-4C72FE5A93F6}">
      <dgm:prSet/>
      <dgm:spPr/>
      <dgm:t>
        <a:bodyPr/>
        <a:lstStyle/>
        <a:p>
          <a:r>
            <a:rPr lang="it-IT"/>
            <a:t>Importanza delle comunità locali ad esempio nella preservazione della biodiversità</a:t>
          </a:r>
          <a:endParaRPr lang="en-US"/>
        </a:p>
      </dgm:t>
    </dgm:pt>
    <dgm:pt modelId="{0BCE074F-2BBD-46B7-BAE2-3136EAE86095}" type="parTrans" cxnId="{5868980F-B1A0-4900-B392-DFD7C42F70A9}">
      <dgm:prSet/>
      <dgm:spPr/>
      <dgm:t>
        <a:bodyPr/>
        <a:lstStyle/>
        <a:p>
          <a:endParaRPr lang="en-US"/>
        </a:p>
      </dgm:t>
    </dgm:pt>
    <dgm:pt modelId="{B6E6F44E-0313-46A6-BC8A-7BF76004F734}" type="sibTrans" cxnId="{5868980F-B1A0-4900-B392-DFD7C42F70A9}">
      <dgm:prSet/>
      <dgm:spPr/>
      <dgm:t>
        <a:bodyPr/>
        <a:lstStyle/>
        <a:p>
          <a:endParaRPr lang="en-US"/>
        </a:p>
      </dgm:t>
    </dgm:pt>
    <dgm:pt modelId="{2F96A091-E11C-42EE-BAC1-28418192A378}">
      <dgm:prSet/>
      <dgm:spPr/>
      <dgm:t>
        <a:bodyPr/>
        <a:lstStyle/>
        <a:p>
          <a:r>
            <a:rPr lang="it-IT" dirty="0"/>
            <a:t>Importanza del contributo di ciascuno</a:t>
          </a:r>
        </a:p>
        <a:p>
          <a:r>
            <a:rPr lang="it-IT" dirty="0"/>
            <a:t>(es. </a:t>
          </a:r>
          <a:r>
            <a:rPr lang="it-IT" dirty="0" err="1"/>
            <a:t>W</a:t>
          </a:r>
          <a:r>
            <a:rPr lang="it-IT" dirty="0"/>
            <a:t>. Berry dice «Mangiare è un atto agricolo»)</a:t>
          </a:r>
        </a:p>
        <a:p>
          <a:endParaRPr lang="en-US" dirty="0"/>
        </a:p>
      </dgm:t>
    </dgm:pt>
    <dgm:pt modelId="{9A753820-DE95-418E-9B7A-C17E13A306FB}" type="parTrans" cxnId="{A95872E6-B355-469D-9C0B-1CFE7E8F402C}">
      <dgm:prSet/>
      <dgm:spPr/>
      <dgm:t>
        <a:bodyPr/>
        <a:lstStyle/>
        <a:p>
          <a:endParaRPr lang="en-US"/>
        </a:p>
      </dgm:t>
    </dgm:pt>
    <dgm:pt modelId="{EC901EC9-06BC-43FA-A1E7-1A41A6F3A6B3}" type="sibTrans" cxnId="{A95872E6-B355-469D-9C0B-1CFE7E8F402C}">
      <dgm:prSet/>
      <dgm:spPr/>
      <dgm:t>
        <a:bodyPr/>
        <a:lstStyle/>
        <a:p>
          <a:endParaRPr lang="en-US"/>
        </a:p>
      </dgm:t>
    </dgm:pt>
    <dgm:pt modelId="{D26B7631-311E-1641-A465-9BE9B341F02D}" type="pres">
      <dgm:prSet presAssocID="{A9AD61E7-AF2B-4C2A-A8AC-1B170C081532}" presName="diagram" presStyleCnt="0">
        <dgm:presLayoutVars>
          <dgm:dir/>
          <dgm:resizeHandles val="exact"/>
        </dgm:presLayoutVars>
      </dgm:prSet>
      <dgm:spPr/>
    </dgm:pt>
    <dgm:pt modelId="{762433C9-35A9-FA41-95A2-EF46A4D77E6A}" type="pres">
      <dgm:prSet presAssocID="{9367A620-98D3-4912-9FBF-B0BAF1509949}" presName="node" presStyleLbl="node1" presStyleIdx="0" presStyleCnt="5">
        <dgm:presLayoutVars>
          <dgm:bulletEnabled val="1"/>
        </dgm:presLayoutVars>
      </dgm:prSet>
      <dgm:spPr/>
    </dgm:pt>
    <dgm:pt modelId="{5C73C535-468F-894A-B01F-72716055A14B}" type="pres">
      <dgm:prSet presAssocID="{5FDC2723-5D63-4E6E-B533-CD18C4E3FB75}" presName="sibTrans" presStyleCnt="0"/>
      <dgm:spPr/>
    </dgm:pt>
    <dgm:pt modelId="{A8C22EF7-5F6D-2A40-B0D2-83565579AE3A}" type="pres">
      <dgm:prSet presAssocID="{EACE0E1E-7141-4785-AF29-DAE3E384AB27}" presName="node" presStyleLbl="node1" presStyleIdx="1" presStyleCnt="5">
        <dgm:presLayoutVars>
          <dgm:bulletEnabled val="1"/>
        </dgm:presLayoutVars>
      </dgm:prSet>
      <dgm:spPr/>
    </dgm:pt>
    <dgm:pt modelId="{0C3D1491-C05D-C54E-BB55-ED0715B9AD71}" type="pres">
      <dgm:prSet presAssocID="{3C2E03AD-4D34-4319-863D-A6B99CB1F922}" presName="sibTrans" presStyleCnt="0"/>
      <dgm:spPr/>
    </dgm:pt>
    <dgm:pt modelId="{E9246137-3739-8B46-A2E0-60D649DB0C58}" type="pres">
      <dgm:prSet presAssocID="{93E2D97F-F6C8-4645-A184-0A3375ED169D}" presName="node" presStyleLbl="node1" presStyleIdx="2" presStyleCnt="5">
        <dgm:presLayoutVars>
          <dgm:bulletEnabled val="1"/>
        </dgm:presLayoutVars>
      </dgm:prSet>
      <dgm:spPr/>
    </dgm:pt>
    <dgm:pt modelId="{942A2941-FFDA-5243-BECB-8839610CD654}" type="pres">
      <dgm:prSet presAssocID="{446027A9-9766-4E94-B02F-545FAD505580}" presName="sibTrans" presStyleCnt="0"/>
      <dgm:spPr/>
    </dgm:pt>
    <dgm:pt modelId="{64656986-C574-3A4B-937C-629D9748750D}" type="pres">
      <dgm:prSet presAssocID="{3F9BC27B-3C09-403A-A5D7-4C72FE5A93F6}" presName="node" presStyleLbl="node1" presStyleIdx="3" presStyleCnt="5">
        <dgm:presLayoutVars>
          <dgm:bulletEnabled val="1"/>
        </dgm:presLayoutVars>
      </dgm:prSet>
      <dgm:spPr/>
    </dgm:pt>
    <dgm:pt modelId="{4FFB8ADE-40AB-5F42-A5A7-53D4E306D704}" type="pres">
      <dgm:prSet presAssocID="{B6E6F44E-0313-46A6-BC8A-7BF76004F734}" presName="sibTrans" presStyleCnt="0"/>
      <dgm:spPr/>
    </dgm:pt>
    <dgm:pt modelId="{AAA65A94-8DA1-7441-9444-A33381E27AFB}" type="pres">
      <dgm:prSet presAssocID="{2F96A091-E11C-42EE-BAC1-28418192A378}" presName="node" presStyleLbl="node1" presStyleIdx="4" presStyleCnt="5">
        <dgm:presLayoutVars>
          <dgm:bulletEnabled val="1"/>
        </dgm:presLayoutVars>
      </dgm:prSet>
      <dgm:spPr/>
    </dgm:pt>
  </dgm:ptLst>
  <dgm:cxnLst>
    <dgm:cxn modelId="{5868980F-B1A0-4900-B392-DFD7C42F70A9}" srcId="{A9AD61E7-AF2B-4C2A-A8AC-1B170C081532}" destId="{3F9BC27B-3C09-403A-A5D7-4C72FE5A93F6}" srcOrd="3" destOrd="0" parTransId="{0BCE074F-2BBD-46B7-BAE2-3136EAE86095}" sibTransId="{B6E6F44E-0313-46A6-BC8A-7BF76004F734}"/>
    <dgm:cxn modelId="{A5D47715-FB75-4D66-BDB3-50B1C4AD3FE5}" srcId="{A9AD61E7-AF2B-4C2A-A8AC-1B170C081532}" destId="{EACE0E1E-7141-4785-AF29-DAE3E384AB27}" srcOrd="1" destOrd="0" parTransId="{A8CEFF6D-0F8B-4850-A605-CC40401B61D4}" sibTransId="{3C2E03AD-4D34-4319-863D-A6B99CB1F922}"/>
    <dgm:cxn modelId="{9C63C943-3925-7A4D-B819-3BA94C94D234}" type="presOf" srcId="{3F9BC27B-3C09-403A-A5D7-4C72FE5A93F6}" destId="{64656986-C574-3A4B-937C-629D9748750D}" srcOrd="0" destOrd="0" presId="urn:microsoft.com/office/officeart/2005/8/layout/default"/>
    <dgm:cxn modelId="{A610EC69-70F0-4DB5-AA8A-0518CF142505}" srcId="{A9AD61E7-AF2B-4C2A-A8AC-1B170C081532}" destId="{93E2D97F-F6C8-4645-A184-0A3375ED169D}" srcOrd="2" destOrd="0" parTransId="{64C71C8D-C950-4DDA-80DB-D82E52F017F7}" sibTransId="{446027A9-9766-4E94-B02F-545FAD505580}"/>
    <dgm:cxn modelId="{5720D44A-D331-4FD7-87F0-F71DAAD17091}" srcId="{A9AD61E7-AF2B-4C2A-A8AC-1B170C081532}" destId="{9367A620-98D3-4912-9FBF-B0BAF1509949}" srcOrd="0" destOrd="0" parTransId="{795F8489-D230-43DC-9262-5C050AB28FC5}" sibTransId="{5FDC2723-5D63-4E6E-B533-CD18C4E3FB75}"/>
    <dgm:cxn modelId="{9FADD1AA-2CF9-A74C-9509-33B715031BAB}" type="presOf" srcId="{A9AD61E7-AF2B-4C2A-A8AC-1B170C081532}" destId="{D26B7631-311E-1641-A465-9BE9B341F02D}" srcOrd="0" destOrd="0" presId="urn:microsoft.com/office/officeart/2005/8/layout/default"/>
    <dgm:cxn modelId="{27ED00DA-D55A-E944-8842-91DCFB62E8D0}" type="presOf" srcId="{EACE0E1E-7141-4785-AF29-DAE3E384AB27}" destId="{A8C22EF7-5F6D-2A40-B0D2-83565579AE3A}" srcOrd="0" destOrd="0" presId="urn:microsoft.com/office/officeart/2005/8/layout/default"/>
    <dgm:cxn modelId="{0F72BBE5-3186-D44F-840D-2A38CDEF28CE}" type="presOf" srcId="{9367A620-98D3-4912-9FBF-B0BAF1509949}" destId="{762433C9-35A9-FA41-95A2-EF46A4D77E6A}" srcOrd="0" destOrd="0" presId="urn:microsoft.com/office/officeart/2005/8/layout/default"/>
    <dgm:cxn modelId="{A95872E6-B355-469D-9C0B-1CFE7E8F402C}" srcId="{A9AD61E7-AF2B-4C2A-A8AC-1B170C081532}" destId="{2F96A091-E11C-42EE-BAC1-28418192A378}" srcOrd="4" destOrd="0" parTransId="{9A753820-DE95-418E-9B7A-C17E13A306FB}" sibTransId="{EC901EC9-06BC-43FA-A1E7-1A41A6F3A6B3}"/>
    <dgm:cxn modelId="{50B22BF9-2129-A54B-9141-C1F0B1F10BBF}" type="presOf" srcId="{2F96A091-E11C-42EE-BAC1-28418192A378}" destId="{AAA65A94-8DA1-7441-9444-A33381E27AFB}" srcOrd="0" destOrd="0" presId="urn:microsoft.com/office/officeart/2005/8/layout/default"/>
    <dgm:cxn modelId="{E84636FE-51AB-3B4C-B363-00BA3E0A4163}" type="presOf" srcId="{93E2D97F-F6C8-4645-A184-0A3375ED169D}" destId="{E9246137-3739-8B46-A2E0-60D649DB0C58}" srcOrd="0" destOrd="0" presId="urn:microsoft.com/office/officeart/2005/8/layout/default"/>
    <dgm:cxn modelId="{2782EF9C-F246-5341-ADAB-5DF344A0F6C6}" type="presParOf" srcId="{D26B7631-311E-1641-A465-9BE9B341F02D}" destId="{762433C9-35A9-FA41-95A2-EF46A4D77E6A}" srcOrd="0" destOrd="0" presId="urn:microsoft.com/office/officeart/2005/8/layout/default"/>
    <dgm:cxn modelId="{0D6F0C79-1992-C64F-BA7B-774F2B094FEC}" type="presParOf" srcId="{D26B7631-311E-1641-A465-9BE9B341F02D}" destId="{5C73C535-468F-894A-B01F-72716055A14B}" srcOrd="1" destOrd="0" presId="urn:microsoft.com/office/officeart/2005/8/layout/default"/>
    <dgm:cxn modelId="{9F600D70-2693-BA47-AF82-F54B99EAC06B}" type="presParOf" srcId="{D26B7631-311E-1641-A465-9BE9B341F02D}" destId="{A8C22EF7-5F6D-2A40-B0D2-83565579AE3A}" srcOrd="2" destOrd="0" presId="urn:microsoft.com/office/officeart/2005/8/layout/default"/>
    <dgm:cxn modelId="{B7299755-7A43-7F45-8AEF-0BEBAB901722}" type="presParOf" srcId="{D26B7631-311E-1641-A465-9BE9B341F02D}" destId="{0C3D1491-C05D-C54E-BB55-ED0715B9AD71}" srcOrd="3" destOrd="0" presId="urn:microsoft.com/office/officeart/2005/8/layout/default"/>
    <dgm:cxn modelId="{844956D4-96EA-4F4C-9313-E7FED038EA07}" type="presParOf" srcId="{D26B7631-311E-1641-A465-9BE9B341F02D}" destId="{E9246137-3739-8B46-A2E0-60D649DB0C58}" srcOrd="4" destOrd="0" presId="urn:microsoft.com/office/officeart/2005/8/layout/default"/>
    <dgm:cxn modelId="{DD92FEEC-AA08-2745-9DB5-C4775730DD8D}" type="presParOf" srcId="{D26B7631-311E-1641-A465-9BE9B341F02D}" destId="{942A2941-FFDA-5243-BECB-8839610CD654}" srcOrd="5" destOrd="0" presId="urn:microsoft.com/office/officeart/2005/8/layout/default"/>
    <dgm:cxn modelId="{6C3C27DF-6884-724C-8EB6-DFD3ED2F742F}" type="presParOf" srcId="{D26B7631-311E-1641-A465-9BE9B341F02D}" destId="{64656986-C574-3A4B-937C-629D9748750D}" srcOrd="6" destOrd="0" presId="urn:microsoft.com/office/officeart/2005/8/layout/default"/>
    <dgm:cxn modelId="{A7A45C91-662C-5A48-8FE2-8A1D278FDC88}" type="presParOf" srcId="{D26B7631-311E-1641-A465-9BE9B341F02D}" destId="{4FFB8ADE-40AB-5F42-A5A7-53D4E306D704}" srcOrd="7" destOrd="0" presId="urn:microsoft.com/office/officeart/2005/8/layout/default"/>
    <dgm:cxn modelId="{5D3B6325-48DF-CD40-A716-03A3EDDD064E}" type="presParOf" srcId="{D26B7631-311E-1641-A465-9BE9B341F02D}" destId="{AAA65A94-8DA1-7441-9444-A33381E27AF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211F3-3A59-4372-ACC1-273495BAC8AF}" type="doc">
      <dgm:prSet loTypeId="urn:microsoft.com/office/officeart/2005/8/layout/cycle6" loCatId="cycle" qsTypeId="urn:microsoft.com/office/officeart/2005/8/quickstyle/simple4" qsCatId="simple" csTypeId="urn:microsoft.com/office/officeart/2005/8/colors/colorful1" csCatId="colorful" phldr="1"/>
      <dgm:spPr/>
      <dgm:t>
        <a:bodyPr/>
        <a:lstStyle/>
        <a:p>
          <a:endParaRPr lang="en-US"/>
        </a:p>
      </dgm:t>
    </dgm:pt>
    <dgm:pt modelId="{EFA7A8FC-1AA4-4A0D-9F65-3C0B5A7AE7B1}">
      <dgm:prSet custT="1"/>
      <dgm:spPr/>
      <dgm:t>
        <a:bodyPr/>
        <a:lstStyle/>
        <a:p>
          <a:r>
            <a:rPr lang="it-IT" sz="900" dirty="0"/>
            <a:t>Piano per la finanza sostenibile e Tassonomia ambientale, per investimenti sostenibili</a:t>
          </a:r>
          <a:endParaRPr lang="en-US" sz="900" dirty="0"/>
        </a:p>
      </dgm:t>
    </dgm:pt>
    <dgm:pt modelId="{D31CB42B-B1AC-4D05-857C-D08CA6168E6F}" type="parTrans" cxnId="{B859489E-ACFD-42E5-9067-31502B4D83B2}">
      <dgm:prSet/>
      <dgm:spPr/>
      <dgm:t>
        <a:bodyPr/>
        <a:lstStyle/>
        <a:p>
          <a:endParaRPr lang="en-US"/>
        </a:p>
      </dgm:t>
    </dgm:pt>
    <dgm:pt modelId="{803C8494-F270-4426-9461-74FE402270F9}" type="sibTrans" cxnId="{B859489E-ACFD-42E5-9067-31502B4D83B2}">
      <dgm:prSet/>
      <dgm:spPr/>
      <dgm:t>
        <a:bodyPr/>
        <a:lstStyle/>
        <a:p>
          <a:endParaRPr lang="en-US"/>
        </a:p>
      </dgm:t>
    </dgm:pt>
    <dgm:pt modelId="{F947B77D-A2AF-4833-8F14-0F75C91F4329}">
      <dgm:prSet custT="1"/>
      <dgm:spPr/>
      <dgm:t>
        <a:bodyPr/>
        <a:lstStyle/>
        <a:p>
          <a:r>
            <a:rPr lang="it-IT" sz="900" dirty="0" err="1"/>
            <a:t>NextGenerationEu</a:t>
          </a:r>
          <a:r>
            <a:rPr lang="it-IT" sz="900" dirty="0"/>
            <a:t> e connessi PNRR nazionali</a:t>
          </a:r>
          <a:endParaRPr lang="en-US" sz="900" dirty="0"/>
        </a:p>
      </dgm:t>
    </dgm:pt>
    <dgm:pt modelId="{59A280A7-04DD-415A-B8F4-94A9907F491C}" type="parTrans" cxnId="{CB1725DE-080C-4A08-A0E3-F11566783185}">
      <dgm:prSet/>
      <dgm:spPr/>
      <dgm:t>
        <a:bodyPr/>
        <a:lstStyle/>
        <a:p>
          <a:endParaRPr lang="en-US"/>
        </a:p>
      </dgm:t>
    </dgm:pt>
    <dgm:pt modelId="{44F6C253-106C-4DC3-BC26-F09B5A2B7F92}" type="sibTrans" cxnId="{CB1725DE-080C-4A08-A0E3-F11566783185}">
      <dgm:prSet/>
      <dgm:spPr/>
      <dgm:t>
        <a:bodyPr/>
        <a:lstStyle/>
        <a:p>
          <a:endParaRPr lang="en-US"/>
        </a:p>
      </dgm:t>
    </dgm:pt>
    <dgm:pt modelId="{BFA23652-2A5C-470A-9069-0FB8F7497245}">
      <dgm:prSet custT="1"/>
      <dgm:spPr/>
      <dgm:t>
        <a:bodyPr/>
        <a:lstStyle/>
        <a:p>
          <a:r>
            <a:rPr lang="it-IT" sz="900" dirty="0"/>
            <a:t>Piano </a:t>
          </a:r>
          <a:r>
            <a:rPr lang="it-IT" sz="900" dirty="0" err="1"/>
            <a:t>RePowerEU</a:t>
          </a:r>
          <a:r>
            <a:rPr lang="it-IT" sz="900" dirty="0"/>
            <a:t> (per accelerare la transizione verso l'energia pulita e aumentare l'indipendenza energetica dell'Europa)</a:t>
          </a:r>
          <a:endParaRPr lang="en-US" sz="900" dirty="0"/>
        </a:p>
      </dgm:t>
    </dgm:pt>
    <dgm:pt modelId="{19AD1028-4BB9-49E9-A84D-41BC3FB59653}" type="parTrans" cxnId="{7B603E6F-8BFD-462B-AAC7-ABEFCC51FD74}">
      <dgm:prSet/>
      <dgm:spPr/>
      <dgm:t>
        <a:bodyPr/>
        <a:lstStyle/>
        <a:p>
          <a:endParaRPr lang="en-US"/>
        </a:p>
      </dgm:t>
    </dgm:pt>
    <dgm:pt modelId="{F31C8B8E-62D0-48FC-AE74-3F6B6F6746AF}" type="sibTrans" cxnId="{7B603E6F-8BFD-462B-AAC7-ABEFCC51FD74}">
      <dgm:prSet/>
      <dgm:spPr/>
      <dgm:t>
        <a:bodyPr/>
        <a:lstStyle/>
        <a:p>
          <a:endParaRPr lang="en-US"/>
        </a:p>
      </dgm:t>
    </dgm:pt>
    <dgm:pt modelId="{03DBCE0D-490D-44B2-9240-E976FB22A856}">
      <dgm:prSet custT="1"/>
      <dgm:spPr/>
      <dgm:t>
        <a:bodyPr/>
        <a:lstStyle/>
        <a:p>
          <a:r>
            <a:rPr lang="it-IT" sz="900" dirty="0"/>
            <a:t>Strategia «Farm to </a:t>
          </a:r>
          <a:r>
            <a:rPr lang="it-IT" sz="900" dirty="0" err="1"/>
            <a:t>Fork</a:t>
          </a:r>
          <a:r>
            <a:rPr lang="it-IT" sz="900" dirty="0"/>
            <a:t>»</a:t>
          </a:r>
          <a:endParaRPr lang="en-US" sz="900" dirty="0"/>
        </a:p>
      </dgm:t>
    </dgm:pt>
    <dgm:pt modelId="{1806D17B-3F53-4D86-A3FB-1A9F20578596}" type="parTrans" cxnId="{1A770BD0-9A31-4498-81E3-2B546927440A}">
      <dgm:prSet/>
      <dgm:spPr/>
      <dgm:t>
        <a:bodyPr/>
        <a:lstStyle/>
        <a:p>
          <a:endParaRPr lang="en-US"/>
        </a:p>
      </dgm:t>
    </dgm:pt>
    <dgm:pt modelId="{978F2060-1A93-4B63-9423-0F080153DDF9}" type="sibTrans" cxnId="{1A770BD0-9A31-4498-81E3-2B546927440A}">
      <dgm:prSet/>
      <dgm:spPr/>
      <dgm:t>
        <a:bodyPr/>
        <a:lstStyle/>
        <a:p>
          <a:endParaRPr lang="en-US"/>
        </a:p>
      </dgm:t>
    </dgm:pt>
    <dgm:pt modelId="{4443637B-C8AD-4EC2-BD02-62328B8D7807}">
      <dgm:prSet custT="1"/>
      <dgm:spPr/>
      <dgm:t>
        <a:bodyPr/>
        <a:lstStyle/>
        <a:p>
          <a:r>
            <a:rPr lang="it-IT" sz="900" dirty="0"/>
            <a:t>Piano "Fitfor55", che prevede tra l'altro (oltre alla modifica del sistema ETS) un meccanismo di adeguamento del carbonio alle frontiere, in relazione alla produzione in certi settori fuori dall'UE (es. cemento)</a:t>
          </a:r>
          <a:endParaRPr lang="en-US" sz="900" dirty="0"/>
        </a:p>
      </dgm:t>
    </dgm:pt>
    <dgm:pt modelId="{15F67534-4A43-45EA-8529-ED87EB942549}" type="parTrans" cxnId="{F871D108-0663-4E25-B44F-7354CC8D22C4}">
      <dgm:prSet/>
      <dgm:spPr/>
      <dgm:t>
        <a:bodyPr/>
        <a:lstStyle/>
        <a:p>
          <a:endParaRPr lang="en-US"/>
        </a:p>
      </dgm:t>
    </dgm:pt>
    <dgm:pt modelId="{F358D9CF-3772-4926-9EFD-8F7D8818DD2A}" type="sibTrans" cxnId="{F871D108-0663-4E25-B44F-7354CC8D22C4}">
      <dgm:prSet/>
      <dgm:spPr/>
      <dgm:t>
        <a:bodyPr/>
        <a:lstStyle/>
        <a:p>
          <a:endParaRPr lang="en-US"/>
        </a:p>
      </dgm:t>
    </dgm:pt>
    <dgm:pt modelId="{04390B49-8F5C-4CA8-82B4-D5C6FC24856C}">
      <dgm:prSet custT="1"/>
      <dgm:spPr/>
      <dgm:t>
        <a:bodyPr/>
        <a:lstStyle/>
        <a:p>
          <a:r>
            <a:rPr lang="it-IT" sz="900" dirty="0"/>
            <a:t>Proposta di direttiva sul dovere di diligenza nella </a:t>
          </a:r>
          <a:r>
            <a:rPr lang="it-IT" sz="900" i="1" dirty="0"/>
            <a:t>supply chain</a:t>
          </a:r>
          <a:r>
            <a:rPr lang="it-IT" sz="900" dirty="0"/>
            <a:t>, che impone alle imprese il rispetto di diritti umani e ambiente nell'ambito della propria filiera</a:t>
          </a:r>
          <a:endParaRPr lang="en-US" sz="900" dirty="0"/>
        </a:p>
      </dgm:t>
    </dgm:pt>
    <dgm:pt modelId="{75A23B30-258A-453C-8D04-F52B10923BB6}" type="parTrans" cxnId="{B661E1F3-D568-4D2B-994B-168A93AA2D1F}">
      <dgm:prSet/>
      <dgm:spPr/>
      <dgm:t>
        <a:bodyPr/>
        <a:lstStyle/>
        <a:p>
          <a:endParaRPr lang="en-US"/>
        </a:p>
      </dgm:t>
    </dgm:pt>
    <dgm:pt modelId="{9A42608E-954B-4754-968D-6126752E5BD6}" type="sibTrans" cxnId="{B661E1F3-D568-4D2B-994B-168A93AA2D1F}">
      <dgm:prSet/>
      <dgm:spPr/>
      <dgm:t>
        <a:bodyPr/>
        <a:lstStyle/>
        <a:p>
          <a:endParaRPr lang="en-US"/>
        </a:p>
      </dgm:t>
    </dgm:pt>
    <dgm:pt modelId="{685A30E3-336B-4CC9-85BB-11CF936F8D56}">
      <dgm:prSet/>
      <dgm:spPr/>
      <dgm:t>
        <a:bodyPr/>
        <a:lstStyle/>
        <a:p>
          <a:r>
            <a:rPr lang="it-IT" dirty="0"/>
            <a:t>Strategia in materia di economia circolare</a:t>
          </a:r>
          <a:endParaRPr lang="en-US" dirty="0"/>
        </a:p>
      </dgm:t>
    </dgm:pt>
    <dgm:pt modelId="{5DFDE87A-7751-4069-98E1-164890150AD1}" type="parTrans" cxnId="{2905352D-3122-48BE-912B-FBCED2FA6E90}">
      <dgm:prSet/>
      <dgm:spPr/>
      <dgm:t>
        <a:bodyPr/>
        <a:lstStyle/>
        <a:p>
          <a:endParaRPr lang="en-US"/>
        </a:p>
      </dgm:t>
    </dgm:pt>
    <dgm:pt modelId="{CC8FAD00-30B7-4BC3-A029-50BD59519054}" type="sibTrans" cxnId="{2905352D-3122-48BE-912B-FBCED2FA6E90}">
      <dgm:prSet/>
      <dgm:spPr/>
      <dgm:t>
        <a:bodyPr/>
        <a:lstStyle/>
        <a:p>
          <a:endParaRPr lang="en-US"/>
        </a:p>
      </dgm:t>
    </dgm:pt>
    <dgm:pt modelId="{86BD993E-5075-B04C-832C-5C42CF228B3F}" type="pres">
      <dgm:prSet presAssocID="{66F211F3-3A59-4372-ACC1-273495BAC8AF}" presName="cycle" presStyleCnt="0">
        <dgm:presLayoutVars>
          <dgm:dir/>
          <dgm:resizeHandles val="exact"/>
        </dgm:presLayoutVars>
      </dgm:prSet>
      <dgm:spPr/>
    </dgm:pt>
    <dgm:pt modelId="{52E93795-6622-1849-95DD-0BD975929206}" type="pres">
      <dgm:prSet presAssocID="{EFA7A8FC-1AA4-4A0D-9F65-3C0B5A7AE7B1}" presName="node" presStyleLbl="node1" presStyleIdx="0" presStyleCnt="7">
        <dgm:presLayoutVars>
          <dgm:bulletEnabled val="1"/>
        </dgm:presLayoutVars>
      </dgm:prSet>
      <dgm:spPr/>
    </dgm:pt>
    <dgm:pt modelId="{DAC7150B-9B43-314F-A92C-CF27E8F483F9}" type="pres">
      <dgm:prSet presAssocID="{EFA7A8FC-1AA4-4A0D-9F65-3C0B5A7AE7B1}" presName="spNode" presStyleCnt="0"/>
      <dgm:spPr/>
    </dgm:pt>
    <dgm:pt modelId="{8C954816-74CB-CA4B-B12B-6C3B527B4E5C}" type="pres">
      <dgm:prSet presAssocID="{803C8494-F270-4426-9461-74FE402270F9}" presName="sibTrans" presStyleLbl="sibTrans1D1" presStyleIdx="0" presStyleCnt="7"/>
      <dgm:spPr/>
    </dgm:pt>
    <dgm:pt modelId="{6CBFAFCD-0EB5-E54B-9545-7B3F386EA2F4}" type="pres">
      <dgm:prSet presAssocID="{F947B77D-A2AF-4833-8F14-0F75C91F4329}" presName="node" presStyleLbl="node1" presStyleIdx="1" presStyleCnt="7">
        <dgm:presLayoutVars>
          <dgm:bulletEnabled val="1"/>
        </dgm:presLayoutVars>
      </dgm:prSet>
      <dgm:spPr/>
    </dgm:pt>
    <dgm:pt modelId="{5A782B95-BA2A-0942-8D58-91C288014108}" type="pres">
      <dgm:prSet presAssocID="{F947B77D-A2AF-4833-8F14-0F75C91F4329}" presName="spNode" presStyleCnt="0"/>
      <dgm:spPr/>
    </dgm:pt>
    <dgm:pt modelId="{AB9E6AF8-C99A-9148-9AB6-F3C5BD8DBA27}" type="pres">
      <dgm:prSet presAssocID="{44F6C253-106C-4DC3-BC26-F09B5A2B7F92}" presName="sibTrans" presStyleLbl="sibTrans1D1" presStyleIdx="1" presStyleCnt="7"/>
      <dgm:spPr/>
    </dgm:pt>
    <dgm:pt modelId="{3B232555-475E-334B-B355-A4EEFA40B6BA}" type="pres">
      <dgm:prSet presAssocID="{BFA23652-2A5C-470A-9069-0FB8F7497245}" presName="node" presStyleLbl="node1" presStyleIdx="2" presStyleCnt="7" custScaleY="155762">
        <dgm:presLayoutVars>
          <dgm:bulletEnabled val="1"/>
        </dgm:presLayoutVars>
      </dgm:prSet>
      <dgm:spPr/>
    </dgm:pt>
    <dgm:pt modelId="{ACCF0200-22BB-7241-8D18-53D0EBDC06D2}" type="pres">
      <dgm:prSet presAssocID="{BFA23652-2A5C-470A-9069-0FB8F7497245}" presName="spNode" presStyleCnt="0"/>
      <dgm:spPr/>
    </dgm:pt>
    <dgm:pt modelId="{68754757-85D0-8E4D-8917-321F08D44362}" type="pres">
      <dgm:prSet presAssocID="{F31C8B8E-62D0-48FC-AE74-3F6B6F6746AF}" presName="sibTrans" presStyleLbl="sibTrans1D1" presStyleIdx="2" presStyleCnt="7"/>
      <dgm:spPr/>
    </dgm:pt>
    <dgm:pt modelId="{B6136AC6-878A-EE4C-87A3-98F447A579E6}" type="pres">
      <dgm:prSet presAssocID="{03DBCE0D-490D-44B2-9240-E976FB22A856}" presName="node" presStyleLbl="node1" presStyleIdx="3" presStyleCnt="7" custScaleY="127546">
        <dgm:presLayoutVars>
          <dgm:bulletEnabled val="1"/>
        </dgm:presLayoutVars>
      </dgm:prSet>
      <dgm:spPr/>
    </dgm:pt>
    <dgm:pt modelId="{D7350477-953D-574B-853D-1F54A5E5248C}" type="pres">
      <dgm:prSet presAssocID="{03DBCE0D-490D-44B2-9240-E976FB22A856}" presName="spNode" presStyleCnt="0"/>
      <dgm:spPr/>
    </dgm:pt>
    <dgm:pt modelId="{2A519095-8D81-6846-8613-EBCBECC7B2E1}" type="pres">
      <dgm:prSet presAssocID="{978F2060-1A93-4B63-9423-0F080153DDF9}" presName="sibTrans" presStyleLbl="sibTrans1D1" presStyleIdx="3" presStyleCnt="7"/>
      <dgm:spPr/>
    </dgm:pt>
    <dgm:pt modelId="{541773D7-EE38-774B-8015-7F9D5FCF72F7}" type="pres">
      <dgm:prSet presAssocID="{4443637B-C8AD-4EC2-BD02-62328B8D7807}" presName="node" presStyleLbl="node1" presStyleIdx="4" presStyleCnt="7" custScaleX="125454" custScaleY="154423" custRadScaleRad="99810" custRadScaleInc="36697">
        <dgm:presLayoutVars>
          <dgm:bulletEnabled val="1"/>
        </dgm:presLayoutVars>
      </dgm:prSet>
      <dgm:spPr/>
    </dgm:pt>
    <dgm:pt modelId="{BDCC658B-70D5-8D46-A073-1F458EA00B2B}" type="pres">
      <dgm:prSet presAssocID="{4443637B-C8AD-4EC2-BD02-62328B8D7807}" presName="spNode" presStyleCnt="0"/>
      <dgm:spPr/>
    </dgm:pt>
    <dgm:pt modelId="{456508E3-22BD-BB48-9A9D-54A38E33B855}" type="pres">
      <dgm:prSet presAssocID="{F358D9CF-3772-4926-9EFD-8F7D8818DD2A}" presName="sibTrans" presStyleLbl="sibTrans1D1" presStyleIdx="4" presStyleCnt="7"/>
      <dgm:spPr/>
    </dgm:pt>
    <dgm:pt modelId="{B28AF537-9DBC-0A46-9651-6222D8851D54}" type="pres">
      <dgm:prSet presAssocID="{04390B49-8F5C-4CA8-82B4-D5C6FC24856C}" presName="node" presStyleLbl="node1" presStyleIdx="5" presStyleCnt="7" custScaleY="184464" custRadScaleRad="99442" custRadScaleInc="39493">
        <dgm:presLayoutVars>
          <dgm:bulletEnabled val="1"/>
        </dgm:presLayoutVars>
      </dgm:prSet>
      <dgm:spPr/>
    </dgm:pt>
    <dgm:pt modelId="{1AB388DD-F38E-EA42-B115-07583F848C30}" type="pres">
      <dgm:prSet presAssocID="{04390B49-8F5C-4CA8-82B4-D5C6FC24856C}" presName="spNode" presStyleCnt="0"/>
      <dgm:spPr/>
    </dgm:pt>
    <dgm:pt modelId="{BEE08D1B-4B1B-9241-8455-39552B1E1FB5}" type="pres">
      <dgm:prSet presAssocID="{9A42608E-954B-4754-968D-6126752E5BD6}" presName="sibTrans" presStyleLbl="sibTrans1D1" presStyleIdx="5" presStyleCnt="7"/>
      <dgm:spPr/>
    </dgm:pt>
    <dgm:pt modelId="{0696BDDB-C1E0-4B43-A632-3AE64D621C2F}" type="pres">
      <dgm:prSet presAssocID="{685A30E3-336B-4CC9-85BB-11CF936F8D56}" presName="node" presStyleLbl="node1" presStyleIdx="6" presStyleCnt="7">
        <dgm:presLayoutVars>
          <dgm:bulletEnabled val="1"/>
        </dgm:presLayoutVars>
      </dgm:prSet>
      <dgm:spPr/>
    </dgm:pt>
    <dgm:pt modelId="{CBDFCED4-1D54-9A42-9808-06D90034F253}" type="pres">
      <dgm:prSet presAssocID="{685A30E3-336B-4CC9-85BB-11CF936F8D56}" presName="spNode" presStyleCnt="0"/>
      <dgm:spPr/>
    </dgm:pt>
    <dgm:pt modelId="{DB9DFCC2-F015-C54D-82F5-E853E83A9DCA}" type="pres">
      <dgm:prSet presAssocID="{CC8FAD00-30B7-4BC3-A029-50BD59519054}" presName="sibTrans" presStyleLbl="sibTrans1D1" presStyleIdx="6" presStyleCnt="7"/>
      <dgm:spPr/>
    </dgm:pt>
  </dgm:ptLst>
  <dgm:cxnLst>
    <dgm:cxn modelId="{8193A903-C772-0349-BF2A-632E5ABC0726}" type="presOf" srcId="{44F6C253-106C-4DC3-BC26-F09B5A2B7F92}" destId="{AB9E6AF8-C99A-9148-9AB6-F3C5BD8DBA27}" srcOrd="0" destOrd="0" presId="urn:microsoft.com/office/officeart/2005/8/layout/cycle6"/>
    <dgm:cxn modelId="{F871D108-0663-4E25-B44F-7354CC8D22C4}" srcId="{66F211F3-3A59-4372-ACC1-273495BAC8AF}" destId="{4443637B-C8AD-4EC2-BD02-62328B8D7807}" srcOrd="4" destOrd="0" parTransId="{15F67534-4A43-45EA-8529-ED87EB942549}" sibTransId="{F358D9CF-3772-4926-9EFD-8F7D8818DD2A}"/>
    <dgm:cxn modelId="{2905352D-3122-48BE-912B-FBCED2FA6E90}" srcId="{66F211F3-3A59-4372-ACC1-273495BAC8AF}" destId="{685A30E3-336B-4CC9-85BB-11CF936F8D56}" srcOrd="6" destOrd="0" parTransId="{5DFDE87A-7751-4069-98E1-164890150AD1}" sibTransId="{CC8FAD00-30B7-4BC3-A029-50BD59519054}"/>
    <dgm:cxn modelId="{4AFB0E4A-05D1-C245-90D2-C9451F4F6F49}" type="presOf" srcId="{4443637B-C8AD-4EC2-BD02-62328B8D7807}" destId="{541773D7-EE38-774B-8015-7F9D5FCF72F7}" srcOrd="0" destOrd="0" presId="urn:microsoft.com/office/officeart/2005/8/layout/cycle6"/>
    <dgm:cxn modelId="{AF3CE46C-8CB8-5B48-9563-A9EFBC506C43}" type="presOf" srcId="{04390B49-8F5C-4CA8-82B4-D5C6FC24856C}" destId="{B28AF537-9DBC-0A46-9651-6222D8851D54}" srcOrd="0" destOrd="0" presId="urn:microsoft.com/office/officeart/2005/8/layout/cycle6"/>
    <dgm:cxn modelId="{7B603E6F-8BFD-462B-AAC7-ABEFCC51FD74}" srcId="{66F211F3-3A59-4372-ACC1-273495BAC8AF}" destId="{BFA23652-2A5C-470A-9069-0FB8F7497245}" srcOrd="2" destOrd="0" parTransId="{19AD1028-4BB9-49E9-A84D-41BC3FB59653}" sibTransId="{F31C8B8E-62D0-48FC-AE74-3F6B6F6746AF}"/>
    <dgm:cxn modelId="{A22CA255-95BC-D34E-A5C4-3DED8B791E12}" type="presOf" srcId="{F947B77D-A2AF-4833-8F14-0F75C91F4329}" destId="{6CBFAFCD-0EB5-E54B-9545-7B3F386EA2F4}" srcOrd="0" destOrd="0" presId="urn:microsoft.com/office/officeart/2005/8/layout/cycle6"/>
    <dgm:cxn modelId="{6DCB8D77-AD3D-8C49-A53A-F5F3FDC05877}" type="presOf" srcId="{9A42608E-954B-4754-968D-6126752E5BD6}" destId="{BEE08D1B-4B1B-9241-8455-39552B1E1FB5}" srcOrd="0" destOrd="0" presId="urn:microsoft.com/office/officeart/2005/8/layout/cycle6"/>
    <dgm:cxn modelId="{3D6BE78A-5102-7845-95BB-F741A80CA4BB}" type="presOf" srcId="{03DBCE0D-490D-44B2-9240-E976FB22A856}" destId="{B6136AC6-878A-EE4C-87A3-98F447A579E6}" srcOrd="0" destOrd="0" presId="urn:microsoft.com/office/officeart/2005/8/layout/cycle6"/>
    <dgm:cxn modelId="{3B176A92-C8CC-2346-BDCF-431F596E4967}" type="presOf" srcId="{978F2060-1A93-4B63-9423-0F080153DDF9}" destId="{2A519095-8D81-6846-8613-EBCBECC7B2E1}" srcOrd="0" destOrd="0" presId="urn:microsoft.com/office/officeart/2005/8/layout/cycle6"/>
    <dgm:cxn modelId="{B859489E-ACFD-42E5-9067-31502B4D83B2}" srcId="{66F211F3-3A59-4372-ACC1-273495BAC8AF}" destId="{EFA7A8FC-1AA4-4A0D-9F65-3C0B5A7AE7B1}" srcOrd="0" destOrd="0" parTransId="{D31CB42B-B1AC-4D05-857C-D08CA6168E6F}" sibTransId="{803C8494-F270-4426-9461-74FE402270F9}"/>
    <dgm:cxn modelId="{486C23A1-BE11-5E4F-A4E6-244F5583DF84}" type="presOf" srcId="{EFA7A8FC-1AA4-4A0D-9F65-3C0B5A7AE7B1}" destId="{52E93795-6622-1849-95DD-0BD975929206}" srcOrd="0" destOrd="0" presId="urn:microsoft.com/office/officeart/2005/8/layout/cycle6"/>
    <dgm:cxn modelId="{C59A98A1-CA93-0649-9C67-A8148BD30786}" type="presOf" srcId="{BFA23652-2A5C-470A-9069-0FB8F7497245}" destId="{3B232555-475E-334B-B355-A4EEFA40B6BA}" srcOrd="0" destOrd="0" presId="urn:microsoft.com/office/officeart/2005/8/layout/cycle6"/>
    <dgm:cxn modelId="{263668C8-D013-2849-A5F9-505562ABAC81}" type="presOf" srcId="{803C8494-F270-4426-9461-74FE402270F9}" destId="{8C954816-74CB-CA4B-B12B-6C3B527B4E5C}" srcOrd="0" destOrd="0" presId="urn:microsoft.com/office/officeart/2005/8/layout/cycle6"/>
    <dgm:cxn modelId="{0BE525CD-A11D-A145-BF20-4814644EAA1C}" type="presOf" srcId="{CC8FAD00-30B7-4BC3-A029-50BD59519054}" destId="{DB9DFCC2-F015-C54D-82F5-E853E83A9DCA}" srcOrd="0" destOrd="0" presId="urn:microsoft.com/office/officeart/2005/8/layout/cycle6"/>
    <dgm:cxn modelId="{1A770BD0-9A31-4498-81E3-2B546927440A}" srcId="{66F211F3-3A59-4372-ACC1-273495BAC8AF}" destId="{03DBCE0D-490D-44B2-9240-E976FB22A856}" srcOrd="3" destOrd="0" parTransId="{1806D17B-3F53-4D86-A3FB-1A9F20578596}" sibTransId="{978F2060-1A93-4B63-9423-0F080153DDF9}"/>
    <dgm:cxn modelId="{CB1725DE-080C-4A08-A0E3-F11566783185}" srcId="{66F211F3-3A59-4372-ACC1-273495BAC8AF}" destId="{F947B77D-A2AF-4833-8F14-0F75C91F4329}" srcOrd="1" destOrd="0" parTransId="{59A280A7-04DD-415A-B8F4-94A9907F491C}" sibTransId="{44F6C253-106C-4DC3-BC26-F09B5A2B7F92}"/>
    <dgm:cxn modelId="{A477EFE2-6F1A-D74A-A695-89E72788A8EE}" type="presOf" srcId="{685A30E3-336B-4CC9-85BB-11CF936F8D56}" destId="{0696BDDB-C1E0-4B43-A632-3AE64D621C2F}" srcOrd="0" destOrd="0" presId="urn:microsoft.com/office/officeart/2005/8/layout/cycle6"/>
    <dgm:cxn modelId="{3FD934E9-95BA-1149-A4ED-C09D0B6D016A}" type="presOf" srcId="{66F211F3-3A59-4372-ACC1-273495BAC8AF}" destId="{86BD993E-5075-B04C-832C-5C42CF228B3F}" srcOrd="0" destOrd="0" presId="urn:microsoft.com/office/officeart/2005/8/layout/cycle6"/>
    <dgm:cxn modelId="{2DD6DAEC-4179-C240-88FB-B08A6F818AAD}" type="presOf" srcId="{F358D9CF-3772-4926-9EFD-8F7D8818DD2A}" destId="{456508E3-22BD-BB48-9A9D-54A38E33B855}" srcOrd="0" destOrd="0" presId="urn:microsoft.com/office/officeart/2005/8/layout/cycle6"/>
    <dgm:cxn modelId="{B661E1F3-D568-4D2B-994B-168A93AA2D1F}" srcId="{66F211F3-3A59-4372-ACC1-273495BAC8AF}" destId="{04390B49-8F5C-4CA8-82B4-D5C6FC24856C}" srcOrd="5" destOrd="0" parTransId="{75A23B30-258A-453C-8D04-F52B10923BB6}" sibTransId="{9A42608E-954B-4754-968D-6126752E5BD6}"/>
    <dgm:cxn modelId="{C6E79DFC-379D-A544-B3D4-2D33646F6DD4}" type="presOf" srcId="{F31C8B8E-62D0-48FC-AE74-3F6B6F6746AF}" destId="{68754757-85D0-8E4D-8917-321F08D44362}" srcOrd="0" destOrd="0" presId="urn:microsoft.com/office/officeart/2005/8/layout/cycle6"/>
    <dgm:cxn modelId="{82795EED-A251-8A44-93A4-1E01946128FD}" type="presParOf" srcId="{86BD993E-5075-B04C-832C-5C42CF228B3F}" destId="{52E93795-6622-1849-95DD-0BD975929206}" srcOrd="0" destOrd="0" presId="urn:microsoft.com/office/officeart/2005/8/layout/cycle6"/>
    <dgm:cxn modelId="{30C2596C-4440-294F-A252-135E94F83C4D}" type="presParOf" srcId="{86BD993E-5075-B04C-832C-5C42CF228B3F}" destId="{DAC7150B-9B43-314F-A92C-CF27E8F483F9}" srcOrd="1" destOrd="0" presId="urn:microsoft.com/office/officeart/2005/8/layout/cycle6"/>
    <dgm:cxn modelId="{00D3E498-9A91-3546-ACC8-FF231C5BEA71}" type="presParOf" srcId="{86BD993E-5075-B04C-832C-5C42CF228B3F}" destId="{8C954816-74CB-CA4B-B12B-6C3B527B4E5C}" srcOrd="2" destOrd="0" presId="urn:microsoft.com/office/officeart/2005/8/layout/cycle6"/>
    <dgm:cxn modelId="{51CA70B9-74FB-4C49-AFA8-D8D9A5445C1D}" type="presParOf" srcId="{86BD993E-5075-B04C-832C-5C42CF228B3F}" destId="{6CBFAFCD-0EB5-E54B-9545-7B3F386EA2F4}" srcOrd="3" destOrd="0" presId="urn:microsoft.com/office/officeart/2005/8/layout/cycle6"/>
    <dgm:cxn modelId="{0AE81F86-4855-6E4F-9DEF-B204CCA1795D}" type="presParOf" srcId="{86BD993E-5075-B04C-832C-5C42CF228B3F}" destId="{5A782B95-BA2A-0942-8D58-91C288014108}" srcOrd="4" destOrd="0" presId="urn:microsoft.com/office/officeart/2005/8/layout/cycle6"/>
    <dgm:cxn modelId="{99267456-BFD4-6F45-A7C4-6A67781480D3}" type="presParOf" srcId="{86BD993E-5075-B04C-832C-5C42CF228B3F}" destId="{AB9E6AF8-C99A-9148-9AB6-F3C5BD8DBA27}" srcOrd="5" destOrd="0" presId="urn:microsoft.com/office/officeart/2005/8/layout/cycle6"/>
    <dgm:cxn modelId="{47428BAA-8043-4D46-BC4D-7A965E12652A}" type="presParOf" srcId="{86BD993E-5075-B04C-832C-5C42CF228B3F}" destId="{3B232555-475E-334B-B355-A4EEFA40B6BA}" srcOrd="6" destOrd="0" presId="urn:microsoft.com/office/officeart/2005/8/layout/cycle6"/>
    <dgm:cxn modelId="{1F207BAC-2469-8B48-BD7C-8A54282BC5A5}" type="presParOf" srcId="{86BD993E-5075-B04C-832C-5C42CF228B3F}" destId="{ACCF0200-22BB-7241-8D18-53D0EBDC06D2}" srcOrd="7" destOrd="0" presId="urn:microsoft.com/office/officeart/2005/8/layout/cycle6"/>
    <dgm:cxn modelId="{6782A201-D467-F648-A531-DAE954FE246F}" type="presParOf" srcId="{86BD993E-5075-B04C-832C-5C42CF228B3F}" destId="{68754757-85D0-8E4D-8917-321F08D44362}" srcOrd="8" destOrd="0" presId="urn:microsoft.com/office/officeart/2005/8/layout/cycle6"/>
    <dgm:cxn modelId="{320E8C39-CAE4-3E47-94EC-D96DA9EAE1B2}" type="presParOf" srcId="{86BD993E-5075-B04C-832C-5C42CF228B3F}" destId="{B6136AC6-878A-EE4C-87A3-98F447A579E6}" srcOrd="9" destOrd="0" presId="urn:microsoft.com/office/officeart/2005/8/layout/cycle6"/>
    <dgm:cxn modelId="{0382F95E-5560-A34A-8E2D-11AC7ECD223C}" type="presParOf" srcId="{86BD993E-5075-B04C-832C-5C42CF228B3F}" destId="{D7350477-953D-574B-853D-1F54A5E5248C}" srcOrd="10" destOrd="0" presId="urn:microsoft.com/office/officeart/2005/8/layout/cycle6"/>
    <dgm:cxn modelId="{C14FCC3C-8466-8D41-A0BD-97DA0F8E161E}" type="presParOf" srcId="{86BD993E-5075-B04C-832C-5C42CF228B3F}" destId="{2A519095-8D81-6846-8613-EBCBECC7B2E1}" srcOrd="11" destOrd="0" presId="urn:microsoft.com/office/officeart/2005/8/layout/cycle6"/>
    <dgm:cxn modelId="{1CB4313B-B17F-574A-8E45-2F04295FB3DA}" type="presParOf" srcId="{86BD993E-5075-B04C-832C-5C42CF228B3F}" destId="{541773D7-EE38-774B-8015-7F9D5FCF72F7}" srcOrd="12" destOrd="0" presId="urn:microsoft.com/office/officeart/2005/8/layout/cycle6"/>
    <dgm:cxn modelId="{0ACC464B-AF95-1648-8B7D-56A5B2753425}" type="presParOf" srcId="{86BD993E-5075-B04C-832C-5C42CF228B3F}" destId="{BDCC658B-70D5-8D46-A073-1F458EA00B2B}" srcOrd="13" destOrd="0" presId="urn:microsoft.com/office/officeart/2005/8/layout/cycle6"/>
    <dgm:cxn modelId="{0CC0F3F3-C40F-5A45-A517-95961AB837D8}" type="presParOf" srcId="{86BD993E-5075-B04C-832C-5C42CF228B3F}" destId="{456508E3-22BD-BB48-9A9D-54A38E33B855}" srcOrd="14" destOrd="0" presId="urn:microsoft.com/office/officeart/2005/8/layout/cycle6"/>
    <dgm:cxn modelId="{4060F924-E928-DF43-BB8B-6C671E92D397}" type="presParOf" srcId="{86BD993E-5075-B04C-832C-5C42CF228B3F}" destId="{B28AF537-9DBC-0A46-9651-6222D8851D54}" srcOrd="15" destOrd="0" presId="urn:microsoft.com/office/officeart/2005/8/layout/cycle6"/>
    <dgm:cxn modelId="{B4F43D2F-242B-644F-AD07-28C6C7A7064F}" type="presParOf" srcId="{86BD993E-5075-B04C-832C-5C42CF228B3F}" destId="{1AB388DD-F38E-EA42-B115-07583F848C30}" srcOrd="16" destOrd="0" presId="urn:microsoft.com/office/officeart/2005/8/layout/cycle6"/>
    <dgm:cxn modelId="{9C548B14-3402-2B47-BF45-216568DB953C}" type="presParOf" srcId="{86BD993E-5075-B04C-832C-5C42CF228B3F}" destId="{BEE08D1B-4B1B-9241-8455-39552B1E1FB5}" srcOrd="17" destOrd="0" presId="urn:microsoft.com/office/officeart/2005/8/layout/cycle6"/>
    <dgm:cxn modelId="{FDA1FD4B-3EB7-654C-88BB-6A41AC619878}" type="presParOf" srcId="{86BD993E-5075-B04C-832C-5C42CF228B3F}" destId="{0696BDDB-C1E0-4B43-A632-3AE64D621C2F}" srcOrd="18" destOrd="0" presId="urn:microsoft.com/office/officeart/2005/8/layout/cycle6"/>
    <dgm:cxn modelId="{961F7FBB-7208-1E47-A32C-13FBE51C2845}" type="presParOf" srcId="{86BD993E-5075-B04C-832C-5C42CF228B3F}" destId="{CBDFCED4-1D54-9A42-9808-06D90034F253}" srcOrd="19" destOrd="0" presId="urn:microsoft.com/office/officeart/2005/8/layout/cycle6"/>
    <dgm:cxn modelId="{1CDDF366-A0B0-2D4A-B607-8F28BD750100}" type="presParOf" srcId="{86BD993E-5075-B04C-832C-5C42CF228B3F}" destId="{DB9DFCC2-F015-C54D-82F5-E853E83A9DCA}"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71345-859C-5B44-A1DD-31D722925FAD}">
      <dsp:nvSpPr>
        <dsp:cNvPr id="0" name=""/>
        <dsp:cNvSpPr/>
      </dsp:nvSpPr>
      <dsp:spPr>
        <a:xfrm>
          <a:off x="0" y="0"/>
          <a:ext cx="3439270" cy="134282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it-IT" sz="1100" kern="1200" dirty="0"/>
            <a:t>Duplice angolazione per esaminare il rapporto tra globalizzazione e ambiente: </a:t>
          </a:r>
          <a:endParaRPr lang="en-US" sz="1100" kern="1200" dirty="0"/>
        </a:p>
        <a:p>
          <a:pPr marL="57150" lvl="1" indent="-57150" algn="just" defTabSz="400050">
            <a:lnSpc>
              <a:spcPct val="90000"/>
            </a:lnSpc>
            <a:spcBef>
              <a:spcPct val="0"/>
            </a:spcBef>
            <a:spcAft>
              <a:spcPct val="15000"/>
            </a:spcAft>
            <a:buChar char="•"/>
          </a:pPr>
          <a:r>
            <a:rPr lang="it-IT" sz="900" kern="1200" dirty="0"/>
            <a:t>Impatti della globalizzazione sull'ambiente</a:t>
          </a:r>
          <a:endParaRPr lang="en-US" sz="900" kern="1200" dirty="0"/>
        </a:p>
        <a:p>
          <a:pPr marL="57150" lvl="1" indent="-57150" algn="just" defTabSz="400050">
            <a:lnSpc>
              <a:spcPct val="90000"/>
            </a:lnSpc>
            <a:spcBef>
              <a:spcPct val="0"/>
            </a:spcBef>
            <a:spcAft>
              <a:spcPct val="15000"/>
            </a:spcAft>
            <a:buChar char="•"/>
          </a:pPr>
          <a:r>
            <a:rPr lang="it-IT" sz="900" kern="1200" dirty="0"/>
            <a:t>Diritto Ambientale come settore transnazionale</a:t>
          </a:r>
          <a:endParaRPr lang="en-US" sz="900" kern="1200" dirty="0"/>
        </a:p>
      </dsp:txBody>
      <dsp:txXfrm>
        <a:off x="39330" y="39330"/>
        <a:ext cx="1990255" cy="1264166"/>
      </dsp:txXfrm>
    </dsp:sp>
    <dsp:sp modelId="{909038FB-6C7A-444C-8C11-C9DC69C3E716}">
      <dsp:nvSpPr>
        <dsp:cNvPr id="0" name=""/>
        <dsp:cNvSpPr/>
      </dsp:nvSpPr>
      <dsp:spPr>
        <a:xfrm>
          <a:off x="303464" y="1566630"/>
          <a:ext cx="3439270" cy="134282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t>
          </a:r>
          <a:r>
            <a:rPr lang="it-IT" sz="1100" kern="1200" dirty="0" err="1"/>
            <a:t>Think</a:t>
          </a:r>
          <a:r>
            <a:rPr lang="it-IT" sz="1100" kern="1200" dirty="0"/>
            <a:t> </a:t>
          </a:r>
          <a:r>
            <a:rPr lang="it-IT" sz="1100" kern="1200" dirty="0" err="1"/>
            <a:t>globally</a:t>
          </a:r>
          <a:r>
            <a:rPr lang="it-IT" sz="1100" kern="1200" dirty="0"/>
            <a:t>, act </a:t>
          </a:r>
          <a:r>
            <a:rPr lang="it-IT" sz="1100" kern="1200" dirty="0" err="1"/>
            <a:t>locally</a:t>
          </a:r>
          <a:r>
            <a:rPr lang="it-IT" sz="1100" kern="1200" dirty="0"/>
            <a:t>»</a:t>
          </a:r>
          <a:endParaRPr lang="en-US" sz="1100" kern="1200" dirty="0"/>
        </a:p>
      </dsp:txBody>
      <dsp:txXfrm>
        <a:off x="342794" y="1605960"/>
        <a:ext cx="2184308" cy="1264166"/>
      </dsp:txXfrm>
    </dsp:sp>
    <dsp:sp modelId="{BF3AFD08-3372-374D-8FAF-BB8A80D2D10E}">
      <dsp:nvSpPr>
        <dsp:cNvPr id="0" name=""/>
        <dsp:cNvSpPr/>
      </dsp:nvSpPr>
      <dsp:spPr>
        <a:xfrm>
          <a:off x="606929" y="3133260"/>
          <a:ext cx="3439270" cy="134282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11113" lvl="0" indent="-11113" algn="just" defTabSz="488950">
            <a:lnSpc>
              <a:spcPct val="90000"/>
            </a:lnSpc>
            <a:spcBef>
              <a:spcPct val="0"/>
            </a:spcBef>
            <a:spcAft>
              <a:spcPct val="35000"/>
            </a:spcAft>
            <a:buNone/>
            <a:tabLst/>
          </a:pPr>
          <a:r>
            <a:rPr lang="it-IT" sz="1100" kern="1200" dirty="0"/>
            <a:t>«Crisi» della globalizzazione: ambiente (ed energia) come terreno di «regionalizzazione» (esempio UE)</a:t>
          </a:r>
          <a:endParaRPr lang="en-US" sz="1100" kern="1200" dirty="0"/>
        </a:p>
      </dsp:txBody>
      <dsp:txXfrm>
        <a:off x="646259" y="3172590"/>
        <a:ext cx="2184308" cy="1264166"/>
      </dsp:txXfrm>
    </dsp:sp>
    <dsp:sp modelId="{8D2776E4-C433-5240-BF73-14C69EAD9310}">
      <dsp:nvSpPr>
        <dsp:cNvPr id="0" name=""/>
        <dsp:cNvSpPr/>
      </dsp:nvSpPr>
      <dsp:spPr>
        <a:xfrm>
          <a:off x="2566433" y="1018309"/>
          <a:ext cx="872836" cy="872836"/>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762821" y="1018309"/>
        <a:ext cx="480060" cy="656809"/>
      </dsp:txXfrm>
    </dsp:sp>
    <dsp:sp modelId="{E5D458B9-4704-BB4A-A052-15A648D9647C}">
      <dsp:nvSpPr>
        <dsp:cNvPr id="0" name=""/>
        <dsp:cNvSpPr/>
      </dsp:nvSpPr>
      <dsp:spPr>
        <a:xfrm>
          <a:off x="2869898" y="2575988"/>
          <a:ext cx="872836" cy="872836"/>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66286" y="2575988"/>
        <a:ext cx="480060" cy="656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4CB79-F810-BE45-8A58-E4A8345A71BC}">
      <dsp:nvSpPr>
        <dsp:cNvPr id="0" name=""/>
        <dsp:cNvSpPr/>
      </dsp:nvSpPr>
      <dsp:spPr>
        <a:xfrm>
          <a:off x="0" y="1342402"/>
          <a:ext cx="2418834" cy="153595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0DC7F3-9FAB-FE49-8189-E05F7300F52D}">
      <dsp:nvSpPr>
        <dsp:cNvPr id="0" name=""/>
        <dsp:cNvSpPr/>
      </dsp:nvSpPr>
      <dsp:spPr>
        <a:xfrm>
          <a:off x="268759" y="1597724"/>
          <a:ext cx="2418834" cy="153595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Impatti della globalizzazione sull’ambiente: degrado ambientale, perdita biodiversità, cambiamento climatico </a:t>
          </a:r>
          <a:endParaRPr lang="en-US" sz="1400" kern="1200" dirty="0"/>
        </a:p>
      </dsp:txBody>
      <dsp:txXfrm>
        <a:off x="313746" y="1642711"/>
        <a:ext cx="2328860" cy="1445985"/>
      </dsp:txXfrm>
    </dsp:sp>
    <dsp:sp modelId="{26483779-11B1-B049-9C1B-508EB84D089D}">
      <dsp:nvSpPr>
        <dsp:cNvPr id="0" name=""/>
        <dsp:cNvSpPr/>
      </dsp:nvSpPr>
      <dsp:spPr>
        <a:xfrm>
          <a:off x="5912706" y="1376071"/>
          <a:ext cx="2418834" cy="153595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D515BE-8EB6-AA4B-A34B-B59CA0EED9D1}">
      <dsp:nvSpPr>
        <dsp:cNvPr id="0" name=""/>
        <dsp:cNvSpPr/>
      </dsp:nvSpPr>
      <dsp:spPr>
        <a:xfrm>
          <a:off x="6181465" y="1631392"/>
          <a:ext cx="2418834" cy="153595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Ambiente come esempio di settore a forte regolamentazione transnazionale: il Diritto Ambientale è articolato su più livelli e uno di questi è quello internazionale</a:t>
          </a:r>
          <a:endParaRPr lang="en-US" sz="1400" kern="1200" dirty="0"/>
        </a:p>
      </dsp:txBody>
      <dsp:txXfrm>
        <a:off x="6226452" y="1676379"/>
        <a:ext cx="2328860" cy="1445985"/>
      </dsp:txXfrm>
    </dsp:sp>
    <dsp:sp modelId="{A77D231B-8C23-BC49-AA8F-7ABAD6952C37}">
      <dsp:nvSpPr>
        <dsp:cNvPr id="0" name=""/>
        <dsp:cNvSpPr/>
      </dsp:nvSpPr>
      <dsp:spPr>
        <a:xfrm>
          <a:off x="2969323" y="1365626"/>
          <a:ext cx="2418834" cy="153595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4F7511-90A7-FA48-B90B-35649A2E8C08}">
      <dsp:nvSpPr>
        <dsp:cNvPr id="0" name=""/>
        <dsp:cNvSpPr/>
      </dsp:nvSpPr>
      <dsp:spPr>
        <a:xfrm>
          <a:off x="3238082" y="1620948"/>
          <a:ext cx="2418834" cy="153595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Rapporto ambivalente tra ambiente e commercio internazionale </a:t>
          </a:r>
          <a:endParaRPr lang="en-US" sz="1400" kern="1200" dirty="0"/>
        </a:p>
      </dsp:txBody>
      <dsp:txXfrm>
        <a:off x="3283069" y="1665935"/>
        <a:ext cx="2328860" cy="1445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433C9-35A9-FA41-95A2-EF46A4D77E6A}">
      <dsp:nvSpPr>
        <dsp:cNvPr id="0" name=""/>
        <dsp:cNvSpPr/>
      </dsp:nvSpPr>
      <dsp:spPr>
        <a:xfrm>
          <a:off x="0" y="581478"/>
          <a:ext cx="2254250" cy="135255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Limiti dello sviluppo: nel 1972 viene pubblicato il rapporto dal titolo </a:t>
          </a:r>
          <a:r>
            <a:rPr lang="it-IT" sz="1000" i="1" kern="1200" dirty="0"/>
            <a:t>Limits to </a:t>
          </a:r>
          <a:r>
            <a:rPr lang="it-IT" sz="1000" i="1" kern="1200" dirty="0" err="1"/>
            <a:t>Growth</a:t>
          </a:r>
          <a:r>
            <a:rPr lang="it-IT" sz="1000" kern="1200" dirty="0"/>
            <a:t>, in cui si focalizza l’attenzione sui limiti fisici del pianeta che renderanno impossibile, col tempo, un’ulteriore espansione della produzione industriale</a:t>
          </a:r>
          <a:endParaRPr lang="en-US" sz="1000" kern="1200" dirty="0"/>
        </a:p>
      </dsp:txBody>
      <dsp:txXfrm>
        <a:off x="0" y="581478"/>
        <a:ext cx="2254250" cy="1352550"/>
      </dsp:txXfrm>
    </dsp:sp>
    <dsp:sp modelId="{A8C22EF7-5F6D-2A40-B0D2-83565579AE3A}">
      <dsp:nvSpPr>
        <dsp:cNvPr id="0" name=""/>
        <dsp:cNvSpPr/>
      </dsp:nvSpPr>
      <dsp:spPr>
        <a:xfrm>
          <a:off x="2479675" y="581478"/>
          <a:ext cx="2254250" cy="135255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a:t>Necessità di azioni a livello globale e locale per raggiungere la sostenibilità</a:t>
          </a:r>
          <a:endParaRPr lang="en-US" sz="1000" kern="1200"/>
        </a:p>
      </dsp:txBody>
      <dsp:txXfrm>
        <a:off x="2479675" y="581478"/>
        <a:ext cx="2254250" cy="1352550"/>
      </dsp:txXfrm>
    </dsp:sp>
    <dsp:sp modelId="{E9246137-3739-8B46-A2E0-60D649DB0C58}">
      <dsp:nvSpPr>
        <dsp:cNvPr id="0" name=""/>
        <dsp:cNvSpPr/>
      </dsp:nvSpPr>
      <dsp:spPr>
        <a:xfrm>
          <a:off x="4959349" y="581478"/>
          <a:ext cx="2254250" cy="135255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a:t>Motto «</a:t>
          </a:r>
          <a:r>
            <a:rPr lang="it-IT" sz="1000" i="1" kern="1200"/>
            <a:t>Think globally, act locally</a:t>
          </a:r>
          <a:r>
            <a:rPr lang="it-IT" sz="1000" kern="1200"/>
            <a:t>» in ambito ambientale a partire dagli anni ‘70 del secolo scorso: i problemi ambientali globali possono essere affrontati solo tenendo in considerazione quanto avviene a livello locale dal punto di vista ecologico, economico e culturale</a:t>
          </a:r>
          <a:endParaRPr lang="en-US" sz="1000" kern="1200"/>
        </a:p>
      </dsp:txBody>
      <dsp:txXfrm>
        <a:off x="4959349" y="581478"/>
        <a:ext cx="2254250" cy="1352550"/>
      </dsp:txXfrm>
    </dsp:sp>
    <dsp:sp modelId="{64656986-C574-3A4B-937C-629D9748750D}">
      <dsp:nvSpPr>
        <dsp:cNvPr id="0" name=""/>
        <dsp:cNvSpPr/>
      </dsp:nvSpPr>
      <dsp:spPr>
        <a:xfrm>
          <a:off x="1239837" y="2159453"/>
          <a:ext cx="2254250" cy="135255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a:t>Importanza delle comunità locali ad esempio nella preservazione della biodiversità</a:t>
          </a:r>
          <a:endParaRPr lang="en-US" sz="1000" kern="1200"/>
        </a:p>
      </dsp:txBody>
      <dsp:txXfrm>
        <a:off x="1239837" y="2159453"/>
        <a:ext cx="2254250" cy="1352550"/>
      </dsp:txXfrm>
    </dsp:sp>
    <dsp:sp modelId="{AAA65A94-8DA1-7441-9444-A33381E27AFB}">
      <dsp:nvSpPr>
        <dsp:cNvPr id="0" name=""/>
        <dsp:cNvSpPr/>
      </dsp:nvSpPr>
      <dsp:spPr>
        <a:xfrm>
          <a:off x="3719512" y="2159453"/>
          <a:ext cx="2254250" cy="135255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Importanza del contributo di ciascuno</a:t>
          </a:r>
        </a:p>
        <a:p>
          <a:pPr marL="0" lvl="0" indent="0" algn="ctr" defTabSz="444500">
            <a:lnSpc>
              <a:spcPct val="90000"/>
            </a:lnSpc>
            <a:spcBef>
              <a:spcPct val="0"/>
            </a:spcBef>
            <a:spcAft>
              <a:spcPct val="35000"/>
            </a:spcAft>
            <a:buNone/>
          </a:pPr>
          <a:r>
            <a:rPr lang="it-IT" sz="1000" kern="1200" dirty="0"/>
            <a:t>(es. </a:t>
          </a:r>
          <a:r>
            <a:rPr lang="it-IT" sz="1000" kern="1200" dirty="0" err="1"/>
            <a:t>W</a:t>
          </a:r>
          <a:r>
            <a:rPr lang="it-IT" sz="1000" kern="1200" dirty="0"/>
            <a:t>. Berry dice «Mangiare è un atto agricolo»)</a:t>
          </a:r>
        </a:p>
        <a:p>
          <a:pPr marL="0" lvl="0" indent="0" algn="ctr" defTabSz="444500">
            <a:lnSpc>
              <a:spcPct val="90000"/>
            </a:lnSpc>
            <a:spcBef>
              <a:spcPct val="0"/>
            </a:spcBef>
            <a:spcAft>
              <a:spcPct val="35000"/>
            </a:spcAft>
            <a:buNone/>
          </a:pPr>
          <a:endParaRPr lang="en-US" sz="1000" kern="1200" dirty="0"/>
        </a:p>
      </dsp:txBody>
      <dsp:txXfrm>
        <a:off x="3719512" y="2159453"/>
        <a:ext cx="2254250" cy="1352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93795-6622-1849-95DD-0BD975929206}">
      <dsp:nvSpPr>
        <dsp:cNvPr id="0" name=""/>
        <dsp:cNvSpPr/>
      </dsp:nvSpPr>
      <dsp:spPr>
        <a:xfrm>
          <a:off x="2194471" y="193017"/>
          <a:ext cx="1211402" cy="78741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Piano per la finanza sostenibile e Tassonomia ambientale, per investimenti sostenibili</a:t>
          </a:r>
          <a:endParaRPr lang="en-US" sz="900" kern="1200" dirty="0"/>
        </a:p>
      </dsp:txBody>
      <dsp:txXfrm>
        <a:off x="2232909" y="231455"/>
        <a:ext cx="1134526" cy="710535"/>
      </dsp:txXfrm>
    </dsp:sp>
    <dsp:sp modelId="{8C954816-74CB-CA4B-B12B-6C3B527B4E5C}">
      <dsp:nvSpPr>
        <dsp:cNvPr id="0" name=""/>
        <dsp:cNvSpPr/>
      </dsp:nvSpPr>
      <dsp:spPr>
        <a:xfrm>
          <a:off x="552003" y="586723"/>
          <a:ext cx="4496338" cy="4496338"/>
        </a:xfrm>
        <a:custGeom>
          <a:avLst/>
          <a:gdLst/>
          <a:ahLst/>
          <a:cxnLst/>
          <a:rect l="0" t="0" r="0" b="0"/>
          <a:pathLst>
            <a:path>
              <a:moveTo>
                <a:pt x="2861895" y="85392"/>
              </a:moveTo>
              <a:arcTo wR="2248169" hR="2248169" stAng="17150534" swAng="1256847"/>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BFAFCD-0EB5-E54B-9545-7B3F386EA2F4}">
      <dsp:nvSpPr>
        <dsp:cNvPr id="0" name=""/>
        <dsp:cNvSpPr/>
      </dsp:nvSpPr>
      <dsp:spPr>
        <a:xfrm>
          <a:off x="3952161" y="1039475"/>
          <a:ext cx="1211402" cy="787411"/>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err="1"/>
            <a:t>NextGenerationEu</a:t>
          </a:r>
          <a:r>
            <a:rPr lang="it-IT" sz="900" kern="1200" dirty="0"/>
            <a:t> e connessi PNRR nazionali</a:t>
          </a:r>
          <a:endParaRPr lang="en-US" sz="900" kern="1200" dirty="0"/>
        </a:p>
      </dsp:txBody>
      <dsp:txXfrm>
        <a:off x="3990599" y="1077913"/>
        <a:ext cx="1134526" cy="710535"/>
      </dsp:txXfrm>
    </dsp:sp>
    <dsp:sp modelId="{AB9E6AF8-C99A-9148-9AB6-F3C5BD8DBA27}">
      <dsp:nvSpPr>
        <dsp:cNvPr id="0" name=""/>
        <dsp:cNvSpPr/>
      </dsp:nvSpPr>
      <dsp:spPr>
        <a:xfrm>
          <a:off x="552003" y="586723"/>
          <a:ext cx="4496338" cy="4496338"/>
        </a:xfrm>
        <a:custGeom>
          <a:avLst/>
          <a:gdLst/>
          <a:ahLst/>
          <a:cxnLst/>
          <a:rect l="0" t="0" r="0" b="0"/>
          <a:pathLst>
            <a:path>
              <a:moveTo>
                <a:pt x="4261827" y="1248446"/>
              </a:moveTo>
              <a:arcTo wR="2248169" hR="2248169" stAng="20015816" swAng="1397198"/>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232555-475E-334B-B355-A4EEFA40B6BA}">
      <dsp:nvSpPr>
        <dsp:cNvPr id="0" name=""/>
        <dsp:cNvSpPr/>
      </dsp:nvSpPr>
      <dsp:spPr>
        <a:xfrm>
          <a:off x="4386274" y="2721913"/>
          <a:ext cx="1211402" cy="1226488"/>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Piano </a:t>
          </a:r>
          <a:r>
            <a:rPr lang="it-IT" sz="900" kern="1200" dirty="0" err="1"/>
            <a:t>RePowerEU</a:t>
          </a:r>
          <a:r>
            <a:rPr lang="it-IT" sz="900" kern="1200" dirty="0"/>
            <a:t> (per accelerare la transizione verso l'energia pulita e aumentare l'indipendenza energetica dell'Europa)</a:t>
          </a:r>
          <a:endParaRPr lang="en-US" sz="900" kern="1200" dirty="0"/>
        </a:p>
      </dsp:txBody>
      <dsp:txXfrm>
        <a:off x="4445410" y="2781049"/>
        <a:ext cx="1093130" cy="1108216"/>
      </dsp:txXfrm>
    </dsp:sp>
    <dsp:sp modelId="{68754757-85D0-8E4D-8917-321F08D44362}">
      <dsp:nvSpPr>
        <dsp:cNvPr id="0" name=""/>
        <dsp:cNvSpPr/>
      </dsp:nvSpPr>
      <dsp:spPr>
        <a:xfrm>
          <a:off x="552003" y="586723"/>
          <a:ext cx="4496338" cy="4496338"/>
        </a:xfrm>
        <a:custGeom>
          <a:avLst/>
          <a:gdLst/>
          <a:ahLst/>
          <a:cxnLst/>
          <a:rect l="0" t="0" r="0" b="0"/>
          <a:pathLst>
            <a:path>
              <a:moveTo>
                <a:pt x="4198175" y="3366981"/>
              </a:moveTo>
              <a:arcTo wR="2248169" hR="2248169" stAng="1790698" swAng="918401"/>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136AC6-878A-EE4C-87A3-98F447A579E6}">
      <dsp:nvSpPr>
        <dsp:cNvPr id="0" name=""/>
        <dsp:cNvSpPr/>
      </dsp:nvSpPr>
      <dsp:spPr>
        <a:xfrm>
          <a:off x="3169915" y="4358266"/>
          <a:ext cx="1211402" cy="1004312"/>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Strategia «Farm to </a:t>
          </a:r>
          <a:r>
            <a:rPr lang="it-IT" sz="900" kern="1200" dirty="0" err="1"/>
            <a:t>Fork</a:t>
          </a:r>
          <a:r>
            <a:rPr lang="it-IT" sz="900" kern="1200" dirty="0"/>
            <a:t>»</a:t>
          </a:r>
          <a:endParaRPr lang="en-US" sz="900" kern="1200" dirty="0"/>
        </a:p>
      </dsp:txBody>
      <dsp:txXfrm>
        <a:off x="3218941" y="4407292"/>
        <a:ext cx="1113350" cy="906260"/>
      </dsp:txXfrm>
    </dsp:sp>
    <dsp:sp modelId="{2A519095-8D81-6846-8613-EBCBECC7B2E1}">
      <dsp:nvSpPr>
        <dsp:cNvPr id="0" name=""/>
        <dsp:cNvSpPr/>
      </dsp:nvSpPr>
      <dsp:spPr>
        <a:xfrm>
          <a:off x="564046" y="584748"/>
          <a:ext cx="4496338" cy="4496338"/>
        </a:xfrm>
        <a:custGeom>
          <a:avLst/>
          <a:gdLst/>
          <a:ahLst/>
          <a:cxnLst/>
          <a:rect l="0" t="0" r="0" b="0"/>
          <a:pathLst>
            <a:path>
              <a:moveTo>
                <a:pt x="2597975" y="4468957"/>
              </a:moveTo>
              <a:arcTo wR="2248169" hR="2248169" stAng="4862918" swAng="1204270"/>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1773D7-EE38-774B-8015-7F9D5FCF72F7}">
      <dsp:nvSpPr>
        <dsp:cNvPr id="0" name=""/>
        <dsp:cNvSpPr/>
      </dsp:nvSpPr>
      <dsp:spPr>
        <a:xfrm>
          <a:off x="851038" y="4129745"/>
          <a:ext cx="1519753" cy="1215945"/>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Piano "Fitfor55", che prevede tra l'altro (oltre alla modifica del sistema ETS) un meccanismo di adeguamento del carbonio alle frontiere, in relazione alla produzione in certi settori fuori dall'UE (es. cemento)</a:t>
          </a:r>
          <a:endParaRPr lang="en-US" sz="900" kern="1200" dirty="0"/>
        </a:p>
      </dsp:txBody>
      <dsp:txXfrm>
        <a:off x="910396" y="4189103"/>
        <a:ext cx="1401037" cy="1097229"/>
      </dsp:txXfrm>
    </dsp:sp>
    <dsp:sp modelId="{456508E3-22BD-BB48-9A9D-54A38E33B855}">
      <dsp:nvSpPr>
        <dsp:cNvPr id="0" name=""/>
        <dsp:cNvSpPr/>
      </dsp:nvSpPr>
      <dsp:spPr>
        <a:xfrm>
          <a:off x="676503" y="775225"/>
          <a:ext cx="4496338" cy="4496338"/>
        </a:xfrm>
        <a:custGeom>
          <a:avLst/>
          <a:gdLst/>
          <a:ahLst/>
          <a:cxnLst/>
          <a:rect l="0" t="0" r="0" b="0"/>
          <a:pathLst>
            <a:path>
              <a:moveTo>
                <a:pt x="289271" y="3351338"/>
              </a:moveTo>
              <a:arcTo wR="2248169" hR="2248169" stAng="9036816" swAng="548019"/>
            </a:path>
          </a:pathLst>
        </a:custGeom>
        <a:noFill/>
        <a:ln w="1270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8AF537-9DBC-0A46-9651-6222D8851D54}">
      <dsp:nvSpPr>
        <dsp:cNvPr id="0" name=""/>
        <dsp:cNvSpPr/>
      </dsp:nvSpPr>
      <dsp:spPr>
        <a:xfrm>
          <a:off x="0" y="2345705"/>
          <a:ext cx="1211402" cy="145249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Proposta di direttiva sul dovere di diligenza nella </a:t>
          </a:r>
          <a:r>
            <a:rPr lang="it-IT" sz="900" i="1" kern="1200" dirty="0"/>
            <a:t>supply chain</a:t>
          </a:r>
          <a:r>
            <a:rPr lang="it-IT" sz="900" kern="1200" dirty="0"/>
            <a:t>, che impone alle imprese il rispetto di diritti umani e ambiente nell'ambito della propria filiera</a:t>
          </a:r>
          <a:endParaRPr lang="en-US" sz="900" kern="1200" dirty="0"/>
        </a:p>
      </dsp:txBody>
      <dsp:txXfrm>
        <a:off x="59136" y="2404841"/>
        <a:ext cx="1093130" cy="1334219"/>
      </dsp:txXfrm>
    </dsp:sp>
    <dsp:sp modelId="{BEE08D1B-4B1B-9241-8455-39552B1E1FB5}">
      <dsp:nvSpPr>
        <dsp:cNvPr id="0" name=""/>
        <dsp:cNvSpPr/>
      </dsp:nvSpPr>
      <dsp:spPr>
        <a:xfrm>
          <a:off x="623028" y="430526"/>
          <a:ext cx="4496338" cy="4496338"/>
        </a:xfrm>
        <a:custGeom>
          <a:avLst/>
          <a:gdLst/>
          <a:ahLst/>
          <a:cxnLst/>
          <a:rect l="0" t="0" r="0" b="0"/>
          <a:pathLst>
            <a:path>
              <a:moveTo>
                <a:pt x="25600" y="1909858"/>
              </a:moveTo>
              <a:arcTo wR="2248169" hR="2248169" stAng="11319295" swAng="808372"/>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96BDDB-C1E0-4B43-A632-3AE64D621C2F}">
      <dsp:nvSpPr>
        <dsp:cNvPr id="0" name=""/>
        <dsp:cNvSpPr/>
      </dsp:nvSpPr>
      <dsp:spPr>
        <a:xfrm>
          <a:off x="436781" y="1039475"/>
          <a:ext cx="1211402" cy="787411"/>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Strategia in materia di economia circolare</a:t>
          </a:r>
          <a:endParaRPr lang="en-US" sz="1100" kern="1200" dirty="0"/>
        </a:p>
      </dsp:txBody>
      <dsp:txXfrm>
        <a:off x="475219" y="1077913"/>
        <a:ext cx="1134526" cy="710535"/>
      </dsp:txXfrm>
    </dsp:sp>
    <dsp:sp modelId="{DB9DFCC2-F015-C54D-82F5-E853E83A9DCA}">
      <dsp:nvSpPr>
        <dsp:cNvPr id="0" name=""/>
        <dsp:cNvSpPr/>
      </dsp:nvSpPr>
      <dsp:spPr>
        <a:xfrm>
          <a:off x="552003" y="586723"/>
          <a:ext cx="4496338" cy="4496338"/>
        </a:xfrm>
        <a:custGeom>
          <a:avLst/>
          <a:gdLst/>
          <a:ahLst/>
          <a:cxnLst/>
          <a:rect l="0" t="0" r="0" b="0"/>
          <a:pathLst>
            <a:path>
              <a:moveTo>
                <a:pt x="901787" y="447747"/>
              </a:moveTo>
              <a:arcTo wR="2248169" hR="2248169" stAng="13992619" swAng="1256847"/>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112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547A47-F6BC-BD49-8B03-65C68E7DD162}" type="datetimeFigureOut">
              <a:rPr lang="it-IT" smtClean="0"/>
              <a:pPr/>
              <a:t>09/03/2023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22B9F6-CA7B-5447-8167-1D7298558595}" type="slidenum">
              <a:rPr lang="it-IT" smtClean="0"/>
              <a:pPr/>
              <a:t>‹N›</a:t>
            </a:fld>
            <a:endParaRPr lang="it-IT"/>
          </a:p>
        </p:txBody>
      </p:sp>
    </p:spTree>
    <p:extLst>
      <p:ext uri="{BB962C8B-B14F-4D97-AF65-F5344CB8AC3E}">
        <p14:creationId xmlns:p14="http://schemas.microsoft.com/office/powerpoint/2010/main" val="1862099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528DD-8869-BB41-B33A-D5CB90C58DC8}" type="datetimeFigureOut">
              <a:rPr lang="it-IT" smtClean="0"/>
              <a:pPr/>
              <a:t>09/03/2023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0A885-AB24-EE49-B861-4996070FA731}" type="slidenum">
              <a:rPr lang="it-IT" smtClean="0"/>
              <a:pPr/>
              <a:t>‹N›</a:t>
            </a:fld>
            <a:endParaRPr lang="it-IT"/>
          </a:p>
        </p:txBody>
      </p:sp>
    </p:spTree>
    <p:extLst>
      <p:ext uri="{BB962C8B-B14F-4D97-AF65-F5344CB8AC3E}">
        <p14:creationId xmlns:p14="http://schemas.microsoft.com/office/powerpoint/2010/main" val="115180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8F1F6CB-5158-7B4B-BA34-BCB8DC924659}"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40827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9E48A0D-C6A5-514D-A061-60E53E01C29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335895814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9E48A0D-C6A5-514D-A061-60E53E01C29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891428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9E48A0D-C6A5-514D-A061-60E53E01C29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418616577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9E48A0D-C6A5-514D-A061-60E53E01C29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46957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9E48A0D-C6A5-514D-A061-60E53E01C29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217531886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69AD8C-9BBA-5544-93DB-1D71B86831F4}"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406196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9E48A0D-C6A5-514D-A061-60E53E01C29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4465125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ED789F-7A3C-3B4C-B2F4-D058A1B4DF67}"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9235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FF5D5A-45CD-4F4B-BD21-EDB0D503813D}" type="datetime1">
              <a:rPr lang="it-IT" smtClean="0"/>
              <a:t>09/03/2023</a:t>
            </a:fld>
            <a:endParaRPr lang="it-IT"/>
          </a:p>
        </p:txBody>
      </p:sp>
      <p:sp>
        <p:nvSpPr>
          <p:cNvPr id="5" name="Footer Placeholder 4"/>
          <p:cNvSpPr>
            <a:spLocks noGrp="1"/>
          </p:cNvSpPr>
          <p:nvPr>
            <p:ph type="ftr" sz="quarter" idx="11"/>
          </p:nvPr>
        </p:nvSpPr>
        <p:spPr/>
        <p:txBody>
          <a:bodyPr/>
          <a:lstStyle/>
          <a:p>
            <a:r>
              <a:rPr lang="it-IT"/>
              <a:t>Documento confidenziale</a:t>
            </a:r>
          </a:p>
        </p:txBody>
      </p:sp>
      <p:sp>
        <p:nvSpPr>
          <p:cNvPr id="6" name="Slide Number Placeholder 5"/>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363491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9E48A0D-C6A5-514D-A061-60E53E01C297}" type="datetime1">
              <a:rPr lang="it-IT" smtClean="0"/>
              <a:t>09/03/2023</a:t>
            </a:fld>
            <a:endParaRPr lang="it-IT"/>
          </a:p>
        </p:txBody>
      </p:sp>
      <p:sp>
        <p:nvSpPr>
          <p:cNvPr id="6" name="Footer Placeholder 5"/>
          <p:cNvSpPr>
            <a:spLocks noGrp="1"/>
          </p:cNvSpPr>
          <p:nvPr>
            <p:ph type="ftr" sz="quarter" idx="11"/>
          </p:nvPr>
        </p:nvSpPr>
        <p:spPr/>
        <p:txBody>
          <a:bodyPr/>
          <a:lstStyle/>
          <a:p>
            <a:r>
              <a:rPr lang="it-IT"/>
              <a:t>Documento confidenziale</a:t>
            </a:r>
          </a:p>
        </p:txBody>
      </p:sp>
      <p:sp>
        <p:nvSpPr>
          <p:cNvPr id="7" name="Slide Number Placeholder 6"/>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216123209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AF3587B-FD9A-624C-A9C6-B69EBC5914DC}" type="datetime1">
              <a:rPr lang="it-IT" smtClean="0"/>
              <a:t>09/03/2023</a:t>
            </a:fld>
            <a:endParaRPr lang="it-IT"/>
          </a:p>
        </p:txBody>
      </p:sp>
      <p:sp>
        <p:nvSpPr>
          <p:cNvPr id="8" name="Footer Placeholder 7"/>
          <p:cNvSpPr>
            <a:spLocks noGrp="1"/>
          </p:cNvSpPr>
          <p:nvPr>
            <p:ph type="ftr" sz="quarter" idx="11"/>
          </p:nvPr>
        </p:nvSpPr>
        <p:spPr/>
        <p:txBody>
          <a:bodyPr/>
          <a:lstStyle/>
          <a:p>
            <a:r>
              <a:rPr lang="it-IT"/>
              <a:t>Documento confidenziale</a:t>
            </a:r>
          </a:p>
        </p:txBody>
      </p:sp>
      <p:sp>
        <p:nvSpPr>
          <p:cNvPr id="9" name="Slide Number Placeholder 8"/>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426121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1A7D42E-52FD-2B4C-A50F-C4EBCB39228F}" type="datetime1">
              <a:rPr lang="it-IT" smtClean="0"/>
              <a:t>09/03/2023</a:t>
            </a:fld>
            <a:endParaRPr lang="it-IT"/>
          </a:p>
        </p:txBody>
      </p:sp>
      <p:sp>
        <p:nvSpPr>
          <p:cNvPr id="4" name="Footer Placeholder 3"/>
          <p:cNvSpPr>
            <a:spLocks noGrp="1"/>
          </p:cNvSpPr>
          <p:nvPr>
            <p:ph type="ftr" sz="quarter" idx="11"/>
          </p:nvPr>
        </p:nvSpPr>
        <p:spPr/>
        <p:txBody>
          <a:bodyPr/>
          <a:lstStyle/>
          <a:p>
            <a:r>
              <a:rPr lang="it-IT"/>
              <a:t>Documento confidenziale</a:t>
            </a:r>
          </a:p>
        </p:txBody>
      </p:sp>
      <p:sp>
        <p:nvSpPr>
          <p:cNvPr id="5" name="Slide Number Placeholder 4"/>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215910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48A0D-C6A5-514D-A061-60E53E01C297}" type="datetime1">
              <a:rPr lang="it-IT" smtClean="0"/>
              <a:t>09/03/2023</a:t>
            </a:fld>
            <a:endParaRPr lang="it-IT"/>
          </a:p>
        </p:txBody>
      </p:sp>
      <p:sp>
        <p:nvSpPr>
          <p:cNvPr id="3" name="Footer Placeholder 2"/>
          <p:cNvSpPr>
            <a:spLocks noGrp="1"/>
          </p:cNvSpPr>
          <p:nvPr>
            <p:ph type="ftr" sz="quarter" idx="11"/>
          </p:nvPr>
        </p:nvSpPr>
        <p:spPr/>
        <p:txBody>
          <a:bodyPr/>
          <a:lstStyle/>
          <a:p>
            <a:r>
              <a:rPr lang="it-IT"/>
              <a:t>Documento confidenziale</a:t>
            </a:r>
          </a:p>
        </p:txBody>
      </p:sp>
      <p:sp>
        <p:nvSpPr>
          <p:cNvPr id="4" name="Slide Number Placeholder 3"/>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382261235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E58DE09-E572-5C43-B176-A8FCA933140D}" type="datetime1">
              <a:rPr lang="it-IT" smtClean="0"/>
              <a:t>09/03/2023</a:t>
            </a:fld>
            <a:endParaRPr lang="it-IT"/>
          </a:p>
        </p:txBody>
      </p:sp>
      <p:sp>
        <p:nvSpPr>
          <p:cNvPr id="6" name="Footer Placeholder 5"/>
          <p:cNvSpPr>
            <a:spLocks noGrp="1"/>
          </p:cNvSpPr>
          <p:nvPr>
            <p:ph type="ftr" sz="quarter" idx="11"/>
          </p:nvPr>
        </p:nvSpPr>
        <p:spPr/>
        <p:txBody>
          <a:bodyPr/>
          <a:lstStyle/>
          <a:p>
            <a:r>
              <a:rPr lang="it-IT"/>
              <a:t>Documento confidenziale</a:t>
            </a:r>
          </a:p>
        </p:txBody>
      </p:sp>
      <p:sp>
        <p:nvSpPr>
          <p:cNvPr id="7" name="Slide Number Placeholder 6"/>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339618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C23647D-DD56-C445-84F9-EDC90B8A705D}" type="datetime1">
              <a:rPr lang="it-IT" smtClean="0"/>
              <a:t>09/03/2023</a:t>
            </a:fld>
            <a:endParaRPr lang="it-IT"/>
          </a:p>
        </p:txBody>
      </p:sp>
      <p:sp>
        <p:nvSpPr>
          <p:cNvPr id="6" name="Footer Placeholder 5"/>
          <p:cNvSpPr>
            <a:spLocks noGrp="1"/>
          </p:cNvSpPr>
          <p:nvPr>
            <p:ph type="ftr" sz="quarter" idx="11"/>
          </p:nvPr>
        </p:nvSpPr>
        <p:spPr/>
        <p:txBody>
          <a:bodyPr/>
          <a:lstStyle/>
          <a:p>
            <a:r>
              <a:rPr lang="it-IT"/>
              <a:t>Documento confidenziale</a:t>
            </a:r>
          </a:p>
        </p:txBody>
      </p:sp>
      <p:sp>
        <p:nvSpPr>
          <p:cNvPr id="7" name="Slide Number Placeholder 6"/>
          <p:cNvSpPr>
            <a:spLocks noGrp="1"/>
          </p:cNvSpPr>
          <p:nvPr>
            <p:ph type="sldNum" sz="quarter" idx="12"/>
          </p:nvPr>
        </p:nvSpPr>
        <p:spPr/>
        <p:txBody>
          <a:bodyPr/>
          <a:lstStyle/>
          <a:p>
            <a:fld id="{00D70F66-7AC5-AD4B-82DD-A321E158AFC1}" type="slidenum">
              <a:rPr lang="it-IT" smtClean="0"/>
              <a:pPr/>
              <a:t>‹N›</a:t>
            </a:fld>
            <a:endParaRPr lang="it-IT"/>
          </a:p>
        </p:txBody>
      </p:sp>
    </p:spTree>
    <p:extLst>
      <p:ext uri="{BB962C8B-B14F-4D97-AF65-F5344CB8AC3E}">
        <p14:creationId xmlns:p14="http://schemas.microsoft.com/office/powerpoint/2010/main" val="301987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E48A0D-C6A5-514D-A061-60E53E01C297}" type="datetime1">
              <a:rPr lang="it-IT" smtClean="0"/>
              <a:t>09/03/2023</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Documento confidenziale</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0D70F66-7AC5-AD4B-82DD-A321E158AFC1}" type="slidenum">
              <a:rPr lang="it-IT" smtClean="0"/>
              <a:pPr/>
              <a:t>‹N›</a:t>
            </a:fld>
            <a:endParaRPr lang="it-IT"/>
          </a:p>
        </p:txBody>
      </p:sp>
    </p:spTree>
    <p:extLst>
      <p:ext uri="{BB962C8B-B14F-4D97-AF65-F5344CB8AC3E}">
        <p14:creationId xmlns:p14="http://schemas.microsoft.com/office/powerpoint/2010/main" val="10482865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red.it/scienza/ecologia/2018/11/26/grafici-cambiamento-climatico/" TargetMode="External" /><Relationship Id="rId2" Type="http://schemas.openxmlformats.org/officeDocument/2006/relationships/image" Target="../media/image1.jpg" /><Relationship Id="rId1" Type="http://schemas.openxmlformats.org/officeDocument/2006/relationships/slideLayout" Target="../slideLayouts/slideLayout1.xml" /><Relationship Id="rId4" Type="http://schemas.openxmlformats.org/officeDocument/2006/relationships/hyperlink" Target="https://creativecommons.org/licenses/by-nc-nd/3.0/" TargetMode="Externa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hyperlink" Target="https://www.frontiersin.org/articles/10.3389/fenrg.2020.00198/full" TargetMode="External" /><Relationship Id="rId2" Type="http://schemas.openxmlformats.org/officeDocument/2006/relationships/image" Target="../media/image6.jpg" /><Relationship Id="rId1" Type="http://schemas.openxmlformats.org/officeDocument/2006/relationships/slideLayout" Target="../slideLayouts/slideLayout2.xml" /><Relationship Id="rId4" Type="http://schemas.openxmlformats.org/officeDocument/2006/relationships/hyperlink" Target="https://creativecommons.org/licenses/by/3.0/" TargetMode="Externa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chemtrust.org/green-deal-chemicals/" TargetMode="External"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hyperlink" Target="https://www.deviantart.com/box1515/art/Planet-Earth-Wallpaper-283440418" TargetMode="External" /><Relationship Id="rId7" Type="http://schemas.openxmlformats.org/officeDocument/2006/relationships/diagramColors" Target="../diagrams/colors1.xml" /><Relationship Id="rId2" Type="http://schemas.openxmlformats.org/officeDocument/2006/relationships/image" Target="../media/image2.jpg"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 Id="rId9" Type="http://schemas.openxmlformats.org/officeDocument/2006/relationships/hyperlink" Target="https://creativecommons.org/licenses/by-sa/3.0/" TargetMode="External" /></Relationships>
</file>

<file path=ppt/slides/_rels/slide4.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hyperlink" Target="https://theconversation.com/air-pollution-causes-more-than-3-million-premature-deaths-a-year-worldwide-47639" TargetMode="External" /><Relationship Id="rId7" Type="http://schemas.openxmlformats.org/officeDocument/2006/relationships/diagramColors" Target="../diagrams/colors2.xml" /><Relationship Id="rId2" Type="http://schemas.openxmlformats.org/officeDocument/2006/relationships/image" Target="../media/image3.jpeg" /><Relationship Id="rId1" Type="http://schemas.openxmlformats.org/officeDocument/2006/relationships/slideLayout" Target="../slideLayouts/slideLayout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 Id="rId9" Type="http://schemas.openxmlformats.org/officeDocument/2006/relationships/hyperlink" Target="https://creativecommons.org/licenses/by-nd/3.0/" TargetMode="External" /></Relationships>
</file>

<file path=ppt/slides/_rels/slide5.xml.rels><?xml version="1.0" encoding="UTF-8" standalone="yes"?>
<Relationships xmlns="http://schemas.openxmlformats.org/package/2006/relationships"><Relationship Id="rId3" Type="http://schemas.openxmlformats.org/officeDocument/2006/relationships/hyperlink" Target="https://www.ambientebio.it/ambiente/deforestazione-amazzonia-legata-a-macdonald-s-e-altri-marchi/" TargetMode="External"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hyperlink" Target="https://creativecommons.org/licenses/by-nc-nd/3.0/" TargetMode="External" /></Relationships>
</file>

<file path=ppt/slides/_rels/slide6.xml.rels><?xml version="1.0" encoding="UTF-8" standalone="yes"?>
<Relationships xmlns="http://schemas.openxmlformats.org/package/2006/relationships"><Relationship Id="rId3" Type="http://schemas.openxmlformats.org/officeDocument/2006/relationships/hyperlink" Target="https://www-2020.asvis.it/goal13/home/454-4948/nel-2019-il-cambiamento-climatico-ha-causato-danni-per-140-miliardi-di-dollari" TargetMode="External" /><Relationship Id="rId2" Type="http://schemas.openxmlformats.org/officeDocument/2006/relationships/image" Target="../media/image5.jpg" /><Relationship Id="rId1" Type="http://schemas.openxmlformats.org/officeDocument/2006/relationships/slideLayout" Target="../slideLayouts/slideLayout2.xml" /><Relationship Id="rId4" Type="http://schemas.openxmlformats.org/officeDocument/2006/relationships/hyperlink" Target="https://creativecommons.org/licenses/by-nc-nd/3.0/" TargetMode="Externa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Immagine che contiene cielo, acqua, esterni, sport&#10;&#10;Descrizione generata automaticamente">
            <a:extLst>
              <a:ext uri="{FF2B5EF4-FFF2-40B4-BE49-F238E27FC236}">
                <a16:creationId xmlns:a16="http://schemas.microsoft.com/office/drawing/2014/main" id="{A54C9520-9C4B-A88B-9B35-30C6B96B73F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818" t="9091"/>
          <a:stretch/>
        </p:blipFill>
        <p:spPr>
          <a:xfrm>
            <a:off x="20" y="10"/>
            <a:ext cx="9143980" cy="6857990"/>
          </a:xfrm>
          <a:prstGeom prst="rect">
            <a:avLst/>
          </a:prstGeom>
        </p:spPr>
      </p:pic>
      <p:sp>
        <p:nvSpPr>
          <p:cNvPr id="123" name="Isosceles Triangle 122">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Parallelogram 124">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1"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Isosceles Triangle 134">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itel 1">
            <a:extLst>
              <a:ext uri="{FF2B5EF4-FFF2-40B4-BE49-F238E27FC236}">
                <a16:creationId xmlns:a16="http://schemas.microsoft.com/office/drawing/2014/main" id="{7E2333F1-96C9-7941-A220-3312DD132204}"/>
              </a:ext>
            </a:extLst>
          </p:cNvPr>
          <p:cNvSpPr>
            <a:spLocks noGrp="1"/>
          </p:cNvSpPr>
          <p:nvPr>
            <p:ph type="ctrTitle"/>
          </p:nvPr>
        </p:nvSpPr>
        <p:spPr>
          <a:xfrm>
            <a:off x="3528150" y="1678665"/>
            <a:ext cx="3427352" cy="2369131"/>
          </a:xfrm>
          <a:prstGeom prst="rect">
            <a:avLst/>
          </a:prstGeom>
        </p:spPr>
        <p:txBody>
          <a:bodyPr vert="horz" lIns="68580" tIns="34290" rIns="68580" bIns="34290" rtlCol="0">
            <a:normAutofit/>
          </a:bodyPr>
          <a:lstStyle>
            <a:lvl1pPr algn="l" defTabSz="457200" rtl="0" eaLnBrk="1" latinLnBrk="0" hangingPunct="1">
              <a:spcBef>
                <a:spcPct val="0"/>
              </a:spcBef>
              <a:buNone/>
              <a:defRPr sz="3400" b="1" i="0" kern="1200" cap="all" baseline="0">
                <a:solidFill>
                  <a:schemeClr val="tx2"/>
                </a:solidFill>
                <a:latin typeface="Verdana" panose="020B060403050404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100" dirty="0"/>
              <a:t>GLOBALIZZAZIONE </a:t>
            </a:r>
            <a:br>
              <a:rPr lang="it-IT" sz="2100" dirty="0"/>
            </a:br>
            <a:r>
              <a:rPr lang="it-IT" sz="2100" dirty="0"/>
              <a:t>E </a:t>
            </a:r>
            <a:br>
              <a:rPr lang="it-IT" sz="2100" dirty="0"/>
            </a:br>
            <a:r>
              <a:rPr lang="it-IT" sz="2100" dirty="0"/>
              <a:t>AMBIENTE</a:t>
            </a:r>
          </a:p>
        </p:txBody>
      </p:sp>
      <p:sp>
        <p:nvSpPr>
          <p:cNvPr id="3" name="Sottotitolo 2">
            <a:extLst>
              <a:ext uri="{FF2B5EF4-FFF2-40B4-BE49-F238E27FC236}">
                <a16:creationId xmlns:a16="http://schemas.microsoft.com/office/drawing/2014/main" id="{682980F6-58B6-A44B-8C49-10EA9FC44F5A}"/>
              </a:ext>
            </a:extLst>
          </p:cNvPr>
          <p:cNvSpPr>
            <a:spLocks noGrp="1"/>
          </p:cNvSpPr>
          <p:nvPr>
            <p:ph type="subTitle" idx="1"/>
          </p:nvPr>
        </p:nvSpPr>
        <p:spPr>
          <a:xfrm>
            <a:off x="3525723" y="4050832"/>
            <a:ext cx="3429777" cy="1096899"/>
          </a:xfrm>
        </p:spPr>
        <p:txBody>
          <a:bodyPr>
            <a:normAutofit/>
          </a:bodyPr>
          <a:lstStyle/>
          <a:p>
            <a:endParaRPr lang="it-IT"/>
          </a:p>
        </p:txBody>
      </p:sp>
      <p:sp>
        <p:nvSpPr>
          <p:cNvPr id="4" name="Segnaposto piè di pagina 3">
            <a:extLst>
              <a:ext uri="{FF2B5EF4-FFF2-40B4-BE49-F238E27FC236}">
                <a16:creationId xmlns:a16="http://schemas.microsoft.com/office/drawing/2014/main" id="{4E2F05A2-7840-2544-B733-3C5EB82D7625}"/>
              </a:ext>
            </a:extLst>
          </p:cNvPr>
          <p:cNvSpPr>
            <a:spLocks noGrp="1"/>
          </p:cNvSpPr>
          <p:nvPr>
            <p:ph type="ftr" sz="quarter" idx="11"/>
          </p:nvPr>
        </p:nvSpPr>
        <p:spPr>
          <a:xfrm>
            <a:off x="3069300" y="5558010"/>
            <a:ext cx="3016123" cy="848477"/>
          </a:xfrm>
        </p:spPr>
        <p:txBody>
          <a:bodyPr anchor="ctr">
            <a:noAutofit/>
          </a:bodyPr>
          <a:lstStyle/>
          <a:p>
            <a:pPr algn="ctr">
              <a:lnSpc>
                <a:spcPct val="90000"/>
              </a:lnSpc>
              <a:spcAft>
                <a:spcPts val="600"/>
              </a:spcAft>
            </a:pPr>
            <a:r>
              <a:rPr lang="en-US" sz="1600" b="1" dirty="0"/>
              <a:t>9 </a:t>
            </a:r>
            <a:r>
              <a:rPr lang="en-US" sz="1600" b="1" dirty="0" err="1"/>
              <a:t>marzo</a:t>
            </a:r>
            <a:r>
              <a:rPr lang="en-US" sz="1600" b="1" dirty="0"/>
              <a:t> 2023</a:t>
            </a:r>
          </a:p>
          <a:p>
            <a:pPr algn="ctr">
              <a:lnSpc>
                <a:spcPct val="90000"/>
              </a:lnSpc>
              <a:spcAft>
                <a:spcPts val="600"/>
              </a:spcAft>
            </a:pPr>
            <a:endParaRPr lang="en-US" sz="1600" b="1" dirty="0"/>
          </a:p>
          <a:p>
            <a:pPr algn="ctr">
              <a:lnSpc>
                <a:spcPct val="90000"/>
              </a:lnSpc>
              <a:spcAft>
                <a:spcPts val="600"/>
              </a:spcAft>
            </a:pPr>
            <a:r>
              <a:rPr lang="en-US" sz="1600" b="1" dirty="0"/>
              <a:t>Valentina </a:t>
            </a:r>
            <a:r>
              <a:rPr lang="en-US" sz="1600" b="1" dirty="0" err="1"/>
              <a:t>Cavanna</a:t>
            </a:r>
            <a:endParaRPr lang="en-US" sz="1600" b="1" dirty="0"/>
          </a:p>
        </p:txBody>
      </p:sp>
      <p:sp>
        <p:nvSpPr>
          <p:cNvPr id="5" name="Segnaposto numero diapositiva 4">
            <a:extLst>
              <a:ext uri="{FF2B5EF4-FFF2-40B4-BE49-F238E27FC236}">
                <a16:creationId xmlns:a16="http://schemas.microsoft.com/office/drawing/2014/main" id="{2726C9B1-4271-7645-8E09-91B0816DC85A}"/>
              </a:ext>
            </a:extLst>
          </p:cNvPr>
          <p:cNvSpPr>
            <a:spLocks noGrp="1"/>
          </p:cNvSpPr>
          <p:nvPr>
            <p:ph type="sldNum" sz="quarter" idx="12"/>
          </p:nvPr>
        </p:nvSpPr>
        <p:spPr>
          <a:xfrm>
            <a:off x="6442997" y="6041362"/>
            <a:ext cx="512504" cy="365125"/>
          </a:xfrm>
        </p:spPr>
        <p:txBody>
          <a:bodyPr>
            <a:normAutofit/>
          </a:bodyPr>
          <a:lstStyle/>
          <a:p>
            <a:pPr>
              <a:spcAft>
                <a:spcPts val="450"/>
              </a:spcAft>
            </a:pPr>
            <a:fld id="{D57F1E4F-1CFF-5643-939E-217C01CDF565}" type="slidenum">
              <a:rPr lang="en-US"/>
              <a:pPr>
                <a:spcAft>
                  <a:spcPts val="450"/>
                </a:spcAft>
              </a:pPr>
              <a:t>1</a:t>
            </a:fld>
            <a:endParaRPr lang="en-US"/>
          </a:p>
        </p:txBody>
      </p:sp>
      <p:sp>
        <p:nvSpPr>
          <p:cNvPr id="137"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2">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CasellaDiTesto 7">
            <a:extLst>
              <a:ext uri="{FF2B5EF4-FFF2-40B4-BE49-F238E27FC236}">
                <a16:creationId xmlns:a16="http://schemas.microsoft.com/office/drawing/2014/main" id="{A0F6BDC5-2D90-226C-5B4B-A37A7AABF148}"/>
              </a:ext>
            </a:extLst>
          </p:cNvPr>
          <p:cNvSpPr txBox="1"/>
          <p:nvPr/>
        </p:nvSpPr>
        <p:spPr>
          <a:xfrm>
            <a:off x="6035457" y="6657945"/>
            <a:ext cx="310854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wired.it/scienza/ecologia/2018/11/26/grafici-cambiamento-climatico/">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2081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172995"/>
            <a:ext cx="8077201" cy="1757405"/>
          </a:xfrm>
        </p:spPr>
        <p:txBody>
          <a:bodyPr>
            <a:normAutofit/>
          </a:bodyPr>
          <a:lstStyle/>
          <a:p>
            <a:r>
              <a:rPr lang="it-IT" dirty="0"/>
              <a:t>(segue) La nascita della tutela dell’ambiente</a:t>
            </a:r>
          </a:p>
        </p:txBody>
      </p:sp>
      <p:sp>
        <p:nvSpPr>
          <p:cNvPr id="3" name="Segnaposto contenuto 2"/>
          <p:cNvSpPr>
            <a:spLocks noGrp="1"/>
          </p:cNvSpPr>
          <p:nvPr>
            <p:ph idx="1"/>
          </p:nvPr>
        </p:nvSpPr>
        <p:spPr>
          <a:xfrm>
            <a:off x="457200" y="1532238"/>
            <a:ext cx="6697362" cy="5031825"/>
          </a:xfrm>
        </p:spPr>
        <p:txBody>
          <a:bodyPr>
            <a:normAutofit/>
          </a:bodyPr>
          <a:lstStyle/>
          <a:p>
            <a:pPr marL="0" indent="0" algn="just">
              <a:buNone/>
            </a:pPr>
            <a:r>
              <a:rPr lang="it-IT" dirty="0"/>
              <a:t>A livello internazionale, un principio fondamentale è il </a:t>
            </a:r>
            <a:r>
              <a:rPr lang="it-IT" u="sng" dirty="0"/>
              <a:t>«principio 21»</a:t>
            </a:r>
            <a:r>
              <a:rPr lang="it-IT" dirty="0"/>
              <a:t> (principio della sovranità permanente degli Stati sulle loro risorse naturali e del divieto di inquinamento transfrontaliero): </a:t>
            </a:r>
          </a:p>
          <a:p>
            <a:pPr algn="just">
              <a:buFont typeface="Arial" panose="020B0604020202020204" pitchFamily="34" charset="0"/>
              <a:buChar char="•"/>
            </a:pPr>
            <a:r>
              <a:rPr lang="it-IT" dirty="0"/>
              <a:t>Prende il nome dal fatto di essere il principio 21 della Dichiarazione di Stoccolma del 1972</a:t>
            </a:r>
          </a:p>
          <a:p>
            <a:pPr algn="just">
              <a:buFont typeface="Arial" panose="020B0604020202020204" pitchFamily="34" charset="0"/>
              <a:buChar char="•"/>
            </a:pPr>
            <a:r>
              <a:rPr lang="it-IT" dirty="0"/>
              <a:t>Equilibrio tra due principi: il principio della sovranità permanente sulle risorse naturali, secondo il quale gli stati hanno il diritto di sfruttare le loro risorse naturali in conformità con le proprie politiche ambientali + divieto di inquinamento transfrontaliero</a:t>
            </a:r>
          </a:p>
          <a:p>
            <a:pPr algn="just">
              <a:buFont typeface="Arial" panose="020B0604020202020204" pitchFamily="34" charset="0"/>
              <a:buChar char="•"/>
            </a:pPr>
            <a:r>
              <a:rPr lang="it-IT" dirty="0"/>
              <a:t>Bilanciamento tra gli opposti interessi degli stati legati da una parte al legittimo sfruttamento delle loro risorse naturali e dall’altra al loro obbligo di garantire in ogni caso un’adeguata tutela all’ambiente</a:t>
            </a:r>
          </a:p>
        </p:txBody>
      </p:sp>
      <p:sp>
        <p:nvSpPr>
          <p:cNvPr id="5" name="Segnaposto piè di pagina 4">
            <a:extLst>
              <a:ext uri="{FF2B5EF4-FFF2-40B4-BE49-F238E27FC236}">
                <a16:creationId xmlns:a16="http://schemas.microsoft.com/office/drawing/2014/main" id="{FC110965-473B-0640-B5A0-C92C5916E2FE}"/>
              </a:ext>
            </a:extLst>
          </p:cNvPr>
          <p:cNvSpPr>
            <a:spLocks noGrp="1"/>
          </p:cNvSpPr>
          <p:nvPr>
            <p:ph type="ftr" sz="quarter" idx="11"/>
          </p:nvPr>
        </p:nvSpPr>
        <p:spPr/>
        <p:txBody>
          <a:bodyPr/>
          <a:lstStyle/>
          <a:p>
            <a:r>
              <a:rPr lang="it-IT"/>
              <a:t>Documento confidenziale</a:t>
            </a:r>
          </a:p>
        </p:txBody>
      </p:sp>
      <p:sp>
        <p:nvSpPr>
          <p:cNvPr id="4" name="Segnaposto numero diapositiva 3"/>
          <p:cNvSpPr>
            <a:spLocks noGrp="1"/>
          </p:cNvSpPr>
          <p:nvPr>
            <p:ph type="sldNum" sz="quarter" idx="12"/>
          </p:nvPr>
        </p:nvSpPr>
        <p:spPr/>
        <p:txBody>
          <a:bodyPr/>
          <a:lstStyle/>
          <a:p>
            <a:fld id="{00D70F66-7AC5-AD4B-82DD-A321E158AFC1}" type="slidenum">
              <a:rPr lang="it-IT" smtClean="0"/>
              <a:pPr/>
              <a:t>10</a:t>
            </a:fld>
            <a:endParaRPr lang="it-IT"/>
          </a:p>
        </p:txBody>
      </p:sp>
    </p:spTree>
    <p:extLst>
      <p:ext uri="{BB962C8B-B14F-4D97-AF65-F5344CB8AC3E}">
        <p14:creationId xmlns:p14="http://schemas.microsoft.com/office/powerpoint/2010/main" val="72838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293937"/>
            <a:ext cx="8077201" cy="1636463"/>
          </a:xfrm>
        </p:spPr>
        <p:txBody>
          <a:bodyPr>
            <a:normAutofit/>
          </a:bodyPr>
          <a:lstStyle/>
          <a:p>
            <a:r>
              <a:rPr lang="it-IT" dirty="0"/>
              <a:t>(segue) La nascita della tutela dell’ambiente</a:t>
            </a:r>
          </a:p>
        </p:txBody>
      </p:sp>
      <p:sp>
        <p:nvSpPr>
          <p:cNvPr id="3" name="Segnaposto contenuto 2"/>
          <p:cNvSpPr>
            <a:spLocks noGrp="1"/>
          </p:cNvSpPr>
          <p:nvPr>
            <p:ph idx="1"/>
          </p:nvPr>
        </p:nvSpPr>
        <p:spPr>
          <a:xfrm>
            <a:off x="457200" y="1600200"/>
            <a:ext cx="6783859" cy="4963863"/>
          </a:xfrm>
        </p:spPr>
        <p:txBody>
          <a:bodyPr>
            <a:normAutofit fontScale="92500" lnSpcReduction="10000"/>
          </a:bodyPr>
          <a:lstStyle/>
          <a:p>
            <a:pPr marL="0" indent="0" algn="just">
              <a:buNone/>
            </a:pPr>
            <a:r>
              <a:rPr lang="it-IT" u="sng" dirty="0"/>
              <a:t>Importanza della giurisprudenza della Corte EDU – Convenzione europea per la salvaguardia dei diritti dell’uomo («CEDU») del 1950 – Consiglio d’Europa</a:t>
            </a:r>
          </a:p>
          <a:p>
            <a:pPr marL="0" indent="0" algn="just">
              <a:buNone/>
            </a:pPr>
            <a:r>
              <a:rPr lang="it-IT" sz="1700" dirty="0"/>
              <a:t>Art. 8 CEDU: Diritto al rispetto della vita privata e familiare</a:t>
            </a:r>
          </a:p>
          <a:p>
            <a:pPr marL="0" indent="0" algn="just">
              <a:buNone/>
            </a:pPr>
            <a:r>
              <a:rPr lang="it-IT" sz="1700" dirty="0"/>
              <a:t>⇒ Condanna degli stati che non tutelano i cittadini ad esempio dall’inquinamento</a:t>
            </a:r>
          </a:p>
          <a:p>
            <a:pPr algn="just"/>
            <a:r>
              <a:rPr lang="it-IT" sz="1700" dirty="0"/>
              <a:t>la CEDU non ricomprende espressamente, tra i diritti tutelati, il diritto all’ambiente  (né uno stato di salute inteso in senso “olistico”)</a:t>
            </a:r>
          </a:p>
          <a:p>
            <a:pPr algn="just"/>
            <a:r>
              <a:rPr lang="it-IT" sz="1700" dirty="0"/>
              <a:t>giurisprudenza della Corte EDU: riconoscimento di un diritto ad un ambiente salubre a partire dall’art. 8 CEDU</a:t>
            </a:r>
          </a:p>
          <a:p>
            <a:pPr algn="just"/>
            <a:r>
              <a:rPr lang="it-IT" sz="1700" dirty="0"/>
              <a:t>sentenza della Corte EDU del 24 gennaio 2019, </a:t>
            </a:r>
            <a:r>
              <a:rPr lang="it-IT" sz="1700" i="1" dirty="0"/>
              <a:t>Cordella ed altri c. Italia</a:t>
            </a:r>
            <a:r>
              <a:rPr lang="it-IT" sz="1700" dirty="0"/>
              <a:t> (caso ILVA), condanna l’Italia per violazione degli articoli 8 e 13 CEDU; afferma tra l’altro che «una doglianza difendibile dal punto di vista dell’articolo 8 può sorgere se un rischio ecologico raggiunge un livello di gravità che riduce notevolmente la capacità del ricorrente di godere del proprio domicilio o della propria vita privata o famigliare»</a:t>
            </a:r>
          </a:p>
          <a:p>
            <a:pPr algn="just"/>
            <a:endParaRPr lang="it-IT" sz="1700" dirty="0"/>
          </a:p>
        </p:txBody>
      </p:sp>
      <p:sp>
        <p:nvSpPr>
          <p:cNvPr id="5" name="Segnaposto piè di pagina 4">
            <a:extLst>
              <a:ext uri="{FF2B5EF4-FFF2-40B4-BE49-F238E27FC236}">
                <a16:creationId xmlns:a16="http://schemas.microsoft.com/office/drawing/2014/main" id="{1DF893C5-CD85-6644-A434-C93AFB9D3D76}"/>
              </a:ext>
            </a:extLst>
          </p:cNvPr>
          <p:cNvSpPr>
            <a:spLocks noGrp="1"/>
          </p:cNvSpPr>
          <p:nvPr>
            <p:ph type="ftr" sz="quarter" idx="11"/>
          </p:nvPr>
        </p:nvSpPr>
        <p:spPr/>
        <p:txBody>
          <a:bodyPr/>
          <a:lstStyle/>
          <a:p>
            <a:r>
              <a:rPr lang="it-IT" dirty="0"/>
              <a:t>Documento confidenziale</a:t>
            </a:r>
          </a:p>
        </p:txBody>
      </p:sp>
      <p:sp>
        <p:nvSpPr>
          <p:cNvPr id="4" name="Segnaposto numero diapositiva 3"/>
          <p:cNvSpPr>
            <a:spLocks noGrp="1"/>
          </p:cNvSpPr>
          <p:nvPr>
            <p:ph type="sldNum" sz="quarter" idx="12"/>
          </p:nvPr>
        </p:nvSpPr>
        <p:spPr/>
        <p:txBody>
          <a:bodyPr/>
          <a:lstStyle/>
          <a:p>
            <a:fld id="{00D70F66-7AC5-AD4B-82DD-A321E158AFC1}" type="slidenum">
              <a:rPr lang="it-IT" smtClean="0"/>
              <a:pPr/>
              <a:t>11</a:t>
            </a:fld>
            <a:endParaRPr lang="it-IT"/>
          </a:p>
        </p:txBody>
      </p:sp>
    </p:spTree>
    <p:extLst>
      <p:ext uri="{BB962C8B-B14F-4D97-AF65-F5344CB8AC3E}">
        <p14:creationId xmlns:p14="http://schemas.microsoft.com/office/powerpoint/2010/main" val="146200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228029E3-F944-7969-BD2F-4799004A3B32}"/>
              </a:ext>
            </a:extLst>
          </p:cNvPr>
          <p:cNvSpPr>
            <a:spLocks noGrp="1"/>
          </p:cNvSpPr>
          <p:nvPr>
            <p:ph type="title"/>
          </p:nvPr>
        </p:nvSpPr>
        <p:spPr>
          <a:xfrm>
            <a:off x="1200149" y="4571999"/>
            <a:ext cx="5755351" cy="1087656"/>
          </a:xfrm>
        </p:spPr>
        <p:txBody>
          <a:bodyPr vert="horz" lIns="91440" tIns="45720" rIns="91440" bIns="45720" rtlCol="0" anchor="b">
            <a:normAutofit/>
          </a:bodyPr>
          <a:lstStyle/>
          <a:p>
            <a:pPr algn="ctr">
              <a:lnSpc>
                <a:spcPct val="90000"/>
              </a:lnSpc>
            </a:pPr>
            <a:r>
              <a:rPr lang="en-US" sz="2900" kern="1200" dirty="0">
                <a:solidFill>
                  <a:schemeClr val="accent1"/>
                </a:solidFill>
                <a:latin typeface="+mj-lt"/>
                <a:ea typeface="+mj-ea"/>
                <a:cs typeface="+mj-cs"/>
              </a:rPr>
              <a:t>Agenda 2030 ONU: </a:t>
            </a:r>
            <a:r>
              <a:rPr lang="en-US" sz="2900" kern="1200" dirty="0" err="1">
                <a:solidFill>
                  <a:schemeClr val="accent1"/>
                </a:solidFill>
                <a:latin typeface="+mj-lt"/>
                <a:ea typeface="+mj-ea"/>
                <a:cs typeface="+mj-cs"/>
              </a:rPr>
              <a:t>gli</a:t>
            </a:r>
            <a:r>
              <a:rPr lang="en-US" sz="2900" kern="1200" dirty="0">
                <a:solidFill>
                  <a:schemeClr val="accent1"/>
                </a:solidFill>
                <a:latin typeface="+mj-lt"/>
                <a:ea typeface="+mj-ea"/>
                <a:cs typeface="+mj-cs"/>
              </a:rPr>
              <a:t> </a:t>
            </a:r>
            <a:r>
              <a:rPr lang="en-US" sz="2900" kern="1200" dirty="0" err="1">
                <a:solidFill>
                  <a:schemeClr val="accent1"/>
                </a:solidFill>
                <a:latin typeface="+mj-lt"/>
                <a:ea typeface="+mj-ea"/>
                <a:cs typeface="+mj-cs"/>
              </a:rPr>
              <a:t>Obiettivi</a:t>
            </a:r>
            <a:r>
              <a:rPr lang="en-US" sz="2900" kern="1200" dirty="0">
                <a:solidFill>
                  <a:schemeClr val="accent1"/>
                </a:solidFill>
                <a:latin typeface="+mj-lt"/>
                <a:ea typeface="+mj-ea"/>
                <a:cs typeface="+mj-cs"/>
              </a:rPr>
              <a:t> di </a:t>
            </a:r>
            <a:r>
              <a:rPr lang="en-US" sz="2900" kern="1200" dirty="0" err="1">
                <a:solidFill>
                  <a:schemeClr val="accent1"/>
                </a:solidFill>
                <a:latin typeface="+mj-lt"/>
                <a:ea typeface="+mj-ea"/>
                <a:cs typeface="+mj-cs"/>
              </a:rPr>
              <a:t>Sviluppo</a:t>
            </a:r>
            <a:r>
              <a:rPr lang="en-US" sz="2900" kern="1200" dirty="0">
                <a:solidFill>
                  <a:schemeClr val="accent1"/>
                </a:solidFill>
                <a:latin typeface="+mj-lt"/>
                <a:ea typeface="+mj-ea"/>
                <a:cs typeface="+mj-cs"/>
              </a:rPr>
              <a:t> </a:t>
            </a:r>
            <a:r>
              <a:rPr lang="en-US" sz="2900" kern="1200" dirty="0" err="1">
                <a:solidFill>
                  <a:schemeClr val="accent1"/>
                </a:solidFill>
                <a:latin typeface="+mj-lt"/>
                <a:ea typeface="+mj-ea"/>
                <a:cs typeface="+mj-cs"/>
              </a:rPr>
              <a:t>Sostenibile</a:t>
            </a:r>
            <a:endParaRPr lang="en-US" sz="2900" kern="1200" dirty="0">
              <a:solidFill>
                <a:schemeClr val="accent1"/>
              </a:solidFill>
              <a:latin typeface="+mj-lt"/>
              <a:ea typeface="+mj-ea"/>
              <a:cs typeface="+mj-cs"/>
            </a:endParaRPr>
          </a:p>
        </p:txBody>
      </p:sp>
      <p:pic>
        <p:nvPicPr>
          <p:cNvPr id="7" name="Segnaposto contenuto 6">
            <a:extLst>
              <a:ext uri="{FF2B5EF4-FFF2-40B4-BE49-F238E27FC236}">
                <a16:creationId xmlns:a16="http://schemas.microsoft.com/office/drawing/2014/main" id="{4D931BEB-BFFA-CF18-5F88-D4EDA9388B2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200150" y="820632"/>
            <a:ext cx="5718872" cy="3431325"/>
          </a:xfrm>
          <a:prstGeom prst="rect">
            <a:avLst/>
          </a:prstGeom>
        </p:spPr>
      </p:pic>
      <p:sp>
        <p:nvSpPr>
          <p:cNvPr id="4" name="Segnaposto piè di pagina 3">
            <a:extLst>
              <a:ext uri="{FF2B5EF4-FFF2-40B4-BE49-F238E27FC236}">
                <a16:creationId xmlns:a16="http://schemas.microsoft.com/office/drawing/2014/main" id="{2375597C-20D2-44AB-B530-717AFB035FE3}"/>
              </a:ext>
            </a:extLst>
          </p:cNvPr>
          <p:cNvSpPr>
            <a:spLocks noGrp="1"/>
          </p:cNvSpPr>
          <p:nvPr>
            <p:ph type="ftr" sz="quarter" idx="11"/>
          </p:nvPr>
        </p:nvSpPr>
        <p:spPr>
          <a:xfrm>
            <a:off x="508000" y="6352651"/>
            <a:ext cx="472320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Documento confidenziale</a:t>
            </a:r>
          </a:p>
        </p:txBody>
      </p:sp>
      <p:sp>
        <p:nvSpPr>
          <p:cNvPr id="5" name="Segnaposto numero diapositiva 4">
            <a:extLst>
              <a:ext uri="{FF2B5EF4-FFF2-40B4-BE49-F238E27FC236}">
                <a16:creationId xmlns:a16="http://schemas.microsoft.com/office/drawing/2014/main" id="{3BF4AF2E-D4AB-A195-C8A9-9476BB101183}"/>
              </a:ext>
            </a:extLst>
          </p:cNvPr>
          <p:cNvSpPr>
            <a:spLocks noGrp="1"/>
          </p:cNvSpPr>
          <p:nvPr>
            <p:ph type="sldNum" sz="quarter" idx="12"/>
          </p:nvPr>
        </p:nvSpPr>
        <p:spPr>
          <a:xfrm>
            <a:off x="6406517" y="6352651"/>
            <a:ext cx="512504" cy="365125"/>
          </a:xfrm>
        </p:spPr>
        <p:txBody>
          <a:bodyPr vert="horz" lIns="91440" tIns="45720" rIns="91440" bIns="45720" rtlCol="0" anchor="ctr">
            <a:normAutofit/>
          </a:bodyPr>
          <a:lstStyle/>
          <a:p>
            <a:pPr defTabSz="914400">
              <a:spcAft>
                <a:spcPts val="600"/>
              </a:spcAft>
            </a:pPr>
            <a:fld id="{00D70F66-7AC5-AD4B-82DD-A321E158AFC1}" type="slidenum">
              <a:rPr lang="en-US" smtClean="0"/>
              <a:pPr defTabSz="914400">
                <a:spcAft>
                  <a:spcPts val="600"/>
                </a:spcAft>
              </a:pPr>
              <a:t>12</a:t>
            </a:fld>
            <a:endParaRPr lang="en-US"/>
          </a:p>
        </p:txBody>
      </p:sp>
      <p:sp>
        <p:nvSpPr>
          <p:cNvPr id="8" name="CasellaDiTesto 7">
            <a:extLst>
              <a:ext uri="{FF2B5EF4-FFF2-40B4-BE49-F238E27FC236}">
                <a16:creationId xmlns:a16="http://schemas.microsoft.com/office/drawing/2014/main" id="{CB608C34-6A84-0447-AFB8-F10924CD23FF}"/>
              </a:ext>
            </a:extLst>
          </p:cNvPr>
          <p:cNvSpPr txBox="1"/>
          <p:nvPr/>
        </p:nvSpPr>
        <p:spPr>
          <a:xfrm>
            <a:off x="4100623" y="4051902"/>
            <a:ext cx="2818399"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rontiersin.org/articles/10.3389/fenrg.2020.00198/ful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it-IT" sz="700">
              <a:solidFill>
                <a:srgbClr val="FFFFFF"/>
              </a:solidFill>
            </a:endParaRPr>
          </a:p>
        </p:txBody>
      </p:sp>
    </p:spTree>
    <p:extLst>
      <p:ext uri="{BB962C8B-B14F-4D97-AF65-F5344CB8AC3E}">
        <p14:creationId xmlns:p14="http://schemas.microsoft.com/office/powerpoint/2010/main" val="172759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5">
            <a:extLst>
              <a:ext uri="{FF2B5EF4-FFF2-40B4-BE49-F238E27FC236}">
                <a16:creationId xmlns:a16="http://schemas.microsoft.com/office/drawing/2014/main" id="{D4E35DDA-11A8-1282-B3E5-8906DB51BC3F}"/>
              </a:ext>
            </a:extLst>
          </p:cNvPr>
          <p:cNvSpPr>
            <a:spLocks noGrp="1"/>
          </p:cNvSpPr>
          <p:nvPr>
            <p:ph type="title"/>
          </p:nvPr>
        </p:nvSpPr>
        <p:spPr>
          <a:xfrm>
            <a:off x="965199" y="815975"/>
            <a:ext cx="7648121" cy="893082"/>
          </a:xfrm>
        </p:spPr>
        <p:txBody>
          <a:bodyPr>
            <a:normAutofit/>
          </a:bodyPr>
          <a:lstStyle/>
          <a:p>
            <a:pPr algn="ctr"/>
            <a:r>
              <a:rPr lang="it-IT" dirty="0"/>
              <a:t>«</a:t>
            </a:r>
            <a:r>
              <a:rPr lang="it-IT" dirty="0" err="1"/>
              <a:t>Think</a:t>
            </a:r>
            <a:r>
              <a:rPr lang="it-IT" dirty="0"/>
              <a:t> </a:t>
            </a:r>
            <a:r>
              <a:rPr lang="it-IT" dirty="0" err="1"/>
              <a:t>globally</a:t>
            </a:r>
            <a:r>
              <a:rPr lang="it-IT" dirty="0"/>
              <a:t>, act </a:t>
            </a:r>
            <a:r>
              <a:rPr lang="it-IT" dirty="0" err="1"/>
              <a:t>locally</a:t>
            </a:r>
            <a:r>
              <a:rPr lang="it-IT" dirty="0"/>
              <a:t>»</a:t>
            </a:r>
          </a:p>
        </p:txBody>
      </p:sp>
      <p:sp>
        <p:nvSpPr>
          <p:cNvPr id="122" name="Isosceles Triangle 12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piè di pagina 3">
            <a:extLst>
              <a:ext uri="{FF2B5EF4-FFF2-40B4-BE49-F238E27FC236}">
                <a16:creationId xmlns:a16="http://schemas.microsoft.com/office/drawing/2014/main" id="{9848CFFC-21FA-4453-78F5-EE8F91010368}"/>
              </a:ext>
            </a:extLst>
          </p:cNvPr>
          <p:cNvSpPr>
            <a:spLocks noGrp="1"/>
          </p:cNvSpPr>
          <p:nvPr>
            <p:ph type="ftr" sz="quarter" idx="11"/>
          </p:nvPr>
        </p:nvSpPr>
        <p:spPr>
          <a:xfrm>
            <a:off x="1485902" y="6182876"/>
            <a:ext cx="4723209" cy="365125"/>
          </a:xfrm>
        </p:spPr>
        <p:txBody>
          <a:bodyPr>
            <a:normAutofit/>
          </a:bodyPr>
          <a:lstStyle/>
          <a:p>
            <a:pPr>
              <a:spcAft>
                <a:spcPts val="600"/>
              </a:spcAft>
            </a:pPr>
            <a:r>
              <a:rPr lang="it-IT"/>
              <a:t>Documento confidenziale</a:t>
            </a:r>
          </a:p>
        </p:txBody>
      </p:sp>
      <p:sp>
        <p:nvSpPr>
          <p:cNvPr id="5" name="Segnaposto numero diapositiva 4">
            <a:extLst>
              <a:ext uri="{FF2B5EF4-FFF2-40B4-BE49-F238E27FC236}">
                <a16:creationId xmlns:a16="http://schemas.microsoft.com/office/drawing/2014/main" id="{8292E84E-6101-2CDD-4C17-83917BE08580}"/>
              </a:ext>
            </a:extLst>
          </p:cNvPr>
          <p:cNvSpPr>
            <a:spLocks noGrp="1"/>
          </p:cNvSpPr>
          <p:nvPr>
            <p:ph type="sldNum" sz="quarter" idx="12"/>
          </p:nvPr>
        </p:nvSpPr>
        <p:spPr>
          <a:xfrm>
            <a:off x="7420899" y="6182876"/>
            <a:ext cx="512504" cy="365125"/>
          </a:xfrm>
        </p:spPr>
        <p:txBody>
          <a:bodyPr>
            <a:normAutofit/>
          </a:bodyPr>
          <a:lstStyle/>
          <a:p>
            <a:pPr>
              <a:spcAft>
                <a:spcPts val="600"/>
              </a:spcAft>
            </a:pPr>
            <a:fld id="{00D70F66-7AC5-AD4B-82DD-A321E158AFC1}" type="slidenum">
              <a:rPr lang="it-IT" smtClean="0"/>
              <a:pPr>
                <a:spcAft>
                  <a:spcPts val="600"/>
                </a:spcAft>
              </a:pPr>
              <a:t>13</a:t>
            </a:fld>
            <a:endParaRPr lang="it-IT"/>
          </a:p>
        </p:txBody>
      </p:sp>
      <p:sp>
        <p:nvSpPr>
          <p:cNvPr id="124" name="Isosceles Triangle 12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 name="Segnaposto contenuto 6">
            <a:extLst>
              <a:ext uri="{FF2B5EF4-FFF2-40B4-BE49-F238E27FC236}">
                <a16:creationId xmlns:a16="http://schemas.microsoft.com/office/drawing/2014/main" id="{A984CAB6-9113-371D-2A87-6B18BE80DDB2}"/>
              </a:ext>
            </a:extLst>
          </p:cNvPr>
          <p:cNvGraphicFramePr>
            <a:graphicFrameLocks noGrp="1"/>
          </p:cNvGraphicFramePr>
          <p:nvPr>
            <p:ph idx="1"/>
            <p:extLst>
              <p:ext uri="{D42A27DB-BD31-4B8C-83A1-F6EECF244321}">
                <p14:modId xmlns:p14="http://schemas.microsoft.com/office/powerpoint/2010/main" val="3187285586"/>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57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9EBE40-720E-BA7A-BA21-1E42F67F7CBB}"/>
              </a:ext>
            </a:extLst>
          </p:cNvPr>
          <p:cNvSpPr>
            <a:spLocks noGrp="1"/>
          </p:cNvSpPr>
          <p:nvPr>
            <p:ph type="title"/>
          </p:nvPr>
        </p:nvSpPr>
        <p:spPr>
          <a:xfrm>
            <a:off x="609599" y="284205"/>
            <a:ext cx="6483179" cy="1646195"/>
          </a:xfrm>
        </p:spPr>
        <p:txBody>
          <a:bodyPr>
            <a:normAutofit/>
          </a:bodyPr>
          <a:lstStyle/>
          <a:p>
            <a:pPr algn="just"/>
            <a:r>
              <a:rPr lang="it-IT" sz="2800" dirty="0"/>
              <a:t>La tendenza alla «regionalizzazione»: l’esempio dell’Unione Europea in campo ambientale ed energetico</a:t>
            </a:r>
          </a:p>
        </p:txBody>
      </p:sp>
      <p:sp>
        <p:nvSpPr>
          <p:cNvPr id="3" name="Segnaposto contenuto 2">
            <a:extLst>
              <a:ext uri="{FF2B5EF4-FFF2-40B4-BE49-F238E27FC236}">
                <a16:creationId xmlns:a16="http://schemas.microsoft.com/office/drawing/2014/main" id="{31BA6F0B-2502-2F0E-DCBF-9DDAD4EF454B}"/>
              </a:ext>
            </a:extLst>
          </p:cNvPr>
          <p:cNvSpPr>
            <a:spLocks noGrp="1"/>
          </p:cNvSpPr>
          <p:nvPr>
            <p:ph idx="1"/>
          </p:nvPr>
        </p:nvSpPr>
        <p:spPr/>
        <p:txBody>
          <a:bodyPr>
            <a:normAutofit lnSpcReduction="10000"/>
          </a:bodyPr>
          <a:lstStyle/>
          <a:p>
            <a:pPr algn="just"/>
            <a:r>
              <a:rPr lang="it-IT" dirty="0"/>
              <a:t>Le competenze dell’UE in materia ambientale si sono espanse sempre di più nel corso degli anni, fino a diventare estremamente pervasive</a:t>
            </a:r>
          </a:p>
          <a:p>
            <a:pPr algn="just"/>
            <a:r>
              <a:rPr lang="it-IT" sz="1800" dirty="0"/>
              <a:t>La Comunità Economica Europea non aveva tra le sue competenze quella in materia ambientale, lacuna colmata con il ricorso alle misure per il riavvicinamento delle normative degli stati membri (attuale art. 114 TFUE) e alla clausola sui poteri impliciti (attuale art. 352 TFUE): prime normative in materia di inquinamento atmosferico, rifiuti, tutela delle acque</a:t>
            </a:r>
          </a:p>
          <a:p>
            <a:pPr algn="just"/>
            <a:r>
              <a:rPr lang="it-IT" sz="1800" dirty="0"/>
              <a:t>Direttiva 85/337/CEE del 27 giugno 1985 sulla valutazione di impatto ambientale (abrogata da Direttiva 2011/92/UE, modificata da Direttiva 2014/52/UE)</a:t>
            </a:r>
          </a:p>
          <a:p>
            <a:pPr algn="just"/>
            <a:endParaRPr lang="it-IT" sz="1800" dirty="0"/>
          </a:p>
          <a:p>
            <a:pPr algn="just"/>
            <a:endParaRPr lang="it-IT" sz="1800" dirty="0"/>
          </a:p>
          <a:p>
            <a:endParaRPr lang="it-IT" dirty="0"/>
          </a:p>
          <a:p>
            <a:endParaRPr lang="it-IT" dirty="0"/>
          </a:p>
          <a:p>
            <a:endParaRPr lang="it-IT" dirty="0"/>
          </a:p>
        </p:txBody>
      </p:sp>
      <p:sp>
        <p:nvSpPr>
          <p:cNvPr id="4" name="Segnaposto piè di pagina 3">
            <a:extLst>
              <a:ext uri="{FF2B5EF4-FFF2-40B4-BE49-F238E27FC236}">
                <a16:creationId xmlns:a16="http://schemas.microsoft.com/office/drawing/2014/main" id="{68CAEBC9-E187-83CB-254F-E734F3618D0F}"/>
              </a:ext>
            </a:extLst>
          </p:cNvPr>
          <p:cNvSpPr>
            <a:spLocks noGrp="1"/>
          </p:cNvSpPr>
          <p:nvPr>
            <p:ph type="ftr" sz="quarter" idx="11"/>
          </p:nvPr>
        </p:nvSpPr>
        <p:spPr/>
        <p:txBody>
          <a:bodyPr/>
          <a:lstStyle/>
          <a:p>
            <a:r>
              <a:rPr lang="it-IT"/>
              <a:t>Documento confidenziale</a:t>
            </a:r>
          </a:p>
        </p:txBody>
      </p:sp>
      <p:sp>
        <p:nvSpPr>
          <p:cNvPr id="5" name="Segnaposto numero diapositiva 4">
            <a:extLst>
              <a:ext uri="{FF2B5EF4-FFF2-40B4-BE49-F238E27FC236}">
                <a16:creationId xmlns:a16="http://schemas.microsoft.com/office/drawing/2014/main" id="{29575A5C-D388-7E01-8416-CC2378C64FFF}"/>
              </a:ext>
            </a:extLst>
          </p:cNvPr>
          <p:cNvSpPr>
            <a:spLocks noGrp="1"/>
          </p:cNvSpPr>
          <p:nvPr>
            <p:ph type="sldNum" sz="quarter" idx="12"/>
          </p:nvPr>
        </p:nvSpPr>
        <p:spPr/>
        <p:txBody>
          <a:bodyPr/>
          <a:lstStyle/>
          <a:p>
            <a:fld id="{00D70F66-7AC5-AD4B-82DD-A321E158AFC1}" type="slidenum">
              <a:rPr lang="it-IT" smtClean="0"/>
              <a:pPr/>
              <a:t>14</a:t>
            </a:fld>
            <a:endParaRPr lang="it-IT"/>
          </a:p>
        </p:txBody>
      </p:sp>
    </p:spTree>
    <p:extLst>
      <p:ext uri="{BB962C8B-B14F-4D97-AF65-F5344CB8AC3E}">
        <p14:creationId xmlns:p14="http://schemas.microsoft.com/office/powerpoint/2010/main" val="140485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9EBE40-720E-BA7A-BA21-1E42F67F7CBB}"/>
              </a:ext>
            </a:extLst>
          </p:cNvPr>
          <p:cNvSpPr>
            <a:spLocks noGrp="1"/>
          </p:cNvSpPr>
          <p:nvPr>
            <p:ph type="title"/>
          </p:nvPr>
        </p:nvSpPr>
        <p:spPr>
          <a:xfrm>
            <a:off x="263610" y="149270"/>
            <a:ext cx="6804455" cy="1646195"/>
          </a:xfrm>
        </p:spPr>
        <p:txBody>
          <a:bodyPr>
            <a:noAutofit/>
          </a:bodyPr>
          <a:lstStyle/>
          <a:p>
            <a:pPr algn="just"/>
            <a:r>
              <a:rPr lang="it-IT" sz="2800" dirty="0"/>
              <a:t>(segue) La tendenza alla «regionalizzazione»: l’esempio dell’Unione Europea in campo ambientale ed energetico </a:t>
            </a:r>
          </a:p>
        </p:txBody>
      </p:sp>
      <p:sp>
        <p:nvSpPr>
          <p:cNvPr id="3" name="Segnaposto contenuto 2">
            <a:extLst>
              <a:ext uri="{FF2B5EF4-FFF2-40B4-BE49-F238E27FC236}">
                <a16:creationId xmlns:a16="http://schemas.microsoft.com/office/drawing/2014/main" id="{31BA6F0B-2502-2F0E-DCBF-9DDAD4EF454B}"/>
              </a:ext>
            </a:extLst>
          </p:cNvPr>
          <p:cNvSpPr>
            <a:spLocks noGrp="1"/>
          </p:cNvSpPr>
          <p:nvPr>
            <p:ph idx="1"/>
          </p:nvPr>
        </p:nvSpPr>
        <p:spPr/>
        <p:txBody>
          <a:bodyPr>
            <a:normAutofit fontScale="92500" lnSpcReduction="20000"/>
          </a:bodyPr>
          <a:lstStyle/>
          <a:p>
            <a:pPr algn="just"/>
            <a:r>
              <a:rPr lang="it-IT" sz="1800" dirty="0"/>
              <a:t>Atto Unico Europeo 1986: introduzione di un titolo autonomo dedicato all’ambiente (v. attuale art. 191 TFUE), con i principi di precauzione, azione preventiva, correzione innanzitutto alla fonte dei danni causati all’ambiente, chi inquina paga</a:t>
            </a:r>
          </a:p>
          <a:p>
            <a:pPr algn="just"/>
            <a:r>
              <a:rPr lang="it-IT" dirty="0"/>
              <a:t>Trattato di Maastricht 1992: la politica ambientale diventa una politica strutturale dell’Unione Europea (tra gli obiettivi, una crescita sostenibile che rispetti l’ambiente)</a:t>
            </a:r>
          </a:p>
          <a:p>
            <a:pPr algn="just"/>
            <a:r>
              <a:rPr lang="it-IT" dirty="0"/>
              <a:t>Trattato di Amsterdam del 1997: attuale art. 11 TFUE «</a:t>
            </a:r>
            <a:r>
              <a:rPr lang="it-IT" i="1" dirty="0"/>
              <a:t>Le esigenze connesse con la tutela dell'ambiente devono essere integrate nella definizione e nell'attuazione delle politiche e azioni dell'Unione, in particolare nella prospettiva di promuovere lo sviluppo sostenibile</a:t>
            </a:r>
            <a:r>
              <a:rPr lang="it-IT" dirty="0"/>
              <a:t>» + nuova formulazione art. 2 TCE: tra gli obiettivi dell’azione comunitaria c’è un elevato livello di protezione dell’ambiente e il miglioramento di quest’ultimo</a:t>
            </a:r>
            <a:endParaRPr lang="it-IT" sz="1800" dirty="0"/>
          </a:p>
          <a:p>
            <a:pPr algn="just"/>
            <a:endParaRPr lang="it-IT" sz="1800" dirty="0"/>
          </a:p>
          <a:p>
            <a:endParaRPr lang="it-IT" dirty="0"/>
          </a:p>
          <a:p>
            <a:endParaRPr lang="it-IT" dirty="0"/>
          </a:p>
          <a:p>
            <a:endParaRPr lang="it-IT" dirty="0"/>
          </a:p>
        </p:txBody>
      </p:sp>
      <p:sp>
        <p:nvSpPr>
          <p:cNvPr id="4" name="Segnaposto piè di pagina 3">
            <a:extLst>
              <a:ext uri="{FF2B5EF4-FFF2-40B4-BE49-F238E27FC236}">
                <a16:creationId xmlns:a16="http://schemas.microsoft.com/office/drawing/2014/main" id="{68CAEBC9-E187-83CB-254F-E734F3618D0F}"/>
              </a:ext>
            </a:extLst>
          </p:cNvPr>
          <p:cNvSpPr>
            <a:spLocks noGrp="1"/>
          </p:cNvSpPr>
          <p:nvPr>
            <p:ph type="ftr" sz="quarter" idx="11"/>
          </p:nvPr>
        </p:nvSpPr>
        <p:spPr/>
        <p:txBody>
          <a:bodyPr/>
          <a:lstStyle/>
          <a:p>
            <a:r>
              <a:rPr lang="it-IT"/>
              <a:t>Documento confidenziale</a:t>
            </a:r>
          </a:p>
        </p:txBody>
      </p:sp>
      <p:sp>
        <p:nvSpPr>
          <p:cNvPr id="5" name="Segnaposto numero diapositiva 4">
            <a:extLst>
              <a:ext uri="{FF2B5EF4-FFF2-40B4-BE49-F238E27FC236}">
                <a16:creationId xmlns:a16="http://schemas.microsoft.com/office/drawing/2014/main" id="{29575A5C-D388-7E01-8416-CC2378C64FFF}"/>
              </a:ext>
            </a:extLst>
          </p:cNvPr>
          <p:cNvSpPr>
            <a:spLocks noGrp="1"/>
          </p:cNvSpPr>
          <p:nvPr>
            <p:ph type="sldNum" sz="quarter" idx="12"/>
          </p:nvPr>
        </p:nvSpPr>
        <p:spPr/>
        <p:txBody>
          <a:bodyPr/>
          <a:lstStyle/>
          <a:p>
            <a:fld id="{00D70F66-7AC5-AD4B-82DD-A321E158AFC1}" type="slidenum">
              <a:rPr lang="it-IT" smtClean="0"/>
              <a:pPr/>
              <a:t>15</a:t>
            </a:fld>
            <a:endParaRPr lang="it-IT"/>
          </a:p>
        </p:txBody>
      </p:sp>
    </p:spTree>
    <p:extLst>
      <p:ext uri="{BB962C8B-B14F-4D97-AF65-F5344CB8AC3E}">
        <p14:creationId xmlns:p14="http://schemas.microsoft.com/office/powerpoint/2010/main" val="369366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148281"/>
            <a:ext cx="6347715" cy="1782119"/>
          </a:xfrm>
        </p:spPr>
        <p:txBody>
          <a:bodyPr>
            <a:normAutofit fontScale="90000"/>
          </a:bodyPr>
          <a:lstStyle/>
          <a:p>
            <a:pPr algn="just"/>
            <a:r>
              <a:rPr lang="it-IT" sz="2800" dirty="0"/>
              <a:t>(segue) La tendenza alla «regionalizzazione»: l’esempio dell’Unione Europea in campo ambientale ed energetico </a:t>
            </a:r>
          </a:p>
        </p:txBody>
      </p:sp>
      <p:sp>
        <p:nvSpPr>
          <p:cNvPr id="3" name="Segnaposto contenuto 2"/>
          <p:cNvSpPr>
            <a:spLocks noGrp="1"/>
          </p:cNvSpPr>
          <p:nvPr>
            <p:ph idx="1"/>
          </p:nvPr>
        </p:nvSpPr>
        <p:spPr>
          <a:xfrm>
            <a:off x="457200" y="1600200"/>
            <a:ext cx="6685005" cy="4963863"/>
          </a:xfrm>
        </p:spPr>
        <p:txBody>
          <a:bodyPr>
            <a:normAutofit/>
          </a:bodyPr>
          <a:lstStyle/>
          <a:p>
            <a:pPr marL="0" indent="0" algn="just">
              <a:buNone/>
            </a:pPr>
            <a:endParaRPr lang="it-IT" u="sng" dirty="0"/>
          </a:p>
          <a:p>
            <a:pPr marL="0" indent="0" algn="just">
              <a:buNone/>
            </a:pPr>
            <a:r>
              <a:rPr lang="it-IT" sz="1400" dirty="0"/>
              <a:t>Art. 191 TFUE: </a:t>
            </a:r>
          </a:p>
          <a:p>
            <a:pPr marL="0" indent="0" algn="just">
              <a:buNone/>
            </a:pPr>
            <a:r>
              <a:rPr lang="it-IT" sz="1400" dirty="0"/>
              <a:t>«</a:t>
            </a:r>
            <a:r>
              <a:rPr lang="it-IT" sz="1400" i="1" dirty="0"/>
              <a:t>1.   La politica dell'Unione in materia ambientale contribuisce a perseguire i seguenti obiettivi:</a:t>
            </a:r>
          </a:p>
          <a:p>
            <a:pPr marL="0" indent="0" algn="just">
              <a:buNone/>
            </a:pPr>
            <a:r>
              <a:rPr lang="it-IT" sz="1400" i="1" dirty="0"/>
              <a:t>—salvaguardia, tutela e miglioramento della qualità dell'ambiente,</a:t>
            </a:r>
          </a:p>
          <a:p>
            <a:pPr marL="0" indent="0" algn="just">
              <a:buNone/>
            </a:pPr>
            <a:r>
              <a:rPr lang="it-IT" sz="1400" i="1" dirty="0"/>
              <a:t>—protezione della salute umana,</a:t>
            </a:r>
          </a:p>
          <a:p>
            <a:pPr marL="0" indent="0" algn="just">
              <a:buNone/>
            </a:pPr>
            <a:r>
              <a:rPr lang="it-IT" sz="1400" i="1" dirty="0"/>
              <a:t>—utilizzazione accorta e razionale delle risorse naturali,</a:t>
            </a:r>
          </a:p>
          <a:p>
            <a:pPr marL="0" indent="0" algn="just">
              <a:buNone/>
            </a:pPr>
            <a:r>
              <a:rPr lang="it-IT" sz="1400" i="1" dirty="0"/>
              <a:t>—promozione sul piano internazionale di misure destinate a risolvere i problemi dell'ambiente a livello regionale o mondiale e, in particolare, a combattere i cambiamenti climatici.</a:t>
            </a:r>
          </a:p>
          <a:p>
            <a:pPr marL="0" indent="0" algn="just">
              <a:buNone/>
            </a:pPr>
            <a:r>
              <a:rPr lang="it-IT" sz="1400" i="1" dirty="0"/>
              <a:t>2.   La politica dell'Unione in materia ambientale mira a un elevato livello di tutela, tenendo conto della diversità delle situazioni nelle varie regioni dell'Unione. Essa è fondata sui principi della precauzione e dell'azione preventiva, sul principio della correzione, in via prioritaria alla fonte, dei danni causati all'ambiente, nonché sul principio "chi inquina paga″…»</a:t>
            </a:r>
          </a:p>
          <a:p>
            <a:pPr marL="0" indent="0" algn="just">
              <a:buNone/>
            </a:pPr>
            <a:endParaRPr lang="it-IT" dirty="0"/>
          </a:p>
          <a:p>
            <a:pPr marL="0" indent="0" algn="just">
              <a:buNone/>
            </a:pPr>
            <a:endParaRPr lang="it-IT" dirty="0"/>
          </a:p>
          <a:p>
            <a:pPr algn="just">
              <a:buFont typeface="Arial" panose="020B0604020202020204" pitchFamily="34" charset="0"/>
              <a:buChar char="•"/>
            </a:pPr>
            <a:endParaRPr lang="it-IT" sz="2600" dirty="0"/>
          </a:p>
        </p:txBody>
      </p:sp>
      <p:sp>
        <p:nvSpPr>
          <p:cNvPr id="5" name="Segnaposto piè di pagina 4">
            <a:extLst>
              <a:ext uri="{FF2B5EF4-FFF2-40B4-BE49-F238E27FC236}">
                <a16:creationId xmlns:a16="http://schemas.microsoft.com/office/drawing/2014/main" id="{003E9344-4DD9-FB4C-94EC-A13C0174461C}"/>
              </a:ext>
            </a:extLst>
          </p:cNvPr>
          <p:cNvSpPr>
            <a:spLocks noGrp="1"/>
          </p:cNvSpPr>
          <p:nvPr>
            <p:ph type="ftr" sz="quarter" idx="11"/>
          </p:nvPr>
        </p:nvSpPr>
        <p:spPr/>
        <p:txBody>
          <a:bodyPr/>
          <a:lstStyle/>
          <a:p>
            <a:r>
              <a:rPr lang="it-IT"/>
              <a:t>Documento confidenziale</a:t>
            </a:r>
          </a:p>
        </p:txBody>
      </p:sp>
      <p:sp>
        <p:nvSpPr>
          <p:cNvPr id="4" name="Segnaposto numero diapositiva 3"/>
          <p:cNvSpPr>
            <a:spLocks noGrp="1"/>
          </p:cNvSpPr>
          <p:nvPr>
            <p:ph type="sldNum" sz="quarter" idx="12"/>
          </p:nvPr>
        </p:nvSpPr>
        <p:spPr/>
        <p:txBody>
          <a:bodyPr/>
          <a:lstStyle/>
          <a:p>
            <a:fld id="{00D70F66-7AC5-AD4B-82DD-A321E158AFC1}" type="slidenum">
              <a:rPr lang="it-IT" smtClean="0"/>
              <a:pPr/>
              <a:t>16</a:t>
            </a:fld>
            <a:endParaRPr lang="it-IT"/>
          </a:p>
        </p:txBody>
      </p:sp>
    </p:spTree>
    <p:extLst>
      <p:ext uri="{BB962C8B-B14F-4D97-AF65-F5344CB8AC3E}">
        <p14:creationId xmlns:p14="http://schemas.microsoft.com/office/powerpoint/2010/main" val="405321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CDEB8-41C7-A903-81A8-3192E8F4B458}"/>
              </a:ext>
            </a:extLst>
          </p:cNvPr>
          <p:cNvSpPr>
            <a:spLocks noGrp="1"/>
          </p:cNvSpPr>
          <p:nvPr>
            <p:ph type="title"/>
          </p:nvPr>
        </p:nvSpPr>
        <p:spPr>
          <a:xfrm>
            <a:off x="609599" y="259492"/>
            <a:ext cx="6347715" cy="1670908"/>
          </a:xfrm>
        </p:spPr>
        <p:txBody>
          <a:bodyPr>
            <a:noAutofit/>
          </a:bodyPr>
          <a:lstStyle/>
          <a:p>
            <a:pPr algn="just"/>
            <a:r>
              <a:rPr lang="it-IT" sz="2800" dirty="0"/>
              <a:t>(segue) La tendenza alla «regionalizzazione»: l’esempio dell’Unione Europea in campo ambientale ed energetico </a:t>
            </a:r>
          </a:p>
        </p:txBody>
      </p:sp>
      <p:sp>
        <p:nvSpPr>
          <p:cNvPr id="3" name="Segnaposto contenuto 2">
            <a:extLst>
              <a:ext uri="{FF2B5EF4-FFF2-40B4-BE49-F238E27FC236}">
                <a16:creationId xmlns:a16="http://schemas.microsoft.com/office/drawing/2014/main" id="{1E0B0893-C43B-AB09-D710-67111E55BDF8}"/>
              </a:ext>
            </a:extLst>
          </p:cNvPr>
          <p:cNvSpPr>
            <a:spLocks noGrp="1"/>
          </p:cNvSpPr>
          <p:nvPr>
            <p:ph idx="1"/>
          </p:nvPr>
        </p:nvSpPr>
        <p:spPr>
          <a:xfrm>
            <a:off x="609599" y="2644346"/>
            <a:ext cx="6779742" cy="3762142"/>
          </a:xfrm>
        </p:spPr>
        <p:txBody>
          <a:bodyPr>
            <a:normAutofit/>
          </a:bodyPr>
          <a:lstStyle/>
          <a:p>
            <a:pPr algn="just"/>
            <a:r>
              <a:rPr lang="it-IT" dirty="0"/>
              <a:t>Pervasiva azione dell'UE in ambito ambientale, ma non solo: con il </a:t>
            </a:r>
            <a:r>
              <a:rPr lang="it-IT" i="1" dirty="0"/>
              <a:t>Green Deal </a:t>
            </a:r>
            <a:r>
              <a:rPr lang="it-IT" dirty="0"/>
              <a:t>(e le misure a cascata) ha pensato ad una nuova strategia di crescita (indirizzata verso la neutralità climatica entro il 2050) che impatta su molteplici aspetti della nostra vita e delle attività delle imprese</a:t>
            </a:r>
          </a:p>
          <a:p>
            <a:pPr algn="just"/>
            <a:r>
              <a:rPr lang="it-IT" dirty="0"/>
              <a:t>L'UE è poi intervenuta ripetutamente per far fronte alle molteplici crisi, quindi non solo il cambiamento climatico e il degrado ambientale, ma anche la crisi energetica connessa al conflitto in Ucraina (dopo quella connessa alla pandemia da Covid-19)</a:t>
            </a:r>
          </a:p>
        </p:txBody>
      </p:sp>
      <p:sp>
        <p:nvSpPr>
          <p:cNvPr id="4" name="Segnaposto piè di pagina 3">
            <a:extLst>
              <a:ext uri="{FF2B5EF4-FFF2-40B4-BE49-F238E27FC236}">
                <a16:creationId xmlns:a16="http://schemas.microsoft.com/office/drawing/2014/main" id="{5D9C4044-CD74-984E-2CFE-DD4199B10C11}"/>
              </a:ext>
            </a:extLst>
          </p:cNvPr>
          <p:cNvSpPr>
            <a:spLocks noGrp="1"/>
          </p:cNvSpPr>
          <p:nvPr>
            <p:ph type="ftr" sz="quarter" idx="11"/>
          </p:nvPr>
        </p:nvSpPr>
        <p:spPr/>
        <p:txBody>
          <a:bodyPr/>
          <a:lstStyle/>
          <a:p>
            <a:r>
              <a:rPr lang="it-IT"/>
              <a:t>Documento confidenziale</a:t>
            </a:r>
          </a:p>
        </p:txBody>
      </p:sp>
      <p:sp>
        <p:nvSpPr>
          <p:cNvPr id="5" name="Segnaposto numero diapositiva 4">
            <a:extLst>
              <a:ext uri="{FF2B5EF4-FFF2-40B4-BE49-F238E27FC236}">
                <a16:creationId xmlns:a16="http://schemas.microsoft.com/office/drawing/2014/main" id="{537C4D08-14C3-2F79-EED3-6E59F744F8CA}"/>
              </a:ext>
            </a:extLst>
          </p:cNvPr>
          <p:cNvSpPr>
            <a:spLocks noGrp="1"/>
          </p:cNvSpPr>
          <p:nvPr>
            <p:ph type="sldNum" sz="quarter" idx="12"/>
          </p:nvPr>
        </p:nvSpPr>
        <p:spPr/>
        <p:txBody>
          <a:bodyPr/>
          <a:lstStyle/>
          <a:p>
            <a:fld id="{00D70F66-7AC5-AD4B-82DD-A321E158AFC1}" type="slidenum">
              <a:rPr lang="it-IT" smtClean="0"/>
              <a:pPr/>
              <a:t>17</a:t>
            </a:fld>
            <a:endParaRPr lang="it-IT"/>
          </a:p>
        </p:txBody>
      </p:sp>
    </p:spTree>
    <p:extLst>
      <p:ext uri="{BB962C8B-B14F-4D97-AF65-F5344CB8AC3E}">
        <p14:creationId xmlns:p14="http://schemas.microsoft.com/office/powerpoint/2010/main" val="361782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CDEB8-41C7-A903-81A8-3192E8F4B458}"/>
              </a:ext>
            </a:extLst>
          </p:cNvPr>
          <p:cNvSpPr>
            <a:spLocks noGrp="1"/>
          </p:cNvSpPr>
          <p:nvPr>
            <p:ph type="title"/>
          </p:nvPr>
        </p:nvSpPr>
        <p:spPr>
          <a:xfrm>
            <a:off x="609599" y="259492"/>
            <a:ext cx="6347715" cy="1670908"/>
          </a:xfrm>
        </p:spPr>
        <p:txBody>
          <a:bodyPr>
            <a:noAutofit/>
          </a:bodyPr>
          <a:lstStyle/>
          <a:p>
            <a:pPr algn="just"/>
            <a:r>
              <a:rPr lang="it-IT" sz="2800" dirty="0"/>
              <a:t>(segue) La tendenza alla «regionalizzazione»: l’esempio dell’Unione Europea in campo ambientale ed energetico </a:t>
            </a:r>
          </a:p>
        </p:txBody>
      </p:sp>
      <p:pic>
        <p:nvPicPr>
          <p:cNvPr id="7" name="Segnaposto contenuto 6">
            <a:extLst>
              <a:ext uri="{FF2B5EF4-FFF2-40B4-BE49-F238E27FC236}">
                <a16:creationId xmlns:a16="http://schemas.microsoft.com/office/drawing/2014/main" id="{68A2A18C-4E11-EC0F-D1A9-6A4576D50E8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09600" y="2188859"/>
            <a:ext cx="6780213" cy="4190019"/>
          </a:xfrm>
        </p:spPr>
      </p:pic>
      <p:sp>
        <p:nvSpPr>
          <p:cNvPr id="4" name="Segnaposto piè di pagina 3">
            <a:extLst>
              <a:ext uri="{FF2B5EF4-FFF2-40B4-BE49-F238E27FC236}">
                <a16:creationId xmlns:a16="http://schemas.microsoft.com/office/drawing/2014/main" id="{5D9C4044-CD74-984E-2CFE-DD4199B10C11}"/>
              </a:ext>
            </a:extLst>
          </p:cNvPr>
          <p:cNvSpPr>
            <a:spLocks noGrp="1"/>
          </p:cNvSpPr>
          <p:nvPr>
            <p:ph type="ftr" sz="quarter" idx="11"/>
          </p:nvPr>
        </p:nvSpPr>
        <p:spPr/>
        <p:txBody>
          <a:bodyPr/>
          <a:lstStyle/>
          <a:p>
            <a:r>
              <a:rPr lang="it-IT"/>
              <a:t>Documento confidenziale</a:t>
            </a:r>
          </a:p>
        </p:txBody>
      </p:sp>
      <p:sp>
        <p:nvSpPr>
          <p:cNvPr id="5" name="Segnaposto numero diapositiva 4">
            <a:extLst>
              <a:ext uri="{FF2B5EF4-FFF2-40B4-BE49-F238E27FC236}">
                <a16:creationId xmlns:a16="http://schemas.microsoft.com/office/drawing/2014/main" id="{537C4D08-14C3-2F79-EED3-6E59F744F8CA}"/>
              </a:ext>
            </a:extLst>
          </p:cNvPr>
          <p:cNvSpPr>
            <a:spLocks noGrp="1"/>
          </p:cNvSpPr>
          <p:nvPr>
            <p:ph type="sldNum" sz="quarter" idx="12"/>
          </p:nvPr>
        </p:nvSpPr>
        <p:spPr/>
        <p:txBody>
          <a:bodyPr/>
          <a:lstStyle/>
          <a:p>
            <a:fld id="{00D70F66-7AC5-AD4B-82DD-A321E158AFC1}" type="slidenum">
              <a:rPr lang="it-IT" smtClean="0"/>
              <a:pPr/>
              <a:t>18</a:t>
            </a:fld>
            <a:endParaRPr lang="it-IT"/>
          </a:p>
        </p:txBody>
      </p:sp>
    </p:spTree>
    <p:extLst>
      <p:ext uri="{BB962C8B-B14F-4D97-AF65-F5344CB8AC3E}">
        <p14:creationId xmlns:p14="http://schemas.microsoft.com/office/powerpoint/2010/main" val="211207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4CDEB8-41C7-A903-81A8-3192E8F4B458}"/>
              </a:ext>
            </a:extLst>
          </p:cNvPr>
          <p:cNvSpPr>
            <a:spLocks noGrp="1"/>
          </p:cNvSpPr>
          <p:nvPr>
            <p:ph type="title"/>
          </p:nvPr>
        </p:nvSpPr>
        <p:spPr>
          <a:xfrm>
            <a:off x="44407" y="612943"/>
            <a:ext cx="3708173" cy="4870113"/>
          </a:xfrm>
        </p:spPr>
        <p:txBody>
          <a:bodyPr anchor="ctr">
            <a:normAutofit/>
          </a:bodyPr>
          <a:lstStyle/>
          <a:p>
            <a:pPr>
              <a:lnSpc>
                <a:spcPct val="90000"/>
              </a:lnSpc>
            </a:pPr>
            <a:r>
              <a:rPr lang="it-IT" sz="2400" dirty="0"/>
              <a:t>(segue) </a:t>
            </a:r>
            <a:br>
              <a:rPr lang="it-IT" sz="2400" dirty="0"/>
            </a:br>
            <a:r>
              <a:rPr lang="it-IT" sz="2400" dirty="0"/>
              <a:t>La tendenza alla «regionalizzazione»: l’esempio dell’Unione Europea in campo ambientale </a:t>
            </a:r>
            <a:br>
              <a:rPr lang="it-IT" sz="2400" dirty="0"/>
            </a:br>
            <a:r>
              <a:rPr lang="it-IT" sz="2400" dirty="0"/>
              <a:t>ed energetico </a:t>
            </a:r>
          </a:p>
        </p:txBody>
      </p:sp>
      <p:grpSp>
        <p:nvGrpSpPr>
          <p:cNvPr id="27" name="Group 26">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28" name="Straight Connector 27">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5D9C4044-CD74-984E-2CFE-DD4199B10C11}"/>
              </a:ext>
            </a:extLst>
          </p:cNvPr>
          <p:cNvSpPr>
            <a:spLocks noGrp="1"/>
          </p:cNvSpPr>
          <p:nvPr>
            <p:ph type="ftr" sz="quarter" idx="11"/>
          </p:nvPr>
        </p:nvSpPr>
        <p:spPr>
          <a:xfrm>
            <a:off x="3687415" y="6041362"/>
            <a:ext cx="4117643" cy="365125"/>
          </a:xfrm>
        </p:spPr>
        <p:txBody>
          <a:bodyPr>
            <a:normAutofit/>
          </a:bodyPr>
          <a:lstStyle/>
          <a:p>
            <a:pPr>
              <a:spcAft>
                <a:spcPts val="600"/>
              </a:spcAft>
            </a:pPr>
            <a:r>
              <a:rPr lang="it-IT">
                <a:solidFill>
                  <a:srgbClr val="FFFFFF"/>
                </a:solidFill>
              </a:rPr>
              <a:t>Documento confidenziale</a:t>
            </a:r>
          </a:p>
        </p:txBody>
      </p:sp>
      <p:sp>
        <p:nvSpPr>
          <p:cNvPr id="5" name="Segnaposto numero diapositiva 4">
            <a:extLst>
              <a:ext uri="{FF2B5EF4-FFF2-40B4-BE49-F238E27FC236}">
                <a16:creationId xmlns:a16="http://schemas.microsoft.com/office/drawing/2014/main" id="{537C4D08-14C3-2F79-EED3-6E59F744F8CA}"/>
              </a:ext>
            </a:extLst>
          </p:cNvPr>
          <p:cNvSpPr>
            <a:spLocks noGrp="1"/>
          </p:cNvSpPr>
          <p:nvPr>
            <p:ph type="sldNum" sz="quarter" idx="12"/>
          </p:nvPr>
        </p:nvSpPr>
        <p:spPr>
          <a:xfrm>
            <a:off x="7896817" y="6041362"/>
            <a:ext cx="512504" cy="365125"/>
          </a:xfrm>
        </p:spPr>
        <p:txBody>
          <a:bodyPr>
            <a:normAutofit/>
          </a:bodyPr>
          <a:lstStyle/>
          <a:p>
            <a:pPr>
              <a:spcAft>
                <a:spcPts val="600"/>
              </a:spcAft>
            </a:pPr>
            <a:fld id="{00D70F66-7AC5-AD4B-82DD-A321E158AFC1}" type="slidenum">
              <a:rPr lang="it-IT">
                <a:solidFill>
                  <a:srgbClr val="FFFFFF"/>
                </a:solidFill>
              </a:rPr>
              <a:pPr>
                <a:spcAft>
                  <a:spcPts val="600"/>
                </a:spcAft>
              </a:pPr>
              <a:t>19</a:t>
            </a:fld>
            <a:endParaRPr lang="it-IT">
              <a:solidFill>
                <a:srgbClr val="FFFFFF"/>
              </a:solidFill>
            </a:endParaRPr>
          </a:p>
        </p:txBody>
      </p:sp>
      <p:graphicFrame>
        <p:nvGraphicFramePr>
          <p:cNvPr id="21" name="Segnaposto contenuto 2">
            <a:extLst>
              <a:ext uri="{FF2B5EF4-FFF2-40B4-BE49-F238E27FC236}">
                <a16:creationId xmlns:a16="http://schemas.microsoft.com/office/drawing/2014/main" id="{83112E9B-4BBF-B142-20CB-D2A9D2DBC71B}"/>
              </a:ext>
            </a:extLst>
          </p:cNvPr>
          <p:cNvGraphicFramePr>
            <a:graphicFrameLocks noGrp="1"/>
          </p:cNvGraphicFramePr>
          <p:nvPr>
            <p:ph idx="1"/>
            <p:extLst>
              <p:ext uri="{D42A27DB-BD31-4B8C-83A1-F6EECF244321}">
                <p14:modId xmlns:p14="http://schemas.microsoft.com/office/powerpoint/2010/main" val="3755180265"/>
              </p:ext>
            </p:extLst>
          </p:nvPr>
        </p:nvGraphicFramePr>
        <p:xfrm>
          <a:off x="3499247" y="759160"/>
          <a:ext cx="5600346" cy="566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asellaDiTesto 12">
            <a:extLst>
              <a:ext uri="{FF2B5EF4-FFF2-40B4-BE49-F238E27FC236}">
                <a16:creationId xmlns:a16="http://schemas.microsoft.com/office/drawing/2014/main" id="{241FAFE2-079B-B713-2DD2-A2B25B4740E2}"/>
              </a:ext>
            </a:extLst>
          </p:cNvPr>
          <p:cNvSpPr txBox="1"/>
          <p:nvPr/>
        </p:nvSpPr>
        <p:spPr>
          <a:xfrm>
            <a:off x="3890181" y="266847"/>
            <a:ext cx="1540806" cy="338554"/>
          </a:xfrm>
          <a:prstGeom prst="rect">
            <a:avLst/>
          </a:prstGeom>
          <a:noFill/>
        </p:spPr>
        <p:txBody>
          <a:bodyPr wrap="none" rtlCol="0">
            <a:spAutoFit/>
          </a:bodyPr>
          <a:lstStyle/>
          <a:p>
            <a:r>
              <a:rPr lang="it-IT" sz="1600" dirty="0">
                <a:solidFill>
                  <a:schemeClr val="bg1"/>
                </a:solidFill>
              </a:rPr>
              <a:t>Alcuni esempi:</a:t>
            </a:r>
          </a:p>
        </p:txBody>
      </p:sp>
    </p:spTree>
    <p:extLst>
      <p:ext uri="{BB962C8B-B14F-4D97-AF65-F5344CB8AC3E}">
        <p14:creationId xmlns:p14="http://schemas.microsoft.com/office/powerpoint/2010/main" val="25649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451513"/>
            <a:ext cx="8229600" cy="5633002"/>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it-IT" sz="1200" dirty="0"/>
              <a:t>La città di Leonia rifà se stessa tutti i giorni: ogni mattina la popolazione si</a:t>
            </a:r>
            <a:br>
              <a:rPr lang="it-IT" sz="1200" dirty="0"/>
            </a:br>
            <a:r>
              <a:rPr lang="it-IT" sz="1200" dirty="0"/>
              <a:t>risveglia tra lenzuola fresche, si lava con saponette appena sgusciate dall'involucro,</a:t>
            </a:r>
            <a:br>
              <a:rPr lang="it-IT" sz="1200" dirty="0"/>
            </a:br>
            <a:r>
              <a:rPr lang="it-IT" sz="1200" dirty="0"/>
              <a:t>indossa vestaglie nuove fiammanti, estrae dal più perfezionato frigorifero barattoli di</a:t>
            </a:r>
            <a:br>
              <a:rPr lang="it-IT" sz="1200" dirty="0"/>
            </a:br>
            <a:r>
              <a:rPr lang="it-IT" sz="1200" dirty="0"/>
              <a:t>latta ancora intonsi, ascoltando le ultime filastrocche che dall'ultimo modello d'apparecchio.</a:t>
            </a:r>
            <a:br>
              <a:rPr lang="it-IT" sz="1200" dirty="0"/>
            </a:br>
            <a:br>
              <a:rPr lang="it-IT" sz="1200" dirty="0"/>
            </a:br>
            <a:r>
              <a:rPr lang="it-IT" sz="1200" dirty="0"/>
              <a:t>Sui marciapiedi, avviluppati in tersi sacchi di plastica, i resti di Leonia d'ieri</a:t>
            </a:r>
            <a:br>
              <a:rPr lang="it-IT" sz="1200" dirty="0"/>
            </a:br>
            <a:r>
              <a:rPr lang="it-IT" sz="1200" dirty="0"/>
              <a:t>aspettano il carro dello spazzaturaio. Non solo i tubi di dentifricio schiacciati,</a:t>
            </a:r>
            <a:br>
              <a:rPr lang="it-IT" sz="1200" dirty="0"/>
            </a:br>
            <a:r>
              <a:rPr lang="it-IT" sz="1200" dirty="0"/>
              <a:t>lampadine fulminate, giornali, contenitori, materiali d'imballaggio, ma anche</a:t>
            </a:r>
            <a:br>
              <a:rPr lang="it-IT" sz="1200" dirty="0"/>
            </a:br>
            <a:r>
              <a:rPr lang="it-IT" sz="1200" dirty="0"/>
              <a:t>scaldabagni, enciclopedie, pianoforti, servizi di porcellana: più che dalle cose di ogni</a:t>
            </a:r>
            <a:br>
              <a:rPr lang="it-IT" sz="1200" dirty="0"/>
            </a:br>
            <a:r>
              <a:rPr lang="it-IT" sz="1200" dirty="0"/>
              <a:t>giorno vengono fabbricate vendute comprate, l'opulenza di Leonia si misura dalle</a:t>
            </a:r>
            <a:br>
              <a:rPr lang="it-IT" sz="1200" dirty="0"/>
            </a:br>
            <a:r>
              <a:rPr lang="it-IT" sz="1200" dirty="0"/>
              <a:t>cose che ogni giorno vengono buttate via per far posto alle nuove. Tanto che ci si</a:t>
            </a:r>
            <a:br>
              <a:rPr lang="it-IT" sz="1200" dirty="0"/>
            </a:br>
            <a:r>
              <a:rPr lang="it-IT" sz="1200" dirty="0"/>
              <a:t>chiede se la vera passione di Leonia sia davvero come dicono il godere delle cose</a:t>
            </a:r>
            <a:br>
              <a:rPr lang="it-IT" sz="1200" dirty="0"/>
            </a:br>
            <a:r>
              <a:rPr lang="it-IT" sz="1200" dirty="0"/>
              <a:t>nuove e diverse, o non piuttosto l'espellere, l'allontanare da sé, il mondarsi d'una</a:t>
            </a:r>
            <a:br>
              <a:rPr lang="it-IT" sz="1200" dirty="0"/>
            </a:br>
            <a:r>
              <a:rPr lang="it-IT" sz="1200" dirty="0"/>
              <a:t>ricorrente impurità.</a:t>
            </a:r>
            <a:br>
              <a:rPr lang="it-IT" sz="1200" dirty="0"/>
            </a:br>
            <a:r>
              <a:rPr lang="it-IT" sz="1200" dirty="0"/>
              <a:t>(...) </a:t>
            </a:r>
            <a:br>
              <a:rPr lang="it-IT" sz="1200" dirty="0"/>
            </a:br>
            <a:r>
              <a:rPr lang="it-IT" sz="1200" dirty="0"/>
              <a:t>Dove portino ogni giorno il loro carico gli spazzaturai nessuno se lo chiede:</a:t>
            </a:r>
            <a:br>
              <a:rPr lang="it-IT" sz="1200" dirty="0"/>
            </a:br>
            <a:r>
              <a:rPr lang="it-IT" sz="1200" dirty="0"/>
              <a:t>fuori dalla città, certo; ma ogni anno la città s'espande, e gli immondezzai devono</a:t>
            </a:r>
            <a:br>
              <a:rPr lang="it-IT" sz="1200" dirty="0"/>
            </a:br>
            <a:r>
              <a:rPr lang="it-IT" sz="1200" dirty="0"/>
              <a:t>arrestare più lontano; l'imponenza del gettito aumenta e le cataste s'innalzano, si</a:t>
            </a:r>
            <a:br>
              <a:rPr lang="it-IT" sz="1200" dirty="0"/>
            </a:br>
            <a:r>
              <a:rPr lang="it-IT" sz="1200" dirty="0"/>
              <a:t>stratificano, si dispiegano su un perimetro più vasto. Aggiungi che più l'arte di Leonia</a:t>
            </a:r>
            <a:br>
              <a:rPr lang="it-IT" sz="1200" dirty="0"/>
            </a:br>
            <a:r>
              <a:rPr lang="it-IT" sz="1200" dirty="0"/>
              <a:t>eccelle nel fabbricare nuovi materiali, più la spazzatura migliora la sua sostanza,</a:t>
            </a:r>
            <a:br>
              <a:rPr lang="it-IT" sz="1200" dirty="0"/>
            </a:br>
            <a:r>
              <a:rPr lang="it-IT" sz="1200" dirty="0"/>
              <a:t>resiste al tempo, alle intemperie, a fermentazioni e combustioni. E' una fortezza di</a:t>
            </a:r>
            <a:br>
              <a:rPr lang="it-IT" sz="1200" dirty="0"/>
            </a:br>
            <a:r>
              <a:rPr lang="it-IT" sz="1200" dirty="0"/>
              <a:t>rimasugli indistruttibili che circonda Leonia, la sovrasta da ogni lato come un</a:t>
            </a:r>
            <a:br>
              <a:rPr lang="it-IT" sz="1200" dirty="0"/>
            </a:br>
            <a:r>
              <a:rPr lang="it-IT" sz="1200" dirty="0"/>
              <a:t>acrocoro di montagne.</a:t>
            </a:r>
            <a:br>
              <a:rPr lang="it-IT" sz="1200" dirty="0"/>
            </a:br>
            <a:r>
              <a:rPr lang="it-IT" sz="1200" dirty="0"/>
              <a:t>(...)</a:t>
            </a:r>
            <a:br>
              <a:rPr lang="it-IT" sz="1200" dirty="0"/>
            </a:br>
            <a:r>
              <a:rPr lang="it-IT" sz="1200" dirty="0"/>
              <a:t>Il pattume di Leonia a poco a poco invaderebbe il mondo, se sullo sterminato</a:t>
            </a:r>
            <a:br>
              <a:rPr lang="it-IT" sz="1200" dirty="0"/>
            </a:br>
            <a:r>
              <a:rPr lang="it-IT" sz="1200" dirty="0"/>
              <a:t>immondezzaio non stessero premendo, al di là dell'estremo crinale, immondezzai</a:t>
            </a:r>
            <a:br>
              <a:rPr lang="it-IT" sz="1200" dirty="0"/>
            </a:br>
            <a:r>
              <a:rPr lang="it-IT" sz="1200" dirty="0"/>
              <a:t>d'altre città, che anch'esse respingono lontano da sé le montagne di rifiuti. Forse il</a:t>
            </a:r>
            <a:br>
              <a:rPr lang="it-IT" sz="1200" dirty="0"/>
            </a:br>
            <a:r>
              <a:rPr lang="it-IT" sz="1200" dirty="0"/>
              <a:t>mondo intero, oltre i confini di Leonia, è ricoperto da crateri di spazzatura, ognuno</a:t>
            </a:r>
            <a:br>
              <a:rPr lang="it-IT" sz="1200" dirty="0"/>
            </a:br>
            <a:r>
              <a:rPr lang="it-IT" sz="1200" dirty="0"/>
              <a:t>con al centro una metropoli in eruzione ininterrotta. I confini tra le città estranee e</a:t>
            </a:r>
            <a:br>
              <a:rPr lang="it-IT" sz="1200" dirty="0"/>
            </a:br>
            <a:r>
              <a:rPr lang="it-IT" sz="1200" dirty="0"/>
              <a:t>nemiche sono bastioni infetti in cui i detriti dell'una e dell'altra si puntellano a</a:t>
            </a:r>
            <a:br>
              <a:rPr lang="it-IT" sz="1200" dirty="0"/>
            </a:br>
            <a:r>
              <a:rPr lang="it-IT" sz="1200" dirty="0"/>
              <a:t>vicenda, si sovrastano, si mescolano.</a:t>
            </a:r>
            <a:br>
              <a:rPr lang="it-IT" sz="1200" dirty="0"/>
            </a:br>
            <a:r>
              <a:rPr lang="it-IT" sz="1200" dirty="0"/>
              <a:t> </a:t>
            </a:r>
            <a:br>
              <a:rPr lang="it-IT" sz="1200" dirty="0"/>
            </a:br>
            <a:r>
              <a:rPr lang="it-IT" sz="1200" i="1" dirty="0"/>
              <a:t>(I. Calvino, Le città invisibili, 1962)</a:t>
            </a:r>
          </a:p>
        </p:txBody>
      </p:sp>
      <p:sp>
        <p:nvSpPr>
          <p:cNvPr id="6" name="Segnaposto piè di pagina 5">
            <a:extLst>
              <a:ext uri="{FF2B5EF4-FFF2-40B4-BE49-F238E27FC236}">
                <a16:creationId xmlns:a16="http://schemas.microsoft.com/office/drawing/2014/main" id="{B29D91A3-E421-9248-995C-E064925B7AA3}"/>
              </a:ext>
            </a:extLst>
          </p:cNvPr>
          <p:cNvSpPr>
            <a:spLocks noGrp="1"/>
          </p:cNvSpPr>
          <p:nvPr>
            <p:ph type="ftr" sz="quarter" idx="11"/>
          </p:nvPr>
        </p:nvSpPr>
        <p:spPr/>
        <p:txBody>
          <a:bodyPr/>
          <a:lstStyle/>
          <a:p>
            <a:r>
              <a:rPr lang="it-IT"/>
              <a:t>Documento confidenziale</a:t>
            </a:r>
          </a:p>
        </p:txBody>
      </p:sp>
      <p:sp>
        <p:nvSpPr>
          <p:cNvPr id="2" name="Segnaposto numero diapositiva 1"/>
          <p:cNvSpPr>
            <a:spLocks noGrp="1"/>
          </p:cNvSpPr>
          <p:nvPr>
            <p:ph type="sldNum" sz="quarter" idx="12"/>
          </p:nvPr>
        </p:nvSpPr>
        <p:spPr/>
        <p:txBody>
          <a:bodyPr/>
          <a:lstStyle/>
          <a:p>
            <a:fld id="{00D70F66-7AC5-AD4B-82DD-A321E158AFC1}" type="slidenum">
              <a:rPr lang="it-IT" smtClean="0"/>
              <a:pPr/>
              <a:t>2</a:t>
            </a:fld>
            <a:endParaRPr lang="it-IT"/>
          </a:p>
        </p:txBody>
      </p:sp>
    </p:spTree>
    <p:extLst>
      <p:ext uri="{BB962C8B-B14F-4D97-AF65-F5344CB8AC3E}">
        <p14:creationId xmlns:p14="http://schemas.microsoft.com/office/powerpoint/2010/main" val="390233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740BE-A745-7392-028E-9282A93E0B09}"/>
              </a:ext>
            </a:extLst>
          </p:cNvPr>
          <p:cNvSpPr>
            <a:spLocks noGrp="1"/>
          </p:cNvSpPr>
          <p:nvPr>
            <p:ph type="title"/>
          </p:nvPr>
        </p:nvSpPr>
        <p:spPr>
          <a:xfrm>
            <a:off x="4152550" y="358140"/>
            <a:ext cx="2802951" cy="1320800"/>
          </a:xfrm>
        </p:spPr>
        <p:txBody>
          <a:bodyPr>
            <a:normAutofit/>
          </a:bodyPr>
          <a:lstStyle/>
          <a:p>
            <a:pPr>
              <a:lnSpc>
                <a:spcPct val="90000"/>
              </a:lnSpc>
            </a:pPr>
            <a:r>
              <a:rPr lang="it-IT" sz="2800" dirty="0"/>
              <a:t>Globalizzazione e ambiente: una mappa dei temi</a:t>
            </a:r>
          </a:p>
        </p:txBody>
      </p:sp>
      <p:sp>
        <p:nvSpPr>
          <p:cNvPr id="3" name="Segnaposto piè di pagina 2">
            <a:extLst>
              <a:ext uri="{FF2B5EF4-FFF2-40B4-BE49-F238E27FC236}">
                <a16:creationId xmlns:a16="http://schemas.microsoft.com/office/drawing/2014/main" id="{1F227267-8CB7-9EB6-36C3-D21191E0F77E}"/>
              </a:ext>
            </a:extLst>
          </p:cNvPr>
          <p:cNvSpPr>
            <a:spLocks noGrp="1"/>
          </p:cNvSpPr>
          <p:nvPr>
            <p:ph type="ftr" sz="quarter" idx="11"/>
          </p:nvPr>
        </p:nvSpPr>
        <p:spPr>
          <a:xfrm>
            <a:off x="3907172" y="6041362"/>
            <a:ext cx="1749105" cy="365125"/>
          </a:xfrm>
        </p:spPr>
        <p:txBody>
          <a:bodyPr>
            <a:normAutofit/>
          </a:bodyPr>
          <a:lstStyle/>
          <a:p>
            <a:pPr>
              <a:spcAft>
                <a:spcPts val="600"/>
              </a:spcAft>
            </a:pPr>
            <a:r>
              <a:rPr lang="it-IT"/>
              <a:t>Documento confidenziale</a:t>
            </a:r>
          </a:p>
        </p:txBody>
      </p:sp>
      <p:pic>
        <p:nvPicPr>
          <p:cNvPr id="8" name="Immagine 7" descr="Immagine che contiene satellite, scuro&#10;&#10;Descrizione generata automaticamente">
            <a:extLst>
              <a:ext uri="{FF2B5EF4-FFF2-40B4-BE49-F238E27FC236}">
                <a16:creationId xmlns:a16="http://schemas.microsoft.com/office/drawing/2014/main" id="{25A9B453-4B24-6621-6830-371CBD97785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2875" r="30250"/>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9" name="Isosceles Triangle 2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11D5B732-C548-6452-778F-19348FDDF9B2}"/>
              </a:ext>
            </a:extLst>
          </p:cNvPr>
          <p:cNvSpPr>
            <a:spLocks noGrp="1"/>
          </p:cNvSpPr>
          <p:nvPr>
            <p:ph type="sldNum" sz="quarter" idx="12"/>
          </p:nvPr>
        </p:nvSpPr>
        <p:spPr>
          <a:xfrm>
            <a:off x="6631497" y="6041362"/>
            <a:ext cx="324004" cy="365125"/>
          </a:xfrm>
        </p:spPr>
        <p:txBody>
          <a:bodyPr>
            <a:normAutofit/>
          </a:bodyPr>
          <a:lstStyle/>
          <a:p>
            <a:pPr>
              <a:spcAft>
                <a:spcPts val="600"/>
              </a:spcAft>
            </a:pPr>
            <a:fld id="{00D70F66-7AC5-AD4B-82DD-A321E158AFC1}" type="slidenum">
              <a:rPr lang="it-IT" smtClean="0"/>
              <a:pPr>
                <a:spcAft>
                  <a:spcPts val="600"/>
                </a:spcAft>
              </a:pPr>
              <a:t>3</a:t>
            </a:fld>
            <a:endParaRPr lang="it-IT"/>
          </a:p>
        </p:txBody>
      </p:sp>
      <p:graphicFrame>
        <p:nvGraphicFramePr>
          <p:cNvPr id="7" name="Segnaposto contenuto 4">
            <a:extLst>
              <a:ext uri="{FF2B5EF4-FFF2-40B4-BE49-F238E27FC236}">
                <a16:creationId xmlns:a16="http://schemas.microsoft.com/office/drawing/2014/main" id="{B92B3D2A-51A0-8858-800C-1B442FCD9603}"/>
              </a:ext>
            </a:extLst>
          </p:cNvPr>
          <p:cNvGraphicFramePr>
            <a:graphicFrameLocks noGrp="1"/>
          </p:cNvGraphicFramePr>
          <p:nvPr>
            <p:ph idx="1"/>
            <p:extLst>
              <p:ext uri="{D42A27DB-BD31-4B8C-83A1-F6EECF244321}">
                <p14:modId xmlns:p14="http://schemas.microsoft.com/office/powerpoint/2010/main" val="2495929122"/>
              </p:ext>
            </p:extLst>
          </p:nvPr>
        </p:nvGraphicFramePr>
        <p:xfrm>
          <a:off x="3907172" y="1930399"/>
          <a:ext cx="4046200" cy="4476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sellaDiTesto 8">
            <a:extLst>
              <a:ext uri="{FF2B5EF4-FFF2-40B4-BE49-F238E27FC236}">
                <a16:creationId xmlns:a16="http://schemas.microsoft.com/office/drawing/2014/main" id="{A1CC51F3-E9F3-2CAE-BE86-3A8F6778D3D8}"/>
              </a:ext>
            </a:extLst>
          </p:cNvPr>
          <p:cNvSpPr txBox="1"/>
          <p:nvPr/>
        </p:nvSpPr>
        <p:spPr>
          <a:xfrm>
            <a:off x="6195757" y="6657945"/>
            <a:ext cx="294824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deviantart.com/box1515/art/Planet-Earth-Wallpaper-283440418">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284252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descr="Immagine che contiene testo, esterni, strada, via&#10;&#10;Descrizione generata automaticamente">
            <a:extLst>
              <a:ext uri="{FF2B5EF4-FFF2-40B4-BE49-F238E27FC236}">
                <a16:creationId xmlns:a16="http://schemas.microsoft.com/office/drawing/2014/main" id="{72967B88-657D-DB19-2288-6426E9F0736A}"/>
              </a:ext>
            </a:extLst>
          </p:cNvPr>
          <p:cNvPicPr>
            <a:picLocks noChangeAspect="1"/>
          </p:cNvPicPr>
          <p:nvPr/>
        </p:nvPicPr>
        <p:blipFill rotWithShape="1">
          <a:blip r:embed="rId2">
            <a:duotone>
              <a:prstClr val="black"/>
              <a:schemeClr val="tx2">
                <a:tint val="45000"/>
                <a:satMod val="400000"/>
              </a:schemeClr>
            </a:duotone>
            <a:alphaModFix amt="40000"/>
            <a:extLst>
              <a:ext uri="{837473B0-CC2E-450A-ABE3-18F120FF3D39}">
                <a1611:picAttrSrcUrl xmlns:a1611="http://schemas.microsoft.com/office/drawing/2016/11/main" r:id="rId3"/>
              </a:ext>
            </a:extLst>
          </a:blip>
          <a:srcRect l="8992" r="25341"/>
          <a:stretch/>
        </p:blipFill>
        <p:spPr>
          <a:xfrm>
            <a:off x="20" y="10"/>
            <a:ext cx="9143980" cy="6857990"/>
          </a:xfrm>
          <a:prstGeom prst="rect">
            <a:avLst/>
          </a:prstGeom>
        </p:spPr>
      </p:pic>
      <p:sp>
        <p:nvSpPr>
          <p:cNvPr id="2" name="Titolo 1">
            <a:extLst>
              <a:ext uri="{FF2B5EF4-FFF2-40B4-BE49-F238E27FC236}">
                <a16:creationId xmlns:a16="http://schemas.microsoft.com/office/drawing/2014/main" id="{999C2896-C672-0C66-06FA-0DEA7144699F}"/>
              </a:ext>
            </a:extLst>
          </p:cNvPr>
          <p:cNvSpPr>
            <a:spLocks noGrp="1"/>
          </p:cNvSpPr>
          <p:nvPr>
            <p:ph type="title"/>
          </p:nvPr>
        </p:nvSpPr>
        <p:spPr>
          <a:xfrm>
            <a:off x="508000" y="609600"/>
            <a:ext cx="8364150" cy="1320800"/>
          </a:xfrm>
        </p:spPr>
        <p:txBody>
          <a:bodyPr>
            <a:normAutofit/>
          </a:bodyPr>
          <a:lstStyle/>
          <a:p>
            <a:pPr algn="ctr"/>
            <a:r>
              <a:rPr lang="it-IT" dirty="0"/>
              <a:t>Globalizzazione e ambiente:</a:t>
            </a:r>
            <a:br>
              <a:rPr lang="it-IT" dirty="0"/>
            </a:br>
            <a:r>
              <a:rPr lang="it-IT" dirty="0"/>
              <a:t>il contesto</a:t>
            </a:r>
          </a:p>
        </p:txBody>
      </p:sp>
      <p:sp>
        <p:nvSpPr>
          <p:cNvPr id="3" name="Segnaposto piè di pagina 2">
            <a:extLst>
              <a:ext uri="{FF2B5EF4-FFF2-40B4-BE49-F238E27FC236}">
                <a16:creationId xmlns:a16="http://schemas.microsoft.com/office/drawing/2014/main" id="{1F10F3F0-58CF-6A39-8A74-39047D24C164}"/>
              </a:ext>
            </a:extLst>
          </p:cNvPr>
          <p:cNvSpPr>
            <a:spLocks noGrp="1"/>
          </p:cNvSpPr>
          <p:nvPr>
            <p:ph type="ftr" sz="quarter" idx="11"/>
          </p:nvPr>
        </p:nvSpPr>
        <p:spPr>
          <a:xfrm>
            <a:off x="508000" y="6041362"/>
            <a:ext cx="4723209" cy="365125"/>
          </a:xfrm>
        </p:spPr>
        <p:txBody>
          <a:bodyPr>
            <a:normAutofit/>
          </a:bodyPr>
          <a:lstStyle/>
          <a:p>
            <a:pPr>
              <a:spcAft>
                <a:spcPts val="600"/>
              </a:spcAft>
            </a:pPr>
            <a:r>
              <a:rPr lang="it-IT">
                <a:solidFill>
                  <a:srgbClr val="FFFFFF"/>
                </a:solidFill>
              </a:rPr>
              <a:t>Documento confidenziale</a:t>
            </a:r>
          </a:p>
        </p:txBody>
      </p:sp>
      <p:sp>
        <p:nvSpPr>
          <p:cNvPr id="4" name="Segnaposto numero diapositiva 3">
            <a:extLst>
              <a:ext uri="{FF2B5EF4-FFF2-40B4-BE49-F238E27FC236}">
                <a16:creationId xmlns:a16="http://schemas.microsoft.com/office/drawing/2014/main" id="{0CC9E00B-7158-A09F-F72C-B370D76D07BA}"/>
              </a:ext>
            </a:extLst>
          </p:cNvPr>
          <p:cNvSpPr>
            <a:spLocks noGrp="1"/>
          </p:cNvSpPr>
          <p:nvPr>
            <p:ph type="sldNum" sz="quarter" idx="12"/>
          </p:nvPr>
        </p:nvSpPr>
        <p:spPr>
          <a:xfrm>
            <a:off x="6442997" y="6041362"/>
            <a:ext cx="512504" cy="365125"/>
          </a:xfrm>
        </p:spPr>
        <p:txBody>
          <a:bodyPr>
            <a:normAutofit/>
          </a:bodyPr>
          <a:lstStyle/>
          <a:p>
            <a:pPr>
              <a:spcAft>
                <a:spcPts val="600"/>
              </a:spcAft>
            </a:pPr>
            <a:fld id="{00D70F66-7AC5-AD4B-82DD-A321E158AFC1}" type="slidenum">
              <a:rPr lang="it-IT" smtClean="0"/>
              <a:pPr>
                <a:spcAft>
                  <a:spcPts val="600"/>
                </a:spcAft>
              </a:pPr>
              <a:t>4</a:t>
            </a:fld>
            <a:endParaRPr lang="it-IT"/>
          </a:p>
        </p:txBody>
      </p:sp>
      <p:graphicFrame>
        <p:nvGraphicFramePr>
          <p:cNvPr id="7" name="Segnaposto contenuto 4">
            <a:extLst>
              <a:ext uri="{FF2B5EF4-FFF2-40B4-BE49-F238E27FC236}">
                <a16:creationId xmlns:a16="http://schemas.microsoft.com/office/drawing/2014/main" id="{7A708379-5DE4-7BEC-F93C-B8E64BD7B790}"/>
              </a:ext>
            </a:extLst>
          </p:cNvPr>
          <p:cNvGraphicFramePr>
            <a:graphicFrameLocks noGrp="1"/>
          </p:cNvGraphicFramePr>
          <p:nvPr>
            <p:ph idx="1"/>
            <p:extLst>
              <p:ext uri="{D42A27DB-BD31-4B8C-83A1-F6EECF244321}">
                <p14:modId xmlns:p14="http://schemas.microsoft.com/office/powerpoint/2010/main" val="90590649"/>
              </p:ext>
            </p:extLst>
          </p:nvPr>
        </p:nvGraphicFramePr>
        <p:xfrm>
          <a:off x="271851" y="1930400"/>
          <a:ext cx="8600300" cy="4476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asellaDiTesto 9">
            <a:extLst>
              <a:ext uri="{FF2B5EF4-FFF2-40B4-BE49-F238E27FC236}">
                <a16:creationId xmlns:a16="http://schemas.microsoft.com/office/drawing/2014/main" id="{B26FE109-B38A-7E82-116A-FD97C233052A}"/>
              </a:ext>
            </a:extLst>
          </p:cNvPr>
          <p:cNvSpPr txBox="1"/>
          <p:nvPr/>
        </p:nvSpPr>
        <p:spPr>
          <a:xfrm>
            <a:off x="6179727" y="6657945"/>
            <a:ext cx="296427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theconversation.com/air-pollution-causes-more-than-3-million-premature-deaths-a-year-worldwide-47639">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9" tooltip="https://creativecommons.org/licenses/by-nd/3.0/">
                  <a:extLst>
                    <a:ext uri="{A12FA001-AC4F-418D-AE19-62706E023703}">
                      <ahyp:hlinkClr xmlns:ahyp="http://schemas.microsoft.com/office/drawing/2018/hyperlinkcolor" val="tx"/>
                    </a:ext>
                  </a:extLst>
                </a:hlinkClick>
              </a:rPr>
              <a:t>CC BY-ND</a:t>
            </a:r>
            <a:endParaRPr lang="it-IT" sz="700">
              <a:solidFill>
                <a:srgbClr val="FFFFFF"/>
              </a:solidFill>
            </a:endParaRPr>
          </a:p>
        </p:txBody>
      </p:sp>
    </p:spTree>
    <p:extLst>
      <p:ext uri="{BB962C8B-B14F-4D97-AF65-F5344CB8AC3E}">
        <p14:creationId xmlns:p14="http://schemas.microsoft.com/office/powerpoint/2010/main" val="36835213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magine 25" descr="Immagine che contiene testo, esterni, sorgente, foresta&#10;&#10;Descrizione generata automaticamente">
            <a:extLst>
              <a:ext uri="{FF2B5EF4-FFF2-40B4-BE49-F238E27FC236}">
                <a16:creationId xmlns:a16="http://schemas.microsoft.com/office/drawing/2014/main" id="{23D8ED1A-6C11-B7FB-D9C3-D34F139F3B9F}"/>
              </a:ext>
            </a:extLst>
          </p:cNvPr>
          <p:cNvPicPr>
            <a:picLocks noChangeAspect="1"/>
          </p:cNvPicPr>
          <p:nvPr/>
        </p:nvPicPr>
        <p:blipFill rotWithShape="1">
          <a:blip r:embed="rId2">
            <a:duotone>
              <a:prstClr val="black"/>
              <a:schemeClr val="tx2">
                <a:tint val="45000"/>
                <a:satMod val="400000"/>
              </a:schemeClr>
            </a:duotone>
            <a:alphaModFix amt="40000"/>
            <a:extLst>
              <a:ext uri="{837473B0-CC2E-450A-ABE3-18F120FF3D39}">
                <a1611:picAttrSrcUrl xmlns:a1611="http://schemas.microsoft.com/office/drawing/2016/11/main" r:id="rId3"/>
              </a:ext>
            </a:extLst>
          </a:blip>
          <a:srcRect l="19979" r="5022"/>
          <a:stretch/>
        </p:blipFill>
        <p:spPr>
          <a:xfrm>
            <a:off x="20" y="10"/>
            <a:ext cx="9143980" cy="6857990"/>
          </a:xfrm>
          <a:prstGeom prst="rect">
            <a:avLst/>
          </a:prstGeom>
        </p:spPr>
      </p:pic>
      <p:sp>
        <p:nvSpPr>
          <p:cNvPr id="2" name="Titolo 1">
            <a:extLst>
              <a:ext uri="{FF2B5EF4-FFF2-40B4-BE49-F238E27FC236}">
                <a16:creationId xmlns:a16="http://schemas.microsoft.com/office/drawing/2014/main" id="{606FFBA3-8473-5E23-BA8B-D6A7C9FD619C}"/>
              </a:ext>
            </a:extLst>
          </p:cNvPr>
          <p:cNvSpPr>
            <a:spLocks noGrp="1"/>
          </p:cNvSpPr>
          <p:nvPr>
            <p:ph type="title"/>
          </p:nvPr>
        </p:nvSpPr>
        <p:spPr>
          <a:xfrm>
            <a:off x="508000" y="345989"/>
            <a:ext cx="6447501" cy="1584411"/>
          </a:xfrm>
        </p:spPr>
        <p:txBody>
          <a:bodyPr>
            <a:normAutofit/>
          </a:bodyPr>
          <a:lstStyle/>
          <a:p>
            <a:r>
              <a:rPr lang="it-IT" dirty="0"/>
              <a:t>Le problematiche</a:t>
            </a:r>
          </a:p>
        </p:txBody>
      </p:sp>
      <p:sp>
        <p:nvSpPr>
          <p:cNvPr id="3" name="Segnaposto contenuto 2">
            <a:extLst>
              <a:ext uri="{FF2B5EF4-FFF2-40B4-BE49-F238E27FC236}">
                <a16:creationId xmlns:a16="http://schemas.microsoft.com/office/drawing/2014/main" id="{516C87E2-933F-DDAE-19E7-6FF473671695}"/>
              </a:ext>
            </a:extLst>
          </p:cNvPr>
          <p:cNvSpPr>
            <a:spLocks noGrp="1"/>
          </p:cNvSpPr>
          <p:nvPr>
            <p:ph idx="1"/>
          </p:nvPr>
        </p:nvSpPr>
        <p:spPr>
          <a:xfrm>
            <a:off x="2360140" y="1285103"/>
            <a:ext cx="6610865" cy="5226908"/>
          </a:xfrm>
        </p:spPr>
        <p:txBody>
          <a:bodyPr>
            <a:normAutofit/>
          </a:bodyPr>
          <a:lstStyle/>
          <a:p>
            <a:pPr marL="0" indent="0" algn="just">
              <a:lnSpc>
                <a:spcPct val="90000"/>
              </a:lnSpc>
              <a:buNone/>
            </a:pPr>
            <a:r>
              <a:rPr lang="it-IT" sz="1400" dirty="0">
                <a:solidFill>
                  <a:srgbClr val="FFFFFF"/>
                </a:solidFill>
              </a:rPr>
              <a:t>Problematiche interconnesse e interdipendenti:</a:t>
            </a:r>
          </a:p>
          <a:p>
            <a:pPr algn="just">
              <a:lnSpc>
                <a:spcPct val="90000"/>
              </a:lnSpc>
            </a:pPr>
            <a:r>
              <a:rPr lang="it-IT" sz="1400" dirty="0">
                <a:solidFill>
                  <a:srgbClr val="FFFFFF"/>
                </a:solidFill>
              </a:rPr>
              <a:t>Degrado ambientale (desertificazione, deforestazione, etc.) non circoscritto a livello locale; molteplici cause, tra cui agricoltura </a:t>
            </a:r>
          </a:p>
          <a:p>
            <a:pPr algn="just">
              <a:lnSpc>
                <a:spcPct val="90000"/>
              </a:lnSpc>
            </a:pPr>
            <a:r>
              <a:rPr lang="it-IT" sz="1400" dirty="0">
                <a:solidFill>
                  <a:srgbClr val="FFFFFF"/>
                </a:solidFill>
              </a:rPr>
              <a:t>Perdita biodiversità su scala mondiale: «Sesta estinzione di massa»</a:t>
            </a:r>
          </a:p>
          <a:p>
            <a:pPr algn="just">
              <a:lnSpc>
                <a:spcPct val="90000"/>
              </a:lnSpc>
            </a:pPr>
            <a:r>
              <a:rPr lang="it-IT" sz="1400" dirty="0">
                <a:solidFill>
                  <a:srgbClr val="FFFFFF"/>
                </a:solidFill>
              </a:rPr>
              <a:t>Cambiamento climatico</a:t>
            </a:r>
          </a:p>
          <a:p>
            <a:pPr algn="just">
              <a:lnSpc>
                <a:spcPct val="90000"/>
              </a:lnSpc>
            </a:pPr>
            <a:r>
              <a:rPr lang="it-IT" sz="1400" dirty="0">
                <a:solidFill>
                  <a:srgbClr val="FFFFFF"/>
                </a:solidFill>
              </a:rPr>
              <a:t>«Antropocene» (P. </a:t>
            </a:r>
            <a:r>
              <a:rPr lang="it-IT" sz="1400" dirty="0" err="1">
                <a:solidFill>
                  <a:srgbClr val="FFFFFF"/>
                </a:solidFill>
              </a:rPr>
              <a:t>Crutzen</a:t>
            </a:r>
            <a:r>
              <a:rPr lang="it-IT" sz="1400" dirty="0">
                <a:solidFill>
                  <a:srgbClr val="FFFFFF"/>
                </a:solidFill>
              </a:rPr>
              <a:t>, </a:t>
            </a:r>
            <a:r>
              <a:rPr lang="it-IT" sz="1400" i="1" dirty="0">
                <a:solidFill>
                  <a:srgbClr val="FFFFFF"/>
                </a:solidFill>
              </a:rPr>
              <a:t>Nature</a:t>
            </a:r>
            <a:r>
              <a:rPr lang="it-IT" sz="1400" dirty="0">
                <a:solidFill>
                  <a:srgbClr val="FFFFFF"/>
                </a:solidFill>
              </a:rPr>
              <a:t>, 2002)</a:t>
            </a:r>
          </a:p>
          <a:p>
            <a:pPr algn="just">
              <a:lnSpc>
                <a:spcPct val="90000"/>
              </a:lnSpc>
            </a:pPr>
            <a:r>
              <a:rPr lang="it-IT" sz="1400" dirty="0">
                <a:solidFill>
                  <a:srgbClr val="FFFFFF"/>
                </a:solidFill>
              </a:rPr>
              <a:t>«</a:t>
            </a:r>
            <a:r>
              <a:rPr lang="it-IT" sz="1400" i="1" dirty="0">
                <a:solidFill>
                  <a:srgbClr val="FFFFFF"/>
                </a:solidFill>
              </a:rPr>
              <a:t>Land grabbing</a:t>
            </a:r>
            <a:r>
              <a:rPr lang="it-IT" sz="1400" dirty="0">
                <a:solidFill>
                  <a:srgbClr val="FFFFFF"/>
                </a:solidFill>
              </a:rPr>
              <a:t>»</a:t>
            </a:r>
          </a:p>
          <a:p>
            <a:pPr algn="just">
              <a:lnSpc>
                <a:spcPct val="90000"/>
              </a:lnSpc>
            </a:pPr>
            <a:r>
              <a:rPr lang="it-IT" sz="1400" dirty="0">
                <a:solidFill>
                  <a:srgbClr val="FFFFFF"/>
                </a:solidFill>
              </a:rPr>
              <a:t>Distribuzione iniqua dei benefici e dei costi dello sviluppo</a:t>
            </a:r>
          </a:p>
          <a:p>
            <a:pPr algn="just" eaLnBrk="1" hangingPunct="1">
              <a:lnSpc>
                <a:spcPct val="90000"/>
              </a:lnSpc>
            </a:pPr>
            <a:r>
              <a:rPr lang="it-IT" sz="1400" dirty="0">
                <a:solidFill>
                  <a:srgbClr val="FFFFFF"/>
                </a:solidFill>
              </a:rPr>
              <a:t>Questione alimentare: </a:t>
            </a:r>
            <a:r>
              <a:rPr lang="it-IT" sz="1400" dirty="0">
                <a:solidFill>
                  <a:srgbClr val="FFFFFF"/>
                </a:solidFill>
                <a:ea typeface="ＭＳ Ｐゴシック" panose="020B0600070205080204" pitchFamily="34" charset="-128"/>
              </a:rPr>
              <a:t>l</a:t>
            </a:r>
            <a:r>
              <a:rPr lang="it-IT" altLang="it-IT" sz="1400" dirty="0">
                <a:solidFill>
                  <a:srgbClr val="FFFFFF"/>
                </a:solidFill>
                <a:ea typeface="ＭＳ Ｐゴシック" panose="020B0600070205080204" pitchFamily="34" charset="-128"/>
              </a:rPr>
              <a:t>’accesso al cibo per tutti non ha ancora piena realizzazione. Gli squilibri sociali e le disuguaglianze nel soddisfacimento di bisogni alimentari primari sono dovuti anche alla riduzione  dell’offerta di molte produzioni e alla inaccessibilità di tali risorse per la carenza di redditi adeguati</a:t>
            </a:r>
            <a:endParaRPr lang="it-IT" sz="1400" dirty="0">
              <a:solidFill>
                <a:srgbClr val="FFFFFF"/>
              </a:solidFill>
            </a:endParaRPr>
          </a:p>
          <a:p>
            <a:pPr algn="just">
              <a:lnSpc>
                <a:spcPct val="90000"/>
              </a:lnSpc>
            </a:pPr>
            <a:r>
              <a:rPr lang="it-IT" sz="1400" dirty="0">
                <a:solidFill>
                  <a:srgbClr val="FFFFFF"/>
                </a:solidFill>
              </a:rPr>
              <a:t>I problemi ambientali e alimentari possono causare migrazioni, “rifugiati ambientali”  e conflitti</a:t>
            </a:r>
          </a:p>
          <a:p>
            <a:pPr algn="just">
              <a:lnSpc>
                <a:spcPct val="90000"/>
              </a:lnSpc>
            </a:pPr>
            <a:r>
              <a:rPr lang="it-IT" sz="1400" dirty="0">
                <a:solidFill>
                  <a:srgbClr val="FFFFFF"/>
                </a:solidFill>
              </a:rPr>
              <a:t>Si pensi alle popolazioni costrette a fuggire – alla ricerca di condizioni migliori – da Paesi colpiti da siccità, desertificazione, etc.; nonché ai conflitti socio-ambientali, dovuti alla scarsità di risorse (come le guerre dell’acqua  o i conflitti armati causati dai cambiamenti climatici)</a:t>
            </a:r>
          </a:p>
          <a:p>
            <a:pPr>
              <a:lnSpc>
                <a:spcPct val="90000"/>
              </a:lnSpc>
            </a:pPr>
            <a:endParaRPr lang="it-IT" sz="1100" dirty="0">
              <a:solidFill>
                <a:srgbClr val="FFFFFF"/>
              </a:solidFill>
            </a:endParaRPr>
          </a:p>
          <a:p>
            <a:pPr>
              <a:lnSpc>
                <a:spcPct val="90000"/>
              </a:lnSpc>
            </a:pPr>
            <a:endParaRPr lang="it-IT" sz="1100" dirty="0">
              <a:solidFill>
                <a:srgbClr val="FFFFFF"/>
              </a:solidFill>
            </a:endParaRPr>
          </a:p>
          <a:p>
            <a:pPr>
              <a:lnSpc>
                <a:spcPct val="90000"/>
              </a:lnSpc>
            </a:pPr>
            <a:endParaRPr lang="it-IT" sz="1100" dirty="0">
              <a:solidFill>
                <a:srgbClr val="FFFFFF"/>
              </a:solidFill>
            </a:endParaRPr>
          </a:p>
        </p:txBody>
      </p:sp>
      <p:sp>
        <p:nvSpPr>
          <p:cNvPr id="4" name="Segnaposto piè di pagina 3">
            <a:extLst>
              <a:ext uri="{FF2B5EF4-FFF2-40B4-BE49-F238E27FC236}">
                <a16:creationId xmlns:a16="http://schemas.microsoft.com/office/drawing/2014/main" id="{69FB61D6-9886-08FC-0322-E6ED985C9D58}"/>
              </a:ext>
            </a:extLst>
          </p:cNvPr>
          <p:cNvSpPr>
            <a:spLocks noGrp="1"/>
          </p:cNvSpPr>
          <p:nvPr>
            <p:ph type="ftr" sz="quarter" idx="11"/>
          </p:nvPr>
        </p:nvSpPr>
        <p:spPr>
          <a:xfrm>
            <a:off x="508000" y="6041362"/>
            <a:ext cx="4723209" cy="365125"/>
          </a:xfrm>
        </p:spPr>
        <p:txBody>
          <a:bodyPr>
            <a:normAutofit/>
          </a:bodyPr>
          <a:lstStyle/>
          <a:p>
            <a:pPr>
              <a:spcAft>
                <a:spcPts val="600"/>
              </a:spcAft>
            </a:pPr>
            <a:r>
              <a:rPr lang="it-IT">
                <a:solidFill>
                  <a:srgbClr val="FFFFFF"/>
                </a:solidFill>
              </a:rPr>
              <a:t>Documento confidenziale</a:t>
            </a:r>
          </a:p>
        </p:txBody>
      </p:sp>
      <p:sp>
        <p:nvSpPr>
          <p:cNvPr id="5" name="Segnaposto numero diapositiva 4">
            <a:extLst>
              <a:ext uri="{FF2B5EF4-FFF2-40B4-BE49-F238E27FC236}">
                <a16:creationId xmlns:a16="http://schemas.microsoft.com/office/drawing/2014/main" id="{90D68C0F-831E-D4B9-1EA6-BE9B708C4F73}"/>
              </a:ext>
            </a:extLst>
          </p:cNvPr>
          <p:cNvSpPr>
            <a:spLocks noGrp="1"/>
          </p:cNvSpPr>
          <p:nvPr>
            <p:ph type="sldNum" sz="quarter" idx="12"/>
          </p:nvPr>
        </p:nvSpPr>
        <p:spPr>
          <a:xfrm>
            <a:off x="6442997" y="6041362"/>
            <a:ext cx="512504" cy="365125"/>
          </a:xfrm>
        </p:spPr>
        <p:txBody>
          <a:bodyPr>
            <a:normAutofit/>
          </a:bodyPr>
          <a:lstStyle/>
          <a:p>
            <a:pPr>
              <a:spcAft>
                <a:spcPts val="600"/>
              </a:spcAft>
            </a:pPr>
            <a:fld id="{00D70F66-7AC5-AD4B-82DD-A321E158AFC1}" type="slidenum">
              <a:rPr lang="it-IT"/>
              <a:pPr>
                <a:spcAft>
                  <a:spcPts val="600"/>
                </a:spcAft>
              </a:pPr>
              <a:t>5</a:t>
            </a:fld>
            <a:endParaRPr lang="it-IT"/>
          </a:p>
        </p:txBody>
      </p:sp>
      <p:sp>
        <p:nvSpPr>
          <p:cNvPr id="28" name="CasellaDiTesto 27">
            <a:extLst>
              <a:ext uri="{FF2B5EF4-FFF2-40B4-BE49-F238E27FC236}">
                <a16:creationId xmlns:a16="http://schemas.microsoft.com/office/drawing/2014/main" id="{34ED58B1-43D0-1E5F-5F4D-80A64B37DB9E}"/>
              </a:ext>
            </a:extLst>
          </p:cNvPr>
          <p:cNvSpPr txBox="1"/>
          <p:nvPr/>
        </p:nvSpPr>
        <p:spPr>
          <a:xfrm>
            <a:off x="6035457" y="6657945"/>
            <a:ext cx="310854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ambientebio.it/ambiente/deforestazione-amazzonia-legata-a-macdonald-s-e-altri-marchi/">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24285421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esterni, neve, costa, giorno&#10;&#10;Descrizione generata automaticamente">
            <a:extLst>
              <a:ext uri="{FF2B5EF4-FFF2-40B4-BE49-F238E27FC236}">
                <a16:creationId xmlns:a16="http://schemas.microsoft.com/office/drawing/2014/main" id="{10218314-FD44-1C44-EC20-F4BB7FE0143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096" r="18290"/>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0241EFD0-DBAF-D5AE-5E40-AB18CD64208A}"/>
              </a:ext>
            </a:extLst>
          </p:cNvPr>
          <p:cNvSpPr>
            <a:spLocks noGrp="1"/>
          </p:cNvSpPr>
          <p:nvPr>
            <p:ph type="title"/>
          </p:nvPr>
        </p:nvSpPr>
        <p:spPr>
          <a:xfrm>
            <a:off x="507999" y="609600"/>
            <a:ext cx="2888343" cy="1320800"/>
          </a:xfrm>
        </p:spPr>
        <p:txBody>
          <a:bodyPr>
            <a:normAutofit/>
          </a:bodyPr>
          <a:lstStyle/>
          <a:p>
            <a:pPr>
              <a:lnSpc>
                <a:spcPct val="90000"/>
              </a:lnSpc>
            </a:pPr>
            <a:r>
              <a:rPr lang="it-IT" sz="2800"/>
              <a:t>Il cambiamento climatico</a:t>
            </a:r>
          </a:p>
        </p:txBody>
      </p:sp>
      <p:sp>
        <p:nvSpPr>
          <p:cNvPr id="3" name="Segnaposto contenuto 2">
            <a:extLst>
              <a:ext uri="{FF2B5EF4-FFF2-40B4-BE49-F238E27FC236}">
                <a16:creationId xmlns:a16="http://schemas.microsoft.com/office/drawing/2014/main" id="{E9C7762C-300C-7F35-4425-F122DBF5A08D}"/>
              </a:ext>
            </a:extLst>
          </p:cNvPr>
          <p:cNvSpPr>
            <a:spLocks noGrp="1"/>
          </p:cNvSpPr>
          <p:nvPr>
            <p:ph idx="1"/>
          </p:nvPr>
        </p:nvSpPr>
        <p:spPr>
          <a:xfrm>
            <a:off x="508000" y="2160589"/>
            <a:ext cx="2888342" cy="3880773"/>
          </a:xfrm>
        </p:spPr>
        <p:txBody>
          <a:bodyPr>
            <a:normAutofit fontScale="70000" lnSpcReduction="20000"/>
          </a:bodyPr>
          <a:lstStyle/>
          <a:p>
            <a:pPr algn="just"/>
            <a:r>
              <a:rPr lang="it-IT" dirty="0"/>
              <a:t>Cambiamento climatico / riscaldamento globale è una delle problematiche che, nel modo più evidente, non ha confini e che comporta tutta una serie di conseguenze critiche (es. riduzione acqua fruibile, effetti sulla salute umana, etc.)</a:t>
            </a:r>
          </a:p>
          <a:p>
            <a:pPr algn="just"/>
            <a:r>
              <a:rPr lang="it-IT" dirty="0"/>
              <a:t>Cfr. ricerche dell’IPCC</a:t>
            </a:r>
          </a:p>
          <a:p>
            <a:pPr algn="just"/>
            <a:r>
              <a:rPr lang="it-IT" dirty="0"/>
              <a:t>«Effetto farfalla» (Lorenz, 1972), ripreso da </a:t>
            </a:r>
            <a:r>
              <a:rPr lang="it-IT" dirty="0" err="1"/>
              <a:t>F</a:t>
            </a:r>
            <a:r>
              <a:rPr lang="it-IT" dirty="0"/>
              <a:t>. Giorgi, </a:t>
            </a:r>
            <a:r>
              <a:rPr lang="it-IT" i="1" dirty="0"/>
              <a:t>L’uomo e la farfalla</a:t>
            </a:r>
            <a:r>
              <a:rPr lang="it-IT" dirty="0"/>
              <a:t> (2018): il battito di ali di una farfalla in Amazzonia può in principio generare un uragano in Texas; grande variabilità naturale che però non ci esenta dall’agire per evitare un «salto climatico nel buio», per evitare una crisi climatica</a:t>
            </a:r>
          </a:p>
        </p:txBody>
      </p:sp>
      <p:sp>
        <p:nvSpPr>
          <p:cNvPr id="4" name="Segnaposto piè di pagina 3">
            <a:extLst>
              <a:ext uri="{FF2B5EF4-FFF2-40B4-BE49-F238E27FC236}">
                <a16:creationId xmlns:a16="http://schemas.microsoft.com/office/drawing/2014/main" id="{B2905792-B89F-35EC-85B5-A866A41EF543}"/>
              </a:ext>
            </a:extLst>
          </p:cNvPr>
          <p:cNvSpPr>
            <a:spLocks noGrp="1"/>
          </p:cNvSpPr>
          <p:nvPr>
            <p:ph type="ftr" sz="quarter" idx="11"/>
          </p:nvPr>
        </p:nvSpPr>
        <p:spPr>
          <a:xfrm>
            <a:off x="508000" y="6041362"/>
            <a:ext cx="4723209" cy="365125"/>
          </a:xfrm>
        </p:spPr>
        <p:txBody>
          <a:bodyPr>
            <a:normAutofit/>
          </a:bodyPr>
          <a:lstStyle/>
          <a:p>
            <a:pPr>
              <a:spcAft>
                <a:spcPts val="600"/>
              </a:spcAft>
            </a:pPr>
            <a:r>
              <a:rPr lang="it-IT"/>
              <a:t>Documento confidenziale</a:t>
            </a:r>
          </a:p>
        </p:txBody>
      </p:sp>
      <p:cxnSp>
        <p:nvCxnSpPr>
          <p:cNvPr id="16" name="Straight Connector 1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egnaposto numero diapositiva 4">
            <a:extLst>
              <a:ext uri="{FF2B5EF4-FFF2-40B4-BE49-F238E27FC236}">
                <a16:creationId xmlns:a16="http://schemas.microsoft.com/office/drawing/2014/main" id="{D6D7DD2B-908C-F3E1-2D37-7E8F74D10165}"/>
              </a:ext>
            </a:extLst>
          </p:cNvPr>
          <p:cNvSpPr>
            <a:spLocks noGrp="1"/>
          </p:cNvSpPr>
          <p:nvPr>
            <p:ph type="sldNum" sz="quarter" idx="12"/>
          </p:nvPr>
        </p:nvSpPr>
        <p:spPr>
          <a:xfrm>
            <a:off x="6442997" y="6041362"/>
            <a:ext cx="512504" cy="365125"/>
          </a:xfrm>
        </p:spPr>
        <p:txBody>
          <a:bodyPr>
            <a:normAutofit/>
          </a:bodyPr>
          <a:lstStyle/>
          <a:p>
            <a:pPr>
              <a:spcAft>
                <a:spcPts val="600"/>
              </a:spcAft>
            </a:pPr>
            <a:fld id="{00D70F66-7AC5-AD4B-82DD-A321E158AFC1}" type="slidenum">
              <a:rPr lang="it-IT">
                <a:solidFill>
                  <a:srgbClr val="FFFFFF"/>
                </a:solidFill>
              </a:rPr>
              <a:pPr>
                <a:spcAft>
                  <a:spcPts val="600"/>
                </a:spcAft>
              </a:pPr>
              <a:t>6</a:t>
            </a:fld>
            <a:endParaRPr lang="it-IT">
              <a:solidFill>
                <a:srgbClr val="FFFFFF"/>
              </a:solidFill>
            </a:endParaRPr>
          </a:p>
        </p:txBody>
      </p:sp>
      <p:sp>
        <p:nvSpPr>
          <p:cNvPr id="2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CasellaDiTesto 10">
            <a:extLst>
              <a:ext uri="{FF2B5EF4-FFF2-40B4-BE49-F238E27FC236}">
                <a16:creationId xmlns:a16="http://schemas.microsoft.com/office/drawing/2014/main" id="{486BABF3-65BC-CFDB-8E8D-5C6074B12F11}"/>
              </a:ext>
            </a:extLst>
          </p:cNvPr>
          <p:cNvSpPr txBox="1"/>
          <p:nvPr/>
        </p:nvSpPr>
        <p:spPr>
          <a:xfrm>
            <a:off x="6035457" y="6657945"/>
            <a:ext cx="310854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2020.asvis.it/goal13/home/454-4948/nel-2019-il-cambiamento-climatico-ha-causato-danni-per-140-miliardi-di-dollari">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412017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0697DE-AF4F-57AA-C922-D166677B95F6}"/>
              </a:ext>
            </a:extLst>
          </p:cNvPr>
          <p:cNvSpPr>
            <a:spLocks noGrp="1"/>
          </p:cNvSpPr>
          <p:nvPr>
            <p:ph type="title"/>
          </p:nvPr>
        </p:nvSpPr>
        <p:spPr>
          <a:xfrm>
            <a:off x="609599" y="258455"/>
            <a:ext cx="6458465" cy="1671945"/>
          </a:xfrm>
        </p:spPr>
        <p:txBody>
          <a:bodyPr>
            <a:normAutofit fontScale="90000"/>
          </a:bodyPr>
          <a:lstStyle/>
          <a:p>
            <a:pPr algn="just"/>
            <a:r>
              <a:rPr lang="it-IT" dirty="0"/>
              <a:t>Rapporto tra commercio internazionale e ambiente (cenni)</a:t>
            </a:r>
          </a:p>
        </p:txBody>
      </p:sp>
      <p:sp>
        <p:nvSpPr>
          <p:cNvPr id="3" name="Segnaposto contenuto 2">
            <a:extLst>
              <a:ext uri="{FF2B5EF4-FFF2-40B4-BE49-F238E27FC236}">
                <a16:creationId xmlns:a16="http://schemas.microsoft.com/office/drawing/2014/main" id="{A6E59166-7758-1FDD-AD4D-9BC2ACBBF12B}"/>
              </a:ext>
            </a:extLst>
          </p:cNvPr>
          <p:cNvSpPr>
            <a:spLocks noGrp="1"/>
          </p:cNvSpPr>
          <p:nvPr>
            <p:ph sz="half" idx="1"/>
          </p:nvPr>
        </p:nvSpPr>
        <p:spPr>
          <a:xfrm>
            <a:off x="609600" y="1705232"/>
            <a:ext cx="3088110" cy="3039763"/>
          </a:xfrm>
        </p:spPr>
        <p:txBody>
          <a:bodyPr>
            <a:normAutofit/>
          </a:bodyPr>
          <a:lstStyle/>
          <a:p>
            <a:pPr marL="0" indent="0">
              <a:buNone/>
            </a:pPr>
            <a:endParaRPr lang="it-IT" dirty="0"/>
          </a:p>
        </p:txBody>
      </p:sp>
      <p:sp>
        <p:nvSpPr>
          <p:cNvPr id="6" name="Segnaposto contenuto 5">
            <a:extLst>
              <a:ext uri="{FF2B5EF4-FFF2-40B4-BE49-F238E27FC236}">
                <a16:creationId xmlns:a16="http://schemas.microsoft.com/office/drawing/2014/main" id="{96A94911-C035-26DB-313B-E90EF7CA231E}"/>
              </a:ext>
            </a:extLst>
          </p:cNvPr>
          <p:cNvSpPr>
            <a:spLocks noGrp="1"/>
          </p:cNvSpPr>
          <p:nvPr>
            <p:ph sz="half" idx="2"/>
          </p:nvPr>
        </p:nvSpPr>
        <p:spPr>
          <a:xfrm>
            <a:off x="3869204" y="1705232"/>
            <a:ext cx="2964082" cy="3039763"/>
          </a:xfrm>
        </p:spPr>
        <p:txBody>
          <a:bodyPr>
            <a:normAutofit/>
          </a:bodyPr>
          <a:lstStyle/>
          <a:p>
            <a:pPr marL="0" indent="0">
              <a:buNone/>
            </a:pPr>
            <a:endParaRPr lang="it-IT" dirty="0"/>
          </a:p>
        </p:txBody>
      </p:sp>
      <p:sp>
        <p:nvSpPr>
          <p:cNvPr id="4" name="Segnaposto piè di pagina 3">
            <a:extLst>
              <a:ext uri="{FF2B5EF4-FFF2-40B4-BE49-F238E27FC236}">
                <a16:creationId xmlns:a16="http://schemas.microsoft.com/office/drawing/2014/main" id="{C8C96922-C23D-0B30-CCF9-D5A562565D6C}"/>
              </a:ext>
            </a:extLst>
          </p:cNvPr>
          <p:cNvSpPr>
            <a:spLocks noGrp="1"/>
          </p:cNvSpPr>
          <p:nvPr>
            <p:ph type="ftr" sz="quarter" idx="11"/>
          </p:nvPr>
        </p:nvSpPr>
        <p:spPr/>
        <p:txBody>
          <a:bodyPr/>
          <a:lstStyle/>
          <a:p>
            <a:r>
              <a:rPr lang="it-IT"/>
              <a:t>Documento confidenziale</a:t>
            </a:r>
          </a:p>
        </p:txBody>
      </p:sp>
      <p:sp>
        <p:nvSpPr>
          <p:cNvPr id="5" name="Segnaposto numero diapositiva 4">
            <a:extLst>
              <a:ext uri="{FF2B5EF4-FFF2-40B4-BE49-F238E27FC236}">
                <a16:creationId xmlns:a16="http://schemas.microsoft.com/office/drawing/2014/main" id="{87B6A31A-1FB5-5B21-73E3-0330C18AD42A}"/>
              </a:ext>
            </a:extLst>
          </p:cNvPr>
          <p:cNvSpPr>
            <a:spLocks noGrp="1"/>
          </p:cNvSpPr>
          <p:nvPr>
            <p:ph type="sldNum" sz="quarter" idx="12"/>
          </p:nvPr>
        </p:nvSpPr>
        <p:spPr/>
        <p:txBody>
          <a:bodyPr/>
          <a:lstStyle/>
          <a:p>
            <a:fld id="{00D70F66-7AC5-AD4B-82DD-A321E158AFC1}" type="slidenum">
              <a:rPr lang="it-IT" smtClean="0"/>
              <a:pPr/>
              <a:t>7</a:t>
            </a:fld>
            <a:endParaRPr lang="it-IT"/>
          </a:p>
        </p:txBody>
      </p:sp>
      <p:sp>
        <p:nvSpPr>
          <p:cNvPr id="8" name="CasellaDiTesto 7">
            <a:extLst>
              <a:ext uri="{FF2B5EF4-FFF2-40B4-BE49-F238E27FC236}">
                <a16:creationId xmlns:a16="http://schemas.microsoft.com/office/drawing/2014/main" id="{92CA7D62-E3B3-962B-AAF0-67232E9BA085}"/>
              </a:ext>
            </a:extLst>
          </p:cNvPr>
          <p:cNvSpPr txBox="1"/>
          <p:nvPr/>
        </p:nvSpPr>
        <p:spPr>
          <a:xfrm>
            <a:off x="481914" y="4568220"/>
            <a:ext cx="6586150" cy="2031325"/>
          </a:xfrm>
          <a:prstGeom prst="rect">
            <a:avLst/>
          </a:prstGeom>
          <a:noFill/>
        </p:spPr>
        <p:txBody>
          <a:bodyPr wrap="square" rtlCol="0">
            <a:spAutoFit/>
          </a:bodyPr>
          <a:lstStyle/>
          <a:p>
            <a:pPr marL="285750" indent="-285750" algn="just">
              <a:buClr>
                <a:srgbClr val="92D050"/>
              </a:buClr>
              <a:buFont typeface="Font di sistema regolare"/>
              <a:buChar char="→"/>
            </a:pPr>
            <a:r>
              <a:rPr lang="it-IT" sz="1400" dirty="0">
                <a:solidFill>
                  <a:schemeClr val="tx1">
                    <a:lumMod val="75000"/>
                    <a:lumOff val="25000"/>
                  </a:schemeClr>
                </a:solidFill>
              </a:rPr>
              <a:t>Regolamentazioni in materia ambientale e per la salute umana (es. EU) possono comportare una restrizione al commercio internazionale di certi prodotti</a:t>
            </a:r>
          </a:p>
          <a:p>
            <a:pPr marL="285750" indent="-285750" algn="just">
              <a:buClr>
                <a:srgbClr val="92D050"/>
              </a:buClr>
              <a:buFont typeface="Font di sistema regolare"/>
              <a:buChar char="→"/>
            </a:pPr>
            <a:r>
              <a:rPr lang="it-IT" sz="1400" dirty="0">
                <a:solidFill>
                  <a:schemeClr val="tx1">
                    <a:lumMod val="75000"/>
                    <a:lumOff val="25000"/>
                  </a:schemeClr>
                </a:solidFill>
              </a:rPr>
              <a:t>Discussione circa le conseguenze della regolamentazione ambientale sulla competitività e sulla delocalizzazione della produzione (es. «</a:t>
            </a:r>
            <a:r>
              <a:rPr lang="it-IT" sz="1400" dirty="0" err="1">
                <a:solidFill>
                  <a:schemeClr val="tx1">
                    <a:lumMod val="75000"/>
                    <a:lumOff val="25000"/>
                  </a:schemeClr>
                </a:solidFill>
              </a:rPr>
              <a:t>Pollution</a:t>
            </a:r>
            <a:r>
              <a:rPr lang="it-IT" sz="1400" dirty="0">
                <a:solidFill>
                  <a:schemeClr val="tx1">
                    <a:lumMod val="75000"/>
                    <a:lumOff val="25000"/>
                  </a:schemeClr>
                </a:solidFill>
              </a:rPr>
              <a:t> Haven </a:t>
            </a:r>
            <a:r>
              <a:rPr lang="it-IT" sz="1400" dirty="0" err="1">
                <a:solidFill>
                  <a:schemeClr val="tx1">
                    <a:lumMod val="75000"/>
                    <a:lumOff val="25000"/>
                  </a:schemeClr>
                </a:solidFill>
              </a:rPr>
              <a:t>Hypothesis</a:t>
            </a:r>
            <a:r>
              <a:rPr lang="it-IT" sz="1400" dirty="0">
                <a:solidFill>
                  <a:schemeClr val="tx1">
                    <a:lumMod val="75000"/>
                    <a:lumOff val="25000"/>
                  </a:schemeClr>
                </a:solidFill>
              </a:rPr>
              <a:t>»)</a:t>
            </a:r>
          </a:p>
          <a:p>
            <a:pPr marL="285750" indent="-285750" algn="just">
              <a:buClr>
                <a:srgbClr val="92D050"/>
              </a:buClr>
              <a:buFont typeface="Font di sistema regolare"/>
              <a:buChar char="→"/>
            </a:pPr>
            <a:r>
              <a:rPr lang="it-IT" sz="1400" dirty="0">
                <a:solidFill>
                  <a:schemeClr val="tx1">
                    <a:lumMod val="75000"/>
                    <a:lumOff val="25000"/>
                  </a:schemeClr>
                </a:solidFill>
              </a:rPr>
              <a:t>Imposizione di regole che travalicano i confini di una certa regione (es. obblighi di </a:t>
            </a:r>
            <a:r>
              <a:rPr lang="it-IT" sz="1400" i="1" dirty="0">
                <a:solidFill>
                  <a:schemeClr val="tx1">
                    <a:lumMod val="75000"/>
                    <a:lumOff val="25000"/>
                  </a:schemeClr>
                </a:solidFill>
              </a:rPr>
              <a:t>due diligence </a:t>
            </a:r>
            <a:r>
              <a:rPr lang="it-IT" sz="1400" dirty="0">
                <a:solidFill>
                  <a:schemeClr val="tx1">
                    <a:lumMod val="75000"/>
                    <a:lumOff val="25000"/>
                  </a:schemeClr>
                </a:solidFill>
              </a:rPr>
              <a:t>UE nella </a:t>
            </a:r>
            <a:r>
              <a:rPr lang="it-IT" sz="1400" i="1" dirty="0">
                <a:solidFill>
                  <a:schemeClr val="tx1">
                    <a:lumMod val="75000"/>
                    <a:lumOff val="25000"/>
                  </a:schemeClr>
                </a:solidFill>
              </a:rPr>
              <a:t>supply chain</a:t>
            </a:r>
            <a:r>
              <a:rPr lang="it-IT" sz="1400" dirty="0">
                <a:solidFill>
                  <a:schemeClr val="tx1">
                    <a:lumMod val="75000"/>
                    <a:lumOff val="25000"/>
                  </a:schemeClr>
                </a:solidFill>
              </a:rPr>
              <a:t>) e che possono comportare una </a:t>
            </a:r>
            <a:r>
              <a:rPr lang="it-IT" sz="1400" dirty="0" err="1">
                <a:solidFill>
                  <a:schemeClr val="tx1">
                    <a:lumMod val="75000"/>
                    <a:lumOff val="25000"/>
                  </a:schemeClr>
                </a:solidFill>
              </a:rPr>
              <a:t>ri</a:t>
            </a:r>
            <a:r>
              <a:rPr lang="it-IT" sz="1400" dirty="0">
                <a:solidFill>
                  <a:schemeClr val="tx1">
                    <a:lumMod val="75000"/>
                    <a:lumOff val="25000"/>
                  </a:schemeClr>
                </a:solidFill>
              </a:rPr>
              <a:t>-localizzazione delle produzioni</a:t>
            </a:r>
          </a:p>
        </p:txBody>
      </p:sp>
      <p:sp>
        <p:nvSpPr>
          <p:cNvPr id="9" name="Rettangolo con angoli arrotondati 8">
            <a:extLst>
              <a:ext uri="{FF2B5EF4-FFF2-40B4-BE49-F238E27FC236}">
                <a16:creationId xmlns:a16="http://schemas.microsoft.com/office/drawing/2014/main" id="{0030080A-C35E-6FAA-5E5E-C55E2BB69670}"/>
              </a:ext>
            </a:extLst>
          </p:cNvPr>
          <p:cNvSpPr/>
          <p:nvPr/>
        </p:nvSpPr>
        <p:spPr>
          <a:xfrm>
            <a:off x="575697" y="1521338"/>
            <a:ext cx="3165390" cy="27545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t-IT" sz="1000" b="1" dirty="0">
              <a:solidFill>
                <a:schemeClr val="accent1"/>
              </a:solidFill>
            </a:endParaRPr>
          </a:p>
          <a:p>
            <a:r>
              <a:rPr lang="it-IT" sz="1000" b="1" dirty="0">
                <a:solidFill>
                  <a:schemeClr val="accent1"/>
                </a:solidFill>
              </a:rPr>
              <a:t>PRO</a:t>
            </a:r>
          </a:p>
          <a:p>
            <a:pPr algn="just"/>
            <a:r>
              <a:rPr lang="it-IT" sz="1000" dirty="0"/>
              <a:t>Il commercio internazionale può accelerare la diffusione di beni e servizi ambientali nei luoghi in cui sono più necessari e contribuire a stimolare la capacità produttiva locale; il commercio internazionale può facilitare la creazione e l'espansione di mercati per i prodotti sostenibili, rafforzando così gli incentivi per una produzione più sostenibile dal punto di vista ambientale e socialmente responsabile, favorendo al contempo occupazione dignitosa e crescita verde (UNEP-WTO, 2018)</a:t>
            </a:r>
          </a:p>
          <a:p>
            <a:pPr algn="ctr"/>
            <a:endParaRPr lang="it-IT" dirty="0"/>
          </a:p>
        </p:txBody>
      </p:sp>
      <p:sp>
        <p:nvSpPr>
          <p:cNvPr id="10" name="Rettangolo con angoli arrotondati 9">
            <a:extLst>
              <a:ext uri="{FF2B5EF4-FFF2-40B4-BE49-F238E27FC236}">
                <a16:creationId xmlns:a16="http://schemas.microsoft.com/office/drawing/2014/main" id="{D9C48D62-DA81-DB6A-6239-AF8760F0CE8A}"/>
              </a:ext>
            </a:extLst>
          </p:cNvPr>
          <p:cNvSpPr/>
          <p:nvPr/>
        </p:nvSpPr>
        <p:spPr>
          <a:xfrm>
            <a:off x="3821880" y="1521338"/>
            <a:ext cx="3165390" cy="2754549"/>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indent="0" algn="just">
              <a:buNone/>
            </a:pPr>
            <a:endParaRPr lang="it-IT" sz="1000" b="1" dirty="0">
              <a:solidFill>
                <a:schemeClr val="accent1"/>
              </a:solidFill>
            </a:endParaRPr>
          </a:p>
          <a:p>
            <a:pPr marL="0" indent="0" algn="just">
              <a:buNone/>
            </a:pPr>
            <a:r>
              <a:rPr lang="it-IT" sz="1000" b="1" dirty="0">
                <a:solidFill>
                  <a:schemeClr val="accent1"/>
                </a:solidFill>
              </a:rPr>
              <a:t>CONTRO</a:t>
            </a:r>
          </a:p>
          <a:p>
            <a:pPr marL="171450" indent="-171450" algn="just">
              <a:buClr>
                <a:srgbClr val="92D050"/>
              </a:buClr>
              <a:buFont typeface="Arial" panose="020B0604020202020204" pitchFamily="34" charset="0"/>
              <a:buChar char="•"/>
            </a:pPr>
            <a:r>
              <a:rPr lang="it-IT" sz="1000" dirty="0"/>
              <a:t>Diffusione specie aliene invasive</a:t>
            </a:r>
          </a:p>
          <a:p>
            <a:pPr marL="171450" indent="-171450" algn="just">
              <a:buClr>
                <a:srgbClr val="92D050"/>
              </a:buClr>
              <a:buFont typeface="Arial" panose="020B0604020202020204" pitchFamily="34" charset="0"/>
              <a:buChar char="•"/>
            </a:pPr>
            <a:r>
              <a:rPr lang="it-IT" sz="1000" dirty="0"/>
              <a:t>Aumento emissioni inquinanti per via dell’aumento dei traffici internazionali, soprattutto marittimi</a:t>
            </a:r>
          </a:p>
          <a:p>
            <a:pPr marL="171450" indent="-171450" algn="just">
              <a:buClr>
                <a:srgbClr val="92D050"/>
              </a:buClr>
              <a:buFont typeface="Arial" panose="020B0604020202020204" pitchFamily="34" charset="0"/>
              <a:buChar char="•"/>
            </a:pPr>
            <a:r>
              <a:rPr lang="it-IT" sz="1000" dirty="0"/>
              <a:t>Esportazioni di rifiuti verso il Sud del mondo: c’è chi parla di «colonialismo tossico» o di «colonialismo dei rifiuti» - Esempio dell’inquinamento da plastica che crea casi di ingiustizia ambientale (cfr. UNEP, 2021)</a:t>
            </a:r>
          </a:p>
          <a:p>
            <a:pPr marL="171450" indent="-171450" algn="just">
              <a:buClr>
                <a:srgbClr val="92D050"/>
              </a:buClr>
              <a:buFont typeface="Arial" panose="020B0604020202020204" pitchFamily="34" charset="0"/>
              <a:buChar char="•"/>
            </a:pPr>
            <a:r>
              <a:rPr lang="it-IT" sz="1000" dirty="0"/>
              <a:t>Incertezze nella destinazione di alcuni beni che diventano rifiuti mal gestiti es. tessili (cfr. Agenzia Europea Ambiente, 2023)</a:t>
            </a:r>
          </a:p>
        </p:txBody>
      </p:sp>
    </p:spTree>
    <p:extLst>
      <p:ext uri="{BB962C8B-B14F-4D97-AF65-F5344CB8AC3E}">
        <p14:creationId xmlns:p14="http://schemas.microsoft.com/office/powerpoint/2010/main" val="31209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5967" y="121825"/>
            <a:ext cx="6681347" cy="1320800"/>
          </a:xfrm>
        </p:spPr>
        <p:txBody>
          <a:bodyPr>
            <a:normAutofit/>
          </a:bodyPr>
          <a:lstStyle/>
          <a:p>
            <a:pPr algn="just"/>
            <a:r>
              <a:rPr lang="it-IT" dirty="0"/>
              <a:t>La nascita della tutela dell’ambiente</a:t>
            </a:r>
          </a:p>
        </p:txBody>
      </p:sp>
      <p:sp>
        <p:nvSpPr>
          <p:cNvPr id="3" name="Segnaposto contenuto 2"/>
          <p:cNvSpPr>
            <a:spLocks noGrp="1"/>
          </p:cNvSpPr>
          <p:nvPr>
            <p:ph idx="1"/>
          </p:nvPr>
        </p:nvSpPr>
        <p:spPr>
          <a:xfrm>
            <a:off x="457200" y="1600200"/>
            <a:ext cx="8229600" cy="4963863"/>
          </a:xfrm>
        </p:spPr>
        <p:txBody>
          <a:bodyPr>
            <a:normAutofit/>
          </a:bodyPr>
          <a:lstStyle/>
          <a:p>
            <a:pPr marL="0" indent="0" algn="just">
              <a:buNone/>
            </a:pPr>
            <a:r>
              <a:rPr lang="it-IT" dirty="0"/>
              <a:t>Negli anni ‘70 ed ‘80 si fanno notevoli passi avanti per la tutela dell’ambiente.</a:t>
            </a:r>
          </a:p>
          <a:p>
            <a:pPr marL="0" indent="0" algn="just">
              <a:buNone/>
            </a:pPr>
            <a:r>
              <a:rPr lang="it-IT" dirty="0"/>
              <a:t>A livello internazionale:</a:t>
            </a:r>
          </a:p>
          <a:p>
            <a:pPr algn="just"/>
            <a:r>
              <a:rPr lang="it-IT" dirty="0"/>
              <a:t>un passo fondamentale si ha con la Conferenza intergovernativa sull’ambiente umano indetta dall’ONU a Stoccolma nel 1972: prima di questa data manca a livello internazionale la piena consapevolezza di una crisi ambientale globale, che necessita di interventi coordinati</a:t>
            </a:r>
          </a:p>
          <a:p>
            <a:pPr algn="just"/>
            <a:r>
              <a:rPr lang="it-IT" dirty="0"/>
              <a:t>Creazione dell’UNEP (Programma dell’ONU per l’ambiente): punto di riferimento per lo sviluppo del diritto internazionale dell’ambiente e organismo internazionale per la governance ambientale </a:t>
            </a:r>
          </a:p>
          <a:p>
            <a:pPr algn="just"/>
            <a:r>
              <a:rPr lang="it-IT" dirty="0"/>
              <a:t>Negoziazione di importanti trattati, in particolare:</a:t>
            </a:r>
          </a:p>
          <a:p>
            <a:pPr marL="914400" lvl="1" indent="-514350" algn="just">
              <a:buFont typeface="+mj-lt"/>
              <a:buAutoNum type="arabicParenR"/>
            </a:pPr>
            <a:r>
              <a:rPr lang="it-IT" dirty="0"/>
              <a:t>Convenzione di Vienna sulla protezione della fascia dell’ozono (1985)</a:t>
            </a:r>
          </a:p>
          <a:p>
            <a:pPr marL="914400" lvl="1" indent="-514350" algn="just">
              <a:buFont typeface="+mj-lt"/>
              <a:buAutoNum type="arabicParenR"/>
            </a:pPr>
            <a:r>
              <a:rPr lang="it-IT" dirty="0"/>
              <a:t>Protocollo di Montreal sulle sostanze che impoveriscono l’ozonosfera (1987)</a:t>
            </a:r>
          </a:p>
          <a:p>
            <a:endParaRPr lang="it-IT" dirty="0"/>
          </a:p>
        </p:txBody>
      </p:sp>
      <p:sp>
        <p:nvSpPr>
          <p:cNvPr id="5" name="Segnaposto piè di pagina 4">
            <a:extLst>
              <a:ext uri="{FF2B5EF4-FFF2-40B4-BE49-F238E27FC236}">
                <a16:creationId xmlns:a16="http://schemas.microsoft.com/office/drawing/2014/main" id="{611AB7B0-10C3-D14C-AE9A-85027F558A40}"/>
              </a:ext>
            </a:extLst>
          </p:cNvPr>
          <p:cNvSpPr>
            <a:spLocks noGrp="1"/>
          </p:cNvSpPr>
          <p:nvPr>
            <p:ph type="ftr" sz="quarter" idx="11"/>
          </p:nvPr>
        </p:nvSpPr>
        <p:spPr/>
        <p:txBody>
          <a:bodyPr/>
          <a:lstStyle/>
          <a:p>
            <a:r>
              <a:rPr lang="it-IT"/>
              <a:t>Documento confidenziale</a:t>
            </a:r>
          </a:p>
        </p:txBody>
      </p:sp>
      <p:sp>
        <p:nvSpPr>
          <p:cNvPr id="4" name="Segnaposto numero diapositiva 3"/>
          <p:cNvSpPr>
            <a:spLocks noGrp="1"/>
          </p:cNvSpPr>
          <p:nvPr>
            <p:ph type="sldNum" sz="quarter" idx="12"/>
          </p:nvPr>
        </p:nvSpPr>
        <p:spPr/>
        <p:txBody>
          <a:bodyPr/>
          <a:lstStyle/>
          <a:p>
            <a:fld id="{00D70F66-7AC5-AD4B-82DD-A321E158AFC1}" type="slidenum">
              <a:rPr lang="it-IT" smtClean="0"/>
              <a:pPr/>
              <a:t>8</a:t>
            </a:fld>
            <a:endParaRPr lang="it-IT"/>
          </a:p>
        </p:txBody>
      </p:sp>
    </p:spTree>
    <p:extLst>
      <p:ext uri="{BB962C8B-B14F-4D97-AF65-F5344CB8AC3E}">
        <p14:creationId xmlns:p14="http://schemas.microsoft.com/office/powerpoint/2010/main" val="28812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136525"/>
            <a:ext cx="8077201" cy="1793875"/>
          </a:xfrm>
        </p:spPr>
        <p:txBody>
          <a:bodyPr>
            <a:normAutofit/>
          </a:bodyPr>
          <a:lstStyle/>
          <a:p>
            <a:r>
              <a:rPr lang="it-IT" dirty="0"/>
              <a:t>(segue) La nascita della tutela dell’ambiente</a:t>
            </a:r>
          </a:p>
        </p:txBody>
      </p:sp>
      <p:sp>
        <p:nvSpPr>
          <p:cNvPr id="3" name="Segnaposto contenuto 2"/>
          <p:cNvSpPr>
            <a:spLocks noGrp="1"/>
          </p:cNvSpPr>
          <p:nvPr>
            <p:ph idx="1"/>
          </p:nvPr>
        </p:nvSpPr>
        <p:spPr>
          <a:xfrm>
            <a:off x="457200" y="1600200"/>
            <a:ext cx="8550876" cy="5121275"/>
          </a:xfrm>
        </p:spPr>
        <p:txBody>
          <a:bodyPr>
            <a:normAutofit fontScale="92500" lnSpcReduction="20000"/>
          </a:bodyPr>
          <a:lstStyle/>
          <a:p>
            <a:pPr algn="just"/>
            <a:r>
              <a:rPr lang="it-IT" dirty="0"/>
              <a:t>Incidente Chernobyl nel 1986</a:t>
            </a:r>
          </a:p>
          <a:p>
            <a:pPr algn="just"/>
            <a:r>
              <a:rPr lang="it-IT" dirty="0"/>
              <a:t>Rapporto Brundtland («</a:t>
            </a:r>
            <a:r>
              <a:rPr lang="it-IT" dirty="0" err="1"/>
              <a:t>Our</a:t>
            </a:r>
            <a:r>
              <a:rPr lang="it-IT" dirty="0"/>
              <a:t> Common Future») 1987, commissionato dalle Nazioni Unite per esaminare gli aspetti critici della relazione tra ambiente e sviluppo e formulare concrete proposte di azione: codifica il concetto di sviluppo sostenibile («</a:t>
            </a:r>
            <a:r>
              <a:rPr lang="it-IT" i="1" dirty="0"/>
              <a:t>lo sviluppo che è in grado di soddisfare i bisogni delle generazioni attuali senza compromettere la possibilità che le generazioni future riescano a soddisfare i propri</a:t>
            </a:r>
            <a:r>
              <a:rPr lang="it-IT" dirty="0"/>
              <a:t>»)</a:t>
            </a:r>
          </a:p>
          <a:p>
            <a:pPr algn="just"/>
            <a:r>
              <a:rPr lang="it-IT" dirty="0"/>
              <a:t>Conferenza su ambiente e sviluppo di Rio de Janeiro 1992 ⇒ Dichiarazione di Rio articolata in 27 principi, ha come colonna portante lo sviluppo sostenibile; l’obiettivo è quello di rilanciare il messaggio della necessità di una rafforzata cooperazione internazionale. Promozione della regolazione in materia ambientale con il fine del raggiungimento dell’obiettivo dello sviluppo sostenibile a livello globale</a:t>
            </a:r>
          </a:p>
          <a:p>
            <a:pPr algn="just"/>
            <a:r>
              <a:rPr lang="it-IT" dirty="0"/>
              <a:t>Convenzione Quadro ONU sui cambiamenti climatici (UNFCCCC), 1992: rimette alle successive conferenze delle parti (COP) la precisazione delle forme negoziali di accordo sull’impegno per la riduzione progressiva delle emissioni inquinanti</a:t>
            </a:r>
          </a:p>
          <a:p>
            <a:pPr algn="just"/>
            <a:r>
              <a:rPr lang="it-IT" dirty="0"/>
              <a:t>Protocollo Kyoto 1997: si concorda la riduzione delle emissioni di gas serra. Però entra in vigore nel 2005. Tra gli strumenti previsti: </a:t>
            </a:r>
            <a:r>
              <a:rPr lang="it-IT" dirty="0" err="1"/>
              <a:t>Emission</a:t>
            </a:r>
            <a:r>
              <a:rPr lang="it-IT" dirty="0"/>
              <a:t> Trading.</a:t>
            </a:r>
          </a:p>
          <a:p>
            <a:pPr algn="just"/>
            <a:r>
              <a:rPr lang="it-IT" dirty="0"/>
              <a:t>COP 21 di Parigi nel 2015: obiettivo del contenimento della temperatura media globale al di sotto dei 2° C sopra i livelli </a:t>
            </a:r>
            <a:r>
              <a:rPr lang="it-IT" dirty="0" err="1"/>
              <a:t>pre</a:t>
            </a:r>
            <a:r>
              <a:rPr lang="it-IT" dirty="0"/>
              <a:t>-industriali: c.d. Accordo di Parigi</a:t>
            </a:r>
          </a:p>
          <a:p>
            <a:pPr marL="0" indent="0" algn="just">
              <a:buNone/>
            </a:pPr>
            <a:endParaRPr lang="it-IT" dirty="0"/>
          </a:p>
          <a:p>
            <a:endParaRPr lang="it-IT" dirty="0"/>
          </a:p>
        </p:txBody>
      </p:sp>
      <p:sp>
        <p:nvSpPr>
          <p:cNvPr id="5" name="Segnaposto piè di pagina 4">
            <a:extLst>
              <a:ext uri="{FF2B5EF4-FFF2-40B4-BE49-F238E27FC236}">
                <a16:creationId xmlns:a16="http://schemas.microsoft.com/office/drawing/2014/main" id="{E300E18C-8C03-E44B-9F53-2C00C4A27F27}"/>
              </a:ext>
            </a:extLst>
          </p:cNvPr>
          <p:cNvSpPr>
            <a:spLocks noGrp="1"/>
          </p:cNvSpPr>
          <p:nvPr>
            <p:ph type="ftr" sz="quarter" idx="11"/>
          </p:nvPr>
        </p:nvSpPr>
        <p:spPr/>
        <p:txBody>
          <a:bodyPr/>
          <a:lstStyle/>
          <a:p>
            <a:r>
              <a:rPr lang="it-IT"/>
              <a:t>Documento confidenziale</a:t>
            </a:r>
          </a:p>
        </p:txBody>
      </p:sp>
      <p:sp>
        <p:nvSpPr>
          <p:cNvPr id="4" name="Segnaposto numero diapositiva 3"/>
          <p:cNvSpPr>
            <a:spLocks noGrp="1"/>
          </p:cNvSpPr>
          <p:nvPr>
            <p:ph type="sldNum" sz="quarter" idx="12"/>
          </p:nvPr>
        </p:nvSpPr>
        <p:spPr/>
        <p:txBody>
          <a:bodyPr/>
          <a:lstStyle/>
          <a:p>
            <a:fld id="{00D70F66-7AC5-AD4B-82DD-A321E158AFC1}" type="slidenum">
              <a:rPr lang="it-IT" smtClean="0"/>
              <a:pPr/>
              <a:t>9</a:t>
            </a:fld>
            <a:endParaRPr lang="it-IT"/>
          </a:p>
        </p:txBody>
      </p:sp>
    </p:spTree>
    <p:extLst>
      <p:ext uri="{BB962C8B-B14F-4D97-AF65-F5344CB8AC3E}">
        <p14:creationId xmlns:p14="http://schemas.microsoft.com/office/powerpoint/2010/main" val="2600006197"/>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{5720632A-5324-B840-9E61-F0B26339661D}tf10001060</Template>
  <TotalTime>2273</TotalTime>
  <Words>2697</Words>
  <Application>Microsoft Office PowerPoint</Application>
  <PresentationFormat>Presentazione su schermo (4:3)</PresentationFormat>
  <Paragraphs>158</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Sfaccettatura</vt:lpstr>
      <vt:lpstr>GLOBALIZZAZIONE  E  AMBIENTE</vt:lpstr>
      <vt:lpstr>La città di Leonia rifà se stessa tutti i giorni: ogni mattina la popolazione si risveglia tra lenzuola fresche, si lava con saponette appena sgusciate dall'involucro, indossa vestaglie nuove fiammanti, estrae dal più perfezionato frigorifero barattoli di latta ancora intonsi, ascoltando le ultime filastrocche che dall'ultimo modello d'apparecchio.  Sui marciapiedi, avviluppati in tersi sacchi di plastica, i resti di Leonia d'ieri aspettano il carro dello spazzaturaio. Non solo i tubi di dentifricio schiacciati, lampadine fulminate, giornali, contenitori, materiali d'imballaggio, ma anche scaldabagni, enciclopedie, pianoforti, servizi di porcellana: più che dalle cose di ogni giorno vengono fabbricate vendute comprate, l'opulenza di Leonia si misura dalle cose che ogni giorno vengono buttate via per far posto alle nuove. Tanto che ci si chiede se la vera passione di Leonia sia davvero come dicono il godere delle cose nuove e diverse, o non piuttosto l'espellere, l'allontanare da sé, il mondarsi d'una ricorrente impurità. (...)  Dove portino ogni giorno il loro carico gli spazzaturai nessuno se lo chiede: fuori dalla città, certo; ma ogni anno la città s'espande, e gli immondezzai devono arrestare più lontano; l'imponenza del gettito aumenta e le cataste s'innalzano, si stratificano, si dispiegano su un perimetro più vasto. Aggiungi che più l'arte di Leonia eccelle nel fabbricare nuovi materiali, più la spazzatura migliora la sua sostanza, resiste al tempo, alle intemperie, a fermentazioni e combustioni. E' una fortezza di rimasugli indistruttibili che circonda Leonia, la sovrasta da ogni lato come un acrocoro di montagne. (...) Il pattume di Leonia a poco a poco invaderebbe il mondo, se sullo sterminato immondezzaio non stessero premendo, al di là dell'estremo crinale, immondezzai d'altre città, che anch'esse respingono lontano da sé le montagne di rifiuti. Forse il mondo intero, oltre i confini di Leonia, è ricoperto da crateri di spazzatura, ognuno con al centro una metropoli in eruzione ininterrotta. I confini tra le città estranee e nemiche sono bastioni infetti in cui i detriti dell'una e dell'altra si puntellano a vicenda, si sovrastano, si mescolano.   (I. Calvino, Le città invisibili, 1962)</vt:lpstr>
      <vt:lpstr>Globalizzazione e ambiente: una mappa dei temi</vt:lpstr>
      <vt:lpstr>Globalizzazione e ambiente: il contesto</vt:lpstr>
      <vt:lpstr>Le problematiche</vt:lpstr>
      <vt:lpstr>Il cambiamento climatico</vt:lpstr>
      <vt:lpstr>Rapporto tra commercio internazionale e ambiente (cenni)</vt:lpstr>
      <vt:lpstr>La nascita della tutela dell’ambiente</vt:lpstr>
      <vt:lpstr>(segue) La nascita della tutela dell’ambiente</vt:lpstr>
      <vt:lpstr>(segue) La nascita della tutela dell’ambiente</vt:lpstr>
      <vt:lpstr>(segue) La nascita della tutela dell’ambiente</vt:lpstr>
      <vt:lpstr>Agenda 2030 ONU: gli Obiettivi di Sviluppo Sostenibile</vt:lpstr>
      <vt:lpstr>«Think globally, act locally»</vt:lpstr>
      <vt:lpstr>La tendenza alla «regionalizzazione»: l’esempio dell’Unione Europea in campo ambientale ed energetico</vt:lpstr>
      <vt:lpstr>(segue) La tendenza alla «regionalizzazione»: l’esempio dell’Unione Europea in campo ambientale ed energetico </vt:lpstr>
      <vt:lpstr>(segue) La tendenza alla «regionalizzazione»: l’esempio dell’Unione Europea in campo ambientale ed energetico </vt:lpstr>
      <vt:lpstr>(segue) La tendenza alla «regionalizzazione»: l’esempio dell’Unione Europea in campo ambientale ed energetico </vt:lpstr>
      <vt:lpstr>(segue) La tendenza alla «regionalizzazione»: l’esempio dell’Unione Europea in campo ambientale ed energetico </vt:lpstr>
      <vt:lpstr>(segue)  La tendenza alla «regionalizzazione»: l’esempio dell’Unione Europea in campo ambientale  ed energetico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Valentina Cavanna</dc:creator>
  <cp:keywords/>
  <dc:description/>
  <cp:lastModifiedBy>Valentina Cavanna</cp:lastModifiedBy>
  <cp:revision>495</cp:revision>
  <cp:lastPrinted>2018-02-08T08:27:21Z</cp:lastPrinted>
  <dcterms:created xsi:type="dcterms:W3CDTF">2017-02-10T17:59:21Z</dcterms:created>
  <dcterms:modified xsi:type="dcterms:W3CDTF">2023-03-09T15:12:05Z</dcterms:modified>
  <cp:category/>
</cp:coreProperties>
</file>