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9" r:id="rId5"/>
    <p:sldId id="258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121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9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457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57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065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811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266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96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62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914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17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70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1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81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80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3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9830A-68C4-4279-A668-41E63E9CFEE9}" type="datetimeFigureOut">
              <a:rPr lang="it-IT" smtClean="0"/>
              <a:t>20/03/2024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552650-41A0-4808-968F-1CCCA08D0F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88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655BEF4-52E2-C5D4-E3BE-4F8479EF39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97" y="1045080"/>
            <a:ext cx="4767840" cy="476784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2F9C0CF-BE2B-6452-419C-AE474806C153}"/>
              </a:ext>
            </a:extLst>
          </p:cNvPr>
          <p:cNvSpPr/>
          <p:nvPr/>
        </p:nvSpPr>
        <p:spPr>
          <a:xfrm>
            <a:off x="5873586" y="1364038"/>
            <a:ext cx="34579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GRUPPO 4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1820AB-ADC7-A6E8-81DB-B16198206A41}"/>
              </a:ext>
            </a:extLst>
          </p:cNvPr>
          <p:cNvSpPr txBox="1"/>
          <p:nvPr/>
        </p:nvSpPr>
        <p:spPr>
          <a:xfrm>
            <a:off x="6229460" y="2446974"/>
            <a:ext cx="30252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Alain Bernardi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Elisa Febbraro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Sara Gavinelli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Cristina </a:t>
            </a:r>
            <a:r>
              <a:rPr lang="it-IT" sz="2400" dirty="0" err="1"/>
              <a:t>Kroeze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Beatrice Mancini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Diana Pari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Vivian Vallet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Simona </a:t>
            </a:r>
            <a:r>
              <a:rPr lang="it-IT" sz="2400" dirty="0" err="1"/>
              <a:t>Zaffirio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951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67C3BF-948E-DBB9-AD6F-4C5443364996}"/>
              </a:ext>
            </a:extLst>
          </p:cNvPr>
          <p:cNvSpPr txBox="1"/>
          <p:nvPr/>
        </p:nvSpPr>
        <p:spPr>
          <a:xfrm>
            <a:off x="2183482" y="2571737"/>
            <a:ext cx="7624985" cy="37651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it-IT" sz="2800" dirty="0"/>
              <a:t>Trial randomizzato controllato, a doppio cieco, multicentrico, di superiorità di una </a:t>
            </a:r>
            <a:r>
              <a:rPr lang="it-IT" sz="2800" dirty="0" err="1"/>
              <a:t>monosomministrazione</a:t>
            </a:r>
            <a:r>
              <a:rPr lang="it-IT" sz="2800" dirty="0"/>
              <a:t> di betametasone in aggiunta al paracetamolo, rispetto al solo paracetamolo, nella durata della sintomatologia febbrile nell’infezione da Adenovirus nella popolazione da 1 a 7 anni</a:t>
            </a:r>
          </a:p>
          <a:p>
            <a:br>
              <a:rPr lang="it-IT" dirty="0"/>
            </a:br>
            <a:endParaRPr lang="it-IT" dirty="0"/>
          </a:p>
        </p:txBody>
      </p:sp>
      <p:pic>
        <p:nvPicPr>
          <p:cNvPr id="7" name="Immagine 6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6474ADFD-0399-9E71-3620-989E46617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50293"/>
            <a:ext cx="1385285" cy="207843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5F6EBB9-847E-D366-8CC3-2661E50A5658}"/>
              </a:ext>
            </a:extLst>
          </p:cNvPr>
          <p:cNvSpPr/>
          <p:nvPr/>
        </p:nvSpPr>
        <p:spPr>
          <a:xfrm>
            <a:off x="2284638" y="1405398"/>
            <a:ext cx="7422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TITOLO DELLO STUDIO</a:t>
            </a:r>
          </a:p>
        </p:txBody>
      </p:sp>
    </p:spTree>
    <p:extLst>
      <p:ext uri="{BB962C8B-B14F-4D97-AF65-F5344CB8AC3E}">
        <p14:creationId xmlns:p14="http://schemas.microsoft.com/office/powerpoint/2010/main" val="103997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DDB7044-90A0-49F4-C450-9B094C1DF735}"/>
              </a:ext>
            </a:extLst>
          </p:cNvPr>
          <p:cNvSpPr txBox="1"/>
          <p:nvPr/>
        </p:nvSpPr>
        <p:spPr>
          <a:xfrm>
            <a:off x="2327304" y="1652270"/>
            <a:ext cx="753739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it-IT" sz="2400" b="1" dirty="0"/>
              <a:t>Primario</a:t>
            </a:r>
            <a:r>
              <a:rPr lang="it-IT" sz="2400" dirty="0"/>
              <a:t>: valutazione della superiorità della somministrazione di paracetamolo + betametasone rispetto al solo paracetamolo nella riduzione della durata di stato febbrile nei bambini tra 1 e 7 anni con infezione da adenovirus sintomatica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it-IT" sz="2400" dirty="0"/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it-IT" sz="2400" b="1" dirty="0"/>
              <a:t>Secondario</a:t>
            </a:r>
            <a:r>
              <a:rPr lang="it-IT" sz="2400" dirty="0"/>
              <a:t>:</a:t>
            </a:r>
          </a:p>
          <a:p>
            <a:pPr marL="171450" indent="-1714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Frequenza comparsa complicanze della malattia ed eventuale riduzione</a:t>
            </a:r>
          </a:p>
          <a:p>
            <a:pPr marL="171450" indent="-1714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Inappetenza</a:t>
            </a:r>
          </a:p>
          <a:p>
            <a:pPr marL="171450" indent="-1714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Variazioni del sonno</a:t>
            </a:r>
          </a:p>
          <a:p>
            <a:pPr marL="171450" indent="-1714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2400" dirty="0"/>
              <a:t>Effetti avversi iatrogeni del betametasone</a:t>
            </a:r>
            <a:endParaRPr lang="it-IT" sz="2800" dirty="0"/>
          </a:p>
        </p:txBody>
      </p:sp>
      <p:pic>
        <p:nvPicPr>
          <p:cNvPr id="4" name="Immagine 3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BD3A5111-5210-0ADB-AAF9-DE29C2900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41747"/>
            <a:ext cx="1385285" cy="207843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85C7DF70-5505-3A64-8245-3751F8E674BA}"/>
              </a:ext>
            </a:extLst>
          </p:cNvPr>
          <p:cNvSpPr/>
          <p:nvPr/>
        </p:nvSpPr>
        <p:spPr>
          <a:xfrm>
            <a:off x="4235490" y="681415"/>
            <a:ext cx="3332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OBIETTIVI</a:t>
            </a:r>
          </a:p>
        </p:txBody>
      </p:sp>
    </p:spTree>
    <p:extLst>
      <p:ext uri="{BB962C8B-B14F-4D97-AF65-F5344CB8AC3E}">
        <p14:creationId xmlns:p14="http://schemas.microsoft.com/office/powerpoint/2010/main" val="94997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9D7EC9-04DC-AB3A-79CF-05823C31CB7F}"/>
              </a:ext>
            </a:extLst>
          </p:cNvPr>
          <p:cNvSpPr txBox="1"/>
          <p:nvPr/>
        </p:nvSpPr>
        <p:spPr>
          <a:xfrm>
            <a:off x="2143938" y="2268908"/>
            <a:ext cx="7470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Trial clinico randomizzato controllato a doppio cieco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A0524A-F739-F7C3-7FA7-20037743F134}"/>
              </a:ext>
            </a:extLst>
          </p:cNvPr>
          <p:cNvSpPr txBox="1"/>
          <p:nvPr/>
        </p:nvSpPr>
        <p:spPr>
          <a:xfrm>
            <a:off x="3015609" y="3146273"/>
            <a:ext cx="610169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Trial a bracci paralleli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Blinding</a:t>
            </a:r>
            <a:r>
              <a:rPr lang="it-IT" sz="2400" dirty="0"/>
              <a:t> doppio-cieco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Computer-</a:t>
            </a:r>
            <a:r>
              <a:rPr lang="it-IT" sz="2400" dirty="0" err="1"/>
              <a:t>generated</a:t>
            </a:r>
            <a:r>
              <a:rPr lang="it-IT" sz="2400" dirty="0"/>
              <a:t> </a:t>
            </a:r>
            <a:r>
              <a:rPr lang="it-IT" sz="2400" dirty="0" err="1"/>
              <a:t>randomization</a:t>
            </a:r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Multicentrico presso pediatri di libera scelta del Piemonte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Durata 6 mesi (periodo invernale)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Studio di superiorità</a:t>
            </a:r>
          </a:p>
        </p:txBody>
      </p:sp>
      <p:pic>
        <p:nvPicPr>
          <p:cNvPr id="5" name="Immagine 4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0DA467B4-AC50-213F-318E-A192C07EC6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50293"/>
            <a:ext cx="1385285" cy="207843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DB2BCD2-9B5F-733D-DBA9-7C462B5074B4}"/>
              </a:ext>
            </a:extLst>
          </p:cNvPr>
          <p:cNvSpPr/>
          <p:nvPr/>
        </p:nvSpPr>
        <p:spPr>
          <a:xfrm>
            <a:off x="2656835" y="1400606"/>
            <a:ext cx="64443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DISEGNO DELLO STUDIO</a:t>
            </a:r>
          </a:p>
        </p:txBody>
      </p:sp>
    </p:spTree>
    <p:extLst>
      <p:ext uri="{BB962C8B-B14F-4D97-AF65-F5344CB8AC3E}">
        <p14:creationId xmlns:p14="http://schemas.microsoft.com/office/powerpoint/2010/main" val="272344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485A22-5843-EC77-459D-3B4472832DD5}"/>
              </a:ext>
            </a:extLst>
          </p:cNvPr>
          <p:cNvSpPr txBox="1"/>
          <p:nvPr/>
        </p:nvSpPr>
        <p:spPr>
          <a:xfrm>
            <a:off x="2298818" y="1679956"/>
            <a:ext cx="73237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Età 1-7 (stratificata in fasce d’età)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&gt;38° ascellare (linee guida SIPPS) da massimo 48h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Tampone rapido fecale per Adenovirus + (effettuato dallo specialista entro 24h dalla prima visita)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Compliance dei genitori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Acquisizione di consenso informato dai genitori o tutori legali dei partecipanti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Evidenza di complicazioni alla prima visita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Immunodepressi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Assunzione di terapie in cronico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di altri farmaci dalla comparsa della febbre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Allergie ai principi attivi in oggetto</a:t>
            </a:r>
          </a:p>
        </p:txBody>
      </p:sp>
      <p:pic>
        <p:nvPicPr>
          <p:cNvPr id="4" name="Immagine 3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1ECD1DC7-C007-447A-D0A4-8F2B70C54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50293"/>
            <a:ext cx="1385285" cy="207843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70320EF2-D43D-A554-4DA0-5B694475699A}"/>
              </a:ext>
            </a:extLst>
          </p:cNvPr>
          <p:cNvSpPr/>
          <p:nvPr/>
        </p:nvSpPr>
        <p:spPr>
          <a:xfrm>
            <a:off x="2697181" y="1136177"/>
            <a:ext cx="50818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CRITERI DI INCLUSIONE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7826150-B229-2452-3551-618FB0681F33}"/>
              </a:ext>
            </a:extLst>
          </p:cNvPr>
          <p:cNvSpPr/>
          <p:nvPr/>
        </p:nvSpPr>
        <p:spPr>
          <a:xfrm>
            <a:off x="2634662" y="4121577"/>
            <a:ext cx="51443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CRITERI DI ESCLUSIONE</a:t>
            </a:r>
          </a:p>
        </p:txBody>
      </p:sp>
    </p:spTree>
    <p:extLst>
      <p:ext uri="{BB962C8B-B14F-4D97-AF65-F5344CB8AC3E}">
        <p14:creationId xmlns:p14="http://schemas.microsoft.com/office/powerpoint/2010/main" val="354954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6384AD0-62C0-30EA-249B-34EDF4303563}"/>
              </a:ext>
            </a:extLst>
          </p:cNvPr>
          <p:cNvSpPr txBox="1"/>
          <p:nvPr/>
        </p:nvSpPr>
        <p:spPr>
          <a:xfrm>
            <a:off x="3045152" y="1700872"/>
            <a:ext cx="610169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Prima visita e valutazione di criteri di inclusione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Acquisizione consenso informato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Tampone rapido presso studio pediatrico fornendo campione di feci entro 24h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Diario febbrile con 3 misurazioni/die (mattino, pomeriggio, sera)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Questionario per i genitori e monitoraggio eventi avversi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Software di randomizzazione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Mascheramento (placebo e betametasone in compresse effervescenti)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Somministrazione in terza giornata di </a:t>
            </a:r>
            <a:r>
              <a:rPr lang="it-IT" i="1" dirty="0"/>
              <a:t>paracetamolo + betametasone </a:t>
            </a:r>
            <a:r>
              <a:rPr lang="it-IT" dirty="0"/>
              <a:t>(in base al peso corporeo) o </a:t>
            </a:r>
            <a:r>
              <a:rPr lang="it-IT" i="1" dirty="0"/>
              <a:t>paracetamolo + placebo</a:t>
            </a:r>
            <a:r>
              <a:rPr lang="it-IT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Prosecuzione monitoraggio fino a T≤37,5°per almeno 48h</a:t>
            </a:r>
            <a:endParaRPr lang="it-IT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i="1" dirty="0"/>
          </a:p>
        </p:txBody>
      </p:sp>
      <p:pic>
        <p:nvPicPr>
          <p:cNvPr id="4" name="Immagine 3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D73FB4E1-3C34-78DD-E23C-65CCF47DE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50293"/>
            <a:ext cx="1385285" cy="207843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C19ACE48-1BC3-1294-64E9-AABFD896752E}"/>
              </a:ext>
            </a:extLst>
          </p:cNvPr>
          <p:cNvSpPr/>
          <p:nvPr/>
        </p:nvSpPr>
        <p:spPr>
          <a:xfrm>
            <a:off x="4184952" y="832899"/>
            <a:ext cx="3258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INTERVENTI</a:t>
            </a:r>
          </a:p>
        </p:txBody>
      </p:sp>
    </p:spTree>
    <p:extLst>
      <p:ext uri="{BB962C8B-B14F-4D97-AF65-F5344CB8AC3E}">
        <p14:creationId xmlns:p14="http://schemas.microsoft.com/office/powerpoint/2010/main" val="163403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5E20970B-BD66-3D12-7738-67E33C69129C}"/>
              </a:ext>
            </a:extLst>
          </p:cNvPr>
          <p:cNvSpPr/>
          <p:nvPr/>
        </p:nvSpPr>
        <p:spPr>
          <a:xfrm>
            <a:off x="5227012" y="1371652"/>
            <a:ext cx="173797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BIAS</a:t>
            </a:r>
            <a:endParaRPr lang="it-IT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5C5D9D2-0E88-E793-16FC-A89C31918783}"/>
              </a:ext>
            </a:extLst>
          </p:cNvPr>
          <p:cNvSpPr txBox="1"/>
          <p:nvPr/>
        </p:nvSpPr>
        <p:spPr>
          <a:xfrm>
            <a:off x="3023620" y="2838107"/>
            <a:ext cx="66391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Sensibilità e specificità del tampone per Adenovirus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Compliance dei genitori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BIAS di informazione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/>
              <a:t>BIAS di accertamento</a:t>
            </a:r>
          </a:p>
        </p:txBody>
      </p:sp>
      <p:pic>
        <p:nvPicPr>
          <p:cNvPr id="5" name="Immagine 4" descr="Immagine che contiene testo, logo, poster, Carattere&#10;&#10;Descrizione generata automaticamente">
            <a:extLst>
              <a:ext uri="{FF2B5EF4-FFF2-40B4-BE49-F238E27FC236}">
                <a16:creationId xmlns:a16="http://schemas.microsoft.com/office/drawing/2014/main" id="{E10EA778-77D8-DB91-7B24-8BD7C2591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2" y="250293"/>
            <a:ext cx="1385285" cy="207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7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928B3C81-3B22-491A-92F8-674EAC857B75}"/>
              </a:ext>
            </a:extLst>
          </p:cNvPr>
          <p:cNvSpPr/>
          <p:nvPr/>
        </p:nvSpPr>
        <p:spPr>
          <a:xfrm>
            <a:off x="3448448" y="1997839"/>
            <a:ext cx="5295104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GRAZIE </a:t>
            </a:r>
          </a:p>
          <a:p>
            <a:pPr algn="ctr"/>
            <a:r>
              <a:rPr lang="it-IT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PER </a:t>
            </a:r>
          </a:p>
          <a:p>
            <a:pPr algn="ctr"/>
            <a:r>
              <a:rPr lang="it-IT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L’ATTENZIONE</a:t>
            </a:r>
            <a:endParaRPr lang="it-IT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16841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343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Vivian Vallet</dc:creator>
  <cp:lastModifiedBy>Vivian Vallet</cp:lastModifiedBy>
  <cp:revision>4</cp:revision>
  <dcterms:created xsi:type="dcterms:W3CDTF">2024-03-20T14:11:13Z</dcterms:created>
  <dcterms:modified xsi:type="dcterms:W3CDTF">2024-03-20T16:29:50Z</dcterms:modified>
</cp:coreProperties>
</file>