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92" r:id="rId2"/>
    <p:sldId id="264" r:id="rId3"/>
    <p:sldId id="289" r:id="rId4"/>
    <p:sldId id="267" r:id="rId5"/>
    <p:sldId id="268" r:id="rId6"/>
    <p:sldId id="269" r:id="rId7"/>
    <p:sldId id="270" r:id="rId8"/>
    <p:sldId id="271" r:id="rId9"/>
    <p:sldId id="293" r:id="rId10"/>
    <p:sldId id="308" r:id="rId11"/>
    <p:sldId id="309" r:id="rId12"/>
    <p:sldId id="328" r:id="rId13"/>
    <p:sldId id="311" r:id="rId14"/>
    <p:sldId id="329" r:id="rId15"/>
    <p:sldId id="330" r:id="rId16"/>
    <p:sldId id="331" r:id="rId17"/>
    <p:sldId id="316" r:id="rId18"/>
    <p:sldId id="317" r:id="rId19"/>
    <p:sldId id="318" r:id="rId20"/>
    <p:sldId id="319" r:id="rId21"/>
    <p:sldId id="320" r:id="rId22"/>
    <p:sldId id="322" r:id="rId23"/>
    <p:sldId id="321" r:id="rId24"/>
    <p:sldId id="323" r:id="rId25"/>
    <p:sldId id="324" r:id="rId26"/>
    <p:sldId id="325" r:id="rId27"/>
    <p:sldId id="294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90" r:id="rId38"/>
    <p:sldId id="282" r:id="rId39"/>
    <p:sldId id="283" r:id="rId40"/>
    <p:sldId id="281" r:id="rId41"/>
    <p:sldId id="295" r:id="rId42"/>
    <p:sldId id="296" r:id="rId43"/>
    <p:sldId id="304" r:id="rId44"/>
    <p:sldId id="288" r:id="rId45"/>
    <p:sldId id="262" r:id="rId46"/>
    <p:sldId id="287" r:id="rId47"/>
  </p:sldIdLst>
  <p:sldSz cx="9144000" cy="6858000" type="screen4x3"/>
  <p:notesSz cx="6669088" cy="9926638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19" d="100"/>
          <a:sy n="119" d="100"/>
        </p:scale>
        <p:origin x="188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2202" y="-120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3.xml"/><Relationship Id="rId1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milenamaule:Documents:PhD%202017-18:pictur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milenamaule:Documents:PhD%202017-18:picture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025647292979699"/>
          <c:y val="4.9204052098408099E-2"/>
          <c:w val="0.77094645320110999"/>
          <c:h val="0.769606079574781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10"/>
            <c:spPr>
              <a:solidFill>
                <a:schemeClr val="tx1"/>
              </a:solidFill>
            </c:spPr>
          </c:marker>
          <c:trendline>
            <c:spPr>
              <a:ln w="34925">
                <a:solidFill>
                  <a:srgbClr val="952157"/>
                </a:solidFill>
              </a:ln>
            </c:spPr>
            <c:trendlineType val="linear"/>
            <c:dispRSqr val="0"/>
            <c:dispEq val="0"/>
          </c:trendline>
          <c:xVal>
            <c:numRef>
              <c:f>Foglio1!$A$1:$A$33</c:f>
              <c:numCache>
                <c:formatCode>General</c:formatCode>
                <c:ptCount val="33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27</c:v>
                </c:pt>
                <c:pt idx="4">
                  <c:v>28</c:v>
                </c:pt>
                <c:pt idx="5">
                  <c:v>30</c:v>
                </c:pt>
                <c:pt idx="6">
                  <c:v>30</c:v>
                </c:pt>
                <c:pt idx="7">
                  <c:v>32</c:v>
                </c:pt>
                <c:pt idx="8">
                  <c:v>33</c:v>
                </c:pt>
                <c:pt idx="9">
                  <c:v>35</c:v>
                </c:pt>
                <c:pt idx="10">
                  <c:v>38</c:v>
                </c:pt>
                <c:pt idx="11">
                  <c:v>40</c:v>
                </c:pt>
                <c:pt idx="12">
                  <c:v>41</c:v>
                </c:pt>
                <c:pt idx="13">
                  <c:v>46</c:v>
                </c:pt>
                <c:pt idx="14">
                  <c:v>47</c:v>
                </c:pt>
                <c:pt idx="15">
                  <c:v>48</c:v>
                </c:pt>
                <c:pt idx="16">
                  <c:v>49</c:v>
                </c:pt>
                <c:pt idx="17">
                  <c:v>49</c:v>
                </c:pt>
                <c:pt idx="18">
                  <c:v>50</c:v>
                </c:pt>
                <c:pt idx="19">
                  <c:v>51</c:v>
                </c:pt>
                <c:pt idx="20">
                  <c:v>51</c:v>
                </c:pt>
                <c:pt idx="21">
                  <c:v>52</c:v>
                </c:pt>
                <c:pt idx="22">
                  <c:v>54</c:v>
                </c:pt>
                <c:pt idx="23">
                  <c:v>55</c:v>
                </c:pt>
                <c:pt idx="24">
                  <c:v>58</c:v>
                </c:pt>
                <c:pt idx="25">
                  <c:v>60</c:v>
                </c:pt>
                <c:pt idx="26">
                  <c:v>60</c:v>
                </c:pt>
                <c:pt idx="27">
                  <c:v>62</c:v>
                </c:pt>
                <c:pt idx="28">
                  <c:v>65</c:v>
                </c:pt>
                <c:pt idx="29">
                  <c:v>67</c:v>
                </c:pt>
                <c:pt idx="30">
                  <c:v>71</c:v>
                </c:pt>
                <c:pt idx="31">
                  <c:v>77</c:v>
                </c:pt>
                <c:pt idx="32">
                  <c:v>81</c:v>
                </c:pt>
              </c:numCache>
            </c:numRef>
          </c:xVal>
          <c:yVal>
            <c:numRef>
              <c:f>Foglio1!$B$1:$B$33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C34-8A45-9723-3CCB6C760E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40462008"/>
        <c:axId val="-2140456680"/>
      </c:scatterChart>
      <c:valAx>
        <c:axId val="-2140462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it-IT" sz="2000"/>
                  <a:t>age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it-IT"/>
          </a:p>
        </c:txPr>
        <c:crossAx val="-2140456680"/>
        <c:crosses val="autoZero"/>
        <c:crossBetween val="midCat"/>
      </c:valAx>
      <c:valAx>
        <c:axId val="-2140456680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it-IT" sz="2000"/>
                  <a:t>CD</a:t>
                </a:r>
              </a:p>
            </c:rich>
          </c:tx>
          <c:layout>
            <c:manualLayout>
              <c:xMode val="edge"/>
              <c:yMode val="edge"/>
              <c:x val="7.9497925662517892E-3"/>
              <c:y val="0.3945321740715839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it-IT"/>
          </a:p>
        </c:txPr>
        <c:crossAx val="-2140462008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025647292979699"/>
          <c:y val="4.9204052098408099E-2"/>
          <c:w val="0.77094645320110999"/>
          <c:h val="0.769606079574781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10"/>
            <c:spPr>
              <a:solidFill>
                <a:schemeClr val="tx1"/>
              </a:solidFill>
            </c:spPr>
          </c:marker>
          <c:trendline>
            <c:spPr>
              <a:ln w="34925">
                <a:solidFill>
                  <a:srgbClr val="952157"/>
                </a:solidFill>
              </a:ln>
            </c:spPr>
            <c:trendlineType val="linear"/>
            <c:dispRSqr val="0"/>
            <c:dispEq val="0"/>
          </c:trendline>
          <c:xVal>
            <c:numRef>
              <c:f>Foglio1!$A$1:$A$33</c:f>
              <c:numCache>
                <c:formatCode>General</c:formatCode>
                <c:ptCount val="33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27</c:v>
                </c:pt>
                <c:pt idx="4">
                  <c:v>28</c:v>
                </c:pt>
                <c:pt idx="5">
                  <c:v>30</c:v>
                </c:pt>
                <c:pt idx="6">
                  <c:v>30</c:v>
                </c:pt>
                <c:pt idx="7">
                  <c:v>32</c:v>
                </c:pt>
                <c:pt idx="8">
                  <c:v>33</c:v>
                </c:pt>
                <c:pt idx="9">
                  <c:v>35</c:v>
                </c:pt>
                <c:pt idx="10">
                  <c:v>38</c:v>
                </c:pt>
                <c:pt idx="11">
                  <c:v>40</c:v>
                </c:pt>
                <c:pt idx="12">
                  <c:v>41</c:v>
                </c:pt>
                <c:pt idx="13">
                  <c:v>46</c:v>
                </c:pt>
                <c:pt idx="14">
                  <c:v>47</c:v>
                </c:pt>
                <c:pt idx="15">
                  <c:v>48</c:v>
                </c:pt>
                <c:pt idx="16">
                  <c:v>49</c:v>
                </c:pt>
                <c:pt idx="17">
                  <c:v>49</c:v>
                </c:pt>
                <c:pt idx="18">
                  <c:v>50</c:v>
                </c:pt>
                <c:pt idx="19">
                  <c:v>51</c:v>
                </c:pt>
                <c:pt idx="20">
                  <c:v>51</c:v>
                </c:pt>
                <c:pt idx="21">
                  <c:v>52</c:v>
                </c:pt>
                <c:pt idx="22">
                  <c:v>54</c:v>
                </c:pt>
                <c:pt idx="23">
                  <c:v>55</c:v>
                </c:pt>
                <c:pt idx="24">
                  <c:v>58</c:v>
                </c:pt>
                <c:pt idx="25">
                  <c:v>60</c:v>
                </c:pt>
                <c:pt idx="26">
                  <c:v>60</c:v>
                </c:pt>
                <c:pt idx="27">
                  <c:v>62</c:v>
                </c:pt>
                <c:pt idx="28">
                  <c:v>65</c:v>
                </c:pt>
                <c:pt idx="29">
                  <c:v>67</c:v>
                </c:pt>
                <c:pt idx="30">
                  <c:v>71</c:v>
                </c:pt>
                <c:pt idx="31">
                  <c:v>77</c:v>
                </c:pt>
                <c:pt idx="32">
                  <c:v>81</c:v>
                </c:pt>
              </c:numCache>
            </c:numRef>
          </c:xVal>
          <c:yVal>
            <c:numRef>
              <c:f>Foglio1!$B$1:$B$33</c:f>
              <c:numCache>
                <c:formatCode>General</c:formatCode>
                <c:ptCount val="3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5C9-9946-ABE2-C2B21A90AD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41937160"/>
        <c:axId val="-2141907144"/>
      </c:scatterChart>
      <c:valAx>
        <c:axId val="-21419371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it-IT" sz="2000"/>
                  <a:t>age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it-IT"/>
          </a:p>
        </c:txPr>
        <c:crossAx val="-2141907144"/>
        <c:crosses val="autoZero"/>
        <c:crossBetween val="midCat"/>
      </c:valAx>
      <c:valAx>
        <c:axId val="-2141907144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it-IT" sz="2000"/>
                  <a:t>CD</a:t>
                </a:r>
              </a:p>
            </c:rich>
          </c:tx>
          <c:layout>
            <c:manualLayout>
              <c:xMode val="edge"/>
              <c:yMode val="edge"/>
              <c:x val="7.9497925662517892E-3"/>
              <c:y val="0.3945321740715839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it-IT"/>
          </a:p>
        </c:txPr>
        <c:crossAx val="-2141937160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E487FEC7-2905-2621-7265-8C82E8E83B1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1F782DBF-BB5A-10CD-327C-86F88097276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4EEE85D7-7B1E-1F86-C972-B6F6A4110C0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601D81D5-6AB7-15CD-89BD-2EF9D9483EB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20917FC-7F14-C44B-BC5E-E518D7871757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467E36D-CFFC-A520-9BB8-BC6612C937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 altLang="it-IT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FBDF14E-8E36-A0C8-8F91-B4D1FD3458E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 altLang="it-IT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9D74D8F0-4841-288F-23B5-D72CE8B6DA6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D5FFC64-D35C-8E05-2A42-93DDA44CB16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 noProof="0"/>
              <a:t>Klicka här för att ändra format på bakgrundstexten</a:t>
            </a:r>
          </a:p>
          <a:p>
            <a:pPr lvl="1"/>
            <a:r>
              <a:rPr lang="sv-SE" altLang="en-US" noProof="0"/>
              <a:t>Nivå två</a:t>
            </a:r>
          </a:p>
          <a:p>
            <a:pPr lvl="2"/>
            <a:r>
              <a:rPr lang="sv-SE" altLang="en-US" noProof="0"/>
              <a:t>Nivå tre</a:t>
            </a:r>
          </a:p>
          <a:p>
            <a:pPr lvl="3"/>
            <a:r>
              <a:rPr lang="sv-SE" altLang="en-US" noProof="0"/>
              <a:t>Nivå fyra</a:t>
            </a:r>
          </a:p>
          <a:p>
            <a:pPr lvl="4"/>
            <a:r>
              <a:rPr lang="sv-SE" altLang="en-US" noProof="0"/>
              <a:t>Nivå fem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0B13C1E9-A380-349F-96E5-D648FF47F7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 altLang="it-IT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89E5721-8665-8F7C-E132-6E2966D30E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87C8FFF-6A99-0044-92AA-C77B244EBB50}" type="slidenum">
              <a:rPr lang="sv-SE" altLang="en-US"/>
              <a:pPr>
                <a:defRPr/>
              </a:pPr>
              <a:t>‹N›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700AE783-A714-DFA6-7508-885AC99F12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F44931A0-E8A8-474A-9169-4CA531B066E8}" type="slidenum">
              <a:rPr lang="sv-SE" altLang="en-US" sz="1200"/>
              <a:pPr/>
              <a:t>4</a:t>
            </a:fld>
            <a:endParaRPr lang="sv-SE" altLang="en-US" sz="12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35FDFFE9-09D2-B4F0-ABC5-F700A95AED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 w="12700" cap="flat">
            <a:solidFill>
              <a:schemeClr val="tx1"/>
            </a:solidFill>
          </a:ln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AA1CDC22-94A1-EB54-95A8-7444FF14AE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>
            <a:extLst>
              <a:ext uri="{FF2B5EF4-FFF2-40B4-BE49-F238E27FC236}">
                <a16:creationId xmlns:a16="http://schemas.microsoft.com/office/drawing/2014/main" id="{D0E33FD6-BEAA-4A54-8E04-6967DC68EB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0262A031-42A0-DE40-9F34-73ED9C1E6401}" type="slidenum">
              <a:rPr lang="sv-SE" altLang="en-US" sz="1200"/>
              <a:pPr/>
              <a:t>32</a:t>
            </a:fld>
            <a:endParaRPr lang="sv-SE" altLang="en-US" sz="1200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582737B9-B9F0-705D-4FF1-850AC9BFA6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 w="12700" cap="flat">
            <a:solidFill>
              <a:schemeClr val="tx1"/>
            </a:solidFill>
          </a:ln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32BC7B1D-5DC5-6E9D-E398-B58BB9F7FB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>
            <a:extLst>
              <a:ext uri="{FF2B5EF4-FFF2-40B4-BE49-F238E27FC236}">
                <a16:creationId xmlns:a16="http://schemas.microsoft.com/office/drawing/2014/main" id="{9B9A8F71-B97E-3C99-2131-C705691FE5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3A892EB9-9834-D64A-91EF-4D69B9B0ECB7}" type="slidenum">
              <a:rPr lang="sv-SE" altLang="en-US" sz="1200"/>
              <a:pPr/>
              <a:t>33</a:t>
            </a:fld>
            <a:endParaRPr lang="sv-SE" altLang="en-US" sz="1200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885EB3F0-1613-726F-3B25-9D4304B4CF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 w="12700" cap="flat">
            <a:solidFill>
              <a:schemeClr val="tx1"/>
            </a:solidFill>
          </a:ln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578A47F-9C16-D95E-5708-4A6FE1E4FB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>
            <a:extLst>
              <a:ext uri="{FF2B5EF4-FFF2-40B4-BE49-F238E27FC236}">
                <a16:creationId xmlns:a16="http://schemas.microsoft.com/office/drawing/2014/main" id="{9AAE9379-670C-C4DA-B49C-F4A806707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9754856E-2FA8-D940-AB8E-37D4266C103E}" type="slidenum">
              <a:rPr lang="sv-SE" altLang="en-US" sz="1200"/>
              <a:pPr/>
              <a:t>34</a:t>
            </a:fld>
            <a:endParaRPr lang="sv-SE" altLang="en-US" sz="1200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24CAFDD8-A828-963A-C39E-030699D69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34AB9925-15DF-27FB-AB52-8F13446A10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endParaRPr lang="fr-CH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>
            <a:extLst>
              <a:ext uri="{FF2B5EF4-FFF2-40B4-BE49-F238E27FC236}">
                <a16:creationId xmlns:a16="http://schemas.microsoft.com/office/drawing/2014/main" id="{419D3420-83CE-33A9-30A3-8599B48C25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29A725C9-BF8F-5841-9B82-ACC8EB55BA6A}" type="slidenum">
              <a:rPr lang="sv-SE" altLang="en-US" sz="1200"/>
              <a:pPr/>
              <a:t>35</a:t>
            </a:fld>
            <a:endParaRPr lang="sv-SE" altLang="en-US" sz="1200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D45BFE82-B18E-E04E-D2F8-19F7038F63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 w="12700" cap="flat">
            <a:solidFill>
              <a:schemeClr val="tx1"/>
            </a:solidFill>
          </a:ln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5E64BB5D-2A48-CFE4-39D3-AF7FEAFD9E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 lIns="92075" tIns="46038" rIns="92075" bIns="46038"/>
          <a:lstStyle/>
          <a:p>
            <a:pPr marL="228600" indent="-228600"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>
            <a:extLst>
              <a:ext uri="{FF2B5EF4-FFF2-40B4-BE49-F238E27FC236}">
                <a16:creationId xmlns:a16="http://schemas.microsoft.com/office/drawing/2014/main" id="{4BBAB722-8D5D-D4BB-DBFF-6CACBC4BBD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D2C2AFB6-2E58-7A45-BF50-DF4F7335D484}" type="slidenum">
              <a:rPr lang="sv-SE" altLang="en-US" sz="1200"/>
              <a:pPr/>
              <a:t>36</a:t>
            </a:fld>
            <a:endParaRPr lang="sv-SE" altLang="en-US" sz="1200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6FA2796A-AED9-570A-AE93-E8B5C49132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 w="12700" cap="flat">
            <a:solidFill>
              <a:schemeClr val="tx1"/>
            </a:solidFill>
          </a:ln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01E273B2-5F26-304A-E177-847FA286D6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8300"/>
          </a:xfrm>
        </p:spPr>
        <p:txBody>
          <a:bodyPr lIns="92075" tIns="46038" rIns="92075" bIns="46038"/>
          <a:lstStyle/>
          <a:p>
            <a:pPr eaLnBrk="1" hangingPunct="1">
              <a:buFontTx/>
              <a:buChar char="•"/>
              <a:defRPr/>
            </a:pPr>
            <a:endParaRPr lang="fr-CH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>
            <a:extLst>
              <a:ext uri="{FF2B5EF4-FFF2-40B4-BE49-F238E27FC236}">
                <a16:creationId xmlns:a16="http://schemas.microsoft.com/office/drawing/2014/main" id="{E588734E-156F-D07C-9A53-351BF27704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FB7B8A96-2938-B442-9E83-7AD2AC6C6C98}" type="slidenum">
              <a:rPr lang="sv-SE" altLang="en-US" sz="1200"/>
              <a:pPr/>
              <a:t>37</a:t>
            </a:fld>
            <a:endParaRPr lang="sv-SE" altLang="en-US" sz="1200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65DAB4A7-42E3-536A-20F6-6820F01694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7738BD03-ADC5-175C-3808-932F8CF9A7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>
            <a:extLst>
              <a:ext uri="{FF2B5EF4-FFF2-40B4-BE49-F238E27FC236}">
                <a16:creationId xmlns:a16="http://schemas.microsoft.com/office/drawing/2014/main" id="{622B4A3B-6EA6-AE9E-0D38-9862D61974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179A8F6E-2B67-3348-8D4D-D5EABBBF4F55}" type="slidenum">
              <a:rPr lang="sv-SE" altLang="en-US" sz="1200"/>
              <a:pPr/>
              <a:t>38</a:t>
            </a:fld>
            <a:endParaRPr lang="sv-SE" altLang="en-US" sz="1200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DCAFE30F-C14C-695F-4159-E2E2904A81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EB103151-F138-ECF5-F91B-940BF428C7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>
            <a:extLst>
              <a:ext uri="{FF2B5EF4-FFF2-40B4-BE49-F238E27FC236}">
                <a16:creationId xmlns:a16="http://schemas.microsoft.com/office/drawing/2014/main" id="{71DDEA1C-FA1A-96AA-FDF0-F121A1BD94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8371EE17-BE3F-C143-9678-C6DC4B64E2CA}" type="slidenum">
              <a:rPr lang="sv-SE" altLang="en-US" sz="1200"/>
              <a:pPr/>
              <a:t>39</a:t>
            </a:fld>
            <a:endParaRPr lang="sv-SE" altLang="en-US" sz="1200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2EC89D44-4522-4F26-4BEF-76B110927C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 w="12700" cap="flat">
            <a:solidFill>
              <a:schemeClr val="tx1"/>
            </a:solidFill>
          </a:ln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8C00CE04-63CB-D23C-4BE5-F4F8B932C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>
            <a:extLst>
              <a:ext uri="{FF2B5EF4-FFF2-40B4-BE49-F238E27FC236}">
                <a16:creationId xmlns:a16="http://schemas.microsoft.com/office/drawing/2014/main" id="{50B51E3A-0679-0FE5-CF12-6ED32714AA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184F5211-5769-C640-9CB5-EEAA1BBE926B}" type="slidenum">
              <a:rPr lang="sv-SE" altLang="en-US" sz="1200"/>
              <a:pPr/>
              <a:t>40</a:t>
            </a:fld>
            <a:endParaRPr lang="sv-SE" altLang="en-US" sz="1200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FAAB156F-A037-E8F1-ACB9-5F0A2814C5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A7F02F98-AB08-EB6C-A0AC-D840D8DFE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>
            <a:extLst>
              <a:ext uri="{FF2B5EF4-FFF2-40B4-BE49-F238E27FC236}">
                <a16:creationId xmlns:a16="http://schemas.microsoft.com/office/drawing/2014/main" id="{BD544CA7-7521-87DC-A018-8D52626F8D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CD0FAED5-16A7-4443-A54E-A4C6F3635BE9}" type="slidenum">
              <a:rPr lang="sv-SE" altLang="en-US" sz="1200"/>
              <a:pPr/>
              <a:t>45</a:t>
            </a:fld>
            <a:endParaRPr lang="sv-SE" altLang="en-US" sz="1200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DBDFD772-0F17-04B5-A5E1-AC72FD870B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89FC063C-9511-1A87-5356-207D4C2B8C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A730C50E-A570-8867-8E8D-96D33072D6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343E7829-AF91-F648-8F54-AD5A386D6908}" type="slidenum">
              <a:rPr lang="sv-SE" altLang="en-US" sz="1200"/>
              <a:pPr/>
              <a:t>5</a:t>
            </a:fld>
            <a:endParaRPr lang="sv-SE" altLang="en-US" sz="120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093C8F46-4D62-1559-9C74-9ACAD0535A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 w="12700" cap="flat">
            <a:solidFill>
              <a:schemeClr val="tx1"/>
            </a:solidFill>
          </a:ln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4313E980-8637-80D8-C04F-1A6694EDA1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3F48D8B4-EAC9-DF8F-0E85-6703E5B151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F291DAB7-C448-7245-B177-02FF13B02742}" type="slidenum">
              <a:rPr lang="sv-SE" altLang="en-US" sz="1200"/>
              <a:pPr/>
              <a:t>6</a:t>
            </a:fld>
            <a:endParaRPr lang="sv-SE" altLang="en-US" sz="120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A5AEB28D-4268-C237-0872-98E147D7D9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30892AE-CF1C-BEF2-E86C-B15CA8D1A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4C43C8AC-A10E-5DE5-2005-A252C7E709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481B4EDA-E35E-EF4F-B860-080553AC7379}" type="slidenum">
              <a:rPr lang="sv-SE" altLang="en-US" sz="1200"/>
              <a:pPr/>
              <a:t>7</a:t>
            </a:fld>
            <a:endParaRPr lang="sv-SE" altLang="en-US" sz="120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AAE73223-C194-186C-11E7-F8C1EB6C7B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B2B7E1A-DDB8-634F-179A-DEBEFE61C9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>
            <a:extLst>
              <a:ext uri="{FF2B5EF4-FFF2-40B4-BE49-F238E27FC236}">
                <a16:creationId xmlns:a16="http://schemas.microsoft.com/office/drawing/2014/main" id="{5F66FDF5-CBCF-8387-0D10-4EC3555498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1525B635-EE5C-FE48-95EC-FC5B43989D7D}" type="slidenum">
              <a:rPr lang="sv-SE" altLang="en-US" sz="1200"/>
              <a:pPr/>
              <a:t>8</a:t>
            </a:fld>
            <a:endParaRPr lang="sv-SE" altLang="en-US" sz="1200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1F2EB39D-6F5B-05D5-6BA1-398902699C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91C6559-D1C3-44FB-A41B-F2A6C4C316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>
            <a:extLst>
              <a:ext uri="{FF2B5EF4-FFF2-40B4-BE49-F238E27FC236}">
                <a16:creationId xmlns:a16="http://schemas.microsoft.com/office/drawing/2014/main" id="{211AAFF2-9315-6E0F-F077-2282805C57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5CC75697-3FA8-DB4C-8377-BC187AAC6EBB}" type="slidenum">
              <a:rPr lang="sv-SE" altLang="en-US" sz="1200"/>
              <a:pPr/>
              <a:t>28</a:t>
            </a:fld>
            <a:endParaRPr lang="sv-SE" altLang="en-US" sz="1200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3DB86FDF-262A-2189-1C93-96C8A887BE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9850426B-C292-777B-78D2-A1DDD53E4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>
            <a:extLst>
              <a:ext uri="{FF2B5EF4-FFF2-40B4-BE49-F238E27FC236}">
                <a16:creationId xmlns:a16="http://schemas.microsoft.com/office/drawing/2014/main" id="{E60C5552-C286-53EF-FC26-3B97EC6B41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CC7AD5F4-776C-6A43-8414-1ED4974A2ED5}" type="slidenum">
              <a:rPr lang="sv-SE" altLang="en-US" sz="1200"/>
              <a:pPr/>
              <a:t>29</a:t>
            </a:fld>
            <a:endParaRPr lang="sv-SE" altLang="en-US" sz="1200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AC50F7BC-91A2-04A7-53BF-DA1F0039BC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15115C3-2E42-9116-40D9-134F8D376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>
            <a:extLst>
              <a:ext uri="{FF2B5EF4-FFF2-40B4-BE49-F238E27FC236}">
                <a16:creationId xmlns:a16="http://schemas.microsoft.com/office/drawing/2014/main" id="{C09453BB-CF73-4445-095B-8F702DB3F4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757CD469-3BC0-4E46-8682-73C8495BC13B}" type="slidenum">
              <a:rPr lang="sv-SE" altLang="en-US" sz="1200"/>
              <a:pPr/>
              <a:t>30</a:t>
            </a:fld>
            <a:endParaRPr lang="sv-SE" altLang="en-US" sz="1200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922D1165-A9B5-2DFB-B753-3BCC7FDCF6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 w="12700" cap="flat">
            <a:solidFill>
              <a:schemeClr val="tx1"/>
            </a:solidFill>
          </a:ln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6C736A93-4188-D38B-E2EA-B876505CBD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>
            <a:extLst>
              <a:ext uri="{FF2B5EF4-FFF2-40B4-BE49-F238E27FC236}">
                <a16:creationId xmlns:a16="http://schemas.microsoft.com/office/drawing/2014/main" id="{C1FD3A87-CFEA-6DA6-E601-6DC9FA1F93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02FC563B-AD47-0548-B77C-15120DCA94AE}" type="slidenum">
              <a:rPr lang="sv-SE" altLang="en-US" sz="1200"/>
              <a:pPr/>
              <a:t>31</a:t>
            </a:fld>
            <a:endParaRPr lang="sv-SE" altLang="en-US" sz="120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563B6613-5CAC-93DE-A5A4-BF84D26897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871538"/>
            <a:ext cx="4619625" cy="3465512"/>
          </a:xfrm>
          <a:ln w="12700" cap="flat">
            <a:solidFill>
              <a:schemeClr val="tx1"/>
            </a:solidFill>
          </a:ln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4CCFAEEC-240D-977E-2807-B43807165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7413" y="4718050"/>
            <a:ext cx="4894262" cy="4179888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endParaRPr lang="en-GB">
              <a:latin typeface="Times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_unito">
            <a:extLst>
              <a:ext uri="{FF2B5EF4-FFF2-40B4-BE49-F238E27FC236}">
                <a16:creationId xmlns:a16="http://schemas.microsoft.com/office/drawing/2014/main" id="{9FC0862A-4ED0-7A2E-5DBE-BE64F172F6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42875"/>
            <a:ext cx="2443162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7">
            <a:extLst>
              <a:ext uri="{FF2B5EF4-FFF2-40B4-BE49-F238E27FC236}">
                <a16:creationId xmlns:a16="http://schemas.microsoft.com/office/drawing/2014/main" id="{DE3B0019-031B-ADAC-86F9-F13F756E981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rgbClr val="7A004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altLang="it-IT" noProof="0"/>
              <a:t>Klicka här för att ändra format på bakgrundsrubriken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743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altLang="it-IT" noProof="0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497347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B9B01FFE-AFCB-D545-A978-A9583BC195B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BBCDD-5B21-B841-9CC8-1DB2AC47E651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71967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369050" y="1054100"/>
            <a:ext cx="1943100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9750" y="1054100"/>
            <a:ext cx="5676900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8801CAF-1644-D94D-573D-CA9C7860631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2A391-C88E-BB41-A643-2AC529D413B2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64640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750" y="10541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539750" y="21209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502150" y="2120900"/>
            <a:ext cx="3810000" cy="1981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502150" y="4254500"/>
            <a:ext cx="3810000" cy="1981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E284257-6F9F-2CAE-5ADF-90E65A6E8E0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1C200-3D2F-B349-9882-384F1E7E5729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714173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750" y="10541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539750" y="2120900"/>
            <a:ext cx="7772400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84E102E-BA88-F738-E5CE-E7AA2D586E8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2179B-ECD1-9F4E-B07F-4AFDDB9A46A5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46252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750" y="10541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539750" y="21209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02150" y="21209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F45F9A3-3BDE-F609-4D92-F67D8ABF3F2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7BEDF-7B3B-8747-95FA-437582A22AC6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769001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539750" y="10541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39750" y="2120900"/>
            <a:ext cx="3810000" cy="1981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502150" y="2120900"/>
            <a:ext cx="3810000" cy="1981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539750" y="4254500"/>
            <a:ext cx="3810000" cy="1981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502150" y="4254500"/>
            <a:ext cx="3810000" cy="1981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842CE59-52D9-2CAC-A6FC-8B60B286FC2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B0364-ED38-B64A-980B-50F1B472CC6F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825891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750" y="1054100"/>
            <a:ext cx="7772400" cy="1143000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9750" y="21209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502150" y="2120900"/>
            <a:ext cx="3810000" cy="1981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502150" y="4254500"/>
            <a:ext cx="3810000" cy="1981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693D7B0-D473-ABD5-A99C-D17133F53CA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C05FE-E960-9740-889C-B73C599F52F6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50560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F03D5A0-C55C-8EC0-4B2F-1B7DF21FFB2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C9315-6863-5948-95A4-EE732C9750A9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18085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C83109F-FB56-FF64-EC86-8B078EBDFBF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D1F36-7C71-E141-A9BD-30B4663F89D5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2177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9750" y="21209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02150" y="21209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3B2BDD2-668D-3071-4018-87B8D03D335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8A92B-52C7-DA40-A459-23586FFF5EAA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05172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76F1975-45A4-B6A8-5B48-5389C787E4B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6A14D-CEFF-D642-A5D4-4317062948FF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5747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FAF3A461-747E-A4CE-F70F-565A8E14403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620C9-3E13-FA42-9AE1-FC57564DCFF7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1300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67269DD4-962D-CA55-7182-84E403847B0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6820B-C387-5E48-9868-765CBA1A5E18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20817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E9BADDE-C0EA-9B0E-CAEB-3112A813F2B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FD626-BB4A-1E4E-99B0-E59997BF0FF6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8873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341186D-B005-A4D5-34BF-21D525B8287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9693D-C366-D04E-84F2-126FAE71E4F8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69732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AE6D93-8F99-76E2-09E0-117DE21107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0541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bakgrundsrubriken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DA036A-B3C7-8078-A2FB-8262F100F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1209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1028" name="Line 7">
            <a:extLst>
              <a:ext uri="{FF2B5EF4-FFF2-40B4-BE49-F238E27FC236}">
                <a16:creationId xmlns:a16="http://schemas.microsoft.com/office/drawing/2014/main" id="{1A714BF2-A763-2382-B8C9-2051F0D2521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1029" name="Picture 12" descr="570px-Unito-logo">
            <a:extLst>
              <a:ext uri="{FF2B5EF4-FFF2-40B4-BE49-F238E27FC236}">
                <a16:creationId xmlns:a16="http://schemas.microsoft.com/office/drawing/2014/main" id="{8CAFEBE9-BD82-6994-315C-5F82DDF443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90488"/>
            <a:ext cx="663575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>
            <a:extLst>
              <a:ext uri="{FF2B5EF4-FFF2-40B4-BE49-F238E27FC236}">
                <a16:creationId xmlns:a16="http://schemas.microsoft.com/office/drawing/2014/main" id="{844B43BF-ACD3-1F97-C17B-C06F5C9BC82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4625"/>
            <a:ext cx="2133600" cy="196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smtClean="0">
                <a:solidFill>
                  <a:srgbClr val="820060"/>
                </a:solidFill>
                <a:latin typeface="Arial Unicode MS" panose="020B0604020202020204" pitchFamily="34" charset="-128"/>
              </a:defRPr>
            </a:lvl1pPr>
          </a:lstStyle>
          <a:p>
            <a:pPr>
              <a:defRPr/>
            </a:pPr>
            <a:fld id="{597F7495-9D82-2244-BF6E-29BA92E6FA09}" type="slidenum">
              <a:rPr lang="it-IT" altLang="en-US"/>
              <a:pPr>
                <a:defRPr/>
              </a:pPr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à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accent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à"/>
        <a:defRPr sz="14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4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e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6.e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e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9.e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8.e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42.e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44.emf"/><Relationship Id="rId4" Type="http://schemas.openxmlformats.org/officeDocument/2006/relationships/image" Target="../media/image41.emf"/><Relationship Id="rId9" Type="http://schemas.openxmlformats.org/officeDocument/2006/relationships/oleObject" Target="../embeddings/oleObject32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e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7.emf"/><Relationship Id="rId4" Type="http://schemas.openxmlformats.org/officeDocument/2006/relationships/image" Target="../media/image45.emf"/><Relationship Id="rId9" Type="http://schemas.openxmlformats.org/officeDocument/2006/relationships/oleObject" Target="../embeddings/oleObject36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5.e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14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oleObject" Target="../embeddings/oleObject40.bin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oleObject" Target="../embeddings/oleObject4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emf"/><Relationship Id="rId4" Type="http://schemas.openxmlformats.org/officeDocument/2006/relationships/image" Target="../media/image49.e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oleObject" Target="../embeddings/oleObject4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emf"/><Relationship Id="rId4" Type="http://schemas.openxmlformats.org/officeDocument/2006/relationships/image" Target="../media/image51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e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14.e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image" Target="../media/image55.emf"/><Relationship Id="rId7" Type="http://schemas.openxmlformats.org/officeDocument/2006/relationships/image" Target="../media/image13.emf"/><Relationship Id="rId2" Type="http://schemas.openxmlformats.org/officeDocument/2006/relationships/oleObject" Target="../embeddings/oleObject4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9.bin"/><Relationship Id="rId5" Type="http://schemas.openxmlformats.org/officeDocument/2006/relationships/image" Target="../media/image56.emf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2348903-5685-DC23-16D2-3C6421EA808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2303462"/>
          </a:xfrm>
          <a:solidFill>
            <a:srgbClr val="7A004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GB" sz="4000">
                <a:cs typeface="+mj-cs"/>
              </a:rPr>
              <a:t>Probability models in epidemiology and clinical research</a:t>
            </a:r>
            <a:endParaRPr lang="it-IT" sz="4000">
              <a:cs typeface="+mj-cs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3A64C06-6733-DE61-B348-0483469BAE2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4724400"/>
            <a:ext cx="7272337" cy="1249363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it-IT" sz="2400" dirty="0">
                <a:solidFill>
                  <a:srgbClr val="7A0040"/>
                </a:solidFill>
                <a:cs typeface="+mn-cs"/>
              </a:rPr>
              <a:t>Milena Maule, Lorenzo </a:t>
            </a:r>
            <a:r>
              <a:rPr lang="it-IT" sz="2400" dirty="0" err="1">
                <a:solidFill>
                  <a:srgbClr val="7A0040"/>
                </a:solidFill>
                <a:cs typeface="+mn-cs"/>
              </a:rPr>
              <a:t>Richiardi</a:t>
            </a:r>
            <a:r>
              <a:rPr lang="it-IT" sz="2400" dirty="0">
                <a:solidFill>
                  <a:srgbClr val="7A0040"/>
                </a:solidFill>
                <a:cs typeface="+mn-cs"/>
              </a:rPr>
              <a:t>, Daniela Zugna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>
            <a:extLst>
              <a:ext uri="{FF2B5EF4-FFF2-40B4-BE49-F238E27FC236}">
                <a16:creationId xmlns:a16="http://schemas.microsoft.com/office/drawing/2014/main" id="{CB669603-E4CF-8A0C-ADFB-E0AEDF61A8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3763962"/>
          </a:xfrm>
        </p:spPr>
        <p:txBody>
          <a:bodyPr/>
          <a:lstStyle/>
          <a:p>
            <a:r>
              <a:rPr lang="it-IT" altLang="en-US" sz="2400">
                <a:ea typeface="ＭＳ Ｐゴシック" panose="020B0600070205080204" pitchFamily="34" charset="-128"/>
              </a:rPr>
              <a:t>Consider the relationship between FEV</a:t>
            </a:r>
            <a:r>
              <a:rPr lang="it-IT" altLang="en-US" sz="2400" baseline="-25000">
                <a:ea typeface="ＭＳ Ｐゴシック" panose="020B0600070205080204" pitchFamily="34" charset="-128"/>
              </a:rPr>
              <a:t>1</a:t>
            </a:r>
            <a:r>
              <a:rPr lang="it-IT" altLang="en-US" sz="2400">
                <a:ea typeface="ＭＳ Ｐゴシック" panose="020B0600070205080204" pitchFamily="34" charset="-128"/>
              </a:rPr>
              <a:t>, height and age: </a:t>
            </a:r>
          </a:p>
          <a:p>
            <a:endParaRPr lang="it-IT" altLang="en-US" sz="2400">
              <a:ea typeface="ＭＳ Ｐゴシック" panose="020B0600070205080204" pitchFamily="34" charset="-128"/>
            </a:endParaRPr>
          </a:p>
          <a:p>
            <a:r>
              <a:rPr lang="it-IT" altLang="en-US" sz="2400">
                <a:ea typeface="ＭＳ Ｐゴシック" panose="020B0600070205080204" pitchFamily="34" charset="-128"/>
              </a:rPr>
              <a:t>It is reasonable to think that FEV</a:t>
            </a:r>
            <a:r>
              <a:rPr lang="it-IT" altLang="en-US" sz="2400" baseline="-25000">
                <a:ea typeface="ＭＳ Ｐゴシック" panose="020B0600070205080204" pitchFamily="34" charset="-128"/>
              </a:rPr>
              <a:t>1</a:t>
            </a:r>
            <a:r>
              <a:rPr lang="it-IT" altLang="en-US" sz="2400">
                <a:ea typeface="ＭＳ Ｐゴシック" panose="020B0600070205080204" pitchFamily="34" charset="-128"/>
              </a:rPr>
              <a:t> increases with height and age </a:t>
            </a:r>
          </a:p>
          <a:p>
            <a:r>
              <a:rPr lang="it-IT" altLang="en-US" sz="2400">
                <a:ea typeface="ＭＳ Ｐゴシック" panose="020B0600070205080204" pitchFamily="34" charset="-128"/>
              </a:rPr>
              <a:t>Is this increase / change linear?</a:t>
            </a:r>
          </a:p>
          <a:p>
            <a:r>
              <a:rPr lang="it-IT" altLang="en-US" sz="2400">
                <a:ea typeface="ＭＳ Ｐゴシック" panose="020B0600070205080204" pitchFamily="34" charset="-128"/>
              </a:rPr>
              <a:t>Let</a:t>
            </a:r>
            <a:r>
              <a:rPr lang="it-IT" altLang="it-IT" sz="2400">
                <a:ea typeface="ＭＳ Ｐゴシック" panose="020B0600070205080204" pitchFamily="34" charset="-128"/>
              </a:rPr>
              <a:t>’</a:t>
            </a:r>
            <a:r>
              <a:rPr lang="it-IT" altLang="en-US" sz="2400">
                <a:ea typeface="ＭＳ Ｐゴシック" panose="020B0600070205080204" pitchFamily="34" charset="-128"/>
              </a:rPr>
              <a:t>s look at the scatter plots</a:t>
            </a:r>
          </a:p>
          <a:p>
            <a:pPr>
              <a:buFontTx/>
              <a:buNone/>
            </a:pPr>
            <a:endParaRPr lang="it-IT" altLang="en-US" sz="2400">
              <a:ea typeface="ＭＳ Ｐゴシック" panose="020B0600070205080204" pitchFamily="34" charset="-128"/>
            </a:endParaRP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D2972D5F-136C-EF0A-A899-A6C898A99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it-IT" sz="2800" b="1">
                <a:solidFill>
                  <a:schemeClr val="accent1"/>
                </a:solidFill>
              </a:rPr>
              <a:t>Multiple linear regression: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two continuous predictors</a:t>
            </a:r>
          </a:p>
        </p:txBody>
      </p:sp>
      <p:sp>
        <p:nvSpPr>
          <p:cNvPr id="34819" name="Segnaposto numero diapositiva 5">
            <a:extLst>
              <a:ext uri="{FF2B5EF4-FFF2-40B4-BE49-F238E27FC236}">
                <a16:creationId xmlns:a16="http://schemas.microsoft.com/office/drawing/2014/main" id="{6D38FC57-90E2-D4F8-3084-3BA91A145E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4D148F-7C22-9A40-BB9B-E00ED46F780D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5">
            <a:extLst>
              <a:ext uri="{FF2B5EF4-FFF2-40B4-BE49-F238E27FC236}">
                <a16:creationId xmlns:a16="http://schemas.microsoft.com/office/drawing/2014/main" id="{E5B0445C-319E-F3AC-3249-0FE6190236E8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341438"/>
            <a:ext cx="6553200" cy="4792662"/>
          </a:xfrm>
        </p:spPr>
      </p:pic>
      <p:sp>
        <p:nvSpPr>
          <p:cNvPr id="35842" name="Segnaposto numero diapositiva 5">
            <a:extLst>
              <a:ext uri="{FF2B5EF4-FFF2-40B4-BE49-F238E27FC236}">
                <a16:creationId xmlns:a16="http://schemas.microsoft.com/office/drawing/2014/main" id="{7C93064A-2C1B-0026-276F-F368566437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7F99295-D16E-2C4A-9EFE-6BEA647CD89A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24601685-C3B4-F456-B861-EE77B8EA4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FEV</a:t>
            </a:r>
            <a:r>
              <a:rPr lang="it-IT" altLang="it-IT" sz="2800" b="1" baseline="-25000">
                <a:solidFill>
                  <a:schemeClr val="accent1"/>
                </a:solidFill>
              </a:rPr>
              <a:t>1</a:t>
            </a:r>
            <a:r>
              <a:rPr lang="it-IT" altLang="it-IT" sz="2800" b="1">
                <a:solidFill>
                  <a:schemeClr val="accent1"/>
                </a:solidFill>
              </a:rPr>
              <a:t> vs. height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egnaposto numero diapositiva 5">
            <a:extLst>
              <a:ext uri="{FF2B5EF4-FFF2-40B4-BE49-F238E27FC236}">
                <a16:creationId xmlns:a16="http://schemas.microsoft.com/office/drawing/2014/main" id="{51CE5FFB-6B7D-E815-DE49-6DE11410F2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1520951-6379-5647-BEBA-E7F3A4066CA9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D571641F-79FB-C10B-2077-814AED3FB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FEV</a:t>
            </a:r>
            <a:r>
              <a:rPr lang="it-IT" altLang="it-IT" sz="2800" b="1" baseline="-25000">
                <a:solidFill>
                  <a:schemeClr val="accent1"/>
                </a:solidFill>
              </a:rPr>
              <a:t>1</a:t>
            </a:r>
            <a:r>
              <a:rPr lang="it-IT" altLang="it-IT" sz="2800" b="1">
                <a:solidFill>
                  <a:schemeClr val="accent1"/>
                </a:solidFill>
              </a:rPr>
              <a:t> vs. age </a:t>
            </a:r>
          </a:p>
        </p:txBody>
      </p:sp>
      <p:pic>
        <p:nvPicPr>
          <p:cNvPr id="36867" name="Picture 4">
            <a:extLst>
              <a:ext uri="{FF2B5EF4-FFF2-40B4-BE49-F238E27FC236}">
                <a16:creationId xmlns:a16="http://schemas.microsoft.com/office/drawing/2014/main" id="{FE565299-491A-74DF-29EC-05DD033F9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268413"/>
            <a:ext cx="6913562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6">
            <a:extLst>
              <a:ext uri="{FF2B5EF4-FFF2-40B4-BE49-F238E27FC236}">
                <a16:creationId xmlns:a16="http://schemas.microsoft.com/office/drawing/2014/main" id="{BC94DA8B-DD84-AB59-C3EC-E95553536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1112520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0" name="Picture 7">
            <a:extLst>
              <a:ext uri="{FF2B5EF4-FFF2-40B4-BE49-F238E27FC236}">
                <a16:creationId xmlns:a16="http://schemas.microsoft.com/office/drawing/2014/main" id="{F79FBA2B-6D9E-3ABF-12E3-04C13970A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657600"/>
            <a:ext cx="114300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60" name="Oval 8">
            <a:extLst>
              <a:ext uri="{FF2B5EF4-FFF2-40B4-BE49-F238E27FC236}">
                <a16:creationId xmlns:a16="http://schemas.microsoft.com/office/drawing/2014/main" id="{6DF2F29F-DB32-8279-B264-E1BCE92D7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209800"/>
            <a:ext cx="1676400" cy="6096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/>
          </a:p>
        </p:txBody>
      </p:sp>
      <p:sp>
        <p:nvSpPr>
          <p:cNvPr id="151561" name="Oval 9">
            <a:extLst>
              <a:ext uri="{FF2B5EF4-FFF2-40B4-BE49-F238E27FC236}">
                <a16:creationId xmlns:a16="http://schemas.microsoft.com/office/drawing/2014/main" id="{4FBC709E-3DC0-C738-81AE-FA362249D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14800"/>
            <a:ext cx="1676400" cy="6096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/>
          </a:p>
        </p:txBody>
      </p:sp>
      <p:sp>
        <p:nvSpPr>
          <p:cNvPr id="37893" name="Rectangle 2">
            <a:extLst>
              <a:ext uri="{FF2B5EF4-FFF2-40B4-BE49-F238E27FC236}">
                <a16:creationId xmlns:a16="http://schemas.microsoft.com/office/drawing/2014/main" id="{9F192C7D-3052-9130-15D5-6E5B785C5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FEV</a:t>
            </a:r>
            <a:r>
              <a:rPr lang="it-IT" altLang="it-IT" sz="2800" b="1" baseline="-25000">
                <a:solidFill>
                  <a:schemeClr val="accent1"/>
                </a:solidFill>
              </a:rPr>
              <a:t>1</a:t>
            </a:r>
            <a:r>
              <a:rPr lang="it-IT" altLang="it-IT" sz="2800" b="1">
                <a:solidFill>
                  <a:schemeClr val="accent1"/>
                </a:solidFill>
              </a:rPr>
              <a:t> vs. height and age</a:t>
            </a:r>
          </a:p>
        </p:txBody>
      </p:sp>
      <p:sp>
        <p:nvSpPr>
          <p:cNvPr id="37894" name="Segnaposto numero diapositiva 5">
            <a:extLst>
              <a:ext uri="{FF2B5EF4-FFF2-40B4-BE49-F238E27FC236}">
                <a16:creationId xmlns:a16="http://schemas.microsoft.com/office/drawing/2014/main" id="{87E282CB-F5A1-CE95-93F8-E1E658319A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41F01C1-7569-A344-ABE1-8FBD51C08D28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0" grpId="0" animBg="1"/>
      <p:bldP spid="15156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5">
            <a:extLst>
              <a:ext uri="{FF2B5EF4-FFF2-40B4-BE49-F238E27FC236}">
                <a16:creationId xmlns:a16="http://schemas.microsoft.com/office/drawing/2014/main" id="{BC2481B6-5232-1604-F615-397381623DE0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341438"/>
            <a:ext cx="6553200" cy="4792662"/>
          </a:xfrm>
        </p:spPr>
      </p:pic>
      <p:sp>
        <p:nvSpPr>
          <p:cNvPr id="38914" name="Segnaposto numero diapositiva 5">
            <a:extLst>
              <a:ext uri="{FF2B5EF4-FFF2-40B4-BE49-F238E27FC236}">
                <a16:creationId xmlns:a16="http://schemas.microsoft.com/office/drawing/2014/main" id="{A69B3D93-E32A-1247-92E9-7327B74F0F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8F5EFE6-18CE-E64B-9A8D-560BDD6AD5B0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89A5AC60-0A69-BB1E-6E6E-785398600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FEV</a:t>
            </a:r>
            <a:r>
              <a:rPr lang="it-IT" altLang="it-IT" sz="2800" b="1" baseline="-25000">
                <a:solidFill>
                  <a:schemeClr val="accent1"/>
                </a:solidFill>
              </a:rPr>
              <a:t>1</a:t>
            </a:r>
            <a:r>
              <a:rPr lang="it-IT" altLang="it-IT" sz="2800" b="1">
                <a:solidFill>
                  <a:schemeClr val="accent1"/>
                </a:solidFill>
              </a:rPr>
              <a:t> vs. height </a:t>
            </a: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CF555962-9856-BA1C-5859-062B2D419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4462463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/>
              <a:t>FEV</a:t>
            </a:r>
            <a:r>
              <a:rPr lang="it-IT" altLang="it-IT" baseline="-25000"/>
              <a:t>1</a:t>
            </a:r>
            <a:r>
              <a:rPr lang="it-IT" altLang="it-IT"/>
              <a:t>= -5.433 + 0.052 </a:t>
            </a:r>
            <a:r>
              <a:rPr lang="it-IT" altLang="it-IT">
                <a:latin typeface="Wingdings" pitchFamily="2" charset="2"/>
                <a:sym typeface="Wingdings" pitchFamily="2" charset="2"/>
              </a:rPr>
              <a:t></a:t>
            </a:r>
            <a:r>
              <a:rPr lang="it-IT" altLang="it-IT"/>
              <a:t> height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egnaposto numero diapositiva 5">
            <a:extLst>
              <a:ext uri="{FF2B5EF4-FFF2-40B4-BE49-F238E27FC236}">
                <a16:creationId xmlns:a16="http://schemas.microsoft.com/office/drawing/2014/main" id="{62D2C116-1BD2-81BE-30E0-7BAB812A0F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19A31CF-EDFD-EA4B-B88A-BC9DE1439551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93DEA762-76E1-8DBC-6899-728C9B9E1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FEV</a:t>
            </a:r>
            <a:r>
              <a:rPr lang="it-IT" altLang="it-IT" sz="2800" b="1" baseline="-25000">
                <a:solidFill>
                  <a:schemeClr val="accent1"/>
                </a:solidFill>
              </a:rPr>
              <a:t>1</a:t>
            </a:r>
            <a:r>
              <a:rPr lang="it-IT" altLang="it-IT" sz="2800" b="1">
                <a:solidFill>
                  <a:schemeClr val="accent1"/>
                </a:solidFill>
              </a:rPr>
              <a:t> vs. age </a:t>
            </a:r>
          </a:p>
        </p:txBody>
      </p:sp>
      <p:pic>
        <p:nvPicPr>
          <p:cNvPr id="39939" name="Picture 4">
            <a:extLst>
              <a:ext uri="{FF2B5EF4-FFF2-40B4-BE49-F238E27FC236}">
                <a16:creationId xmlns:a16="http://schemas.microsoft.com/office/drawing/2014/main" id="{3D1474B2-E2FE-7EE3-06E3-A039ABE10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268413"/>
            <a:ext cx="6913562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Text Box 4">
            <a:extLst>
              <a:ext uri="{FF2B5EF4-FFF2-40B4-BE49-F238E27FC236}">
                <a16:creationId xmlns:a16="http://schemas.microsoft.com/office/drawing/2014/main" id="{86DC9353-9C0E-2649-089B-5F87BD31A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38862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it-IT" altLang="it-IT"/>
              <a:t>FEV</a:t>
            </a:r>
            <a:r>
              <a:rPr lang="it-IT" altLang="it-IT" baseline="-25000"/>
              <a:t>1</a:t>
            </a:r>
            <a:r>
              <a:rPr lang="it-IT" altLang="it-IT"/>
              <a:t>= 0.432 + 0.222 </a:t>
            </a:r>
            <a:r>
              <a:rPr lang="it-IT" altLang="it-IT">
                <a:latin typeface="Wingdings" pitchFamily="2" charset="2"/>
                <a:sym typeface="Wingdings" pitchFamily="2" charset="2"/>
              </a:rPr>
              <a:t></a:t>
            </a:r>
            <a:r>
              <a:rPr lang="it-IT" altLang="it-IT"/>
              <a:t> age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6">
            <a:extLst>
              <a:ext uri="{FF2B5EF4-FFF2-40B4-BE49-F238E27FC236}">
                <a16:creationId xmlns:a16="http://schemas.microsoft.com/office/drawing/2014/main" id="{02201185-2585-F41C-3E57-2060B614A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1112520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2" name="Picture 7">
            <a:extLst>
              <a:ext uri="{FF2B5EF4-FFF2-40B4-BE49-F238E27FC236}">
                <a16:creationId xmlns:a16="http://schemas.microsoft.com/office/drawing/2014/main" id="{27C30D75-9BA0-704E-32B4-68A952205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657600"/>
            <a:ext cx="114300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Oval 8">
            <a:extLst>
              <a:ext uri="{FF2B5EF4-FFF2-40B4-BE49-F238E27FC236}">
                <a16:creationId xmlns:a16="http://schemas.microsoft.com/office/drawing/2014/main" id="{F4307895-0411-525C-3177-70560E549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209800"/>
            <a:ext cx="1676400" cy="6096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/>
          </a:p>
        </p:txBody>
      </p:sp>
      <p:sp>
        <p:nvSpPr>
          <p:cNvPr id="40964" name="Oval 9">
            <a:extLst>
              <a:ext uri="{FF2B5EF4-FFF2-40B4-BE49-F238E27FC236}">
                <a16:creationId xmlns:a16="http://schemas.microsoft.com/office/drawing/2014/main" id="{4637480D-646B-9B89-8309-6547C880D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14800"/>
            <a:ext cx="1676400" cy="6096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/>
          </a:p>
        </p:txBody>
      </p:sp>
      <p:sp>
        <p:nvSpPr>
          <p:cNvPr id="40965" name="Rectangle 2">
            <a:extLst>
              <a:ext uri="{FF2B5EF4-FFF2-40B4-BE49-F238E27FC236}">
                <a16:creationId xmlns:a16="http://schemas.microsoft.com/office/drawing/2014/main" id="{7F4D9D09-2652-F1B1-EECE-019B7F188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FEV</a:t>
            </a:r>
            <a:r>
              <a:rPr lang="it-IT" altLang="it-IT" sz="2800" b="1" baseline="-25000">
                <a:solidFill>
                  <a:schemeClr val="accent1"/>
                </a:solidFill>
              </a:rPr>
              <a:t>1</a:t>
            </a:r>
            <a:r>
              <a:rPr lang="it-IT" altLang="it-IT" sz="2800" b="1">
                <a:solidFill>
                  <a:schemeClr val="accent1"/>
                </a:solidFill>
              </a:rPr>
              <a:t> vs. height and vs. age: statistically significant?</a:t>
            </a:r>
          </a:p>
        </p:txBody>
      </p:sp>
      <p:sp>
        <p:nvSpPr>
          <p:cNvPr id="40966" name="Segnaposto numero diapositiva 5">
            <a:extLst>
              <a:ext uri="{FF2B5EF4-FFF2-40B4-BE49-F238E27FC236}">
                <a16:creationId xmlns:a16="http://schemas.microsoft.com/office/drawing/2014/main" id="{E546A1F6-1098-3DAA-0390-953B04CF0E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D572909-43E5-8847-B169-7A1E01A1209B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" name="Oval 5">
            <a:extLst>
              <a:ext uri="{FF2B5EF4-FFF2-40B4-BE49-F238E27FC236}">
                <a16:creationId xmlns:a16="http://schemas.microsoft.com/office/drawing/2014/main" id="{0351131E-E4E4-25AC-00C2-A82655B0E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0125" y="2316163"/>
            <a:ext cx="2614613" cy="6096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/>
          </a:p>
        </p:txBody>
      </p:sp>
      <p:sp>
        <p:nvSpPr>
          <p:cNvPr id="9" name="Oval 6">
            <a:extLst>
              <a:ext uri="{FF2B5EF4-FFF2-40B4-BE49-F238E27FC236}">
                <a16:creationId xmlns:a16="http://schemas.microsoft.com/office/drawing/2014/main" id="{9B9B9EE2-7E4D-EF36-C2F3-43656C377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4221163"/>
            <a:ext cx="2614613" cy="6096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/>
          </a:p>
        </p:txBody>
      </p:sp>
      <p:sp>
        <p:nvSpPr>
          <p:cNvPr id="11" name="Oval 8">
            <a:extLst>
              <a:ext uri="{FF2B5EF4-FFF2-40B4-BE49-F238E27FC236}">
                <a16:creationId xmlns:a16="http://schemas.microsoft.com/office/drawing/2014/main" id="{25D095CD-F463-515D-90FB-F7E4D971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2349500"/>
            <a:ext cx="936625" cy="4699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/>
          </a:p>
        </p:txBody>
      </p:sp>
      <p:sp>
        <p:nvSpPr>
          <p:cNvPr id="13" name="Oval 9">
            <a:extLst>
              <a:ext uri="{FF2B5EF4-FFF2-40B4-BE49-F238E27FC236}">
                <a16:creationId xmlns:a16="http://schemas.microsoft.com/office/drawing/2014/main" id="{1A979A5A-FED8-196C-E938-C1E9EFFA0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221163"/>
            <a:ext cx="935038" cy="471487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>
            <a:extLst>
              <a:ext uri="{FF2B5EF4-FFF2-40B4-BE49-F238E27FC236}">
                <a16:creationId xmlns:a16="http://schemas.microsoft.com/office/drawing/2014/main" id="{DCFAD748-96EE-EACA-732B-EE3E402351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>
              <a:buFont typeface="Wingdings" charset="0"/>
              <a:buChar char="§"/>
              <a:defRPr/>
            </a:pPr>
            <a:r>
              <a:rPr lang="it-IT" dirty="0" err="1">
                <a:cs typeface="+mn-cs"/>
              </a:rPr>
              <a:t>What</a:t>
            </a:r>
            <a:r>
              <a:rPr lang="it-IT" dirty="0">
                <a:cs typeface="+mn-cs"/>
              </a:rPr>
              <a:t> </a:t>
            </a:r>
            <a:r>
              <a:rPr lang="it-IT" dirty="0" err="1">
                <a:cs typeface="+mn-cs"/>
              </a:rPr>
              <a:t>is</a:t>
            </a:r>
            <a:r>
              <a:rPr lang="it-IT" dirty="0">
                <a:cs typeface="+mn-cs"/>
              </a:rPr>
              <a:t> the </a:t>
            </a:r>
            <a:r>
              <a:rPr lang="it-IT" dirty="0" err="1">
                <a:cs typeface="+mn-cs"/>
              </a:rPr>
              <a:t>relationship</a:t>
            </a:r>
            <a:r>
              <a:rPr lang="it-IT" dirty="0">
                <a:cs typeface="+mn-cs"/>
              </a:rPr>
              <a:t> </a:t>
            </a:r>
            <a:r>
              <a:rPr lang="it-IT" dirty="0" err="1">
                <a:cs typeface="+mn-cs"/>
              </a:rPr>
              <a:t>between</a:t>
            </a:r>
            <a:r>
              <a:rPr lang="it-IT" dirty="0">
                <a:cs typeface="+mn-cs"/>
              </a:rPr>
              <a:t> FEV</a:t>
            </a:r>
            <a:r>
              <a:rPr lang="it-IT" baseline="-25000" dirty="0">
                <a:cs typeface="+mn-cs"/>
              </a:rPr>
              <a:t>1 </a:t>
            </a:r>
            <a:r>
              <a:rPr lang="it-IT" dirty="0">
                <a:cs typeface="+mn-cs"/>
              </a:rPr>
              <a:t>and </a:t>
            </a:r>
            <a:r>
              <a:rPr lang="it-IT" dirty="0" err="1">
                <a:cs typeface="+mn-cs"/>
              </a:rPr>
              <a:t>age</a:t>
            </a:r>
            <a:r>
              <a:rPr lang="it-IT" dirty="0">
                <a:cs typeface="+mn-cs"/>
              </a:rPr>
              <a:t>, </a:t>
            </a:r>
            <a:r>
              <a:rPr lang="it-IT" dirty="0" err="1">
                <a:cs typeface="+mn-cs"/>
              </a:rPr>
              <a:t>accounting</a:t>
            </a:r>
            <a:r>
              <a:rPr lang="it-IT" dirty="0">
                <a:cs typeface="+mn-cs"/>
              </a:rPr>
              <a:t> for the </a:t>
            </a:r>
            <a:r>
              <a:rPr lang="it-IT" dirty="0" err="1">
                <a:cs typeface="+mn-cs"/>
              </a:rPr>
              <a:t>relationship</a:t>
            </a:r>
            <a:r>
              <a:rPr lang="it-IT" dirty="0">
                <a:cs typeface="+mn-cs"/>
              </a:rPr>
              <a:t> </a:t>
            </a:r>
            <a:r>
              <a:rPr lang="it-IT" dirty="0" err="1">
                <a:cs typeface="+mn-cs"/>
              </a:rPr>
              <a:t>between</a:t>
            </a:r>
            <a:r>
              <a:rPr lang="it-IT" dirty="0">
                <a:cs typeface="+mn-cs"/>
              </a:rPr>
              <a:t> FEV</a:t>
            </a:r>
            <a:r>
              <a:rPr lang="it-IT" baseline="-25000" dirty="0">
                <a:cs typeface="+mn-cs"/>
              </a:rPr>
              <a:t>1 </a:t>
            </a:r>
            <a:r>
              <a:rPr lang="it-IT" dirty="0">
                <a:cs typeface="+mn-cs"/>
              </a:rPr>
              <a:t>and </a:t>
            </a:r>
            <a:r>
              <a:rPr lang="it-IT" dirty="0" err="1">
                <a:cs typeface="+mn-cs"/>
              </a:rPr>
              <a:t>height</a:t>
            </a:r>
            <a:r>
              <a:rPr lang="it-IT" dirty="0">
                <a:cs typeface="+mn-cs"/>
              </a:rPr>
              <a:t>?</a:t>
            </a:r>
          </a:p>
          <a:p>
            <a:pPr>
              <a:buFont typeface="Wingdings" charset="0"/>
              <a:buChar char="§"/>
              <a:defRPr/>
            </a:pPr>
            <a:endParaRPr lang="it-IT" dirty="0">
              <a:cs typeface="+mn-cs"/>
            </a:endParaRPr>
          </a:p>
          <a:p>
            <a:pPr>
              <a:buFont typeface="Wingdings" charset="0"/>
              <a:buChar char="§"/>
              <a:defRPr/>
            </a:pPr>
            <a:r>
              <a:rPr lang="it-IT" dirty="0" err="1">
                <a:cs typeface="+mn-cs"/>
              </a:rPr>
              <a:t>What</a:t>
            </a:r>
            <a:r>
              <a:rPr lang="it-IT" dirty="0">
                <a:cs typeface="+mn-cs"/>
              </a:rPr>
              <a:t> </a:t>
            </a:r>
            <a:r>
              <a:rPr lang="it-IT" dirty="0" err="1">
                <a:cs typeface="+mn-cs"/>
              </a:rPr>
              <a:t>is</a:t>
            </a:r>
            <a:r>
              <a:rPr lang="it-IT" dirty="0">
                <a:cs typeface="+mn-cs"/>
              </a:rPr>
              <a:t> the </a:t>
            </a:r>
            <a:r>
              <a:rPr lang="it-IT" dirty="0" err="1">
                <a:cs typeface="+mn-cs"/>
              </a:rPr>
              <a:t>relationship</a:t>
            </a:r>
            <a:r>
              <a:rPr lang="it-IT" dirty="0">
                <a:cs typeface="+mn-cs"/>
              </a:rPr>
              <a:t> </a:t>
            </a:r>
            <a:r>
              <a:rPr lang="it-IT" dirty="0" err="1">
                <a:cs typeface="+mn-cs"/>
              </a:rPr>
              <a:t>between</a:t>
            </a:r>
            <a:r>
              <a:rPr lang="it-IT" dirty="0">
                <a:cs typeface="+mn-cs"/>
              </a:rPr>
              <a:t> FEV</a:t>
            </a:r>
            <a:r>
              <a:rPr lang="it-IT" baseline="-25000" dirty="0">
                <a:cs typeface="+mn-cs"/>
              </a:rPr>
              <a:t>1 </a:t>
            </a:r>
            <a:r>
              <a:rPr lang="it-IT" dirty="0">
                <a:cs typeface="+mn-cs"/>
              </a:rPr>
              <a:t>and </a:t>
            </a:r>
            <a:r>
              <a:rPr lang="it-IT" dirty="0" err="1">
                <a:cs typeface="+mn-cs"/>
              </a:rPr>
              <a:t>height</a:t>
            </a:r>
            <a:r>
              <a:rPr lang="it-IT" dirty="0">
                <a:cs typeface="+mn-cs"/>
              </a:rPr>
              <a:t>, </a:t>
            </a:r>
            <a:r>
              <a:rPr lang="it-IT" dirty="0" err="1">
                <a:cs typeface="+mn-cs"/>
              </a:rPr>
              <a:t>accounting</a:t>
            </a:r>
            <a:r>
              <a:rPr lang="it-IT" dirty="0">
                <a:cs typeface="+mn-cs"/>
              </a:rPr>
              <a:t> for the </a:t>
            </a:r>
            <a:r>
              <a:rPr lang="it-IT" dirty="0" err="1">
                <a:cs typeface="+mn-cs"/>
              </a:rPr>
              <a:t>relationship</a:t>
            </a:r>
            <a:r>
              <a:rPr lang="it-IT" dirty="0">
                <a:cs typeface="+mn-cs"/>
              </a:rPr>
              <a:t> </a:t>
            </a:r>
            <a:r>
              <a:rPr lang="it-IT" dirty="0" err="1">
                <a:cs typeface="+mn-cs"/>
              </a:rPr>
              <a:t>between</a:t>
            </a:r>
            <a:r>
              <a:rPr lang="it-IT" dirty="0">
                <a:cs typeface="+mn-cs"/>
              </a:rPr>
              <a:t> FEV</a:t>
            </a:r>
            <a:r>
              <a:rPr lang="it-IT" baseline="-25000" dirty="0">
                <a:cs typeface="+mn-cs"/>
              </a:rPr>
              <a:t>1 </a:t>
            </a:r>
            <a:r>
              <a:rPr lang="it-IT" dirty="0">
                <a:cs typeface="+mn-cs"/>
              </a:rPr>
              <a:t>and </a:t>
            </a:r>
            <a:r>
              <a:rPr lang="it-IT" dirty="0" err="1">
                <a:cs typeface="+mn-cs"/>
              </a:rPr>
              <a:t>age</a:t>
            </a:r>
            <a:r>
              <a:rPr lang="it-IT" dirty="0">
                <a:cs typeface="+mn-cs"/>
              </a:rPr>
              <a:t>?</a:t>
            </a:r>
          </a:p>
        </p:txBody>
      </p:sp>
      <p:sp>
        <p:nvSpPr>
          <p:cNvPr id="41986" name="Segnaposto numero diapositiva 5">
            <a:extLst>
              <a:ext uri="{FF2B5EF4-FFF2-40B4-BE49-F238E27FC236}">
                <a16:creationId xmlns:a16="http://schemas.microsoft.com/office/drawing/2014/main" id="{D7F547D1-5085-7847-2789-F819376673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3D52053-A766-D242-B98F-97EF27E7F842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838C31E3-0B73-1122-38DD-E10381601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FEV</a:t>
            </a:r>
            <a:r>
              <a:rPr lang="it-IT" altLang="it-IT" sz="2800" b="1" baseline="-25000">
                <a:solidFill>
                  <a:schemeClr val="accent1"/>
                </a:solidFill>
              </a:rPr>
              <a:t>1</a:t>
            </a:r>
            <a:r>
              <a:rPr lang="it-IT" altLang="it-IT" sz="2800" b="1">
                <a:solidFill>
                  <a:schemeClr val="accent1"/>
                </a:solidFill>
              </a:rPr>
              <a:t> vs. height and age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>
            <a:extLst>
              <a:ext uri="{FF2B5EF4-FFF2-40B4-BE49-F238E27FC236}">
                <a16:creationId xmlns:a16="http://schemas.microsoft.com/office/drawing/2014/main" id="{56E3F6F3-8653-B80E-89C5-2CD9C1242E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7920038" cy="46783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it-IT" dirty="0">
                <a:cs typeface="+mn-cs"/>
              </a:rPr>
              <a:t>	</a:t>
            </a:r>
            <a:r>
              <a:rPr lang="it-IT" sz="2400" dirty="0" err="1">
                <a:cs typeface="+mn-cs"/>
              </a:rPr>
              <a:t>Multivariable</a:t>
            </a:r>
            <a:r>
              <a:rPr lang="it-IT" sz="2400" dirty="0">
                <a:cs typeface="+mn-cs"/>
              </a:rPr>
              <a:t> model: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it-IT" dirty="0"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it-IT" dirty="0"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it-IT" dirty="0"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it-IT" dirty="0"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it-IT" dirty="0">
                <a:cs typeface="+mn-cs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it-IT" dirty="0"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it-IT" dirty="0"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it-IT" dirty="0"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it-IT" sz="2400" dirty="0">
                <a:cs typeface="+mn-cs"/>
              </a:rPr>
              <a:t>	The model </a:t>
            </a:r>
            <a:r>
              <a:rPr lang="it-IT" sz="2400" dirty="0" err="1">
                <a:cs typeface="+mn-cs"/>
              </a:rPr>
              <a:t>assumes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that</a:t>
            </a:r>
            <a:r>
              <a:rPr lang="it-IT" sz="2400" dirty="0">
                <a:cs typeface="+mn-cs"/>
              </a:rPr>
              <a:t> for </a:t>
            </a:r>
            <a:r>
              <a:rPr lang="it-IT" sz="2400" dirty="0" err="1">
                <a:cs typeface="+mn-cs"/>
              </a:rPr>
              <a:t>each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specific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age</a:t>
            </a:r>
            <a:r>
              <a:rPr lang="it-IT" sz="2400" dirty="0">
                <a:cs typeface="+mn-cs"/>
              </a:rPr>
              <a:t>, FEV</a:t>
            </a:r>
            <a:r>
              <a:rPr lang="it-IT" sz="2400" baseline="-25000" dirty="0">
                <a:cs typeface="+mn-cs"/>
              </a:rPr>
              <a:t>1 </a:t>
            </a:r>
            <a:r>
              <a:rPr lang="it-IT" sz="2400" dirty="0" err="1">
                <a:cs typeface="+mn-cs"/>
              </a:rPr>
              <a:t>depends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linearly</a:t>
            </a:r>
            <a:r>
              <a:rPr lang="it-IT" sz="2400" dirty="0">
                <a:cs typeface="+mn-cs"/>
              </a:rPr>
              <a:t> on </a:t>
            </a:r>
            <a:r>
              <a:rPr lang="it-IT" sz="2400" dirty="0" err="1">
                <a:cs typeface="+mn-cs"/>
              </a:rPr>
              <a:t>height</a:t>
            </a:r>
            <a:r>
              <a:rPr lang="it-IT" sz="2400" dirty="0">
                <a:cs typeface="+mn-cs"/>
              </a:rPr>
              <a:t>, and </a:t>
            </a:r>
            <a:r>
              <a:rPr lang="it-IT" sz="2400" dirty="0" err="1">
                <a:cs typeface="+mn-cs"/>
              </a:rPr>
              <a:t>that</a:t>
            </a:r>
            <a:r>
              <a:rPr lang="it-IT" sz="2400" dirty="0">
                <a:cs typeface="+mn-cs"/>
              </a:rPr>
              <a:t> for </a:t>
            </a:r>
            <a:r>
              <a:rPr lang="it-IT" sz="2400" dirty="0" err="1">
                <a:cs typeface="+mn-cs"/>
              </a:rPr>
              <a:t>each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specific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height</a:t>
            </a:r>
            <a:r>
              <a:rPr lang="it-IT" sz="2400" dirty="0">
                <a:cs typeface="+mn-cs"/>
              </a:rPr>
              <a:t>, FEV</a:t>
            </a:r>
            <a:r>
              <a:rPr lang="it-IT" sz="2400" baseline="-25000" dirty="0">
                <a:cs typeface="+mn-cs"/>
              </a:rPr>
              <a:t>1 </a:t>
            </a:r>
            <a:r>
              <a:rPr lang="it-IT" sz="2400" dirty="0" err="1">
                <a:cs typeface="+mn-cs"/>
              </a:rPr>
              <a:t>depends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linearly</a:t>
            </a:r>
            <a:r>
              <a:rPr lang="it-IT" sz="2400" dirty="0">
                <a:cs typeface="+mn-cs"/>
              </a:rPr>
              <a:t> on </a:t>
            </a:r>
            <a:r>
              <a:rPr lang="it-IT" sz="2400" dirty="0" err="1">
                <a:cs typeface="+mn-cs"/>
              </a:rPr>
              <a:t>age</a:t>
            </a:r>
            <a:endParaRPr lang="it-IT" sz="2400" dirty="0"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it-IT" dirty="0">
              <a:cs typeface="+mn-cs"/>
            </a:endParaRPr>
          </a:p>
        </p:txBody>
      </p:sp>
      <p:graphicFrame>
        <p:nvGraphicFramePr>
          <p:cNvPr id="43010" name="Object 4">
            <a:extLst>
              <a:ext uri="{FF2B5EF4-FFF2-40B4-BE49-F238E27FC236}">
                <a16:creationId xmlns:a16="http://schemas.microsoft.com/office/drawing/2014/main" id="{991093C7-26DE-6CFF-D056-316375F14C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2438400"/>
          <a:ext cx="34893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968700" imgH="5270500" progId="Equation.3">
                  <p:embed/>
                </p:oleObj>
              </mc:Choice>
              <mc:Fallback>
                <p:oleObj name="Equation" r:id="rId2" imgW="28968700" imgH="5270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438400"/>
                        <a:ext cx="3489325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5">
            <a:extLst>
              <a:ext uri="{FF2B5EF4-FFF2-40B4-BE49-F238E27FC236}">
                <a16:creationId xmlns:a16="http://schemas.microsoft.com/office/drawing/2014/main" id="{6BE99182-B79D-99D3-50EF-E488BA5FA3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35125" y="3590925"/>
          <a:ext cx="5710238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57400" imgH="215900" progId="Equation.3">
                  <p:embed/>
                </p:oleObj>
              </mc:Choice>
              <mc:Fallback>
                <p:oleObj name="Equation" r:id="rId4" imgW="2057400" imgH="215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5" y="3590925"/>
                        <a:ext cx="5710238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2" name="Rectangle 2">
            <a:extLst>
              <a:ext uri="{FF2B5EF4-FFF2-40B4-BE49-F238E27FC236}">
                <a16:creationId xmlns:a16="http://schemas.microsoft.com/office/drawing/2014/main" id="{B20EBD4B-8555-0624-3153-A82ABE545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FEV</a:t>
            </a:r>
            <a:r>
              <a:rPr lang="it-IT" altLang="it-IT" sz="2800" b="1" baseline="-25000">
                <a:solidFill>
                  <a:schemeClr val="accent1"/>
                </a:solidFill>
              </a:rPr>
              <a:t>1</a:t>
            </a:r>
            <a:r>
              <a:rPr lang="it-IT" altLang="it-IT" sz="2800" b="1">
                <a:solidFill>
                  <a:schemeClr val="accent1"/>
                </a:solidFill>
              </a:rPr>
              <a:t> vs. height and age</a:t>
            </a:r>
          </a:p>
        </p:txBody>
      </p:sp>
      <p:sp>
        <p:nvSpPr>
          <p:cNvPr id="43013" name="Segnaposto numero diapositiva 5">
            <a:extLst>
              <a:ext uri="{FF2B5EF4-FFF2-40B4-BE49-F238E27FC236}">
                <a16:creationId xmlns:a16="http://schemas.microsoft.com/office/drawing/2014/main" id="{5CEA7670-8AAD-73CE-CC7A-9535557B5B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F4E429-6373-0044-AAAB-657CDC1C975C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>
            <a:extLst>
              <a:ext uri="{FF2B5EF4-FFF2-40B4-BE49-F238E27FC236}">
                <a16:creationId xmlns:a16="http://schemas.microsoft.com/office/drawing/2014/main" id="{D8FCB838-7F9D-8CFD-41EE-798234A054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7772400" cy="4114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it-IT" dirty="0">
                <a:cs typeface="+mn-cs"/>
              </a:rPr>
              <a:t>	</a:t>
            </a:r>
            <a:r>
              <a:rPr lang="it-IT" sz="2400" i="1" dirty="0" err="1">
                <a:latin typeface="Symbol" charset="0"/>
                <a:cs typeface="+mn-cs"/>
              </a:rPr>
              <a:t>b</a:t>
            </a:r>
            <a:r>
              <a:rPr lang="it-IT" sz="2400" i="1" dirty="0" err="1">
                <a:cs typeface="+mn-cs"/>
              </a:rPr>
              <a:t>s</a:t>
            </a:r>
            <a:r>
              <a:rPr lang="it-IT" sz="2400" i="1" dirty="0">
                <a:latin typeface="Symbol" charset="0"/>
                <a:cs typeface="+mn-cs"/>
              </a:rPr>
              <a:t> </a:t>
            </a:r>
            <a:r>
              <a:rPr lang="it-IT" sz="2400" dirty="0">
                <a:cs typeface="+mn-cs"/>
              </a:rPr>
              <a:t>are </a:t>
            </a:r>
            <a:r>
              <a:rPr lang="it-IT" sz="2400" dirty="0" err="1">
                <a:cs typeface="+mn-cs"/>
              </a:rPr>
              <a:t>estimated</a:t>
            </a:r>
            <a:r>
              <a:rPr lang="it-IT" sz="2400" dirty="0">
                <a:cs typeface="+mn-cs"/>
              </a:rPr>
              <a:t> in </a:t>
            </a:r>
            <a:r>
              <a:rPr lang="it-IT" sz="2400" dirty="0" err="1">
                <a:cs typeface="+mn-cs"/>
              </a:rPr>
              <a:t>order</a:t>
            </a:r>
            <a:r>
              <a:rPr lang="it-IT" sz="2400" dirty="0">
                <a:cs typeface="+mn-cs"/>
              </a:rPr>
              <a:t> to </a:t>
            </a:r>
            <a:r>
              <a:rPr lang="it-IT" sz="2400" dirty="0" err="1">
                <a:cs typeface="+mn-cs"/>
              </a:rPr>
              <a:t>minimize</a:t>
            </a:r>
            <a:r>
              <a:rPr lang="it-IT" sz="2400" dirty="0">
                <a:cs typeface="+mn-cs"/>
              </a:rPr>
              <a:t> the sum of </a:t>
            </a:r>
            <a:r>
              <a:rPr lang="it-IT" sz="2400" dirty="0" err="1">
                <a:cs typeface="+mn-cs"/>
              </a:rPr>
              <a:t>squared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differences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between</a:t>
            </a:r>
            <a:r>
              <a:rPr lang="it-IT" sz="2400" dirty="0">
                <a:cs typeface="+mn-cs"/>
              </a:rPr>
              <a:t> </a:t>
            </a:r>
            <a:r>
              <a:rPr lang="it-IT" sz="2400" i="1" dirty="0">
                <a:latin typeface="Times New Roman" charset="0"/>
                <a:cs typeface="+mn-cs"/>
              </a:rPr>
              <a:t>y</a:t>
            </a:r>
            <a:r>
              <a:rPr lang="it-IT" sz="2400" dirty="0">
                <a:cs typeface="+mn-cs"/>
              </a:rPr>
              <a:t> and </a:t>
            </a:r>
          </a:p>
          <a:p>
            <a:pPr>
              <a:buFontTx/>
              <a:buNone/>
              <a:defRPr/>
            </a:pPr>
            <a:endParaRPr lang="it-IT" dirty="0">
              <a:cs typeface="+mn-cs"/>
            </a:endParaRPr>
          </a:p>
          <a:p>
            <a:pPr>
              <a:buFontTx/>
              <a:buNone/>
              <a:defRPr/>
            </a:pPr>
            <a:endParaRPr lang="it-IT" dirty="0">
              <a:cs typeface="+mn-cs"/>
            </a:endParaRPr>
          </a:p>
          <a:p>
            <a:pPr>
              <a:buFontTx/>
              <a:buNone/>
              <a:defRPr/>
            </a:pPr>
            <a:endParaRPr lang="it-IT" dirty="0">
              <a:cs typeface="+mn-cs"/>
            </a:endParaRPr>
          </a:p>
          <a:p>
            <a:pPr>
              <a:buFontTx/>
              <a:buNone/>
              <a:defRPr/>
            </a:pPr>
            <a:r>
              <a:rPr lang="it-IT" dirty="0">
                <a:cs typeface="+mn-cs"/>
              </a:rPr>
              <a:t>	</a:t>
            </a:r>
          </a:p>
        </p:txBody>
      </p:sp>
      <p:graphicFrame>
        <p:nvGraphicFramePr>
          <p:cNvPr id="44034" name="Object 6">
            <a:extLst>
              <a:ext uri="{FF2B5EF4-FFF2-40B4-BE49-F238E27FC236}">
                <a16:creationId xmlns:a16="http://schemas.microsoft.com/office/drawing/2014/main" id="{98923FC6-3497-E3EA-D681-3762EAEA86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1844675"/>
          <a:ext cx="2392363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035000" imgH="5270500" progId="Equation.3">
                  <p:embed/>
                </p:oleObj>
              </mc:Choice>
              <mc:Fallback>
                <p:oleObj name="Equation" r:id="rId2" imgW="26035000" imgH="5270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844675"/>
                        <a:ext cx="2392363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4035" name="Picture 8">
            <a:extLst>
              <a:ext uri="{FF2B5EF4-FFF2-40B4-BE49-F238E27FC236}">
                <a16:creationId xmlns:a16="http://schemas.microsoft.com/office/drawing/2014/main" id="{ED8783A3-3BBA-C3A0-1836-C200CA338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581400"/>
            <a:ext cx="11353800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729" name="Rectangle 9">
            <a:extLst>
              <a:ext uri="{FF2B5EF4-FFF2-40B4-BE49-F238E27FC236}">
                <a16:creationId xmlns:a16="http://schemas.microsoft.com/office/drawing/2014/main" id="{28BB6CC3-3E87-72BB-9C76-0134E42EB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068638"/>
            <a:ext cx="1008063" cy="4619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it-IT">
                <a:solidFill>
                  <a:srgbClr val="FF0000"/>
                </a:solidFill>
              </a:rPr>
              <a:t>0.222</a:t>
            </a:r>
          </a:p>
        </p:txBody>
      </p:sp>
      <p:sp>
        <p:nvSpPr>
          <p:cNvPr id="158730" name="Rectangle 10">
            <a:extLst>
              <a:ext uri="{FF2B5EF4-FFF2-40B4-BE49-F238E27FC236}">
                <a16:creationId xmlns:a16="http://schemas.microsoft.com/office/drawing/2014/main" id="{8864182B-37F5-BF2A-8ABA-33BF65D1B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486400"/>
            <a:ext cx="935038" cy="4619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it-IT" altLang="it-IT">
                <a:solidFill>
                  <a:srgbClr val="FF0000"/>
                </a:solidFill>
              </a:rPr>
              <a:t>0.052</a:t>
            </a:r>
          </a:p>
        </p:txBody>
      </p:sp>
      <p:sp>
        <p:nvSpPr>
          <p:cNvPr id="158731" name="Line 11">
            <a:extLst>
              <a:ext uri="{FF2B5EF4-FFF2-40B4-BE49-F238E27FC236}">
                <a16:creationId xmlns:a16="http://schemas.microsoft.com/office/drawing/2014/main" id="{C2649B76-5644-994E-0F69-667159F6CA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3581400"/>
            <a:ext cx="457200" cy="6858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8732" name="Line 12">
            <a:extLst>
              <a:ext uri="{FF2B5EF4-FFF2-40B4-BE49-F238E27FC236}">
                <a16:creationId xmlns:a16="http://schemas.microsoft.com/office/drawing/2014/main" id="{B7397F17-0AA6-D402-38CD-2F7871A507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4724400"/>
            <a:ext cx="381000" cy="6096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8734" name="Oval 14">
            <a:extLst>
              <a:ext uri="{FF2B5EF4-FFF2-40B4-BE49-F238E27FC236}">
                <a16:creationId xmlns:a16="http://schemas.microsoft.com/office/drawing/2014/main" id="{BEE7BC4D-D2F3-1BF1-B5E3-99B788B2D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114800"/>
            <a:ext cx="3048000" cy="838200"/>
          </a:xfrm>
          <a:prstGeom prst="ellips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/>
          </a:p>
        </p:txBody>
      </p:sp>
      <p:sp>
        <p:nvSpPr>
          <p:cNvPr id="44041" name="Rectangle 2">
            <a:extLst>
              <a:ext uri="{FF2B5EF4-FFF2-40B4-BE49-F238E27FC236}">
                <a16:creationId xmlns:a16="http://schemas.microsoft.com/office/drawing/2014/main" id="{69DAC1DA-3B6E-201C-7637-8692F57EB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FEV</a:t>
            </a:r>
            <a:r>
              <a:rPr lang="it-IT" altLang="it-IT" sz="2800" b="1" baseline="-25000">
                <a:solidFill>
                  <a:schemeClr val="accent1"/>
                </a:solidFill>
              </a:rPr>
              <a:t>1</a:t>
            </a:r>
            <a:r>
              <a:rPr lang="it-IT" altLang="it-IT" sz="2800" b="1">
                <a:solidFill>
                  <a:schemeClr val="accent1"/>
                </a:solidFill>
              </a:rPr>
              <a:t> vs. height and age </a:t>
            </a:r>
          </a:p>
        </p:txBody>
      </p:sp>
      <p:sp>
        <p:nvSpPr>
          <p:cNvPr id="44042" name="Segnaposto numero diapositiva 5">
            <a:extLst>
              <a:ext uri="{FF2B5EF4-FFF2-40B4-BE49-F238E27FC236}">
                <a16:creationId xmlns:a16="http://schemas.microsoft.com/office/drawing/2014/main" id="{0FC1EA76-A486-8516-03C6-953DD1EED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5E712DC-58A4-9440-825C-1CDAA6F19D7A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9" grpId="0" animBg="1"/>
      <p:bldP spid="158730" grpId="0" animBg="1"/>
      <p:bldP spid="1587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numero diapositiva 3">
            <a:extLst>
              <a:ext uri="{FF2B5EF4-FFF2-40B4-BE49-F238E27FC236}">
                <a16:creationId xmlns:a16="http://schemas.microsoft.com/office/drawing/2014/main" id="{8049FEF2-EB45-E37C-5AB6-E039A978F8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6B2AA39-495B-4548-9A56-FF6811D66402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6D6796F-D7FD-BB5D-8F71-F3986746BA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>
                <a:cs typeface="+mj-cs"/>
              </a:rPr>
              <a:t>Models</a:t>
            </a:r>
            <a:r>
              <a:rPr lang="it-IT">
                <a:cs typeface="+mj-cs"/>
              </a:rPr>
              <a:t>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7CDEF48-1C15-8413-837D-80F1685A2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it-IT" altLang="en-US">
                <a:ea typeface="ＭＳ Ｐゴシック" panose="020B0600070205080204" pitchFamily="34" charset="-128"/>
              </a:rPr>
              <a:t>Science proceeds by repeating a three-stage process:</a:t>
            </a:r>
          </a:p>
          <a:p>
            <a:pPr lvl="1" eaLnBrk="1" hangingPunct="1">
              <a:lnSpc>
                <a:spcPct val="125000"/>
              </a:lnSpc>
            </a:pPr>
            <a:r>
              <a:rPr lang="it-IT" altLang="en-US">
                <a:ea typeface="ＭＳ Ｐゴシック" panose="020B0600070205080204" pitchFamily="34" charset="-128"/>
              </a:rPr>
              <a:t>Observation</a:t>
            </a:r>
          </a:p>
          <a:p>
            <a:pPr lvl="1" eaLnBrk="1" hangingPunct="1">
              <a:lnSpc>
                <a:spcPct val="125000"/>
              </a:lnSpc>
            </a:pPr>
            <a:r>
              <a:rPr lang="it-IT" altLang="en-US">
                <a:ea typeface="ＭＳ Ｐゴシック" panose="020B0600070205080204" pitchFamily="34" charset="-128"/>
              </a:rPr>
              <a:t>Building a model to explain observations</a:t>
            </a:r>
          </a:p>
          <a:p>
            <a:pPr lvl="1" eaLnBrk="1" hangingPunct="1">
              <a:lnSpc>
                <a:spcPct val="125000"/>
              </a:lnSpc>
            </a:pPr>
            <a:r>
              <a:rPr lang="it-IT" altLang="en-US">
                <a:ea typeface="ＭＳ Ｐゴシック" panose="020B0600070205080204" pitchFamily="34" charset="-128"/>
              </a:rPr>
              <a:t>Using the model to predict future observations – replace or refine the model</a:t>
            </a:r>
          </a:p>
          <a:p>
            <a:pPr lvl="1" eaLnBrk="1" hangingPunct="1">
              <a:lnSpc>
                <a:spcPct val="125000"/>
              </a:lnSpc>
            </a:pPr>
            <a:endParaRPr lang="it-IT" altLang="en-US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25000"/>
              </a:lnSpc>
            </a:pPr>
            <a:r>
              <a:rPr lang="it-IT" altLang="en-US">
                <a:ea typeface="ＭＳ Ｐゴシック" panose="020B0600070205080204" pitchFamily="34" charset="-128"/>
              </a:rPr>
              <a:t>Two main groups of models:</a:t>
            </a:r>
          </a:p>
          <a:p>
            <a:pPr lvl="1" eaLnBrk="1" hangingPunct="1">
              <a:lnSpc>
                <a:spcPct val="125000"/>
              </a:lnSpc>
            </a:pPr>
            <a:r>
              <a:rPr lang="it-IT" altLang="en-US">
                <a:ea typeface="ＭＳ Ｐゴシック" panose="020B0600070205080204" pitchFamily="34" charset="-128"/>
              </a:rPr>
              <a:t>Deterministic model</a:t>
            </a:r>
          </a:p>
          <a:p>
            <a:pPr lvl="1" eaLnBrk="1" hangingPunct="1">
              <a:lnSpc>
                <a:spcPct val="125000"/>
              </a:lnSpc>
            </a:pPr>
            <a:r>
              <a:rPr lang="it-IT" altLang="en-US">
                <a:ea typeface="ＭＳ Ｐゴシック" panose="020B0600070205080204" pitchFamily="34" charset="-128"/>
              </a:rPr>
              <a:t>Probability models	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02409ED2-A75B-F924-56BA-795277716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5373688"/>
            <a:ext cx="7416800" cy="431800"/>
          </a:xfrm>
          <a:prstGeom prst="rect">
            <a:avLst/>
          </a:prstGeom>
          <a:noFill/>
          <a:ln w="25400">
            <a:solidFill>
              <a:srgbClr val="820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/>
          </a:p>
        </p:txBody>
      </p:sp>
      <p:sp>
        <p:nvSpPr>
          <p:cNvPr id="23557" name="Text Box 5">
            <a:extLst>
              <a:ext uri="{FF2B5EF4-FFF2-40B4-BE49-F238E27FC236}">
                <a16:creationId xmlns:a16="http://schemas.microsoft.com/office/drawing/2014/main" id="{5F3CF490-4352-F093-8231-4108F6469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5373688"/>
            <a:ext cx="338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it-IT" altLang="it-IT" sz="1800">
                <a:sym typeface="Wingdings" pitchFamily="2" charset="2"/>
              </a:rPr>
              <a:t> </a:t>
            </a:r>
            <a:r>
              <a:rPr lang="it-IT" altLang="it-IT" sz="1800"/>
              <a:t>Appropriate in epidemiology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>
            <a:extLst>
              <a:ext uri="{FF2B5EF4-FFF2-40B4-BE49-F238E27FC236}">
                <a16:creationId xmlns:a16="http://schemas.microsoft.com/office/drawing/2014/main" id="{388FCBD0-4EB5-9BB5-EAE0-818A2C1D7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2349500"/>
            <a:ext cx="7437438" cy="3979863"/>
          </a:xfrm>
        </p:spPr>
        <p:txBody>
          <a:bodyPr/>
          <a:lstStyle/>
          <a:p>
            <a:pPr>
              <a:buFont typeface="Wingdings" charset="0"/>
              <a:buChar char="§"/>
              <a:defRPr/>
            </a:pPr>
            <a:r>
              <a:rPr lang="it-IT" sz="2400" dirty="0">
                <a:cs typeface="+mn-cs"/>
              </a:rPr>
              <a:t>So far, </a:t>
            </a:r>
            <a:r>
              <a:rPr lang="it-IT" sz="2400" dirty="0" err="1">
                <a:cs typeface="+mn-cs"/>
              </a:rPr>
              <a:t>we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have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considered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continuous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predictors</a:t>
            </a:r>
            <a:endParaRPr lang="it-IT" sz="2400" dirty="0">
              <a:cs typeface="+mn-cs"/>
            </a:endParaRPr>
          </a:p>
          <a:p>
            <a:pPr>
              <a:buFont typeface="Wingdings" charset="0"/>
              <a:buChar char="§"/>
              <a:defRPr/>
            </a:pPr>
            <a:endParaRPr lang="it-IT" sz="2400" dirty="0">
              <a:cs typeface="+mn-cs"/>
            </a:endParaRPr>
          </a:p>
          <a:p>
            <a:pPr>
              <a:buFont typeface="Wingdings" charset="0"/>
              <a:buChar char="§"/>
              <a:defRPr/>
            </a:pPr>
            <a:r>
              <a:rPr lang="it-IT" sz="2400" dirty="0" err="1">
                <a:cs typeface="+mn-cs"/>
              </a:rPr>
              <a:t>Categorical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variables</a:t>
            </a:r>
            <a:r>
              <a:rPr lang="it-IT" sz="2400" dirty="0">
                <a:cs typeface="+mn-cs"/>
              </a:rPr>
              <a:t>, e.g. gender or smoking </a:t>
            </a:r>
            <a:r>
              <a:rPr lang="it-IT" sz="2400" dirty="0" err="1">
                <a:cs typeface="+mn-cs"/>
              </a:rPr>
              <a:t>habits</a:t>
            </a:r>
            <a:r>
              <a:rPr lang="it-IT" sz="2400" dirty="0">
                <a:cs typeface="+mn-cs"/>
              </a:rPr>
              <a:t>?</a:t>
            </a:r>
          </a:p>
          <a:p>
            <a:pPr>
              <a:buFont typeface="Wingdings" charset="0"/>
              <a:buChar char="§"/>
              <a:defRPr/>
            </a:pPr>
            <a:endParaRPr lang="it-IT" sz="2400" dirty="0">
              <a:cs typeface="+mn-cs"/>
            </a:endParaRPr>
          </a:p>
          <a:p>
            <a:pPr>
              <a:buFontTx/>
              <a:buNone/>
              <a:defRPr/>
            </a:pPr>
            <a:endParaRPr lang="it-IT" sz="2400" dirty="0">
              <a:cs typeface="+mn-cs"/>
            </a:endParaRPr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B43DC651-F851-E821-8C9D-A57620FBD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it-IT" sz="2800" b="1">
                <a:solidFill>
                  <a:schemeClr val="accent1"/>
                </a:solidFill>
              </a:rPr>
              <a:t>Multiple linear regression:</a:t>
            </a:r>
            <a:endParaRPr lang="it-IT" altLang="it-IT" sz="2800" b="1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binary predictors</a:t>
            </a:r>
          </a:p>
        </p:txBody>
      </p:sp>
      <p:sp>
        <p:nvSpPr>
          <p:cNvPr id="45059" name="Segnaposto numero diapositiva 5">
            <a:extLst>
              <a:ext uri="{FF2B5EF4-FFF2-40B4-BE49-F238E27FC236}">
                <a16:creationId xmlns:a16="http://schemas.microsoft.com/office/drawing/2014/main" id="{760A7065-7AB3-6539-2144-10EA22579F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14B67BB-E425-C04E-8231-C8B3F3E1C16F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3">
            <a:extLst>
              <a:ext uri="{FF2B5EF4-FFF2-40B4-BE49-F238E27FC236}">
                <a16:creationId xmlns:a16="http://schemas.microsoft.com/office/drawing/2014/main" id="{2EEF7BAA-D130-C0E8-D82D-6B8BCBBEE2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>
              <a:buFont typeface="Wingdings" charset="0"/>
              <a:buChar char="§"/>
              <a:defRPr/>
            </a:pPr>
            <a:r>
              <a:rPr lang="it-IT" sz="2400" dirty="0" err="1">
                <a:cs typeface="+mn-cs"/>
              </a:rPr>
              <a:t>Binary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variable</a:t>
            </a:r>
            <a:r>
              <a:rPr lang="it-IT" sz="2400" dirty="0">
                <a:cs typeface="+mn-cs"/>
              </a:rPr>
              <a:t>:</a:t>
            </a:r>
          </a:p>
          <a:p>
            <a:pPr>
              <a:buFontTx/>
              <a:buNone/>
              <a:defRPr/>
            </a:pPr>
            <a:r>
              <a:rPr lang="it-IT" sz="2400" dirty="0">
                <a:cs typeface="+mn-cs"/>
              </a:rPr>
              <a:t>		0 = </a:t>
            </a:r>
            <a:r>
              <a:rPr lang="it-IT" sz="2400" dirty="0" err="1">
                <a:cs typeface="+mn-cs"/>
              </a:rPr>
              <a:t>unexposed</a:t>
            </a:r>
            <a:endParaRPr lang="it-IT" sz="2400" dirty="0">
              <a:cs typeface="+mn-cs"/>
            </a:endParaRPr>
          </a:p>
          <a:p>
            <a:pPr>
              <a:buFontTx/>
              <a:buNone/>
              <a:defRPr/>
            </a:pPr>
            <a:r>
              <a:rPr lang="it-IT" sz="2400" dirty="0">
                <a:cs typeface="+mn-cs"/>
              </a:rPr>
              <a:t>		1 = </a:t>
            </a:r>
            <a:r>
              <a:rPr lang="it-IT" sz="2400" dirty="0" err="1">
                <a:cs typeface="+mn-cs"/>
              </a:rPr>
              <a:t>exposed</a:t>
            </a:r>
            <a:endParaRPr lang="it-IT" sz="2400" dirty="0">
              <a:cs typeface="+mn-cs"/>
            </a:endParaRPr>
          </a:p>
          <a:p>
            <a:pPr>
              <a:buFontTx/>
              <a:buNone/>
              <a:defRPr/>
            </a:pPr>
            <a:endParaRPr lang="it-IT" sz="2400" dirty="0">
              <a:cs typeface="+mn-cs"/>
            </a:endParaRPr>
          </a:p>
          <a:p>
            <a:pPr>
              <a:buFont typeface="Wingdings" charset="0"/>
              <a:buChar char="§"/>
              <a:defRPr/>
            </a:pPr>
            <a:r>
              <a:rPr lang="it-IT" sz="2400" dirty="0">
                <a:cs typeface="+mn-cs"/>
              </a:rPr>
              <a:t>In </a:t>
            </a:r>
            <a:r>
              <a:rPr lang="it-IT" sz="2400" dirty="0" err="1">
                <a:cs typeface="+mn-cs"/>
              </a:rPr>
              <a:t>our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example</a:t>
            </a:r>
            <a:r>
              <a:rPr lang="it-IT" sz="2400" dirty="0">
                <a:cs typeface="+mn-cs"/>
              </a:rPr>
              <a:t>:</a:t>
            </a:r>
          </a:p>
          <a:p>
            <a:pPr>
              <a:buFont typeface="Wingdings" charset="0"/>
              <a:buChar char="§"/>
              <a:defRPr/>
            </a:pPr>
            <a:r>
              <a:rPr lang="it-IT" sz="2400" dirty="0" err="1">
                <a:cs typeface="+mn-cs"/>
              </a:rPr>
              <a:t>smoke</a:t>
            </a:r>
            <a:r>
              <a:rPr lang="it-IT" sz="2400" dirty="0">
                <a:cs typeface="+mn-cs"/>
              </a:rPr>
              <a:t> = 0: non </a:t>
            </a:r>
            <a:r>
              <a:rPr lang="it-IT" sz="2400" dirty="0" err="1">
                <a:cs typeface="+mn-cs"/>
              </a:rPr>
              <a:t>smoker</a:t>
            </a:r>
            <a:r>
              <a:rPr lang="it-IT" sz="2400" dirty="0">
                <a:cs typeface="+mn-cs"/>
              </a:rPr>
              <a:t>, 1: </a:t>
            </a:r>
            <a:r>
              <a:rPr lang="it-IT" sz="2400" dirty="0" err="1">
                <a:cs typeface="+mn-cs"/>
              </a:rPr>
              <a:t>smoker</a:t>
            </a:r>
            <a:endParaRPr lang="it-IT" sz="2400" dirty="0">
              <a:cs typeface="+mn-cs"/>
            </a:endParaRPr>
          </a:p>
          <a:p>
            <a:pPr>
              <a:buFont typeface="Wingdings" charset="0"/>
              <a:buChar char="§"/>
              <a:defRPr/>
            </a:pPr>
            <a:r>
              <a:rPr lang="it-IT" sz="2400" dirty="0">
                <a:cs typeface="+mn-cs"/>
              </a:rPr>
              <a:t>sex =  0: </a:t>
            </a:r>
            <a:r>
              <a:rPr lang="it-IT" sz="2400" dirty="0" err="1">
                <a:cs typeface="+mn-cs"/>
              </a:rPr>
              <a:t>F</a:t>
            </a:r>
            <a:r>
              <a:rPr lang="it-IT" sz="2400" dirty="0">
                <a:cs typeface="+mn-cs"/>
              </a:rPr>
              <a:t>, 1: M</a:t>
            </a:r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97E56F93-88D5-40E0-3275-EBB0B2DC8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it-IT" sz="2800" b="1">
                <a:solidFill>
                  <a:schemeClr val="accent1"/>
                </a:solidFill>
              </a:rPr>
              <a:t>Multiple linear regression:</a:t>
            </a:r>
            <a:endParaRPr lang="it-IT" altLang="it-IT" sz="2800" b="1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binary predictors</a:t>
            </a:r>
          </a:p>
        </p:txBody>
      </p:sp>
      <p:sp>
        <p:nvSpPr>
          <p:cNvPr id="46083" name="Segnaposto numero diapositiva 5">
            <a:extLst>
              <a:ext uri="{FF2B5EF4-FFF2-40B4-BE49-F238E27FC236}">
                <a16:creationId xmlns:a16="http://schemas.microsoft.com/office/drawing/2014/main" id="{D2B155D9-49DA-0D71-DE5F-3430A9838D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9D834E-8AA2-6F45-8B4D-AFC5E2C7C9AB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5">
            <a:extLst>
              <a:ext uri="{FF2B5EF4-FFF2-40B4-BE49-F238E27FC236}">
                <a16:creationId xmlns:a16="http://schemas.microsoft.com/office/drawing/2014/main" id="{02305DD1-E512-0C46-6B39-54E287533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14600"/>
            <a:ext cx="11506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8130" name="Object 6">
            <a:extLst>
              <a:ext uri="{FF2B5EF4-FFF2-40B4-BE49-F238E27FC236}">
                <a16:creationId xmlns:a16="http://schemas.microsoft.com/office/drawing/2014/main" id="{FC075D1E-8BA7-E1C7-A314-C3F61552D13D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2743200" y="1676400"/>
          <a:ext cx="28956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9845000" imgH="5270500" progId="Equation.3">
                  <p:embed/>
                </p:oleObj>
              </mc:Choice>
              <mc:Fallback>
                <p:oleObj name="Equation" r:id="rId3" imgW="29845000" imgH="5270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676400"/>
                        <a:ext cx="28956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23" name="Rectangle 7">
            <a:extLst>
              <a:ext uri="{FF2B5EF4-FFF2-40B4-BE49-F238E27FC236}">
                <a16:creationId xmlns:a16="http://schemas.microsoft.com/office/drawing/2014/main" id="{8E949731-3EF6-519C-2E3E-20703183A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38600"/>
            <a:ext cx="8229600" cy="23161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000" dirty="0">
                <a:latin typeface="+mn-lt"/>
                <a:ea typeface="ＭＳ Ｐゴシック" charset="0"/>
              </a:rPr>
              <a:t>For </a:t>
            </a:r>
            <a:r>
              <a:rPr lang="it-IT" sz="2000" dirty="0" err="1">
                <a:latin typeface="+mn-lt"/>
                <a:ea typeface="ＭＳ Ｐゴシック" charset="0"/>
              </a:rPr>
              <a:t>girls</a:t>
            </a:r>
            <a:r>
              <a:rPr lang="it-IT" sz="2000" dirty="0">
                <a:latin typeface="+mn-lt"/>
                <a:ea typeface="ＭＳ Ｐゴシック" charset="0"/>
              </a:rPr>
              <a:t> (sex = 0):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000" dirty="0">
                <a:latin typeface="+mn-lt"/>
                <a:ea typeface="ＭＳ Ｐゴシック" charset="0"/>
              </a:rPr>
              <a:t>For boys (sex=1): 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endParaRPr lang="it-IT" sz="2000" dirty="0">
              <a:latin typeface="+mn-lt"/>
              <a:ea typeface="ＭＳ Ｐゴシック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it-IT" sz="2000" dirty="0" err="1">
                <a:latin typeface="+mn-lt"/>
                <a:ea typeface="ＭＳ Ｐゴシック" charset="0"/>
              </a:rPr>
              <a:t>Hence</a:t>
            </a:r>
            <a:r>
              <a:rPr lang="it-IT" sz="2000" dirty="0">
                <a:latin typeface="+mn-lt"/>
                <a:ea typeface="ＭＳ Ｐゴシック" charset="0"/>
              </a:rPr>
              <a:t>: </a:t>
            </a:r>
            <a:r>
              <a:rPr lang="it-IT" sz="2000" i="1" dirty="0">
                <a:latin typeface="Symbol" charset="0"/>
                <a:ea typeface="ＭＳ Ｐゴシック" charset="0"/>
              </a:rPr>
              <a:t>b</a:t>
            </a:r>
            <a:r>
              <a:rPr lang="it-IT" sz="2000" baseline="-25000" dirty="0">
                <a:latin typeface="Times" charset="0"/>
                <a:ea typeface="ＭＳ Ｐゴシック" charset="0"/>
              </a:rPr>
              <a:t>1</a:t>
            </a:r>
            <a:r>
              <a:rPr lang="it-IT" sz="2000" dirty="0">
                <a:latin typeface="Times" charset="0"/>
                <a:ea typeface="ＭＳ Ｐゴシック" charset="0"/>
              </a:rPr>
              <a:t> = </a:t>
            </a:r>
            <a:r>
              <a:rPr lang="it-IT" sz="2000" dirty="0" err="1">
                <a:latin typeface="+mn-lt"/>
                <a:ea typeface="ＭＳ Ｐゴシック" charset="0"/>
              </a:rPr>
              <a:t>mean</a:t>
            </a:r>
            <a:r>
              <a:rPr lang="it-IT" sz="2000" dirty="0">
                <a:latin typeface="+mn-lt"/>
                <a:ea typeface="ＭＳ Ｐゴシック" charset="0"/>
              </a:rPr>
              <a:t> FEV</a:t>
            </a:r>
            <a:r>
              <a:rPr lang="it-IT" sz="2000" baseline="-25000" dirty="0">
                <a:latin typeface="+mn-lt"/>
                <a:ea typeface="ＭＳ Ｐゴシック" charset="0"/>
              </a:rPr>
              <a:t>1</a:t>
            </a:r>
            <a:r>
              <a:rPr lang="it-IT" sz="2000" dirty="0">
                <a:latin typeface="+mn-lt"/>
                <a:ea typeface="ＭＳ Ｐゴシック" charset="0"/>
              </a:rPr>
              <a:t> </a:t>
            </a:r>
            <a:r>
              <a:rPr lang="it-IT" sz="2000" dirty="0" err="1">
                <a:latin typeface="+mn-lt"/>
                <a:ea typeface="ＭＳ Ｐゴシック" charset="0"/>
              </a:rPr>
              <a:t>value</a:t>
            </a:r>
            <a:r>
              <a:rPr lang="it-IT" sz="2000" dirty="0">
                <a:latin typeface="+mn-lt"/>
                <a:ea typeface="ＭＳ Ｐゴシック" charset="0"/>
              </a:rPr>
              <a:t> in boys - </a:t>
            </a:r>
            <a:r>
              <a:rPr lang="it-IT" sz="2000" dirty="0" err="1">
                <a:latin typeface="+mn-lt"/>
                <a:ea typeface="ＭＳ Ｐゴシック" charset="0"/>
              </a:rPr>
              <a:t>mean</a:t>
            </a:r>
            <a:r>
              <a:rPr lang="it-IT" sz="2000" dirty="0">
                <a:latin typeface="+mn-lt"/>
                <a:ea typeface="ＭＳ Ｐゴシック" charset="0"/>
              </a:rPr>
              <a:t> FEV</a:t>
            </a:r>
            <a:r>
              <a:rPr lang="it-IT" sz="2000" baseline="-25000" dirty="0">
                <a:latin typeface="+mn-lt"/>
                <a:ea typeface="ＭＳ Ｐゴシック" charset="0"/>
              </a:rPr>
              <a:t>1 </a:t>
            </a:r>
            <a:r>
              <a:rPr lang="it-IT" sz="2000" dirty="0" err="1">
                <a:latin typeface="+mn-lt"/>
                <a:ea typeface="ＭＳ Ｐゴシック" charset="0"/>
              </a:rPr>
              <a:t>value</a:t>
            </a:r>
            <a:r>
              <a:rPr lang="it-IT" sz="2000" dirty="0">
                <a:latin typeface="+mn-lt"/>
                <a:ea typeface="ＭＳ Ｐゴシック" charset="0"/>
              </a:rPr>
              <a:t> in </a:t>
            </a:r>
            <a:r>
              <a:rPr lang="it-IT" sz="2000" dirty="0" err="1">
                <a:latin typeface="+mn-lt"/>
                <a:ea typeface="ＭＳ Ｐゴシック" charset="0"/>
              </a:rPr>
              <a:t>girls</a:t>
            </a:r>
            <a:endParaRPr lang="it-IT" sz="2000" dirty="0">
              <a:latin typeface="+mn-lt"/>
              <a:ea typeface="ＭＳ Ｐゴシック" charset="0"/>
            </a:endParaRPr>
          </a:p>
        </p:txBody>
      </p:sp>
      <p:graphicFrame>
        <p:nvGraphicFramePr>
          <p:cNvPr id="162824" name="Object 8">
            <a:extLst>
              <a:ext uri="{FF2B5EF4-FFF2-40B4-BE49-F238E27FC236}">
                <a16:creationId xmlns:a16="http://schemas.microsoft.com/office/drawing/2014/main" id="{6217D8F9-F469-8028-1E63-A5CAED7EB7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4094163"/>
          <a:ext cx="304800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642300" imgH="5270500" progId="Equation.3">
                  <p:embed/>
                </p:oleObj>
              </mc:Choice>
              <mc:Fallback>
                <p:oleObj name="Equation" r:id="rId5" imgW="33642300" imgH="52705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094163"/>
                        <a:ext cx="3048000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25" name="Object 9">
            <a:extLst>
              <a:ext uri="{FF2B5EF4-FFF2-40B4-BE49-F238E27FC236}">
                <a16:creationId xmlns:a16="http://schemas.microsoft.com/office/drawing/2014/main" id="{A62F407A-F171-4C32-66E7-A49C68BE6B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4551363"/>
          <a:ext cx="360521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9789100" imgH="5270500" progId="Equation.3">
                  <p:embed/>
                </p:oleObj>
              </mc:Choice>
              <mc:Fallback>
                <p:oleObj name="Equation" r:id="rId7" imgW="39789100" imgH="5270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551363"/>
                        <a:ext cx="3605213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4" name="Rectangle 2">
            <a:extLst>
              <a:ext uri="{FF2B5EF4-FFF2-40B4-BE49-F238E27FC236}">
                <a16:creationId xmlns:a16="http://schemas.microsoft.com/office/drawing/2014/main" id="{C7E9EF3E-EAC5-35AD-6216-47C6CEDF4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it-IT" sz="2800" b="1">
                <a:solidFill>
                  <a:schemeClr val="accent1"/>
                </a:solidFill>
              </a:rPr>
              <a:t>Multiple linear regression:</a:t>
            </a:r>
            <a:endParaRPr lang="it-IT" altLang="it-IT" sz="2800" b="1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binary predictors</a:t>
            </a:r>
          </a:p>
        </p:txBody>
      </p:sp>
      <p:sp>
        <p:nvSpPr>
          <p:cNvPr id="48135" name="Segnaposto numero diapositiva 5">
            <a:extLst>
              <a:ext uri="{FF2B5EF4-FFF2-40B4-BE49-F238E27FC236}">
                <a16:creationId xmlns:a16="http://schemas.microsoft.com/office/drawing/2014/main" id="{14A7CF7F-46C0-7ED0-7437-2CB69CEEF9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57A400-6005-1640-B2EA-BA3AF51CFD1D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2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2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28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28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">
            <a:extLst>
              <a:ext uri="{FF2B5EF4-FFF2-40B4-BE49-F238E27FC236}">
                <a16:creationId xmlns:a16="http://schemas.microsoft.com/office/drawing/2014/main" id="{21BB5B21-37EE-F2C9-6AF8-8446E40611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844675"/>
            <a:ext cx="7499350" cy="42973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altLang="en-US">
                <a:ea typeface="ＭＳ Ｐゴシック" panose="020B0600070205080204" pitchFamily="34" charset="-128"/>
              </a:rPr>
              <a:t>Sex regression coefficient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it-IT" altLang="en-US">
                <a:ea typeface="ＭＳ Ｐゴシック" panose="020B0600070205080204" pitchFamily="34" charset="-128"/>
              </a:rPr>
              <a:t>			sex =  0: F, 1: M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it-IT" altLang="en-US">
                <a:ea typeface="ＭＳ Ｐゴシック" panose="020B0600070205080204" pitchFamily="34" charset="-128"/>
              </a:rPr>
              <a:t>	will be the </a:t>
            </a:r>
            <a:r>
              <a:rPr lang="it-IT" altLang="en-US" b="1">
                <a:ea typeface="ＭＳ Ｐゴシック" panose="020B0600070205080204" pitchFamily="34" charset="-128"/>
              </a:rPr>
              <a:t>difference between the mean </a:t>
            </a:r>
            <a:r>
              <a:rPr lang="it-IT" altLang="en-US">
                <a:ea typeface="ＭＳ Ｐゴシック" panose="020B0600070205080204" pitchFamily="34" charset="-128"/>
              </a:rPr>
              <a:t>FEV</a:t>
            </a:r>
            <a:r>
              <a:rPr lang="it-IT" altLang="en-US" baseline="-25000">
                <a:ea typeface="ＭＳ Ｐゴシック" panose="020B0600070205080204" pitchFamily="34" charset="-128"/>
              </a:rPr>
              <a:t>1</a:t>
            </a:r>
            <a:r>
              <a:rPr lang="it-IT" altLang="en-US">
                <a:ea typeface="ＭＳ Ｐゴシック" panose="020B0600070205080204" pitchFamily="34" charset="-128"/>
              </a:rPr>
              <a:t> value in boys and the mean FEV</a:t>
            </a:r>
            <a:r>
              <a:rPr lang="it-IT" altLang="en-US" baseline="-25000">
                <a:ea typeface="ＭＳ Ｐゴシック" panose="020B0600070205080204" pitchFamily="34" charset="-128"/>
              </a:rPr>
              <a:t>1</a:t>
            </a:r>
            <a:r>
              <a:rPr lang="it-IT" altLang="en-US">
                <a:ea typeface="ＭＳ Ｐゴシック" panose="020B0600070205080204" pitchFamily="34" charset="-128"/>
              </a:rPr>
              <a:t> value in girls</a:t>
            </a:r>
          </a:p>
          <a:p>
            <a:pPr>
              <a:buFontTx/>
              <a:buNone/>
            </a:pPr>
            <a:endParaRPr lang="it-IT" altLang="en-US" sz="900">
              <a:ea typeface="ＭＳ Ｐゴシック" panose="020B0600070205080204" pitchFamily="34" charset="-128"/>
            </a:endParaRPr>
          </a:p>
          <a:p>
            <a:pPr>
              <a:lnSpc>
                <a:spcPct val="120000"/>
              </a:lnSpc>
              <a:spcAft>
                <a:spcPct val="20000"/>
              </a:spcAft>
            </a:pPr>
            <a:r>
              <a:rPr lang="it-IT" altLang="en-US">
                <a:ea typeface="ＭＳ Ｐゴシック" panose="020B0600070205080204" pitchFamily="34" charset="-128"/>
              </a:rPr>
              <a:t>The t test statistics value and its corresponding p value in the output result from a </a:t>
            </a:r>
            <a:r>
              <a:rPr lang="it-IT" altLang="en-US" b="1">
                <a:ea typeface="ＭＳ Ｐゴシック" panose="020B0600070205080204" pitchFamily="34" charset="-128"/>
              </a:rPr>
              <a:t>Student t test </a:t>
            </a:r>
            <a:r>
              <a:rPr lang="it-IT" altLang="en-US">
                <a:ea typeface="ＭＳ Ｐゴシック" panose="020B0600070205080204" pitchFamily="34" charset="-128"/>
              </a:rPr>
              <a:t>with H</a:t>
            </a:r>
            <a:r>
              <a:rPr lang="it-IT" altLang="en-US" baseline="-25000">
                <a:ea typeface="ＭＳ Ｐゴシック" panose="020B0600070205080204" pitchFamily="34" charset="-128"/>
              </a:rPr>
              <a:t>0</a:t>
            </a:r>
            <a:r>
              <a:rPr lang="it-IT" altLang="en-US">
                <a:ea typeface="ＭＳ Ｐゴシック" panose="020B0600070205080204" pitchFamily="34" charset="-128"/>
              </a:rPr>
              <a:t>: </a:t>
            </a:r>
            <a:r>
              <a:rPr lang="it-IT" altLang="it-IT">
                <a:ea typeface="ＭＳ Ｐゴシック" panose="020B0600070205080204" pitchFamily="34" charset="-128"/>
              </a:rPr>
              <a:t>“</a:t>
            </a:r>
            <a:r>
              <a:rPr lang="it-IT" altLang="ja-JP">
                <a:ea typeface="ＭＳ Ｐゴシック" panose="020B0600070205080204" pitchFamily="34" charset="-128"/>
              </a:rPr>
              <a:t>mean among boys = mean among girls</a:t>
            </a:r>
            <a:r>
              <a:rPr lang="it-IT" altLang="it-IT">
                <a:ea typeface="ＭＳ Ｐゴシック" panose="020B0600070205080204" pitchFamily="34" charset="-128"/>
              </a:rPr>
              <a:t>”</a:t>
            </a:r>
            <a:r>
              <a:rPr lang="it-IT" altLang="ja-JP">
                <a:ea typeface="ＭＳ Ｐゴシック" panose="020B0600070205080204" pitchFamily="34" charset="-128"/>
              </a:rPr>
              <a:t>, and the output CI is the CI for the mean difference</a:t>
            </a:r>
          </a:p>
          <a:p>
            <a:pPr>
              <a:lnSpc>
                <a:spcPct val="120000"/>
              </a:lnSpc>
              <a:spcAft>
                <a:spcPct val="20000"/>
              </a:spcAft>
            </a:pPr>
            <a:r>
              <a:rPr lang="it-IT" altLang="en-US">
                <a:ea typeface="ＭＳ Ｐゴシック" panose="020B0600070205080204" pitchFamily="34" charset="-128"/>
              </a:rPr>
              <a:t>The </a:t>
            </a:r>
            <a:r>
              <a:rPr lang="it-IT" altLang="en-US" b="1">
                <a:ea typeface="ＭＳ Ｐゴシック" panose="020B0600070205080204" pitchFamily="34" charset="-128"/>
              </a:rPr>
              <a:t>intercept</a:t>
            </a:r>
            <a:r>
              <a:rPr lang="it-IT" altLang="en-US">
                <a:ea typeface="ＭＳ Ｐゴシック" panose="020B0600070205080204" pitchFamily="34" charset="-128"/>
              </a:rPr>
              <a:t> is the </a:t>
            </a:r>
            <a:r>
              <a:rPr lang="it-IT" altLang="en-US" b="1">
                <a:ea typeface="ＭＳ Ｐゴシック" panose="020B0600070205080204" pitchFamily="34" charset="-128"/>
              </a:rPr>
              <a:t>mean</a:t>
            </a:r>
            <a:r>
              <a:rPr lang="it-IT" altLang="en-US">
                <a:ea typeface="ＭＳ Ｐゴシック" panose="020B0600070205080204" pitchFamily="34" charset="-128"/>
              </a:rPr>
              <a:t> FEV</a:t>
            </a:r>
            <a:r>
              <a:rPr lang="it-IT" altLang="en-US" baseline="-25000">
                <a:ea typeface="ＭＳ Ｐゴシック" panose="020B0600070205080204" pitchFamily="34" charset="-128"/>
              </a:rPr>
              <a:t>1</a:t>
            </a:r>
            <a:r>
              <a:rPr lang="it-IT" altLang="en-US">
                <a:ea typeface="ＭＳ Ｐゴシック" panose="020B0600070205080204" pitchFamily="34" charset="-128"/>
              </a:rPr>
              <a:t> value in girls (i.e. the </a:t>
            </a:r>
            <a:r>
              <a:rPr lang="it-IT" altLang="en-US" b="1">
                <a:ea typeface="ＭＳ Ｐゴシック" panose="020B0600070205080204" pitchFamily="34" charset="-128"/>
              </a:rPr>
              <a:t>category coded with 0</a:t>
            </a:r>
            <a:r>
              <a:rPr lang="it-IT" altLang="en-US">
                <a:ea typeface="ＭＳ Ｐゴシック" panose="020B0600070205080204" pitchFamily="34" charset="-128"/>
              </a:rPr>
              <a:t>)</a:t>
            </a:r>
            <a:endParaRPr lang="it-IT" altLang="en-US" sz="2800">
              <a:ea typeface="ＭＳ Ｐゴシック" panose="020B0600070205080204" pitchFamily="34" charset="-128"/>
            </a:endParaRPr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8F9DB00A-A8B1-4C5B-4B6F-29015C150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it-IT" sz="2800" b="1">
                <a:solidFill>
                  <a:schemeClr val="accent1"/>
                </a:solidFill>
              </a:rPr>
              <a:t>Multiple linear regression:</a:t>
            </a:r>
            <a:endParaRPr lang="it-IT" altLang="it-IT" sz="2800" b="1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binary predictors</a:t>
            </a:r>
          </a:p>
        </p:txBody>
      </p:sp>
      <p:sp>
        <p:nvSpPr>
          <p:cNvPr id="47107" name="Segnaposto numero diapositiva 5">
            <a:extLst>
              <a:ext uri="{FF2B5EF4-FFF2-40B4-BE49-F238E27FC236}">
                <a16:creationId xmlns:a16="http://schemas.microsoft.com/office/drawing/2014/main" id="{FC461674-46D0-9492-C1CB-2469EC3E94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D9484F-CF02-884F-98C2-064CE98DC8AD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3" name="Object 4">
            <a:extLst>
              <a:ext uri="{FF2B5EF4-FFF2-40B4-BE49-F238E27FC236}">
                <a16:creationId xmlns:a16="http://schemas.microsoft.com/office/drawing/2014/main" id="{F682806D-23D5-0A11-EE60-15AF29925A30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1187450" y="1997075"/>
          <a:ext cx="63246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54300" imgH="215900" progId="Equation.3">
                  <p:embed/>
                </p:oleObj>
              </mc:Choice>
              <mc:Fallback>
                <p:oleObj name="Equation" r:id="rId2" imgW="2654300" imgH="215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997075"/>
                        <a:ext cx="63246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9154" name="Picture 8">
            <a:extLst>
              <a:ext uri="{FF2B5EF4-FFF2-40B4-BE49-F238E27FC236}">
                <a16:creationId xmlns:a16="http://schemas.microsoft.com/office/drawing/2014/main" id="{DE903ABA-23A9-83D5-4770-C7EEE4F46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573463"/>
            <a:ext cx="116586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Rectangle 2">
            <a:extLst>
              <a:ext uri="{FF2B5EF4-FFF2-40B4-BE49-F238E27FC236}">
                <a16:creationId xmlns:a16="http://schemas.microsoft.com/office/drawing/2014/main" id="{EA436DCC-C721-B1D5-66FE-4C64175D7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it-IT" sz="2800" b="1">
                <a:solidFill>
                  <a:schemeClr val="accent1"/>
                </a:solidFill>
              </a:rPr>
              <a:t>Multiple linear regression:</a:t>
            </a:r>
            <a:endParaRPr lang="it-IT" altLang="it-IT" sz="2800" b="1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continuous and binary predictors</a:t>
            </a:r>
          </a:p>
        </p:txBody>
      </p:sp>
      <p:sp>
        <p:nvSpPr>
          <p:cNvPr id="49156" name="Segnaposto numero diapositiva 5">
            <a:extLst>
              <a:ext uri="{FF2B5EF4-FFF2-40B4-BE49-F238E27FC236}">
                <a16:creationId xmlns:a16="http://schemas.microsoft.com/office/drawing/2014/main" id="{1C5C52B2-BBA4-95F7-0316-9F6978C63B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87046B5-6AEA-4F43-BD8F-20AF59477CA3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2F5A0CBF-029C-E7DE-5E36-2DC3F3A20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526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it-IT" altLang="it-IT" sz="2000"/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it-IT" altLang="it-IT" sz="2000"/>
          </a:p>
          <a:p>
            <a:pPr>
              <a:lnSpc>
                <a:spcPct val="120000"/>
              </a:lnSpc>
              <a:spcBef>
                <a:spcPct val="20000"/>
              </a:spcBef>
            </a:pPr>
            <a:endParaRPr lang="it-IT" altLang="it-IT" sz="2000"/>
          </a:p>
        </p:txBody>
      </p:sp>
      <p:graphicFrame>
        <p:nvGraphicFramePr>
          <p:cNvPr id="50178" name="Object 4">
            <a:extLst>
              <a:ext uri="{FF2B5EF4-FFF2-40B4-BE49-F238E27FC236}">
                <a16:creationId xmlns:a16="http://schemas.microsoft.com/office/drawing/2014/main" id="{54E123FA-18F8-082C-2397-87794A523921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684213" y="1916113"/>
          <a:ext cx="78486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429000" imgH="215900" progId="Equation.3">
                  <p:embed/>
                </p:oleObj>
              </mc:Choice>
              <mc:Fallback>
                <p:oleObj name="Equation" r:id="rId2" imgW="3429000" imgH="215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916113"/>
                        <a:ext cx="7848600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0179" name="Picture 6">
            <a:extLst>
              <a:ext uri="{FF2B5EF4-FFF2-40B4-BE49-F238E27FC236}">
                <a16:creationId xmlns:a16="http://schemas.microsoft.com/office/drawing/2014/main" id="{1BBAB1F3-34B3-64E4-761C-5AB611E77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24200"/>
            <a:ext cx="11353800" cy="214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Rectangle 2">
            <a:extLst>
              <a:ext uri="{FF2B5EF4-FFF2-40B4-BE49-F238E27FC236}">
                <a16:creationId xmlns:a16="http://schemas.microsoft.com/office/drawing/2014/main" id="{A0A41B14-3004-DA50-618F-3C64B0D15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Full model</a:t>
            </a:r>
          </a:p>
        </p:txBody>
      </p:sp>
      <p:sp>
        <p:nvSpPr>
          <p:cNvPr id="50181" name="Segnaposto numero diapositiva 5">
            <a:extLst>
              <a:ext uri="{FF2B5EF4-FFF2-40B4-BE49-F238E27FC236}">
                <a16:creationId xmlns:a16="http://schemas.microsoft.com/office/drawing/2014/main" id="{B32D07CD-6DBE-A1D3-4EE9-A71D76745C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47210F-B33B-5D4C-B924-0EEF64F8B6D6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04974ED9-C326-88A2-3C80-DD0B8CF23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057400"/>
            <a:ext cx="8229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buClrTx/>
              <a:buFontTx/>
              <a:buChar char="•"/>
            </a:pPr>
            <a:r>
              <a:rPr lang="it-IT" altLang="en-US" sz="2400"/>
              <a:t>Let</a:t>
            </a:r>
            <a:r>
              <a:rPr lang="it-IT" altLang="it-IT" sz="2400"/>
              <a:t>’</a:t>
            </a:r>
            <a:r>
              <a:rPr lang="it-IT" altLang="en-US" sz="2400"/>
              <a:t>s consider a categorical variable with k levels</a:t>
            </a:r>
          </a:p>
          <a:p>
            <a:pPr>
              <a:lnSpc>
                <a:spcPct val="120000"/>
              </a:lnSpc>
              <a:buClrTx/>
              <a:buFontTx/>
              <a:buChar char="•"/>
            </a:pPr>
            <a:r>
              <a:rPr lang="it-IT" altLang="en-US" sz="2400"/>
              <a:t>Need to choose a reference value, typically the lowest level or the unexposed </a:t>
            </a:r>
          </a:p>
          <a:p>
            <a:pPr>
              <a:lnSpc>
                <a:spcPct val="120000"/>
              </a:lnSpc>
              <a:buClrTx/>
              <a:buFontTx/>
              <a:buChar char="•"/>
            </a:pPr>
            <a:r>
              <a:rPr lang="it-IT" altLang="en-US" sz="2400"/>
              <a:t>Estimation of k-1 regression coefficients, each of which is the difference between the </a:t>
            </a:r>
            <a:r>
              <a:rPr lang="it-IT" altLang="en-US" sz="2400">
                <a:solidFill>
                  <a:srgbClr val="000000"/>
                </a:solidFill>
              </a:rPr>
              <a:t>output mean value in that category and in that of the reference category</a:t>
            </a:r>
            <a:endParaRPr lang="it-IT" altLang="en-US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2C5BB3D4-A1B9-CC15-12D4-FD8F1F6B7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62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it-IT" sz="2800" b="1">
                <a:solidFill>
                  <a:schemeClr val="accent1"/>
                </a:solidFill>
              </a:rPr>
              <a:t>Multiple linear regression:</a:t>
            </a:r>
            <a:endParaRPr lang="it-IT" altLang="it-IT" sz="2800" b="1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it-IT" altLang="it-IT" sz="2800" b="1">
                <a:solidFill>
                  <a:schemeClr val="accent1"/>
                </a:solidFill>
              </a:rPr>
              <a:t>categorical predictors with &gt;2 levels</a:t>
            </a:r>
          </a:p>
        </p:txBody>
      </p:sp>
      <p:sp>
        <p:nvSpPr>
          <p:cNvPr id="51203" name="Segnaposto numero diapositiva 5">
            <a:extLst>
              <a:ext uri="{FF2B5EF4-FFF2-40B4-BE49-F238E27FC236}">
                <a16:creationId xmlns:a16="http://schemas.microsoft.com/office/drawing/2014/main" id="{18860065-07B0-91AF-0163-A414C8A217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D02586B-9ADB-1049-8300-F03D8577890B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56E60C8-C9E1-C8AA-7F50-AD53102C7F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GB">
                <a:cs typeface="+mj-cs"/>
              </a:rPr>
              <a:t>Multiple linear regression: example</a:t>
            </a:r>
            <a:endParaRPr lang="it-IT">
              <a:cs typeface="+mj-cs"/>
            </a:endParaRPr>
          </a:p>
        </p:txBody>
      </p:sp>
      <p:graphicFrame>
        <p:nvGraphicFramePr>
          <p:cNvPr id="52226" name="Object 4">
            <a:extLst>
              <a:ext uri="{FF2B5EF4-FFF2-40B4-BE49-F238E27FC236}">
                <a16:creationId xmlns:a16="http://schemas.microsoft.com/office/drawing/2014/main" id="{82513268-C062-A034-257F-526C73975B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1196975"/>
          <a:ext cx="7848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1330800" imgH="5270500" progId="Equation.3">
                  <p:embed/>
                </p:oleObj>
              </mc:Choice>
              <mc:Fallback>
                <p:oleObj name="Equation" r:id="rId2" imgW="81330800" imgH="5270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196975"/>
                        <a:ext cx="78486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27" name="Picture 5">
            <a:extLst>
              <a:ext uri="{FF2B5EF4-FFF2-40B4-BE49-F238E27FC236}">
                <a16:creationId xmlns:a16="http://schemas.microsoft.com/office/drawing/2014/main" id="{BF1DADCF-A21A-2BB3-317F-E51989A53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00213"/>
            <a:ext cx="11353800" cy="214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4" name="Rectangle 6">
            <a:extLst>
              <a:ext uri="{FF2B5EF4-FFF2-40B4-BE49-F238E27FC236}">
                <a16:creationId xmlns:a16="http://schemas.microsoft.com/office/drawing/2014/main" id="{2EAA4703-8174-8E00-9E7D-D405E7A8F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365625"/>
            <a:ext cx="8642350" cy="202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it-IT" altLang="it-IT" sz="2300">
                <a:latin typeface="Arial" panose="020B0604020202020204" pitchFamily="34" charset="0"/>
              </a:rPr>
              <a:t>FEV1 increases by 0.066 for every increase of 1 year in age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it-IT" altLang="it-IT" sz="2300">
                <a:latin typeface="Arial" panose="020B0604020202020204" pitchFamily="34" charset="0"/>
              </a:rPr>
              <a:t>FEV1 increases by 0.157 for boys (sex=1) with respect to girls (sex=0)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altLang="it-IT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it-IT" altLang="it-IT" sz="1400">
              <a:latin typeface="Arial" panose="020B0604020202020204" pitchFamily="34" charset="0"/>
            </a:endParaRPr>
          </a:p>
        </p:txBody>
      </p:sp>
      <p:sp>
        <p:nvSpPr>
          <p:cNvPr id="53257" name="Line 9">
            <a:extLst>
              <a:ext uri="{FF2B5EF4-FFF2-40B4-BE49-F238E27FC236}">
                <a16:creationId xmlns:a16="http://schemas.microsoft.com/office/drawing/2014/main" id="{0C4E23DD-A613-F1A2-72AC-FB9F3F9CBDD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55875" y="2636838"/>
            <a:ext cx="865188" cy="1800225"/>
          </a:xfrm>
          <a:prstGeom prst="line">
            <a:avLst/>
          </a:prstGeom>
          <a:noFill/>
          <a:ln w="9525">
            <a:solidFill>
              <a:srgbClr val="7A004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3258" name="Line 10">
            <a:extLst>
              <a:ext uri="{FF2B5EF4-FFF2-40B4-BE49-F238E27FC236}">
                <a16:creationId xmlns:a16="http://schemas.microsoft.com/office/drawing/2014/main" id="{92E55A71-CD22-89D7-92CC-07C3924F31E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84438" y="3068638"/>
            <a:ext cx="865187" cy="1871662"/>
          </a:xfrm>
          <a:prstGeom prst="line">
            <a:avLst/>
          </a:prstGeom>
          <a:noFill/>
          <a:ln w="9525">
            <a:solidFill>
              <a:srgbClr val="7A004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egnaposto numero diapositiva 5">
            <a:extLst>
              <a:ext uri="{FF2B5EF4-FFF2-40B4-BE49-F238E27FC236}">
                <a16:creationId xmlns:a16="http://schemas.microsoft.com/office/drawing/2014/main" id="{02AA12A0-F8BE-EF35-1D9F-0C57925359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970828-F670-E944-9389-04D1C31974D4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B0893FDC-89DC-B6E9-2ADD-97E4A6997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>
                <a:cs typeface="+mj-cs"/>
              </a:rPr>
              <a:t>Binary response</a:t>
            </a:r>
          </a:p>
        </p:txBody>
      </p:sp>
      <p:sp>
        <p:nvSpPr>
          <p:cNvPr id="41995" name="Rectangle 11">
            <a:extLst>
              <a:ext uri="{FF2B5EF4-FFF2-40B4-BE49-F238E27FC236}">
                <a16:creationId xmlns:a16="http://schemas.microsoft.com/office/drawing/2014/main" id="{1E8EEEDB-0B11-3894-9497-A71C604D322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00213"/>
            <a:ext cx="8135937" cy="4114800"/>
          </a:xfrm>
        </p:spPr>
        <p:txBody>
          <a:bodyPr/>
          <a:lstStyle/>
          <a:p>
            <a:pPr eaLnBrk="1" hangingPunct="1">
              <a:buFont typeface="Wingdings" charset="0"/>
              <a:buChar char="§"/>
              <a:defRPr/>
            </a:pPr>
            <a:r>
              <a:rPr lang="it-IT" sz="1800">
                <a:cs typeface="+mn-cs"/>
              </a:rPr>
              <a:t>Epidemiology is often concerned with the occurrence (or not) of certain events in the natural history of disease</a:t>
            </a:r>
          </a:p>
          <a:p>
            <a:pPr eaLnBrk="1" hangingPunct="1">
              <a:buFont typeface="Wingdings" charset="0"/>
              <a:buChar char="§"/>
              <a:defRPr/>
            </a:pPr>
            <a:r>
              <a:rPr lang="it-IT" sz="1800">
                <a:cs typeface="+mn-cs"/>
              </a:rPr>
              <a:t>Studies often generate data in which the response measurement for each subject may take one of only two possible values: binary response</a:t>
            </a:r>
          </a:p>
          <a:p>
            <a:pPr eaLnBrk="1" hangingPunct="1">
              <a:buFont typeface="Wingdings" charset="0"/>
              <a:buChar char="§"/>
              <a:defRPr/>
            </a:pPr>
            <a:endParaRPr lang="it-IT" sz="800">
              <a:cs typeface="+mn-cs"/>
            </a:endParaRPr>
          </a:p>
          <a:p>
            <a:pPr eaLnBrk="1" hangingPunct="1">
              <a:buFont typeface="Wingdings" charset="0"/>
              <a:buChar char="§"/>
              <a:defRPr/>
            </a:pPr>
            <a:r>
              <a:rPr lang="it-IT" sz="1800" b="1">
                <a:cs typeface="+mn-cs"/>
              </a:rPr>
              <a:t>The binary probability model:</a:t>
            </a:r>
            <a:r>
              <a:rPr lang="it-IT" sz="1800">
                <a:cs typeface="+mn-cs"/>
              </a:rPr>
              <a:t> </a:t>
            </a:r>
          </a:p>
          <a:p>
            <a:pPr eaLnBrk="1" hangingPunct="1">
              <a:buFont typeface="Wingdings" charset="0"/>
              <a:buChar char="§"/>
              <a:defRPr/>
            </a:pPr>
            <a:r>
              <a:rPr lang="it-IT" sz="1800">
                <a:cs typeface="+mn-cs"/>
              </a:rPr>
              <a:t>We observed D failures out of N subjects </a:t>
            </a:r>
            <a:r>
              <a:rPr lang="it-IT" sz="1800">
                <a:cs typeface="+mn-cs"/>
                <a:sym typeface="Wingdings" charset="0"/>
              </a:rPr>
              <a:t> proportion failing = D/N</a:t>
            </a:r>
          </a:p>
          <a:p>
            <a:pPr eaLnBrk="1" hangingPunct="1">
              <a:buFont typeface="Wingdings" charset="0"/>
              <a:buChar char="§"/>
              <a:defRPr/>
            </a:pPr>
            <a:r>
              <a:rPr lang="it-IT" sz="1800">
                <a:cs typeface="+mn-cs"/>
                <a:sym typeface="Wingdings" charset="0"/>
              </a:rPr>
              <a:t>We now want to predict the outcome for a new subject, similar to those observed</a:t>
            </a:r>
          </a:p>
          <a:p>
            <a:pPr eaLnBrk="1" hangingPunct="1">
              <a:buFont typeface="Wingdings" charset="0"/>
              <a:buChar char="§"/>
              <a:defRPr/>
            </a:pPr>
            <a:r>
              <a:rPr lang="it-IT" sz="1800">
                <a:cs typeface="+mn-cs"/>
                <a:sym typeface="Wingdings" charset="0"/>
              </a:rPr>
              <a:t>Prediction: probabilities attached to the two possible outcomes</a:t>
            </a:r>
            <a:endParaRPr lang="it-IT" sz="1800">
              <a:cs typeface="+mn-cs"/>
            </a:endParaRPr>
          </a:p>
        </p:txBody>
      </p:sp>
      <p:sp>
        <p:nvSpPr>
          <p:cNvPr id="41996" name="Line 12">
            <a:extLst>
              <a:ext uri="{FF2B5EF4-FFF2-40B4-BE49-F238E27FC236}">
                <a16:creationId xmlns:a16="http://schemas.microsoft.com/office/drawing/2014/main" id="{601B09CF-D5CB-1677-E42A-294217B920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3575" y="4940300"/>
            <a:ext cx="10795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997" name="Line 13">
            <a:extLst>
              <a:ext uri="{FF2B5EF4-FFF2-40B4-BE49-F238E27FC236}">
                <a16:creationId xmlns:a16="http://schemas.microsoft.com/office/drawing/2014/main" id="{B91A67C9-5B0B-2DE6-7A2F-9A961C7B85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3575" y="5516563"/>
            <a:ext cx="10795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998" name="Text Box 14">
            <a:extLst>
              <a:ext uri="{FF2B5EF4-FFF2-40B4-BE49-F238E27FC236}">
                <a16:creationId xmlns:a16="http://schemas.microsoft.com/office/drawing/2014/main" id="{E696A6D8-28EB-133B-0904-38DBD5414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4724400"/>
            <a:ext cx="172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it-IT" altLang="it-IT" sz="1800"/>
              <a:t>Failure</a:t>
            </a:r>
          </a:p>
        </p:txBody>
      </p:sp>
      <p:sp>
        <p:nvSpPr>
          <p:cNvPr id="41999" name="Text Box 15">
            <a:extLst>
              <a:ext uri="{FF2B5EF4-FFF2-40B4-BE49-F238E27FC236}">
                <a16:creationId xmlns:a16="http://schemas.microsoft.com/office/drawing/2014/main" id="{5A83FA26-A61C-8F1B-FD76-6446C87B1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5732463"/>
            <a:ext cx="17287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it-IT" altLang="it-IT" sz="1800"/>
              <a:t>Survival</a:t>
            </a:r>
          </a:p>
        </p:txBody>
      </p:sp>
      <p:sp>
        <p:nvSpPr>
          <p:cNvPr id="42000" name="Text Box 16">
            <a:extLst>
              <a:ext uri="{FF2B5EF4-FFF2-40B4-BE49-F238E27FC236}">
                <a16:creationId xmlns:a16="http://schemas.microsoft.com/office/drawing/2014/main" id="{496DA5B4-90AE-9B65-C71E-2923E41E0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4940300"/>
            <a:ext cx="1728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it-IT" altLang="it-IT" sz="1800"/>
              <a:t>p</a:t>
            </a:r>
          </a:p>
        </p:txBody>
      </p:sp>
      <p:sp>
        <p:nvSpPr>
          <p:cNvPr id="42001" name="Text Box 17">
            <a:extLst>
              <a:ext uri="{FF2B5EF4-FFF2-40B4-BE49-F238E27FC236}">
                <a16:creationId xmlns:a16="http://schemas.microsoft.com/office/drawing/2014/main" id="{C01F37F0-E1C2-09D8-9EB0-41BB1C418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66102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it-IT" altLang="it-IT" sz="1800"/>
              <a:t>1 - 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8" grpId="0"/>
      <p:bldP spid="41999" grpId="0"/>
      <p:bldP spid="42000" grpId="0"/>
      <p:bldP spid="4200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egnaposto numero diapositiva 4">
            <a:extLst>
              <a:ext uri="{FF2B5EF4-FFF2-40B4-BE49-F238E27FC236}">
                <a16:creationId xmlns:a16="http://schemas.microsoft.com/office/drawing/2014/main" id="{2F97E80A-66C2-CCD1-20B9-85C0A9D70A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318CADF-1DF0-C74C-B1F7-E4D4DA646B24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B2888EA9-E480-1D2C-0C3C-2652F920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>
                <a:cs typeface="+mj-cs"/>
              </a:rPr>
              <a:t>Binary response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0332148-CAB5-E37A-8A84-DBA192B2BAA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3933825"/>
            <a:ext cx="7993063" cy="2301875"/>
          </a:xfrm>
        </p:spPr>
        <p:txBody>
          <a:bodyPr/>
          <a:lstStyle/>
          <a:p>
            <a:pPr eaLnBrk="1" hangingPunct="1"/>
            <a:r>
              <a:rPr lang="it-IT" altLang="en-US" sz="2400" dirty="0" err="1">
                <a:ea typeface="ＭＳ Ｐゴシック" panose="020B0600070205080204" pitchFamily="34" charset="-128"/>
              </a:rPr>
              <a:t>Think</a:t>
            </a:r>
            <a:r>
              <a:rPr lang="it-IT" altLang="en-US" sz="2400" dirty="0">
                <a:ea typeface="ＭＳ Ｐゴシック" panose="020B0600070205080204" pitchFamily="34" charset="-128"/>
              </a:rPr>
              <a:t> </a:t>
            </a:r>
            <a:r>
              <a:rPr lang="it-IT" altLang="en-US" sz="2400" dirty="0" err="1">
                <a:ea typeface="ＭＳ Ｐゴシック" panose="020B0600070205080204" pitchFamily="34" charset="-128"/>
              </a:rPr>
              <a:t>about</a:t>
            </a:r>
            <a:r>
              <a:rPr lang="it-IT" altLang="en-US" sz="2400" dirty="0">
                <a:ea typeface="ＭＳ Ｐゴシック" panose="020B0600070205080204" pitchFamily="34" charset="-128"/>
              </a:rPr>
              <a:t> the </a:t>
            </a:r>
            <a:r>
              <a:rPr lang="it-IT" altLang="en-US" sz="2400" dirty="0" err="1">
                <a:ea typeface="ＭＳ Ｐゴシック" panose="020B0600070205080204" pitchFamily="34" charset="-128"/>
              </a:rPr>
              <a:t>odds</a:t>
            </a:r>
            <a:r>
              <a:rPr lang="it-IT" altLang="en-US" sz="2400" dirty="0">
                <a:ea typeface="ＭＳ Ｐゴシック" panose="020B0600070205080204" pitchFamily="34" charset="-128"/>
              </a:rPr>
              <a:t> of </a:t>
            </a:r>
            <a:r>
              <a:rPr lang="it-IT" altLang="en-US" sz="2400" dirty="0" err="1">
                <a:ea typeface="ＭＳ Ｐゴシック" panose="020B0600070205080204" pitchFamily="34" charset="-128"/>
              </a:rPr>
              <a:t>failure</a:t>
            </a:r>
            <a:r>
              <a:rPr lang="it-IT" altLang="en-US" sz="2400" dirty="0">
                <a:ea typeface="ＭＳ Ｐゴシック" panose="020B0600070205080204" pitchFamily="34" charset="-128"/>
              </a:rPr>
              <a:t> vs. survival  </a:t>
            </a:r>
            <a:r>
              <a:rPr lang="it-IT" altLang="en-US" sz="2400" dirty="0" err="1">
                <a:ea typeface="ＭＳ Ｐゴシック" panose="020B0600070205080204" pitchFamily="34" charset="-128"/>
              </a:rPr>
              <a:t>p</a:t>
            </a:r>
            <a:r>
              <a:rPr lang="it-IT" altLang="en-US" sz="2400" dirty="0">
                <a:ea typeface="ＭＳ Ｐゴシック" panose="020B0600070205080204" pitchFamily="34" charset="-128"/>
              </a:rPr>
              <a:t> : (1 – </a:t>
            </a:r>
            <a:r>
              <a:rPr lang="it-IT" altLang="en-US" sz="2400" dirty="0" err="1">
                <a:ea typeface="ＭＳ Ｐゴシック" panose="020B0600070205080204" pitchFamily="34" charset="-128"/>
              </a:rPr>
              <a:t>p</a:t>
            </a:r>
            <a:r>
              <a:rPr lang="it-IT" altLang="en-US" sz="2400" dirty="0">
                <a:ea typeface="ＭＳ Ｐゴシック" panose="020B0600070205080204" pitchFamily="34" charset="-128"/>
              </a:rPr>
              <a:t>)</a:t>
            </a:r>
          </a:p>
          <a:p>
            <a:pPr eaLnBrk="1" hangingPunct="1"/>
            <a:endParaRPr lang="it-IT" altLang="en-US" sz="2400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it-IT" altLang="en-US" sz="2400" dirty="0" err="1">
                <a:ea typeface="ＭＳ Ｐゴシック" panose="020B0600070205080204" pitchFamily="34" charset="-128"/>
              </a:rPr>
              <a:t>Odds</a:t>
            </a:r>
            <a:r>
              <a:rPr lang="it-IT" altLang="en-US" sz="2400" dirty="0">
                <a:ea typeface="ＭＳ Ｐゴシック" panose="020B0600070205080204" pitchFamily="34" charset="-128"/>
              </a:rPr>
              <a:t> =                          e.g. </a:t>
            </a:r>
            <a:r>
              <a:rPr lang="it-IT" altLang="en-US" sz="2400" dirty="0" err="1">
                <a:ea typeface="ＭＳ Ｐゴシック" panose="020B0600070205080204" pitchFamily="34" charset="-128"/>
              </a:rPr>
              <a:t>if</a:t>
            </a:r>
            <a:r>
              <a:rPr lang="it-IT" altLang="en-US" sz="2400" dirty="0">
                <a:ea typeface="ＭＳ Ｐゴシック" panose="020B0600070205080204" pitchFamily="34" charset="-128"/>
              </a:rPr>
              <a:t> </a:t>
            </a:r>
            <a:r>
              <a:rPr lang="it-IT" altLang="en-US" sz="2400" dirty="0" err="1">
                <a:ea typeface="ＭＳ Ｐゴシック" panose="020B0600070205080204" pitchFamily="34" charset="-128"/>
              </a:rPr>
              <a:t>p</a:t>
            </a:r>
            <a:r>
              <a:rPr lang="it-IT" altLang="en-US" sz="2400" dirty="0">
                <a:ea typeface="ＭＳ Ｐゴシック" panose="020B0600070205080204" pitchFamily="34" charset="-128"/>
              </a:rPr>
              <a:t>=0.25, </a:t>
            </a:r>
            <a:r>
              <a:rPr lang="it-IT" altLang="en-US" sz="2400" dirty="0" err="1">
                <a:ea typeface="ＭＳ Ｐゴシック" panose="020B0600070205080204" pitchFamily="34" charset="-128"/>
              </a:rPr>
              <a:t>odds</a:t>
            </a:r>
            <a:r>
              <a:rPr lang="it-IT" altLang="en-US" sz="2400" dirty="0">
                <a:ea typeface="ＭＳ Ｐゴシック" panose="020B0600070205080204" pitchFamily="34" charset="-128"/>
              </a:rPr>
              <a:t>=0.33</a:t>
            </a:r>
          </a:p>
          <a:p>
            <a:pPr marL="0" indent="0" eaLnBrk="1" hangingPunct="1">
              <a:buNone/>
            </a:pPr>
            <a:r>
              <a:rPr lang="it-IT" altLang="en-US" sz="2400" dirty="0">
                <a:ea typeface="ＭＳ Ｐゴシック" panose="020B0600070205080204" pitchFamily="34" charset="-128"/>
              </a:rPr>
              <a:t>   				        </a:t>
            </a:r>
            <a:r>
              <a:rPr lang="it-IT" altLang="en-US" sz="2400" dirty="0" err="1">
                <a:ea typeface="ＭＳ Ｐゴシック" panose="020B0600070205080204" pitchFamily="34" charset="-128"/>
              </a:rPr>
              <a:t>p</a:t>
            </a:r>
            <a:r>
              <a:rPr lang="it-IT" altLang="en-US" sz="2400" dirty="0">
                <a:ea typeface="ＭＳ Ｐゴシック" panose="020B0600070205080204" pitchFamily="34" charset="-128"/>
              </a:rPr>
              <a:t>=0.75, </a:t>
            </a:r>
            <a:r>
              <a:rPr lang="it-IT" altLang="en-US" sz="2400" dirty="0" err="1">
                <a:ea typeface="ＭＳ Ｐゴシック" panose="020B0600070205080204" pitchFamily="34" charset="-128"/>
              </a:rPr>
              <a:t>odds</a:t>
            </a:r>
            <a:r>
              <a:rPr lang="it-IT" altLang="en-US" sz="2400" dirty="0">
                <a:ea typeface="ＭＳ Ｐゴシック" panose="020B0600070205080204" pitchFamily="34" charset="-128"/>
              </a:rPr>
              <a:t>=3</a:t>
            </a:r>
          </a:p>
          <a:p>
            <a:pPr eaLnBrk="1" hangingPunct="1"/>
            <a:endParaRPr lang="it-IT" altLang="en-US" sz="2400" dirty="0">
              <a:ea typeface="ＭＳ Ｐゴシック" panose="020B0600070205080204" pitchFamily="34" charset="-128"/>
            </a:endParaRPr>
          </a:p>
        </p:txBody>
      </p:sp>
      <p:grpSp>
        <p:nvGrpSpPr>
          <p:cNvPr id="55300" name="Group 10">
            <a:extLst>
              <a:ext uri="{FF2B5EF4-FFF2-40B4-BE49-F238E27FC236}">
                <a16:creationId xmlns:a16="http://schemas.microsoft.com/office/drawing/2014/main" id="{9F4C6287-C4FF-16AD-7878-65D075F75979}"/>
              </a:ext>
            </a:extLst>
          </p:cNvPr>
          <p:cNvGrpSpPr>
            <a:grpSpLocks/>
          </p:cNvGrpSpPr>
          <p:nvPr/>
        </p:nvGrpSpPr>
        <p:grpSpPr bwMode="auto">
          <a:xfrm>
            <a:off x="2771775" y="1628775"/>
            <a:ext cx="2808288" cy="1374775"/>
            <a:chOff x="2018" y="2976"/>
            <a:chExt cx="1769" cy="866"/>
          </a:xfrm>
        </p:grpSpPr>
        <p:sp>
          <p:nvSpPr>
            <p:cNvPr id="55302" name="Line 4">
              <a:extLst>
                <a:ext uri="{FF2B5EF4-FFF2-40B4-BE49-F238E27FC236}">
                  <a16:creationId xmlns:a16="http://schemas.microsoft.com/office/drawing/2014/main" id="{F7F9A77D-4B7B-1AE3-65DB-221978A725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18" y="3112"/>
              <a:ext cx="68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5303" name="Line 5">
              <a:extLst>
                <a:ext uri="{FF2B5EF4-FFF2-40B4-BE49-F238E27FC236}">
                  <a16:creationId xmlns:a16="http://schemas.microsoft.com/office/drawing/2014/main" id="{37BFCC18-FA9B-4588-E7BF-7702629FD1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475"/>
              <a:ext cx="68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55304" name="Text Box 6">
              <a:extLst>
                <a:ext uri="{FF2B5EF4-FFF2-40B4-BE49-F238E27FC236}">
                  <a16:creationId xmlns:a16="http://schemas.microsoft.com/office/drawing/2014/main" id="{E455CCDC-571E-28E4-92CE-71B13F9D85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8" y="2976"/>
              <a:ext cx="10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Wingdings" pitchFamily="2" charset="2"/>
                <a:buChar char="à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Wingdings" pitchFamily="2" charset="2"/>
                <a:buChar char="à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it-IT" altLang="it-IT" sz="1800"/>
                <a:t>Failure</a:t>
              </a:r>
            </a:p>
          </p:txBody>
        </p:sp>
        <p:sp>
          <p:nvSpPr>
            <p:cNvPr id="55305" name="Text Box 7">
              <a:extLst>
                <a:ext uri="{FF2B5EF4-FFF2-40B4-BE49-F238E27FC236}">
                  <a16:creationId xmlns:a16="http://schemas.microsoft.com/office/drawing/2014/main" id="{58C84D3E-C9F1-EAC5-057C-C7C89C26E4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8" y="3611"/>
              <a:ext cx="10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Wingdings" pitchFamily="2" charset="2"/>
                <a:buChar char="à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Wingdings" pitchFamily="2" charset="2"/>
                <a:buChar char="à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it-IT" altLang="it-IT" sz="1800"/>
                <a:t>Survival</a:t>
              </a:r>
            </a:p>
          </p:txBody>
        </p:sp>
        <p:sp>
          <p:nvSpPr>
            <p:cNvPr id="55306" name="Text Box 8">
              <a:extLst>
                <a:ext uri="{FF2B5EF4-FFF2-40B4-BE49-F238E27FC236}">
                  <a16:creationId xmlns:a16="http://schemas.microsoft.com/office/drawing/2014/main" id="{A24DF7D2-6849-24DB-3876-51E7E032BA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9" y="3112"/>
              <a:ext cx="10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Wingdings" pitchFamily="2" charset="2"/>
                <a:buChar char="à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Wingdings" pitchFamily="2" charset="2"/>
                <a:buChar char="à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it-IT" altLang="it-IT" sz="1800"/>
                <a:t>p</a:t>
              </a:r>
            </a:p>
          </p:txBody>
        </p:sp>
        <p:sp>
          <p:nvSpPr>
            <p:cNvPr id="55307" name="Text Box 9">
              <a:extLst>
                <a:ext uri="{FF2B5EF4-FFF2-40B4-BE49-F238E27FC236}">
                  <a16:creationId xmlns:a16="http://schemas.microsoft.com/office/drawing/2014/main" id="{CAB4C799-93FE-F175-6A81-EF9DAE3B56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8" y="3566"/>
              <a:ext cx="12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Wingdings" pitchFamily="2" charset="2"/>
                <a:buChar char="à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buChar char="§"/>
                <a:defRPr sz="16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Wingdings" pitchFamily="2" charset="2"/>
                <a:buChar char="à"/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itchFamily="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it-IT" altLang="it-IT" sz="1800"/>
                <a:t>1 - p</a:t>
              </a:r>
            </a:p>
          </p:txBody>
        </p:sp>
      </p:grpSp>
      <p:graphicFrame>
        <p:nvGraphicFramePr>
          <p:cNvPr id="55301" name="Object 11">
            <a:extLst>
              <a:ext uri="{FF2B5EF4-FFF2-40B4-BE49-F238E27FC236}">
                <a16:creationId xmlns:a16="http://schemas.microsoft.com/office/drawing/2014/main" id="{E79330FF-3F27-217C-8FA0-FE9008A95237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339975" y="4581525"/>
          <a:ext cx="90646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607300" imgH="9652000" progId="Equation.3">
                  <p:embed/>
                </p:oleObj>
              </mc:Choice>
              <mc:Fallback>
                <p:oleObj name="Equation" r:id="rId3" imgW="7607300" imgH="96520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581525"/>
                        <a:ext cx="906463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numero diapositiva 5">
            <a:extLst>
              <a:ext uri="{FF2B5EF4-FFF2-40B4-BE49-F238E27FC236}">
                <a16:creationId xmlns:a16="http://schemas.microsoft.com/office/drawing/2014/main" id="{852870DB-FF92-CE65-8385-7348B5EDCE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F1075A8-C5F4-BD4C-ADC6-84A7F8FE433D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1929" name="Rectangle 9">
            <a:extLst>
              <a:ext uri="{FF2B5EF4-FFF2-40B4-BE49-F238E27FC236}">
                <a16:creationId xmlns:a16="http://schemas.microsoft.com/office/drawing/2014/main" id="{75CCC457-91F6-3B43-7359-38DBFCCED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2852738"/>
            <a:ext cx="424973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it-IT" altLang="it-IT" sz="1800">
                <a:latin typeface="Arial" panose="020B0604020202020204" pitchFamily="34" charset="0"/>
              </a:rPr>
              <a:t>In the presence of measurement errors:</a:t>
            </a: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0220D209-26B6-030E-3A92-8C73F1BF0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>
                <a:cs typeface="+mj-cs"/>
              </a:rPr>
              <a:t>Deterministic/probabilistic models</a:t>
            </a:r>
            <a:r>
              <a:rPr lang="it-IT">
                <a:cs typeface="+mj-cs"/>
              </a:rPr>
              <a:t> 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E2B67A7E-4BFC-C75F-838C-25AE790F4CC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it-IT" altLang="en-US" sz="1800">
                <a:ea typeface="ＭＳ Ｐゴシック" panose="020B0600070205080204" pitchFamily="34" charset="-128"/>
              </a:rPr>
              <a:t>E.g.: laws of classical physics</a:t>
            </a:r>
          </a:p>
          <a:p>
            <a:pPr eaLnBrk="1" hangingPunct="1">
              <a:lnSpc>
                <a:spcPct val="125000"/>
              </a:lnSpc>
            </a:pPr>
            <a:r>
              <a:rPr lang="it-IT" altLang="en-US" sz="1800" b="1">
                <a:ea typeface="ＭＳ Ｐゴシック" panose="020B0600070205080204" pitchFamily="34" charset="-128"/>
              </a:rPr>
              <a:t>Ohm</a:t>
            </a:r>
            <a:r>
              <a:rPr lang="it-IT" altLang="it-IT" sz="1800" b="1">
                <a:ea typeface="ＭＳ Ｐゴシック" panose="020B0600070205080204" pitchFamily="34" charset="-128"/>
              </a:rPr>
              <a:t>’</a:t>
            </a:r>
            <a:r>
              <a:rPr lang="it-IT" altLang="en-US" sz="1800" b="1">
                <a:ea typeface="ＭＳ Ｐゴシック" panose="020B0600070205080204" pitchFamily="34" charset="-128"/>
              </a:rPr>
              <a:t>s law:</a:t>
            </a:r>
            <a:r>
              <a:rPr lang="it-IT" altLang="en-US" sz="1800"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lnSpc>
                <a:spcPct val="125000"/>
              </a:lnSpc>
            </a:pPr>
            <a:endParaRPr lang="it-IT" altLang="en-US" sz="18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25000"/>
              </a:lnSpc>
            </a:pPr>
            <a:endParaRPr lang="it-IT" altLang="en-US" sz="18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25000"/>
              </a:lnSpc>
            </a:pPr>
            <a:r>
              <a:rPr lang="it-IT" altLang="en-US" sz="1800" b="1">
                <a:ea typeface="ＭＳ Ｐゴシック" panose="020B0600070205080204" pitchFamily="34" charset="-128"/>
              </a:rPr>
              <a:t>Reparametrization: </a:t>
            </a:r>
          </a:p>
          <a:p>
            <a:pPr eaLnBrk="1" hangingPunct="1">
              <a:lnSpc>
                <a:spcPct val="125000"/>
              </a:lnSpc>
            </a:pPr>
            <a:endParaRPr lang="it-IT" altLang="en-US" sz="1800" b="1">
              <a:ea typeface="ＭＳ Ｐゴシック" panose="020B0600070205080204" pitchFamily="34" charset="-128"/>
            </a:endParaRPr>
          </a:p>
        </p:txBody>
      </p:sp>
      <p:graphicFrame>
        <p:nvGraphicFramePr>
          <p:cNvPr id="22533" name="Object 4">
            <a:extLst>
              <a:ext uri="{FF2B5EF4-FFF2-40B4-BE49-F238E27FC236}">
                <a16:creationId xmlns:a16="http://schemas.microsoft.com/office/drawing/2014/main" id="{9C5646E8-9B53-0B27-66A7-01DDB9A6C524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971550" y="2924175"/>
          <a:ext cx="8651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359900" imgH="9067800" progId="Equation.3">
                  <p:embed/>
                </p:oleObj>
              </mc:Choice>
              <mc:Fallback>
                <p:oleObj name="Equation" r:id="rId2" imgW="9359900" imgH="906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924175"/>
                        <a:ext cx="86518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5" name="Rectangle 5">
            <a:extLst>
              <a:ext uri="{FF2B5EF4-FFF2-40B4-BE49-F238E27FC236}">
                <a16:creationId xmlns:a16="http://schemas.microsoft.com/office/drawing/2014/main" id="{ADB3D9CC-0FB1-64EF-8715-0C43EF392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5588000"/>
            <a:ext cx="259238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it-IT" altLang="it-IT" sz="1800">
                <a:latin typeface="Arial" panose="020B0604020202020204" pitchFamily="34" charset="0"/>
              </a:rPr>
              <a:t>Deterministic model</a:t>
            </a:r>
          </a:p>
        </p:txBody>
      </p:sp>
      <p:sp>
        <p:nvSpPr>
          <p:cNvPr id="81926" name="Rectangle 6">
            <a:extLst>
              <a:ext uri="{FF2B5EF4-FFF2-40B4-BE49-F238E27FC236}">
                <a16:creationId xmlns:a16="http://schemas.microsoft.com/office/drawing/2014/main" id="{87F84C6B-ACB0-58AE-79F6-A60E7FD68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5588000"/>
            <a:ext cx="25923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it-IT" altLang="it-IT" sz="1800">
                <a:latin typeface="Arial" panose="020B0604020202020204" pitchFamily="34" charset="0"/>
              </a:rPr>
              <a:t>Experimental data</a:t>
            </a:r>
          </a:p>
        </p:txBody>
      </p:sp>
      <p:pic>
        <p:nvPicPr>
          <p:cNvPr id="81927" name="Picture 7">
            <a:extLst>
              <a:ext uri="{FF2B5EF4-FFF2-40B4-BE49-F238E27FC236}">
                <a16:creationId xmlns:a16="http://schemas.microsoft.com/office/drawing/2014/main" id="{C56F45F9-ABEC-A38E-37AD-4BC4D935F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357563"/>
            <a:ext cx="27051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8" name="Picture 8">
            <a:extLst>
              <a:ext uri="{FF2B5EF4-FFF2-40B4-BE49-F238E27FC236}">
                <a16:creationId xmlns:a16="http://schemas.microsoft.com/office/drawing/2014/main" id="{D6A0A58D-BA23-F19D-3CFA-1DF16A180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357563"/>
            <a:ext cx="2714625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1930" name="Object 10">
            <a:extLst>
              <a:ext uri="{FF2B5EF4-FFF2-40B4-BE49-F238E27FC236}">
                <a16:creationId xmlns:a16="http://schemas.microsoft.com/office/drawing/2014/main" id="{09BB455A-4854-0E8E-311A-6AE2B9DB1B7D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955675" y="4437063"/>
          <a:ext cx="1023938" cy="129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112500" imgH="14046200" progId="Equation.3">
                  <p:embed/>
                </p:oleObj>
              </mc:Choice>
              <mc:Fallback>
                <p:oleObj name="Equation" r:id="rId6" imgW="11112500" imgH="14046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4437063"/>
                        <a:ext cx="1023938" cy="129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9" grpId="0"/>
      <p:bldP spid="81925" grpId="0"/>
      <p:bldP spid="8192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egnaposto numero diapositiva 3">
            <a:extLst>
              <a:ext uri="{FF2B5EF4-FFF2-40B4-BE49-F238E27FC236}">
                <a16:creationId xmlns:a16="http://schemas.microsoft.com/office/drawing/2014/main" id="{6053B5BC-95F2-4010-C6D2-5037D2CBC3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EA3697-CD5F-8C45-999A-593C1F0ECC48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05166814-9383-22DC-1C84-0B9348F78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7175500" cy="1143000"/>
          </a:xfrm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GB">
                <a:cs typeface="+mj-cs"/>
              </a:rPr>
              <a:t>Logistic regression</a:t>
            </a:r>
          </a:p>
        </p:txBody>
      </p:sp>
      <p:graphicFrame>
        <p:nvGraphicFramePr>
          <p:cNvPr id="57347" name="Object 3">
            <a:extLst>
              <a:ext uri="{FF2B5EF4-FFF2-40B4-BE49-F238E27FC236}">
                <a16:creationId xmlns:a16="http://schemas.microsoft.com/office/drawing/2014/main" id="{42C24F1E-6F44-1294-81F2-9D40D8BDFC7D}"/>
              </a:ext>
            </a:extLst>
          </p:cNvPr>
          <p:cNvGraphicFramePr>
            <a:graphicFrameLocks/>
          </p:cNvGraphicFramePr>
          <p:nvPr/>
        </p:nvGraphicFramePr>
        <p:xfrm>
          <a:off x="984250" y="2681288"/>
          <a:ext cx="7175500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o" r:id="rId3" imgW="10363200" imgH="4457700" progId="Word.Document.8">
                  <p:embed/>
                </p:oleObj>
              </mc:Choice>
              <mc:Fallback>
                <p:oleObj name="Documento" r:id="rId3" imgW="10363200" imgH="4457700" progId="Word.Documen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3650"/>
                      <a:stretch>
                        <a:fillRect/>
                      </a:stretch>
                    </p:blipFill>
                    <p:spPr bwMode="auto">
                      <a:xfrm>
                        <a:off x="984250" y="2681288"/>
                        <a:ext cx="7175500" cy="334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8" name="Rectangle 4">
            <a:extLst>
              <a:ext uri="{FF2B5EF4-FFF2-40B4-BE49-F238E27FC236}">
                <a16:creationId xmlns:a16="http://schemas.microsoft.com/office/drawing/2014/main" id="{4D344B75-62FB-3116-80D6-495FD1439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133600"/>
            <a:ext cx="73644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GB" altLang="it-IT" sz="1800" b="1">
                <a:latin typeface="Arial" panose="020B0604020202020204" pitchFamily="34" charset="0"/>
              </a:rPr>
              <a:t>Table </a:t>
            </a:r>
            <a:r>
              <a:rPr lang="fr-FR" altLang="it-IT" sz="1800" b="1">
                <a:latin typeface="Arial" panose="020B0604020202020204" pitchFamily="34" charset="0"/>
              </a:rPr>
              <a:t>2.    </a:t>
            </a:r>
            <a:r>
              <a:rPr lang="en-GB" altLang="it-IT" sz="1800" b="1">
                <a:latin typeface="Arial" panose="020B0604020202020204" pitchFamily="34" charset="0"/>
              </a:rPr>
              <a:t>Age and signs of </a:t>
            </a:r>
            <a:r>
              <a:rPr lang="fr-FR" altLang="it-IT" sz="1800" b="1">
                <a:latin typeface="Arial" panose="020B0604020202020204" pitchFamily="34" charset="0"/>
              </a:rPr>
              <a:t>coronary heart disease (CD)</a:t>
            </a:r>
            <a:endParaRPr lang="en-GB" altLang="it-IT" sz="18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egnaposto numero diapositiva 3">
            <a:extLst>
              <a:ext uri="{FF2B5EF4-FFF2-40B4-BE49-F238E27FC236}">
                <a16:creationId xmlns:a16="http://schemas.microsoft.com/office/drawing/2014/main" id="{6A517682-3D15-E020-AFBE-7321D596C0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6CB0E2-3A0F-E143-A2C8-4C01A7261F7A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6249E71-14D8-AE7B-F762-FE2D5A989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GB">
                <a:cs typeface="+mj-cs"/>
              </a:rPr>
              <a:t>How can we analyse these data?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2184792-5864-6874-95F6-E5F7CD6BCF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>
              <a:buFont typeface="Wingdings" charset="0"/>
              <a:buChar char="§"/>
              <a:defRPr/>
            </a:pPr>
            <a:r>
              <a:rPr lang="en-GB">
                <a:cs typeface="+mn-cs"/>
              </a:rPr>
              <a:t>Compar</a:t>
            </a:r>
            <a:r>
              <a:rPr lang="fr-CH">
                <a:cs typeface="+mn-cs"/>
              </a:rPr>
              <a:t>e</a:t>
            </a:r>
            <a:r>
              <a:rPr lang="en-GB">
                <a:cs typeface="+mn-cs"/>
              </a:rPr>
              <a:t> mean age of diseased and non</a:t>
            </a:r>
            <a:r>
              <a:rPr lang="fr-FR">
                <a:cs typeface="+mn-cs"/>
              </a:rPr>
              <a:t>-</a:t>
            </a:r>
            <a:r>
              <a:rPr lang="en-GB">
                <a:cs typeface="+mn-cs"/>
              </a:rPr>
              <a:t>diseased</a:t>
            </a:r>
          </a:p>
          <a:p>
            <a:pPr lvl="1" eaLnBrk="1" hangingPunct="1">
              <a:buFont typeface="Wingdings" charset="0"/>
              <a:buChar char="à"/>
              <a:defRPr/>
            </a:pPr>
            <a:endParaRPr lang="fr-FR"/>
          </a:p>
          <a:p>
            <a:pPr lvl="1" eaLnBrk="1" hangingPunct="1">
              <a:buFont typeface="Wingdings" charset="0"/>
              <a:buChar char="à"/>
              <a:defRPr/>
            </a:pPr>
            <a:r>
              <a:rPr lang="en-GB"/>
              <a:t>Non</a:t>
            </a:r>
            <a:r>
              <a:rPr lang="fr-FR"/>
              <a:t>-</a:t>
            </a:r>
            <a:r>
              <a:rPr lang="en-GB"/>
              <a:t>diseased: 	38.6 years</a:t>
            </a:r>
          </a:p>
          <a:p>
            <a:pPr lvl="1" eaLnBrk="1" hangingPunct="1">
              <a:buFont typeface="Wingdings" charset="0"/>
              <a:buChar char="à"/>
              <a:defRPr/>
            </a:pPr>
            <a:r>
              <a:rPr lang="en-GB"/>
              <a:t>Diseased: 		58.7 years</a:t>
            </a:r>
            <a:r>
              <a:rPr lang="fr-FR"/>
              <a:t>   (p&lt;0.0001)</a:t>
            </a:r>
            <a:endParaRPr lang="en-GB"/>
          </a:p>
          <a:p>
            <a:pPr lvl="1" eaLnBrk="1" hangingPunct="1">
              <a:buFont typeface="Wingdings" charset="0"/>
              <a:buChar char="à"/>
              <a:defRPr/>
            </a:pPr>
            <a:endParaRPr lang="fr-FR"/>
          </a:p>
          <a:p>
            <a:pPr eaLnBrk="1" hangingPunct="1">
              <a:buFont typeface="Wingdings" charset="0"/>
              <a:buChar char="§"/>
              <a:defRPr/>
            </a:pPr>
            <a:r>
              <a:rPr lang="en-GB">
                <a:cs typeface="+mn-cs"/>
              </a:rPr>
              <a:t>Linear regression?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egnaposto numero diapositiva 2">
            <a:extLst>
              <a:ext uri="{FF2B5EF4-FFF2-40B4-BE49-F238E27FC236}">
                <a16:creationId xmlns:a16="http://schemas.microsoft.com/office/drawing/2014/main" id="{1A6B2DEE-C743-0524-13EB-95199107CD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AE23242-A8F3-B048-A7AE-094F011F8EB5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386FFBE-3CCB-9165-4F06-338F11371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772400" cy="1143000"/>
          </a:xfrm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GB">
                <a:cs typeface="+mj-cs"/>
              </a:rPr>
              <a:t>Dot-plot: </a:t>
            </a:r>
            <a:r>
              <a:rPr lang="fr-FR">
                <a:cs typeface="+mj-cs"/>
              </a:rPr>
              <a:t>D</a:t>
            </a:r>
            <a:r>
              <a:rPr lang="en-GB">
                <a:cs typeface="+mj-cs"/>
              </a:rPr>
              <a:t>ata from Table </a:t>
            </a:r>
            <a:r>
              <a:rPr lang="fr-FR">
                <a:cs typeface="+mj-cs"/>
              </a:rPr>
              <a:t>2</a:t>
            </a: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DC1F4A2B-3FC2-24B1-95E8-1537A3553F67}"/>
              </a:ext>
            </a:extLst>
          </p:cNvPr>
          <p:cNvGraphicFramePr>
            <a:graphicFrameLocks/>
          </p:cNvGraphicFramePr>
          <p:nvPr/>
        </p:nvGraphicFramePr>
        <p:xfrm>
          <a:off x="1691680" y="1412776"/>
          <a:ext cx="5727700" cy="45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egnaposto numero diapositiva 3">
            <a:extLst>
              <a:ext uri="{FF2B5EF4-FFF2-40B4-BE49-F238E27FC236}">
                <a16:creationId xmlns:a16="http://schemas.microsoft.com/office/drawing/2014/main" id="{6C9B0A65-D4A2-FE77-7426-CCC2E8ECF5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9B4F90-9729-4147-BA7B-6453BECEEE54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907418E-4695-C101-A40E-42E56699C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4250" y="125413"/>
            <a:ext cx="7175500" cy="1143000"/>
          </a:xfrm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GB">
                <a:cs typeface="+mj-cs"/>
              </a:rPr>
              <a:t>Logistic regression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B9381E5-5E63-E5F9-C27C-351546C59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557338"/>
            <a:ext cx="7175500" cy="366712"/>
          </a:xfrm>
        </p:spPr>
        <p:txBody>
          <a:bodyPr lIns="92075" tIns="46038" rIns="92075" bIns="46038">
            <a:spAutoFit/>
          </a:bodyPr>
          <a:lstStyle/>
          <a:p>
            <a:pPr marL="0" indent="0" algn="ctr" defTabSz="762000" eaLnBrk="1" hangingPunct="1">
              <a:spcBef>
                <a:spcPct val="0"/>
              </a:spcBef>
              <a:buClrTx/>
              <a:buFont typeface="Wingdings" charset="0"/>
              <a:buNone/>
              <a:defRPr/>
            </a:pPr>
            <a:r>
              <a:rPr lang="en-GB" sz="1800" b="1">
                <a:cs typeface="+mn-cs"/>
              </a:rPr>
              <a:t>Table </a:t>
            </a:r>
            <a:r>
              <a:rPr lang="fr-FR" sz="1800" b="1">
                <a:cs typeface="+mn-cs"/>
              </a:rPr>
              <a:t>3.</a:t>
            </a:r>
            <a:r>
              <a:rPr lang="en-GB" sz="1800" b="1">
                <a:cs typeface="+mn-cs"/>
              </a:rPr>
              <a:t> </a:t>
            </a:r>
            <a:r>
              <a:rPr lang="fr-FR" sz="1800" b="1">
                <a:cs typeface="+mn-cs"/>
              </a:rPr>
              <a:t>   </a:t>
            </a:r>
            <a:r>
              <a:rPr lang="en-GB" sz="1800" b="1">
                <a:cs typeface="+mn-cs"/>
              </a:rPr>
              <a:t>Prevalence (%) of signs of </a:t>
            </a:r>
            <a:r>
              <a:rPr lang="fr-FR" sz="1800" b="1">
                <a:cs typeface="+mn-cs"/>
              </a:rPr>
              <a:t>CD</a:t>
            </a:r>
            <a:r>
              <a:rPr lang="en-GB" sz="1800" b="1">
                <a:cs typeface="+mn-cs"/>
              </a:rPr>
              <a:t> according to age group </a:t>
            </a:r>
          </a:p>
        </p:txBody>
      </p:sp>
      <p:graphicFrame>
        <p:nvGraphicFramePr>
          <p:cNvPr id="63492" name="Object 4">
            <a:extLst>
              <a:ext uri="{FF2B5EF4-FFF2-40B4-BE49-F238E27FC236}">
                <a16:creationId xmlns:a16="http://schemas.microsoft.com/office/drawing/2014/main" id="{D058CC69-E700-C413-4FAA-49006C3F0203}"/>
              </a:ext>
            </a:extLst>
          </p:cNvPr>
          <p:cNvGraphicFramePr>
            <a:graphicFrameLocks/>
          </p:cNvGraphicFramePr>
          <p:nvPr/>
        </p:nvGraphicFramePr>
        <p:xfrm>
          <a:off x="1970088" y="1905000"/>
          <a:ext cx="5129212" cy="450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340600" imgH="5880100" progId="Word.Document.8">
                  <p:embed/>
                </p:oleObj>
              </mc:Choice>
              <mc:Fallback>
                <p:oleObj name="Document" r:id="rId3" imgW="7340600" imgH="5880100" progId="Word.Documen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3650"/>
                      <a:stretch>
                        <a:fillRect/>
                      </a:stretch>
                    </p:blipFill>
                    <p:spPr bwMode="auto">
                      <a:xfrm>
                        <a:off x="1970088" y="1905000"/>
                        <a:ext cx="5129212" cy="450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egnaposto numero diapositiva 3">
            <a:extLst>
              <a:ext uri="{FF2B5EF4-FFF2-40B4-BE49-F238E27FC236}">
                <a16:creationId xmlns:a16="http://schemas.microsoft.com/office/drawing/2014/main" id="{4959AE78-F102-F7EA-8AA3-1F3E74EAFB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A54CF95-2C68-C54F-A0C6-A0599A8D9316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72D7107-2853-E0AD-D04E-0DF3B60F8C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772400" cy="1143000"/>
          </a:xfrm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GB">
                <a:cs typeface="+mj-cs"/>
              </a:rPr>
              <a:t>Dot-plot: </a:t>
            </a:r>
            <a:r>
              <a:rPr lang="fr-FR">
                <a:cs typeface="+mj-cs"/>
              </a:rPr>
              <a:t>D</a:t>
            </a:r>
            <a:r>
              <a:rPr lang="en-GB">
                <a:cs typeface="+mj-cs"/>
              </a:rPr>
              <a:t>ata from Table </a:t>
            </a:r>
            <a:r>
              <a:rPr lang="fr-FR">
                <a:cs typeface="+mj-cs"/>
              </a:rPr>
              <a:t>3</a:t>
            </a:r>
            <a:endParaRPr lang="en-GB">
              <a:cs typeface="+mj-cs"/>
            </a:endParaRPr>
          </a:p>
        </p:txBody>
      </p:sp>
      <p:graphicFrame>
        <p:nvGraphicFramePr>
          <p:cNvPr id="65539" name="Object 3">
            <a:extLst>
              <a:ext uri="{FF2B5EF4-FFF2-40B4-BE49-F238E27FC236}">
                <a16:creationId xmlns:a16="http://schemas.microsoft.com/office/drawing/2014/main" id="{548206E8-31BE-07D7-CF75-D482C4CDA798}"/>
              </a:ext>
            </a:extLst>
          </p:cNvPr>
          <p:cNvGraphicFramePr>
            <a:graphicFrameLocks/>
          </p:cNvGraphicFramePr>
          <p:nvPr/>
        </p:nvGraphicFramePr>
        <p:xfrm>
          <a:off x="1714500" y="1676400"/>
          <a:ext cx="6446838" cy="440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7175500" imgH="4445000" progId="MSGraph.Chart.8">
                  <p:embed followColorScheme="full"/>
                </p:oleObj>
              </mc:Choice>
              <mc:Fallback>
                <p:oleObj name="Chart" r:id="rId3" imgW="7175500" imgH="4445000" progId="MSGraph.Chart.8">
                  <p:embed followColorScheme="full"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1676400"/>
                        <a:ext cx="6446838" cy="440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0" name="Rectangle 4">
            <a:extLst>
              <a:ext uri="{FF2B5EF4-FFF2-40B4-BE49-F238E27FC236}">
                <a16:creationId xmlns:a16="http://schemas.microsoft.com/office/drawing/2014/main" id="{1F752100-92D5-7B83-3014-02545B9EF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" y="1981200"/>
            <a:ext cx="13430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GB" altLang="it-IT" sz="1800" b="1">
                <a:latin typeface="Arial" panose="020B0604020202020204" pitchFamily="34" charset="0"/>
              </a:rPr>
              <a:t>Diseased %</a:t>
            </a:r>
          </a:p>
        </p:txBody>
      </p:sp>
      <p:sp>
        <p:nvSpPr>
          <p:cNvPr id="65541" name="Rectangle 5">
            <a:extLst>
              <a:ext uri="{FF2B5EF4-FFF2-40B4-BE49-F238E27FC236}">
                <a16:creationId xmlns:a16="http://schemas.microsoft.com/office/drawing/2014/main" id="{0A9B0996-5856-DE05-8044-B38DA0D61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984875"/>
            <a:ext cx="1225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it-IT" sz="1800" b="1">
                <a:latin typeface="Arial" panose="020B0604020202020204" pitchFamily="34" charset="0"/>
              </a:rPr>
              <a:t>Age </a:t>
            </a:r>
            <a:r>
              <a:rPr lang="fr-CH" altLang="it-IT" sz="1800" b="1">
                <a:latin typeface="Arial" panose="020B0604020202020204" pitchFamily="34" charset="0"/>
              </a:rPr>
              <a:t>group</a:t>
            </a:r>
            <a:endParaRPr lang="en-GB" altLang="it-IT" sz="18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egnaposto numero diapositiva 3">
            <a:extLst>
              <a:ext uri="{FF2B5EF4-FFF2-40B4-BE49-F238E27FC236}">
                <a16:creationId xmlns:a16="http://schemas.microsoft.com/office/drawing/2014/main" id="{A70E00A3-FFC4-2FDF-202A-3EFA55F03F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A40A81-D410-AF40-954F-9DE8FEE53D5C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8F4D74A-05BE-5410-01FE-845CFA5A7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772400" cy="1143000"/>
          </a:xfrm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fr-CH">
                <a:cs typeface="+mj-cs"/>
              </a:rPr>
              <a:t>L</a:t>
            </a:r>
            <a:r>
              <a:rPr lang="en-GB">
                <a:cs typeface="+mj-cs"/>
              </a:rPr>
              <a:t>ogistic function</a:t>
            </a:r>
          </a:p>
        </p:txBody>
      </p:sp>
      <p:graphicFrame>
        <p:nvGraphicFramePr>
          <p:cNvPr id="67587" name="Object 3">
            <a:extLst>
              <a:ext uri="{FF2B5EF4-FFF2-40B4-BE49-F238E27FC236}">
                <a16:creationId xmlns:a16="http://schemas.microsoft.com/office/drawing/2014/main" id="{6664E824-F1DC-1EB4-F757-69FEB320A99A}"/>
              </a:ext>
            </a:extLst>
          </p:cNvPr>
          <p:cNvGraphicFramePr>
            <a:graphicFrameLocks/>
          </p:cNvGraphicFramePr>
          <p:nvPr/>
        </p:nvGraphicFramePr>
        <p:xfrm>
          <a:off x="1800225" y="1557338"/>
          <a:ext cx="6602413" cy="442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7175500" imgH="4445000" progId="MSGraph.Chart.8">
                  <p:embed followColorScheme="full"/>
                </p:oleObj>
              </mc:Choice>
              <mc:Fallback>
                <p:oleObj name="Chart" r:id="rId3" imgW="7175500" imgH="4445000" progId="MSGraph.Chart.8">
                  <p:embed followColorScheme="full"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1557338"/>
                        <a:ext cx="6602413" cy="442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8" name="Rectangle 4">
            <a:extLst>
              <a:ext uri="{FF2B5EF4-FFF2-40B4-BE49-F238E27FC236}">
                <a16:creationId xmlns:a16="http://schemas.microsoft.com/office/drawing/2014/main" id="{8FB78757-145E-1108-0942-F696DFCB7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557338"/>
            <a:ext cx="154781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it-IT" sz="1800" b="1">
                <a:latin typeface="Arial" panose="020B0604020202020204" pitchFamily="34" charset="0"/>
              </a:rPr>
              <a:t>Probability</a:t>
            </a:r>
            <a:r>
              <a:rPr lang="fr-FR" altLang="it-IT" sz="1800" b="1">
                <a:latin typeface="Arial" panose="020B0604020202020204" pitchFamily="34" charset="0"/>
              </a:rPr>
              <a:t> o</a:t>
            </a:r>
            <a:r>
              <a:rPr lang="en-GB" altLang="it-IT" sz="1800" b="1">
                <a:latin typeface="Arial" panose="020B0604020202020204" pitchFamily="34" charset="0"/>
              </a:rPr>
              <a:t>f</a:t>
            </a:r>
            <a:r>
              <a:rPr lang="fr-FR" altLang="it-IT" sz="1800" b="1">
                <a:latin typeface="Arial" panose="020B0604020202020204" pitchFamily="34" charset="0"/>
              </a:rPr>
              <a:t> </a:t>
            </a:r>
            <a:r>
              <a:rPr lang="en-GB" altLang="it-IT" sz="1800" b="1">
                <a:latin typeface="Arial" panose="020B0604020202020204" pitchFamily="34" charset="0"/>
              </a:rPr>
              <a:t>disease</a:t>
            </a:r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846AABA5-26AC-1A73-95A3-3EBC070FE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5734050"/>
            <a:ext cx="3619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it-IT" sz="2800" b="1" i="1">
                <a:latin typeface="Times New Roman" panose="02020603050405020304" pitchFamily="18" charset="0"/>
              </a:rPr>
              <a:t>x</a:t>
            </a:r>
          </a:p>
        </p:txBody>
      </p:sp>
      <p:graphicFrame>
        <p:nvGraphicFramePr>
          <p:cNvPr id="57354" name="Object 10">
            <a:extLst>
              <a:ext uri="{FF2B5EF4-FFF2-40B4-BE49-F238E27FC236}">
                <a16:creationId xmlns:a16="http://schemas.microsoft.com/office/drawing/2014/main" id="{97B80276-B9F7-DC4A-52B5-5E9169CFBEA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843213" y="1989138"/>
          <a:ext cx="2663825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1597600" imgH="9652000" progId="Equation.3">
                  <p:embed/>
                </p:oleObj>
              </mc:Choice>
              <mc:Fallback>
                <p:oleObj name="Equation" r:id="rId5" imgW="31597600" imgH="96520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1989138"/>
                        <a:ext cx="2663825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egnaposto numero diapositiva 4">
            <a:extLst>
              <a:ext uri="{FF2B5EF4-FFF2-40B4-BE49-F238E27FC236}">
                <a16:creationId xmlns:a16="http://schemas.microsoft.com/office/drawing/2014/main" id="{CAFB3024-69D4-7899-2DFC-2CB2B47EA6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6794C20-1DB5-A141-ADDB-BC61F0FBFBAA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0AA3151-B600-EA74-17FD-61310725EE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7561263" cy="738187"/>
          </a:xfrm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fr-CH">
                <a:cs typeface="+mj-cs"/>
              </a:rPr>
              <a:t>Transformation</a:t>
            </a:r>
            <a:endParaRPr lang="en-GB">
              <a:cs typeface="+mj-cs"/>
            </a:endParaRPr>
          </a:p>
        </p:txBody>
      </p:sp>
      <p:graphicFrame>
        <p:nvGraphicFramePr>
          <p:cNvPr id="59405" name="Object 13">
            <a:extLst>
              <a:ext uri="{FF2B5EF4-FFF2-40B4-BE49-F238E27FC236}">
                <a16:creationId xmlns:a16="http://schemas.microsoft.com/office/drawing/2014/main" id="{740E209C-E457-6FC1-A1B8-7CE588562CE0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95288" y="3500438"/>
          <a:ext cx="374491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699700" imgH="10528300" progId="Equation.3">
                  <p:embed/>
                </p:oleObj>
              </mc:Choice>
              <mc:Fallback>
                <p:oleObj name="Equation" r:id="rId3" imgW="35699700" imgH="10528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500438"/>
                        <a:ext cx="374491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7" name="Rectangle 5">
            <a:extLst>
              <a:ext uri="{FF2B5EF4-FFF2-40B4-BE49-F238E27FC236}">
                <a16:creationId xmlns:a16="http://schemas.microsoft.com/office/drawing/2014/main" id="{1ED0A38F-CBF9-72D8-DCF2-4A351BB65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372100"/>
            <a:ext cx="304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it-IT" sz="2000" b="1">
                <a:solidFill>
                  <a:srgbClr val="0033CC"/>
                </a:solidFill>
                <a:latin typeface="Arial" panose="020B0604020202020204" pitchFamily="34" charset="0"/>
              </a:rPr>
              <a:t>logit of </a:t>
            </a:r>
            <a:r>
              <a:rPr lang="en-GB" altLang="it-IT" sz="2000" b="1" i="1">
                <a:solidFill>
                  <a:srgbClr val="0033CC"/>
                </a:solidFill>
                <a:latin typeface="Times New Roman" panose="02020603050405020304" pitchFamily="18" charset="0"/>
              </a:rPr>
              <a:t>P(y|x) = </a:t>
            </a:r>
            <a:r>
              <a:rPr lang="en-GB" altLang="it-IT" sz="2000" b="1">
                <a:solidFill>
                  <a:srgbClr val="0033CC"/>
                </a:solidFill>
                <a:latin typeface="Arial" panose="020B0604020202020204" pitchFamily="34" charset="0"/>
              </a:rPr>
              <a:t>log odds</a:t>
            </a:r>
          </a:p>
        </p:txBody>
      </p:sp>
      <p:graphicFrame>
        <p:nvGraphicFramePr>
          <p:cNvPr id="69637" name="Object 7">
            <a:extLst>
              <a:ext uri="{FF2B5EF4-FFF2-40B4-BE49-F238E27FC236}">
                <a16:creationId xmlns:a16="http://schemas.microsoft.com/office/drawing/2014/main" id="{F299CDBC-DB40-081C-24E3-6C3ACD6C9D05}"/>
              </a:ext>
            </a:extLst>
          </p:cNvPr>
          <p:cNvGraphicFramePr>
            <a:graphicFrameLocks/>
          </p:cNvGraphicFramePr>
          <p:nvPr/>
        </p:nvGraphicFramePr>
        <p:xfrm>
          <a:off x="395288" y="1341438"/>
          <a:ext cx="2628900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6398200" imgH="9779000" progId="Equation.3">
                  <p:embed/>
                </p:oleObj>
              </mc:Choice>
              <mc:Fallback>
                <p:oleObj name="Equation" r:id="rId5" imgW="36398200" imgH="9779000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7980"/>
                      <a:stretch>
                        <a:fillRect/>
                      </a:stretch>
                    </p:blipFill>
                    <p:spPr bwMode="auto">
                      <a:xfrm>
                        <a:off x="395288" y="1341438"/>
                        <a:ext cx="2628900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0" name="Text Box 8">
            <a:extLst>
              <a:ext uri="{FF2B5EF4-FFF2-40B4-BE49-F238E27FC236}">
                <a16:creationId xmlns:a16="http://schemas.microsoft.com/office/drawing/2014/main" id="{9E1DBE23-B793-33CB-31B9-D466F07A3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3051175"/>
            <a:ext cx="4716462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Char char="ü"/>
            </a:pPr>
            <a:r>
              <a:rPr lang="en-GB" altLang="it-IT" sz="2400" b="1">
                <a:latin typeface="Symbol" pitchFamily="2" charset="2"/>
              </a:rPr>
              <a:t>a</a:t>
            </a:r>
            <a:r>
              <a:rPr lang="en-GB" altLang="it-IT" sz="2400" b="1"/>
              <a:t> =  log odds of disease </a:t>
            </a:r>
            <a:br>
              <a:rPr lang="en-GB" altLang="it-IT" sz="2400" b="1"/>
            </a:br>
            <a:r>
              <a:rPr lang="en-GB" altLang="it-IT" sz="2400" b="1"/>
              <a:t>	in unexposed</a:t>
            </a:r>
          </a:p>
          <a:p>
            <a:pPr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Char char="ü"/>
            </a:pPr>
            <a:r>
              <a:rPr lang="en-GB" altLang="it-IT" sz="2400" b="1">
                <a:latin typeface="Symbol" pitchFamily="2" charset="2"/>
              </a:rPr>
              <a:t>b</a:t>
            </a:r>
            <a:r>
              <a:rPr lang="en-GB" altLang="it-IT" sz="2400" b="1"/>
              <a:t> =  log odds ratio associated </a:t>
            </a:r>
            <a:br>
              <a:rPr lang="en-GB" altLang="it-IT" sz="2400" b="1"/>
            </a:br>
            <a:r>
              <a:rPr lang="en-GB" altLang="it-IT" sz="2400" b="1"/>
              <a:t>          with being exposed</a:t>
            </a:r>
          </a:p>
          <a:p>
            <a:pPr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Char char="ü"/>
            </a:pPr>
            <a:r>
              <a:rPr lang="en-GB" altLang="it-IT" sz="2400" b="1"/>
              <a:t>e </a:t>
            </a:r>
            <a:r>
              <a:rPr lang="en-GB" altLang="it-IT" sz="2400" b="1" baseline="50000">
                <a:latin typeface="Symbol" pitchFamily="2" charset="2"/>
              </a:rPr>
              <a:t>b</a:t>
            </a:r>
            <a:r>
              <a:rPr lang="en-GB" altLang="it-IT" sz="2400" b="1"/>
              <a:t> = odds ratio</a:t>
            </a:r>
          </a:p>
        </p:txBody>
      </p:sp>
      <p:sp>
        <p:nvSpPr>
          <p:cNvPr id="59402" name="AutoShape 10">
            <a:extLst>
              <a:ext uri="{FF2B5EF4-FFF2-40B4-BE49-F238E27FC236}">
                <a16:creationId xmlns:a16="http://schemas.microsoft.com/office/drawing/2014/main" id="{CD5FC0C0-838A-4D7E-78ED-D5792A1EF967}"/>
              </a:ext>
            </a:extLst>
          </p:cNvPr>
          <p:cNvSpPr>
            <a:spLocks/>
          </p:cNvSpPr>
          <p:nvPr/>
        </p:nvSpPr>
        <p:spPr bwMode="auto">
          <a:xfrm rot="-5400000">
            <a:off x="1368426" y="3751262"/>
            <a:ext cx="431800" cy="2232025"/>
          </a:xfrm>
          <a:prstGeom prst="leftBrace">
            <a:avLst>
              <a:gd name="adj1" fmla="val 43076"/>
              <a:gd name="adj2" fmla="val 50000"/>
            </a:avLst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/>
          </a:p>
        </p:txBody>
      </p:sp>
      <p:graphicFrame>
        <p:nvGraphicFramePr>
          <p:cNvPr id="59411" name="Object 19">
            <a:extLst>
              <a:ext uri="{FF2B5EF4-FFF2-40B4-BE49-F238E27FC236}">
                <a16:creationId xmlns:a16="http://schemas.microsoft.com/office/drawing/2014/main" id="{6CB0BAEA-71D9-DE95-CB58-EC10654F52D2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4643438" y="1412875"/>
          <a:ext cx="26352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7203400" imgH="9652000" progId="Equation.3">
                  <p:embed/>
                </p:oleObj>
              </mc:Choice>
              <mc:Fallback>
                <p:oleObj name="Equation" r:id="rId7" imgW="27203400" imgH="96520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412875"/>
                        <a:ext cx="263525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9415" name="Group 23">
            <a:extLst>
              <a:ext uri="{FF2B5EF4-FFF2-40B4-BE49-F238E27FC236}">
                <a16:creationId xmlns:a16="http://schemas.microsoft.com/office/drawing/2014/main" id="{942F2F34-902C-B975-7746-DC02F05FFA74}"/>
              </a:ext>
            </a:extLst>
          </p:cNvPr>
          <p:cNvGrpSpPr>
            <a:grpSpLocks/>
          </p:cNvGrpSpPr>
          <p:nvPr/>
        </p:nvGrpSpPr>
        <p:grpSpPr bwMode="auto">
          <a:xfrm>
            <a:off x="3060700" y="1125538"/>
            <a:ext cx="2016125" cy="719137"/>
            <a:chOff x="1928" y="709"/>
            <a:chExt cx="1270" cy="453"/>
          </a:xfrm>
        </p:grpSpPr>
        <p:sp>
          <p:nvSpPr>
            <p:cNvPr id="69642" name="Line 21">
              <a:extLst>
                <a:ext uri="{FF2B5EF4-FFF2-40B4-BE49-F238E27FC236}">
                  <a16:creationId xmlns:a16="http://schemas.microsoft.com/office/drawing/2014/main" id="{096EAA62-DB5A-4556-6251-EEB1B1E28D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162"/>
              <a:ext cx="635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9643" name="Rectangle 22">
              <a:extLst>
                <a:ext uri="{FF2B5EF4-FFF2-40B4-BE49-F238E27FC236}">
                  <a16:creationId xmlns:a16="http://schemas.microsoft.com/office/drawing/2014/main" id="{8FCF8B9B-33E8-20EF-BC40-A2673765D2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709"/>
              <a:ext cx="1270" cy="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125000"/>
                </a:lnSpc>
                <a:spcBef>
                  <a:spcPct val="50000"/>
                </a:spcBef>
                <a:buClr>
                  <a:schemeClr val="accent1"/>
                </a:buClr>
                <a:buFont typeface="Wingdings" pitchFamily="2" charset="2"/>
                <a:buNone/>
              </a:pPr>
              <a:r>
                <a:rPr lang="it-IT" altLang="it-IT" sz="1600">
                  <a:latin typeface="Arial" panose="020B0604020202020204" pitchFamily="34" charset="0"/>
                </a:rPr>
                <a:t>reparametrization</a:t>
              </a:r>
              <a:endParaRPr lang="it-IT" altLang="it-IT" sz="1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400" grpId="0"/>
      <p:bldP spid="5940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egnaposto numero diapositiva 6">
            <a:extLst>
              <a:ext uri="{FF2B5EF4-FFF2-40B4-BE49-F238E27FC236}">
                <a16:creationId xmlns:a16="http://schemas.microsoft.com/office/drawing/2014/main" id="{857C2711-18E7-53FC-BC9F-FE01F50787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F1F79A9-A90A-6A43-A692-ED2524A5E20B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3E97E97-2400-1E41-FA09-E139DDFA1AEB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>
                <a:cs typeface="+mj-cs"/>
              </a:rPr>
              <a:t>Logistic regression</a:t>
            </a:r>
          </a:p>
        </p:txBody>
      </p:sp>
      <p:graphicFrame>
        <p:nvGraphicFramePr>
          <p:cNvPr id="83989" name="Object 21">
            <a:extLst>
              <a:ext uri="{FF2B5EF4-FFF2-40B4-BE49-F238E27FC236}">
                <a16:creationId xmlns:a16="http://schemas.microsoft.com/office/drawing/2014/main" id="{123F98D8-C647-FE73-1DCB-503A9E9522F9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684213" y="3429000"/>
          <a:ext cx="8137525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9286100" imgH="11112500" progId="Equation.3">
                  <p:embed/>
                </p:oleObj>
              </mc:Choice>
              <mc:Fallback>
                <p:oleObj name="Equation" r:id="rId3" imgW="79286100" imgH="111125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429000"/>
                        <a:ext cx="8137525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3" name="Object 15">
            <a:extLst>
              <a:ext uri="{FF2B5EF4-FFF2-40B4-BE49-F238E27FC236}">
                <a16:creationId xmlns:a16="http://schemas.microsoft.com/office/drawing/2014/main" id="{DC99ADA0-59EF-825F-64EF-0CFCB4177356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684213" y="1916113"/>
          <a:ext cx="5183187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1249600" imgH="11112500" progId="Equation.3">
                  <p:embed/>
                </p:oleObj>
              </mc:Choice>
              <mc:Fallback>
                <p:oleObj name="Equation" r:id="rId5" imgW="41249600" imgH="111125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916113"/>
                        <a:ext cx="5183187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1" name="Object 23">
            <a:extLst>
              <a:ext uri="{FF2B5EF4-FFF2-40B4-BE49-F238E27FC236}">
                <a16:creationId xmlns:a16="http://schemas.microsoft.com/office/drawing/2014/main" id="{12A1D950-13C2-9519-5C98-5CDB49E9F1FA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684213" y="4508500"/>
          <a:ext cx="7920037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7241400" imgH="4978400" progId="Equation.3">
                  <p:embed/>
                </p:oleObj>
              </mc:Choice>
              <mc:Fallback>
                <p:oleObj name="Equation" r:id="rId7" imgW="77241400" imgH="49784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508500"/>
                        <a:ext cx="7920037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3" name="Object 25">
            <a:extLst>
              <a:ext uri="{FF2B5EF4-FFF2-40B4-BE49-F238E27FC236}">
                <a16:creationId xmlns:a16="http://schemas.microsoft.com/office/drawing/2014/main" id="{AB728C4A-178A-F6DF-2008-3031A79A8B4D}"/>
              </a:ext>
            </a:extLst>
          </p:cNvPr>
          <p:cNvGraphicFramePr>
            <a:graphicFrameLocks noGrp="1" noChangeAspect="1"/>
          </p:cNvGraphicFramePr>
          <p:nvPr>
            <p:ph sz="quarter" idx="4"/>
          </p:nvPr>
        </p:nvGraphicFramePr>
        <p:xfrm>
          <a:off x="684213" y="5322888"/>
          <a:ext cx="5761037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5643800" imgH="4686300" progId="Equation.3">
                  <p:embed/>
                </p:oleObj>
              </mc:Choice>
              <mc:Fallback>
                <p:oleObj name="Equation" r:id="rId9" imgW="45643800" imgH="46863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322888"/>
                        <a:ext cx="5761037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egnaposto numero diapositiva 5">
            <a:extLst>
              <a:ext uri="{FF2B5EF4-FFF2-40B4-BE49-F238E27FC236}">
                <a16:creationId xmlns:a16="http://schemas.microsoft.com/office/drawing/2014/main" id="{8C8FF5E8-090C-034A-6AEF-4096AD96C3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449E73C-0BE8-5D44-9781-30085917A8B7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B0F0E7D-E7C9-5BEE-3482-CF0684F09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>
                <a:cs typeface="+mj-cs"/>
              </a:rPr>
              <a:t>Logistic regression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0CF538E2-3B5C-F052-6E37-E2BDDE7B63C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3213100"/>
            <a:ext cx="8208963" cy="2590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it-IT" sz="2000">
                <a:ea typeface="ＭＳ Ｐゴシック" panose="020B0600070205080204" pitchFamily="34" charset="-128"/>
              </a:rPr>
              <a:t>odds = odds of disease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it-IT" sz="2000" i="1">
                <a:latin typeface="Symbol" pitchFamily="2" charset="2"/>
                <a:ea typeface="ＭＳ Ｐゴシック" panose="020B0600070205080204" pitchFamily="34" charset="-128"/>
                <a:sym typeface="Symbol" pitchFamily="2" charset="2"/>
              </a:rPr>
              <a:t>a</a:t>
            </a:r>
            <a:r>
              <a:rPr lang="el-GR" altLang="it-IT" sz="2000" i="1">
                <a:latin typeface="Symbol" pitchFamily="2" charset="2"/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it-IT" sz="2000">
                <a:ea typeface="ＭＳ Ｐゴシック" panose="020B0600070205080204" pitchFamily="34" charset="-128"/>
                <a:sym typeface="Symbol" pitchFamily="2" charset="2"/>
              </a:rPr>
              <a:t>= log odds at x = 0: </a:t>
            </a:r>
            <a:r>
              <a:rPr lang="en-GB" altLang="it-IT" sz="2000">
                <a:ea typeface="ＭＳ Ｐゴシック" panose="020B0600070205080204" pitchFamily="34" charset="-128"/>
              </a:rPr>
              <a:t>log odds of disease in unexposed</a:t>
            </a:r>
            <a:endParaRPr lang="en-US" altLang="it-IT" sz="2000">
              <a:ea typeface="ＭＳ Ｐゴシック" panose="020B0600070205080204" pitchFamily="34" charset="-128"/>
              <a:sym typeface="Symbol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it-IT" sz="2000">
                <a:ea typeface="ＭＳ Ｐゴシック" panose="020B0600070205080204" pitchFamily="34" charset="-128"/>
                <a:sym typeface="Symbol" pitchFamily="2" charset="2"/>
              </a:rPr>
              <a:t> = the coefficient = the change in log odds when x changes by one unit </a:t>
            </a:r>
          </a:p>
          <a:p>
            <a:pPr lvl="1" eaLnBrk="1" hangingPunct="1">
              <a:lnSpc>
                <a:spcPct val="90000"/>
              </a:lnSpc>
            </a:pPr>
            <a:endParaRPr lang="en-US" altLang="it-IT" sz="2000">
              <a:ea typeface="ＭＳ Ｐゴシック" panose="020B0600070205080204" pitchFamily="34" charset="-128"/>
              <a:sym typeface="Symbol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it-IT" sz="2000">
                <a:ea typeface="ＭＳ Ｐゴシック" panose="020B0600070205080204" pitchFamily="34" charset="-128"/>
                <a:sym typeface="Symbol" pitchFamily="2" charset="2"/>
              </a:rPr>
              <a:t>                                                          OR = odds ratio </a:t>
            </a:r>
          </a:p>
          <a:p>
            <a:pPr lvl="1" eaLnBrk="1" hangingPunct="1">
              <a:lnSpc>
                <a:spcPct val="90000"/>
              </a:lnSpc>
            </a:pPr>
            <a:endParaRPr lang="en-US" altLang="it-IT" sz="2000">
              <a:ea typeface="ＭＳ Ｐゴシック" panose="020B0600070205080204" pitchFamily="34" charset="-128"/>
              <a:sym typeface="Symbol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it-IT" sz="2000">
                <a:ea typeface="ＭＳ Ｐゴシック" panose="020B0600070205080204" pitchFamily="34" charset="-128"/>
                <a:sym typeface="Symbol" pitchFamily="2" charset="2"/>
              </a:rPr>
              <a:t>exp() = the odds ratio when x changes by one unit </a:t>
            </a:r>
            <a:br>
              <a:rPr lang="en-US" altLang="it-IT" sz="2000">
                <a:ea typeface="ＭＳ Ｐゴシック" panose="020B0600070205080204" pitchFamily="34" charset="-128"/>
                <a:sym typeface="Symbol" pitchFamily="2" charset="2"/>
              </a:rPr>
            </a:br>
            <a:endParaRPr lang="en-US" altLang="it-IT" sz="2000">
              <a:ea typeface="ＭＳ Ｐゴシック" panose="020B0600070205080204" pitchFamily="34" charset="-128"/>
              <a:sym typeface="Symbol" pitchFamily="2" charset="2"/>
            </a:endParaRPr>
          </a:p>
        </p:txBody>
      </p:sp>
      <p:graphicFrame>
        <p:nvGraphicFramePr>
          <p:cNvPr id="73732" name="Object 4">
            <a:extLst>
              <a:ext uri="{FF2B5EF4-FFF2-40B4-BE49-F238E27FC236}">
                <a16:creationId xmlns:a16="http://schemas.microsoft.com/office/drawing/2014/main" id="{08057190-C3CE-ADC0-FCC8-2EADFD34F580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684213" y="2133600"/>
          <a:ext cx="168275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877800" imgH="4686300" progId="Equation.3">
                  <p:embed/>
                </p:oleObj>
              </mc:Choice>
              <mc:Fallback>
                <p:oleObj name="Equation" r:id="rId3" imgW="128778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133600"/>
                        <a:ext cx="1682750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3" name="Line 5">
            <a:extLst>
              <a:ext uri="{FF2B5EF4-FFF2-40B4-BE49-F238E27FC236}">
                <a16:creationId xmlns:a16="http://schemas.microsoft.com/office/drawing/2014/main" id="{49415220-DEB4-0DE8-DA0E-FC0E38874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2862263"/>
            <a:ext cx="1828800" cy="0"/>
          </a:xfrm>
          <a:prstGeom prst="line">
            <a:avLst/>
          </a:prstGeom>
          <a:noFill/>
          <a:ln w="38100">
            <a:solidFill>
              <a:srgbClr val="820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3734" name="Line 6">
            <a:extLst>
              <a:ext uri="{FF2B5EF4-FFF2-40B4-BE49-F238E27FC236}">
                <a16:creationId xmlns:a16="http://schemas.microsoft.com/office/drawing/2014/main" id="{B0958594-E21F-D1E6-64A8-4347C1072A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6000" y="2852738"/>
            <a:ext cx="4824413" cy="0"/>
          </a:xfrm>
          <a:prstGeom prst="line">
            <a:avLst/>
          </a:prstGeom>
          <a:noFill/>
          <a:ln w="38100">
            <a:solidFill>
              <a:srgbClr val="820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73735" name="Object 7">
            <a:extLst>
              <a:ext uri="{FF2B5EF4-FFF2-40B4-BE49-F238E27FC236}">
                <a16:creationId xmlns:a16="http://schemas.microsoft.com/office/drawing/2014/main" id="{0A2B9A28-0AD3-D4E8-34E7-4B3401082C16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35275" y="2263775"/>
          <a:ext cx="3794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921000" imgH="2336800" progId="Equation.3">
                  <p:embed/>
                </p:oleObj>
              </mc:Choice>
              <mc:Fallback>
                <p:oleObj name="Equation" r:id="rId5" imgW="2921000" imgH="2336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2263775"/>
                        <a:ext cx="3794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6" name="Object 8">
            <a:extLst>
              <a:ext uri="{FF2B5EF4-FFF2-40B4-BE49-F238E27FC236}">
                <a16:creationId xmlns:a16="http://schemas.microsoft.com/office/drawing/2014/main" id="{15DBC302-1870-29B8-008D-27621030A6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24463" y="2098675"/>
          <a:ext cx="1409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820400" imgH="4686300" progId="Equation.3">
                  <p:embed/>
                </p:oleObj>
              </mc:Choice>
              <mc:Fallback>
                <p:oleObj name="Equation" r:id="rId7" imgW="10820400" imgH="4686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4463" y="2098675"/>
                        <a:ext cx="1409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5" name="Object 9">
            <a:extLst>
              <a:ext uri="{FF2B5EF4-FFF2-40B4-BE49-F238E27FC236}">
                <a16:creationId xmlns:a16="http://schemas.microsoft.com/office/drawing/2014/main" id="{F5473138-9D1B-0B6C-3019-6CA1CC9A80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65263" y="4641850"/>
          <a:ext cx="311785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0081200" imgH="9944100" progId="Equation.3">
                  <p:embed/>
                </p:oleObj>
              </mc:Choice>
              <mc:Fallback>
                <p:oleObj name="Equation" r:id="rId9" imgW="40081200" imgH="9944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641850"/>
                        <a:ext cx="311785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egnaposto numero diapositiva 2">
            <a:extLst>
              <a:ext uri="{FF2B5EF4-FFF2-40B4-BE49-F238E27FC236}">
                <a16:creationId xmlns:a16="http://schemas.microsoft.com/office/drawing/2014/main" id="{4F528A45-92FF-4D49-4564-A07CFFCC17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9AB32EF-8EF3-8B41-8256-1C5EA3602C24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60CA0C64-62BF-FB21-AFF7-1F273D05F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772400" cy="1143000"/>
          </a:xfrm>
        </p:spPr>
        <p:txBody>
          <a:bodyPr lIns="92075" tIns="46038" rIns="92075" bIns="46038" anchor="ctr"/>
          <a:lstStyle/>
          <a:p>
            <a:pPr eaLnBrk="1" hangingPunct="1">
              <a:defRPr/>
            </a:pPr>
            <a:r>
              <a:rPr lang="en-GB">
                <a:cs typeface="+mj-cs"/>
              </a:rPr>
              <a:t>Example: </a:t>
            </a:r>
            <a:r>
              <a:rPr lang="fr-FR">
                <a:cs typeface="+mj-cs"/>
              </a:rPr>
              <a:t>D</a:t>
            </a:r>
            <a:r>
              <a:rPr lang="en-GB">
                <a:cs typeface="+mj-cs"/>
              </a:rPr>
              <a:t>ata from Table </a:t>
            </a:r>
            <a:r>
              <a:rPr lang="fr-FR">
                <a:cs typeface="+mj-cs"/>
              </a:rPr>
              <a:t>2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E6093E8D-99F3-1A6C-5DD2-DFB28163383A}"/>
              </a:ext>
            </a:extLst>
          </p:cNvPr>
          <p:cNvGraphicFramePr>
            <a:graphicFrameLocks/>
          </p:cNvGraphicFramePr>
          <p:nvPr/>
        </p:nvGraphicFramePr>
        <p:xfrm>
          <a:off x="1691680" y="1412776"/>
          <a:ext cx="5727700" cy="45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7" name="Rectangle 5">
            <a:extLst>
              <a:ext uri="{FF2B5EF4-FFF2-40B4-BE49-F238E27FC236}">
                <a16:creationId xmlns:a16="http://schemas.microsoft.com/office/drawing/2014/main" id="{7D6E229F-DED9-8340-046A-2CC157198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2349500"/>
            <a:ext cx="8064500" cy="1797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ct val="0"/>
              </a:spcBef>
              <a:buFontTx/>
              <a:buNone/>
            </a:pPr>
            <a:r>
              <a:rPr lang="it-IT" altLang="en-US" i="1">
                <a:solidFill>
                  <a:srgbClr val="820060"/>
                </a:solidFill>
                <a:latin typeface="Symbol" pitchFamily="2" charset="2"/>
                <a:sym typeface="Symbol" pitchFamily="2" charset="2"/>
              </a:rPr>
              <a:t>a</a:t>
            </a:r>
            <a:r>
              <a:rPr lang="sv-SE" altLang="en-US" sz="2000">
                <a:solidFill>
                  <a:srgbClr val="820060"/>
                </a:solidFill>
                <a:sym typeface="Symbol" pitchFamily="2" charset="2"/>
              </a:rPr>
              <a:t> </a:t>
            </a:r>
            <a:r>
              <a:rPr lang="en-US" altLang="en-US" sz="2000">
                <a:solidFill>
                  <a:srgbClr val="820060"/>
                </a:solidFill>
                <a:sym typeface="Symbol" pitchFamily="2" charset="2"/>
              </a:rPr>
              <a:t>= log odds at age 0 = -6.71 (no biological meaning)</a:t>
            </a:r>
          </a:p>
          <a:p>
            <a:pPr>
              <a:spcBef>
                <a:spcPct val="0"/>
              </a:spcBef>
              <a:buClrTx/>
              <a:buFont typeface="Symbol" pitchFamily="2" charset="2"/>
              <a:buNone/>
            </a:pPr>
            <a:r>
              <a:rPr lang="it-IT" altLang="en-US" sz="2400" i="1">
                <a:solidFill>
                  <a:srgbClr val="820060"/>
                </a:solidFill>
                <a:latin typeface="Symbol" pitchFamily="2" charset="2"/>
                <a:sym typeface="Symbol" pitchFamily="2" charset="2"/>
              </a:rPr>
              <a:t>      b</a:t>
            </a:r>
            <a:r>
              <a:rPr lang="en-US" altLang="en-US" sz="2400">
                <a:solidFill>
                  <a:srgbClr val="820060"/>
                </a:solidFill>
                <a:latin typeface="Times" pitchFamily="2" charset="0"/>
                <a:sym typeface="Symbol" pitchFamily="2" charset="2"/>
              </a:rPr>
              <a:t> </a:t>
            </a:r>
            <a:r>
              <a:rPr lang="en-US" altLang="en-US">
                <a:solidFill>
                  <a:srgbClr val="820060"/>
                </a:solidFill>
                <a:sym typeface="Symbol" pitchFamily="2" charset="2"/>
              </a:rPr>
              <a:t>= the change in log odds when age increases of 1 year = 0.13 </a:t>
            </a:r>
          </a:p>
          <a:p>
            <a:pPr lvl="1">
              <a:spcBef>
                <a:spcPct val="0"/>
              </a:spcBef>
              <a:buFont typeface="Symbol" pitchFamily="2" charset="2"/>
              <a:buNone/>
            </a:pPr>
            <a:r>
              <a:rPr lang="en-US" altLang="en-US" sz="2000">
                <a:solidFill>
                  <a:srgbClr val="820060"/>
                </a:solidFill>
                <a:sym typeface="Symbol" pitchFamily="2" charset="2"/>
              </a:rPr>
              <a:t>exp(</a:t>
            </a:r>
            <a:r>
              <a:rPr lang="it-IT" altLang="en-US" i="1">
                <a:solidFill>
                  <a:srgbClr val="820060"/>
                </a:solidFill>
                <a:latin typeface="Symbol" pitchFamily="2" charset="2"/>
                <a:sym typeface="Symbol" pitchFamily="2" charset="2"/>
              </a:rPr>
              <a:t>b</a:t>
            </a:r>
            <a:r>
              <a:rPr lang="en-US" altLang="en-US" sz="2000">
                <a:solidFill>
                  <a:srgbClr val="820060"/>
                </a:solidFill>
                <a:sym typeface="Symbol" pitchFamily="2" charset="2"/>
              </a:rPr>
              <a:t>) = the odds ratio (OR) when age increases of 1 year = 1.14,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820060"/>
                </a:solidFill>
                <a:sym typeface="Symbol" pitchFamily="2" charset="2"/>
              </a:rPr>
              <a:t>i.e. there is 14% increased risk of CD for each increasing year of age</a:t>
            </a:r>
            <a:endParaRPr lang="it-IT" altLang="en-US" sz="2000">
              <a:solidFill>
                <a:srgbClr val="820060"/>
              </a:solidFill>
              <a:sym typeface="Symbol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6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numero diapositiva 3">
            <a:extLst>
              <a:ext uri="{FF2B5EF4-FFF2-40B4-BE49-F238E27FC236}">
                <a16:creationId xmlns:a16="http://schemas.microsoft.com/office/drawing/2014/main" id="{522FB03C-3C7E-936A-69C8-21DD7A6C7D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BE41821-819E-A94D-B1FD-5203AE6D0849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623DFDEB-8D4A-45B8-DFC1-F56E28B20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Linear regression </a:t>
            </a:r>
            <a:r>
              <a:rPr lang="it-IT" altLang="en-US">
                <a:ea typeface="ＭＳ Ｐゴシック" panose="020B0600070205080204" pitchFamily="34" charset="-128"/>
              </a:rPr>
              <a:t>(theory of errors – Gauss)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</a:p>
        </p:txBody>
      </p:sp>
      <p:graphicFrame>
        <p:nvGraphicFramePr>
          <p:cNvPr id="23555" name="Object 3">
            <a:extLst>
              <a:ext uri="{FF2B5EF4-FFF2-40B4-BE49-F238E27FC236}">
                <a16:creationId xmlns:a16="http://schemas.microsoft.com/office/drawing/2014/main" id="{57FC7248-B52F-76D0-75EA-A5F62FEDFBDE}"/>
              </a:ext>
            </a:extLst>
          </p:cNvPr>
          <p:cNvGraphicFramePr>
            <a:graphicFrameLocks noGrp="1" noChangeAspect="1"/>
          </p:cNvGraphicFramePr>
          <p:nvPr>
            <p:ph type="tbl" idx="1"/>
          </p:nvPr>
        </p:nvGraphicFramePr>
        <p:xfrm>
          <a:off x="539750" y="2439988"/>
          <a:ext cx="7772400" cy="347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46647100" imgH="20866100" progId="Word.Document.8">
                  <p:embed/>
                </p:oleObj>
              </mc:Choice>
              <mc:Fallback>
                <p:oleObj name="Document" r:id="rId3" imgW="46647100" imgH="208661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439988"/>
                        <a:ext cx="7772400" cy="347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Rectangle 4">
            <a:extLst>
              <a:ext uri="{FF2B5EF4-FFF2-40B4-BE49-F238E27FC236}">
                <a16:creationId xmlns:a16="http://schemas.microsoft.com/office/drawing/2014/main" id="{ED61D828-3D23-D6A7-65F6-18E493D6C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989138"/>
            <a:ext cx="80962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it-IT" sz="1800" b="1">
                <a:latin typeface="Arial" panose="020B0604020202020204" pitchFamily="34" charset="0"/>
              </a:rPr>
              <a:t>Table </a:t>
            </a:r>
            <a:r>
              <a:rPr lang="fr-FR" altLang="it-IT" sz="1800" b="1">
                <a:latin typeface="Arial" panose="020B0604020202020204" pitchFamily="34" charset="0"/>
              </a:rPr>
              <a:t>1.    </a:t>
            </a:r>
            <a:r>
              <a:rPr lang="en-GB" altLang="it-IT" sz="1800" b="1">
                <a:latin typeface="Arial" panose="020B0604020202020204" pitchFamily="34" charset="0"/>
              </a:rPr>
              <a:t>Age and systolic blood pressure (SBP) among 33 adult women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egnaposto numero diapositiva 5">
            <a:extLst>
              <a:ext uri="{FF2B5EF4-FFF2-40B4-BE49-F238E27FC236}">
                <a16:creationId xmlns:a16="http://schemas.microsoft.com/office/drawing/2014/main" id="{C04D8A51-AAC5-6134-4E42-71B871C615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7B956CC-2EC7-E141-8826-A80A047D5ADC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graphicFrame>
        <p:nvGraphicFramePr>
          <p:cNvPr id="77826" name="Object 9">
            <a:extLst>
              <a:ext uri="{FF2B5EF4-FFF2-40B4-BE49-F238E27FC236}">
                <a16:creationId xmlns:a16="http://schemas.microsoft.com/office/drawing/2014/main" id="{34EB7E05-0B31-7B29-84D2-5F528629EC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82975" y="2124075"/>
          <a:ext cx="48752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7452300" imgH="5270500" progId="Equation.3">
                  <p:embed/>
                </p:oleObj>
              </mc:Choice>
              <mc:Fallback>
                <p:oleObj name="Equation" r:id="rId3" imgW="37452300" imgH="5270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975" y="2124075"/>
                        <a:ext cx="48752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Rectangle 2">
            <a:extLst>
              <a:ext uri="{FF2B5EF4-FFF2-40B4-BE49-F238E27FC236}">
                <a16:creationId xmlns:a16="http://schemas.microsoft.com/office/drawing/2014/main" id="{A6CF585A-B548-7A9F-3A2A-AB55AC013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>
                <a:cs typeface="+mj-cs"/>
              </a:rPr>
              <a:t>Multiple logistic regression</a:t>
            </a:r>
          </a:p>
        </p:txBody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A289A0FA-F87A-AF22-5D9C-D0CD79B9E6D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3213100"/>
            <a:ext cx="8497888" cy="287972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it-IT" sz="2000">
                <a:ea typeface="ＭＳ Ｐゴシック" panose="020B0600070205080204" pitchFamily="34" charset="-128"/>
              </a:rPr>
              <a:t>odds = odds of disease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it-IT" sz="2000" i="1">
                <a:latin typeface="Symbol" pitchFamily="2" charset="2"/>
                <a:ea typeface="ＭＳ Ｐゴシック" panose="020B0600070205080204" pitchFamily="34" charset="-128"/>
                <a:sym typeface="Symbol" pitchFamily="2" charset="2"/>
              </a:rPr>
              <a:t>a</a:t>
            </a:r>
            <a:r>
              <a:rPr lang="sv-SE" altLang="it-IT" sz="2000"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it-IT" sz="2000">
                <a:ea typeface="ＭＳ Ｐゴシック" panose="020B0600070205080204" pitchFamily="34" charset="-128"/>
                <a:sym typeface="Symbol" pitchFamily="2" charset="2"/>
              </a:rPr>
              <a:t>= log odds at x</a:t>
            </a:r>
            <a:r>
              <a:rPr lang="en-US" altLang="it-IT" sz="2000" baseline="-25000">
                <a:ea typeface="ＭＳ Ｐゴシック" panose="020B0600070205080204" pitchFamily="34" charset="-128"/>
                <a:sym typeface="Symbol" pitchFamily="2" charset="2"/>
              </a:rPr>
              <a:t>i</a:t>
            </a:r>
            <a:r>
              <a:rPr lang="en-US" altLang="it-IT" sz="2000">
                <a:ea typeface="ＭＳ Ｐゴシック" panose="020B0600070205080204" pitchFamily="34" charset="-128"/>
                <a:sym typeface="Symbol" pitchFamily="2" charset="2"/>
              </a:rPr>
              <a:t> = 0 (for all i): </a:t>
            </a:r>
            <a:r>
              <a:rPr lang="en-GB" altLang="it-IT" sz="2000">
                <a:ea typeface="ＭＳ Ｐゴシック" panose="020B0600070205080204" pitchFamily="34" charset="-128"/>
              </a:rPr>
              <a:t>log odds of disease in unexposed</a:t>
            </a:r>
            <a:endParaRPr lang="en-US" altLang="it-IT" sz="2000">
              <a:ea typeface="ＭＳ Ｐゴシック" panose="020B0600070205080204" pitchFamily="34" charset="-128"/>
              <a:sym typeface="Symbol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it-IT" sz="2000">
                <a:latin typeface="Times New Roman" panose="02020603050405020304" pitchFamily="18" charset="0"/>
                <a:ea typeface="ＭＳ Ｐゴシック" panose="020B0600070205080204" pitchFamily="34" charset="-128"/>
                <a:sym typeface="Symbol" pitchFamily="2" charset="2"/>
              </a:rPr>
              <a:t></a:t>
            </a:r>
            <a:r>
              <a:rPr lang="en-US" altLang="it-IT" sz="2000" i="1" baseline="-25000">
                <a:latin typeface="Times New Roman" panose="02020603050405020304" pitchFamily="18" charset="0"/>
                <a:ea typeface="ＭＳ Ｐゴシック" panose="020B0600070205080204" pitchFamily="34" charset="-128"/>
                <a:sym typeface="Symbol" pitchFamily="2" charset="2"/>
              </a:rPr>
              <a:t>i</a:t>
            </a:r>
            <a:r>
              <a:rPr lang="en-US" altLang="it-IT" sz="2000">
                <a:ea typeface="ＭＳ Ｐゴシック" panose="020B0600070205080204" pitchFamily="34" charset="-128"/>
                <a:sym typeface="Symbol" pitchFamily="2" charset="2"/>
              </a:rPr>
              <a:t> =</a:t>
            </a:r>
          </a:p>
          <a:p>
            <a:pPr lvl="2" eaLnBrk="1" hangingPunct="1">
              <a:lnSpc>
                <a:spcPct val="90000"/>
              </a:lnSpc>
            </a:pPr>
            <a:r>
              <a:rPr lang="fr-FR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Increase in log odds for a one unit increase in x</a:t>
            </a:r>
            <a:r>
              <a:rPr lang="fr-FR" altLang="it-IT" sz="20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i </a:t>
            </a:r>
            <a:r>
              <a:rPr lang="fr-FR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with all the other x</a:t>
            </a:r>
            <a:r>
              <a:rPr lang="fr-FR" altLang="it-IT" sz="20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i</a:t>
            </a:r>
            <a:r>
              <a:rPr lang="fr-FR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s  constant</a:t>
            </a:r>
          </a:p>
          <a:p>
            <a:pPr lvl="2" eaLnBrk="1" hangingPunct="1">
              <a:lnSpc>
                <a:spcPct val="90000"/>
              </a:lnSpc>
            </a:pPr>
            <a:r>
              <a:rPr lang="fr-FR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M</a:t>
            </a:r>
            <a:r>
              <a:rPr lang="en-GB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easure</a:t>
            </a:r>
            <a:r>
              <a:rPr lang="fr-FR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s</a:t>
            </a:r>
            <a:r>
              <a:rPr lang="en-GB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association between x</a:t>
            </a:r>
            <a:r>
              <a:rPr lang="fr-FR" altLang="it-IT" sz="20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i</a:t>
            </a:r>
            <a:r>
              <a:rPr lang="en-GB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 and </a:t>
            </a:r>
            <a:r>
              <a:rPr lang="fr-FR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log odds </a:t>
            </a:r>
            <a:r>
              <a:rPr lang="en-GB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adjusted for all </a:t>
            </a:r>
            <a:r>
              <a:rPr lang="fr-FR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other </a:t>
            </a:r>
            <a:r>
              <a:rPr lang="en-GB" altLang="it-IT" sz="2000">
                <a:solidFill>
                  <a:schemeClr val="tx1"/>
                </a:solidFill>
                <a:ea typeface="ＭＳ Ｐゴシック" panose="020B0600070205080204" pitchFamily="34" charset="-128"/>
              </a:rPr>
              <a:t>x</a:t>
            </a:r>
            <a:r>
              <a:rPr lang="en-GB" altLang="it-IT" sz="2000" baseline="-25000">
                <a:solidFill>
                  <a:schemeClr val="tx1"/>
                </a:solidFill>
                <a:ea typeface="ＭＳ Ｐゴシック" panose="020B0600070205080204" pitchFamily="34" charset="-128"/>
              </a:rPr>
              <a:t>i</a:t>
            </a:r>
            <a:endParaRPr lang="en-US" altLang="it-IT" sz="2000">
              <a:solidFill>
                <a:schemeClr val="tx1"/>
              </a:solidFill>
              <a:ea typeface="ＭＳ Ｐゴシック" panose="020B0600070205080204" pitchFamily="34" charset="-128"/>
              <a:sym typeface="Symbol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it-IT" sz="2000">
                <a:ea typeface="ＭＳ Ｐゴシック" panose="020B0600070205080204" pitchFamily="34" charset="-128"/>
                <a:sym typeface="Symbol" pitchFamily="2" charset="2"/>
              </a:rPr>
              <a:t>exp(</a:t>
            </a:r>
            <a:r>
              <a:rPr lang="en-US" altLang="it-IT" sz="2000">
                <a:latin typeface="Times New Roman" panose="02020603050405020304" pitchFamily="18" charset="0"/>
                <a:ea typeface="ＭＳ Ｐゴシック" panose="020B0600070205080204" pitchFamily="34" charset="-128"/>
                <a:sym typeface="Symbol" pitchFamily="2" charset="2"/>
              </a:rPr>
              <a:t></a:t>
            </a:r>
            <a:r>
              <a:rPr lang="en-US" altLang="it-IT" sz="2000" i="1" baseline="-25000">
                <a:latin typeface="Times New Roman" panose="02020603050405020304" pitchFamily="18" charset="0"/>
                <a:ea typeface="ＭＳ Ｐゴシック" panose="020B0600070205080204" pitchFamily="34" charset="-128"/>
                <a:sym typeface="Symbol" pitchFamily="2" charset="2"/>
              </a:rPr>
              <a:t>i</a:t>
            </a:r>
            <a:r>
              <a:rPr lang="en-US" altLang="it-IT" sz="2000">
                <a:ea typeface="ＭＳ Ｐゴシック" panose="020B0600070205080204" pitchFamily="34" charset="-128"/>
                <a:sym typeface="Symbol" pitchFamily="2" charset="2"/>
              </a:rPr>
              <a:t>) = the odds ratio (OR) when x</a:t>
            </a:r>
            <a:r>
              <a:rPr lang="en-US" altLang="it-IT" sz="2000" baseline="-25000">
                <a:ea typeface="ＭＳ Ｐゴシック" panose="020B0600070205080204" pitchFamily="34" charset="-128"/>
                <a:sym typeface="Symbol" pitchFamily="2" charset="2"/>
              </a:rPr>
              <a:t>i</a:t>
            </a:r>
            <a:r>
              <a:rPr lang="en-US" altLang="it-IT" sz="2000">
                <a:ea typeface="ＭＳ Ｐゴシック" panose="020B0600070205080204" pitchFamily="34" charset="-128"/>
                <a:sym typeface="Symbol" pitchFamily="2" charset="2"/>
              </a:rPr>
              <a:t> changes by one unit </a:t>
            </a:r>
            <a:br>
              <a:rPr lang="en-US" altLang="it-IT" sz="2000">
                <a:ea typeface="ＭＳ Ｐゴシック" panose="020B0600070205080204" pitchFamily="34" charset="-128"/>
                <a:sym typeface="Symbol" pitchFamily="2" charset="2"/>
              </a:rPr>
            </a:br>
            <a:endParaRPr lang="en-US" altLang="it-IT" sz="2000">
              <a:ea typeface="ＭＳ Ｐゴシック" panose="020B0600070205080204" pitchFamily="34" charset="-128"/>
              <a:sym typeface="Symbol" pitchFamily="2" charset="2"/>
            </a:endParaRPr>
          </a:p>
        </p:txBody>
      </p:sp>
      <p:graphicFrame>
        <p:nvGraphicFramePr>
          <p:cNvPr id="77829" name="Object 4">
            <a:extLst>
              <a:ext uri="{FF2B5EF4-FFF2-40B4-BE49-F238E27FC236}">
                <a16:creationId xmlns:a16="http://schemas.microsoft.com/office/drawing/2014/main" id="{CFAC99DE-14CD-CBC4-C986-379C1EC36BF2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684213" y="2133600"/>
          <a:ext cx="168275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877800" imgH="4686300" progId="Equation.3">
                  <p:embed/>
                </p:oleObj>
              </mc:Choice>
              <mc:Fallback>
                <p:oleObj name="Equation" r:id="rId5" imgW="128778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133600"/>
                        <a:ext cx="1682750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0" name="Line 5">
            <a:extLst>
              <a:ext uri="{FF2B5EF4-FFF2-40B4-BE49-F238E27FC236}">
                <a16:creationId xmlns:a16="http://schemas.microsoft.com/office/drawing/2014/main" id="{D8D77828-CB6E-0C27-8B12-42AC1240F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2862263"/>
            <a:ext cx="1828800" cy="0"/>
          </a:xfrm>
          <a:prstGeom prst="line">
            <a:avLst/>
          </a:prstGeom>
          <a:noFill/>
          <a:ln w="38100">
            <a:solidFill>
              <a:srgbClr val="820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7831" name="Line 6">
            <a:extLst>
              <a:ext uri="{FF2B5EF4-FFF2-40B4-BE49-F238E27FC236}">
                <a16:creationId xmlns:a16="http://schemas.microsoft.com/office/drawing/2014/main" id="{2DB25B05-4F40-E0A5-BEE9-8E33DA3F3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6000" y="2852738"/>
            <a:ext cx="4824413" cy="0"/>
          </a:xfrm>
          <a:prstGeom prst="line">
            <a:avLst/>
          </a:prstGeom>
          <a:noFill/>
          <a:ln w="38100">
            <a:solidFill>
              <a:srgbClr val="820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77832" name="Object 7">
            <a:extLst>
              <a:ext uri="{FF2B5EF4-FFF2-40B4-BE49-F238E27FC236}">
                <a16:creationId xmlns:a16="http://schemas.microsoft.com/office/drawing/2014/main" id="{64C3F404-ECC3-8738-3B51-3FA3B966D763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35275" y="2263775"/>
          <a:ext cx="3794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921000" imgH="2336800" progId="Equation.3">
                  <p:embed/>
                </p:oleObj>
              </mc:Choice>
              <mc:Fallback>
                <p:oleObj name="Equation" r:id="rId7" imgW="2921000" imgH="2336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2263775"/>
                        <a:ext cx="3794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590BE14D-4548-C992-713F-2A3146D64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GB">
                <a:cs typeface="+mj-cs"/>
              </a:rPr>
              <a:t>Multiple logistic regression: example</a:t>
            </a:r>
            <a:endParaRPr lang="it-IT">
              <a:cs typeface="+mj-cs"/>
            </a:endParaRP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1BD32AB0-7F10-4FC2-6212-0F67584140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135938" cy="4967287"/>
          </a:xfrm>
        </p:spPr>
        <p:txBody>
          <a:bodyPr/>
          <a:lstStyle/>
          <a:p>
            <a:pPr>
              <a:buFont typeface="Wingdings" charset="0"/>
              <a:buChar char="§"/>
              <a:defRPr/>
            </a:pPr>
            <a:r>
              <a:rPr lang="it-IT" sz="2400">
                <a:cs typeface="+mn-cs"/>
              </a:rPr>
              <a:t>Study on myocardial infarction on 218 patients</a:t>
            </a:r>
            <a:endParaRPr lang="it-IT" sz="600">
              <a:cs typeface="+mn-cs"/>
            </a:endParaRPr>
          </a:p>
          <a:p>
            <a:pPr>
              <a:buFont typeface="Wingdings" charset="0"/>
              <a:buChar char="§"/>
              <a:defRPr/>
            </a:pPr>
            <a:r>
              <a:rPr lang="it-IT" sz="1800">
                <a:cs typeface="+mn-cs"/>
              </a:rPr>
              <a:t>Outcome: mi: myocardial infarction</a:t>
            </a:r>
            <a:endParaRPr lang="it-IT">
              <a:cs typeface="+mn-cs"/>
            </a:endParaRPr>
          </a:p>
          <a:p>
            <a:pPr>
              <a:buFont typeface="Wingdings" charset="0"/>
              <a:buChar char="§"/>
              <a:defRPr/>
            </a:pPr>
            <a:r>
              <a:rPr lang="it-IT" sz="1800">
                <a:cs typeface="+mn-cs"/>
              </a:rPr>
              <a:t>Predictors:</a:t>
            </a:r>
          </a:p>
          <a:p>
            <a:pPr lvl="1">
              <a:buFont typeface="Wingdings" charset="0"/>
              <a:buChar char="à"/>
              <a:defRPr/>
            </a:pPr>
            <a:r>
              <a:rPr lang="it-IT" sz="1600"/>
              <a:t>Smoke (0/1), cig (# cig/day), homoc (homocysteine: 0/1=low/high), alcohol (g/day), b6( vitamin B6 (nmol/L)</a:t>
            </a:r>
            <a:endParaRPr lang="it-IT"/>
          </a:p>
        </p:txBody>
      </p:sp>
      <p:graphicFrame>
        <p:nvGraphicFramePr>
          <p:cNvPr id="54281" name="Object 9">
            <a:extLst>
              <a:ext uri="{FF2B5EF4-FFF2-40B4-BE49-F238E27FC236}">
                <a16:creationId xmlns:a16="http://schemas.microsoft.com/office/drawing/2014/main" id="{4D1996E8-1F6B-8ED3-5867-1EFE99C55C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288" y="3716338"/>
          <a:ext cx="83883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7421700" imgH="5270500" progId="Equation.3">
                  <p:embed/>
                </p:oleObj>
              </mc:Choice>
              <mc:Fallback>
                <p:oleObj name="Equation" r:id="rId2" imgW="97421700" imgH="5270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716338"/>
                        <a:ext cx="838835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ABE44B20-F81A-7BAA-B840-229E276F1D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GB">
                <a:cs typeface="+mj-cs"/>
              </a:rPr>
              <a:t>Multiple logistic regression: example</a:t>
            </a:r>
            <a:endParaRPr lang="it-IT">
              <a:cs typeface="+mj-cs"/>
            </a:endParaRP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5A6227B3-56C0-D616-C51D-2EF8B63908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4797425"/>
            <a:ext cx="8713787" cy="1438275"/>
          </a:xfrm>
        </p:spPr>
        <p:txBody>
          <a:bodyPr/>
          <a:lstStyle/>
          <a:p>
            <a:pPr>
              <a:lnSpc>
                <a:spcPct val="120000"/>
              </a:lnSpc>
              <a:buFont typeface="Wingdings" charset="0"/>
              <a:buChar char="§"/>
              <a:defRPr/>
            </a:pPr>
            <a:r>
              <a:rPr lang="it-IT" sz="2100">
                <a:cs typeface="+mn-cs"/>
              </a:rPr>
              <a:t>0.015 = decrease in log(odds) of MI for every increase of 1 nmol/L in vitamin B6</a:t>
            </a:r>
          </a:p>
          <a:p>
            <a:pPr>
              <a:lnSpc>
                <a:spcPct val="120000"/>
              </a:lnSpc>
              <a:buFont typeface="Wingdings" charset="0"/>
              <a:buChar char="§"/>
              <a:defRPr/>
            </a:pPr>
            <a:r>
              <a:rPr lang="it-IT" sz="2100">
                <a:cs typeface="+mn-cs"/>
              </a:rPr>
              <a:t>0.020 = increase in log(odds) of MI for smokers vs. non smokers</a:t>
            </a:r>
            <a:endParaRPr lang="it-IT" sz="1800">
              <a:cs typeface="+mn-cs"/>
            </a:endParaRPr>
          </a:p>
        </p:txBody>
      </p:sp>
      <p:graphicFrame>
        <p:nvGraphicFramePr>
          <p:cNvPr id="80899" name="Object 6">
            <a:extLst>
              <a:ext uri="{FF2B5EF4-FFF2-40B4-BE49-F238E27FC236}">
                <a16:creationId xmlns:a16="http://schemas.microsoft.com/office/drawing/2014/main" id="{D24A7A5F-E1EE-C18F-B280-68CC97AF43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850" y="1341438"/>
          <a:ext cx="83883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7421700" imgH="5270500" progId="Equation.3">
                  <p:embed/>
                </p:oleObj>
              </mc:Choice>
              <mc:Fallback>
                <p:oleObj name="Equation" r:id="rId2" imgW="97421700" imgH="5270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341438"/>
                        <a:ext cx="838835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0900" name="Picture 8">
            <a:extLst>
              <a:ext uri="{FF2B5EF4-FFF2-40B4-BE49-F238E27FC236}">
                <a16:creationId xmlns:a16="http://schemas.microsoft.com/office/drawing/2014/main" id="{18EC5AAF-0793-FB81-893F-BE299BDC2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44675"/>
            <a:ext cx="143192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1" name="Picture 9">
            <a:extLst>
              <a:ext uri="{FF2B5EF4-FFF2-40B4-BE49-F238E27FC236}">
                <a16:creationId xmlns:a16="http://schemas.microsoft.com/office/drawing/2014/main" id="{5E58DC8E-E108-C4F0-AD05-D1A79A02C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492375"/>
            <a:ext cx="11079163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2" name="Line 10">
            <a:extLst>
              <a:ext uri="{FF2B5EF4-FFF2-40B4-BE49-F238E27FC236}">
                <a16:creationId xmlns:a16="http://schemas.microsoft.com/office/drawing/2014/main" id="{AC7718CD-1406-3477-0DBD-92F2E4B37E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58888" y="3357563"/>
            <a:ext cx="936625" cy="1511300"/>
          </a:xfrm>
          <a:prstGeom prst="line">
            <a:avLst/>
          </a:prstGeom>
          <a:noFill/>
          <a:ln w="9525">
            <a:solidFill>
              <a:srgbClr val="7A004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0903" name="Line 11">
            <a:extLst>
              <a:ext uri="{FF2B5EF4-FFF2-40B4-BE49-F238E27FC236}">
                <a16:creationId xmlns:a16="http://schemas.microsoft.com/office/drawing/2014/main" id="{432EF4B7-AF71-27F3-7B63-0ECD5D07B7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1913" y="4076700"/>
            <a:ext cx="1008062" cy="1728788"/>
          </a:xfrm>
          <a:prstGeom prst="line">
            <a:avLst/>
          </a:prstGeom>
          <a:noFill/>
          <a:ln w="9525">
            <a:solidFill>
              <a:srgbClr val="7A004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60F19979-FC29-BDF4-3354-5A1983ADDD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GB">
                <a:cs typeface="+mj-cs"/>
              </a:rPr>
              <a:t>Multiple logistic regression: example</a:t>
            </a:r>
            <a:endParaRPr lang="it-IT">
              <a:cs typeface="+mj-cs"/>
            </a:endParaRP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ED397B7-0576-8E41-4E30-88CF17CC9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4797425"/>
            <a:ext cx="8713787" cy="1438275"/>
          </a:xfrm>
        </p:spPr>
        <p:txBody>
          <a:bodyPr/>
          <a:lstStyle/>
          <a:p>
            <a:pPr>
              <a:lnSpc>
                <a:spcPct val="120000"/>
              </a:lnSpc>
              <a:buFont typeface="Wingdings" charset="0"/>
              <a:buChar char="§"/>
              <a:defRPr/>
            </a:pPr>
            <a:r>
              <a:rPr lang="it-IT" sz="2300">
                <a:cs typeface="+mn-cs"/>
              </a:rPr>
              <a:t>0.985 = OR of MI for every increase of 1 nmol/L in vitamin B6</a:t>
            </a:r>
          </a:p>
          <a:p>
            <a:pPr>
              <a:lnSpc>
                <a:spcPct val="120000"/>
              </a:lnSpc>
              <a:buFont typeface="Wingdings" charset="0"/>
              <a:buChar char="§"/>
              <a:defRPr/>
            </a:pPr>
            <a:r>
              <a:rPr lang="it-IT" sz="2300">
                <a:cs typeface="+mn-cs"/>
              </a:rPr>
              <a:t>1.020 = OR of MI for smokers vs. non smokers</a:t>
            </a:r>
          </a:p>
          <a:p>
            <a:pPr>
              <a:buFont typeface="Wingdings" charset="0"/>
              <a:buChar char="§"/>
              <a:defRPr/>
            </a:pPr>
            <a:endParaRPr lang="it-IT">
              <a:cs typeface="+mn-cs"/>
            </a:endParaRPr>
          </a:p>
        </p:txBody>
      </p:sp>
      <p:graphicFrame>
        <p:nvGraphicFramePr>
          <p:cNvPr id="81923" name="Object 4">
            <a:extLst>
              <a:ext uri="{FF2B5EF4-FFF2-40B4-BE49-F238E27FC236}">
                <a16:creationId xmlns:a16="http://schemas.microsoft.com/office/drawing/2014/main" id="{782C5999-F6AE-6FF6-F0B1-29DCB96451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850" y="1341438"/>
          <a:ext cx="83883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7421700" imgH="5270500" progId="Equation.3">
                  <p:embed/>
                </p:oleObj>
              </mc:Choice>
              <mc:Fallback>
                <p:oleObj name="Equation" r:id="rId2" imgW="97421700" imgH="5270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341438"/>
                        <a:ext cx="838835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24" name="Picture 5">
            <a:extLst>
              <a:ext uri="{FF2B5EF4-FFF2-40B4-BE49-F238E27FC236}">
                <a16:creationId xmlns:a16="http://schemas.microsoft.com/office/drawing/2014/main" id="{29605B0D-EA73-B542-B1DB-DCFF07F9F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78063"/>
            <a:ext cx="11522075" cy="211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5" name="Picture 6">
            <a:extLst>
              <a:ext uri="{FF2B5EF4-FFF2-40B4-BE49-F238E27FC236}">
                <a16:creationId xmlns:a16="http://schemas.microsoft.com/office/drawing/2014/main" id="{C15E326C-B78B-98D2-53B5-9D5CC9111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9138"/>
            <a:ext cx="14473237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6" name="Line 7">
            <a:extLst>
              <a:ext uri="{FF2B5EF4-FFF2-40B4-BE49-F238E27FC236}">
                <a16:creationId xmlns:a16="http://schemas.microsoft.com/office/drawing/2014/main" id="{FAD3FC33-BC12-6425-F334-6538727B86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87450" y="3213100"/>
            <a:ext cx="1296988" cy="1655763"/>
          </a:xfrm>
          <a:prstGeom prst="line">
            <a:avLst/>
          </a:prstGeom>
          <a:noFill/>
          <a:ln w="9525">
            <a:solidFill>
              <a:srgbClr val="7A004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1927" name="Line 8">
            <a:extLst>
              <a:ext uri="{FF2B5EF4-FFF2-40B4-BE49-F238E27FC236}">
                <a16:creationId xmlns:a16="http://schemas.microsoft.com/office/drawing/2014/main" id="{EC799997-1687-CC41-3835-0681F1E9DF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58888" y="3860800"/>
            <a:ext cx="1008062" cy="1511300"/>
          </a:xfrm>
          <a:prstGeom prst="line">
            <a:avLst/>
          </a:prstGeom>
          <a:noFill/>
          <a:ln w="9525">
            <a:solidFill>
              <a:srgbClr val="7A004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egnaposto numero diapositiva 4">
            <a:extLst>
              <a:ext uri="{FF2B5EF4-FFF2-40B4-BE49-F238E27FC236}">
                <a16:creationId xmlns:a16="http://schemas.microsoft.com/office/drawing/2014/main" id="{67E8AE0F-AE40-2D10-D701-B458524CEB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C62FBFD-EB96-5C4D-A51F-60C4BCA16097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44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D6EBFA51-628A-6B61-7CDA-B0F8058768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772400" cy="1296988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>
                <a:cs typeface="+mj-cs"/>
              </a:rPr>
              <a:t>Other commonly used regression models:</a:t>
            </a:r>
            <a:br>
              <a:rPr lang="en-US">
                <a:cs typeface="+mj-cs"/>
              </a:rPr>
            </a:br>
            <a:r>
              <a:rPr lang="en-US">
                <a:cs typeface="+mj-cs"/>
              </a:rPr>
              <a:t>Poisson regression</a:t>
            </a:r>
          </a:p>
        </p:txBody>
      </p:sp>
      <p:sp>
        <p:nvSpPr>
          <p:cNvPr id="88067" name="Rectangle 30">
            <a:extLst>
              <a:ext uri="{FF2B5EF4-FFF2-40B4-BE49-F238E27FC236}">
                <a16:creationId xmlns:a16="http://schemas.microsoft.com/office/drawing/2014/main" id="{6822243F-AA07-45E0-9010-982BAD3C4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060575"/>
            <a:ext cx="8569325" cy="403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r-FR" altLang="it-IT">
                <a:latin typeface="Arial" panose="020B0604020202020204" pitchFamily="34" charset="0"/>
              </a:rPr>
              <a:t>Count data: </a:t>
            </a:r>
            <a:r>
              <a:rPr lang="en-US" altLang="it-IT">
                <a:latin typeface="Arial" panose="020B0604020202020204" pitchFamily="34" charset="0"/>
              </a:rPr>
              <a:t> data in which the observations can take only the non-negative integer values {0, 1, 2, 3, ...}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altLang="it-IT">
                <a:latin typeface="Arial" panose="020B0604020202020204" pitchFamily="34" charset="0"/>
              </a:rPr>
              <a:t>E.g. the total number of events occurred in a given time interval (each occurrence: binary variable)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r-FR" altLang="it-IT">
                <a:latin typeface="Arial" panose="020B0604020202020204" pitchFamily="34" charset="0"/>
              </a:rPr>
              <a:t>Rate (e.g. incidence rate, mortality rate, etc):  </a:t>
            </a:r>
          </a:p>
        </p:txBody>
      </p:sp>
      <p:graphicFrame>
        <p:nvGraphicFramePr>
          <p:cNvPr id="88068" name="Object 31">
            <a:extLst>
              <a:ext uri="{FF2B5EF4-FFF2-40B4-BE49-F238E27FC236}">
                <a16:creationId xmlns:a16="http://schemas.microsoft.com/office/drawing/2014/main" id="{89298F34-9EBC-430A-097A-CD1A5FC2F64C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908175" y="4406900"/>
          <a:ext cx="4913313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351700" imgH="9067800" progId="Equation.3">
                  <p:embed/>
                </p:oleObj>
              </mc:Choice>
              <mc:Fallback>
                <p:oleObj name="Equation" r:id="rId2" imgW="45351700" imgH="90678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406900"/>
                        <a:ext cx="4913313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egnaposto numero diapositiva 3">
            <a:extLst>
              <a:ext uri="{FF2B5EF4-FFF2-40B4-BE49-F238E27FC236}">
                <a16:creationId xmlns:a16="http://schemas.microsoft.com/office/drawing/2014/main" id="{4601BBAC-2261-3B48-8814-225FCD79B2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B8EF32C-0BDE-C949-A2DA-8A6BCC4EC4E6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DB3C426-0F28-8133-F189-2E34EC9F8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7848600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>
                <a:cs typeface="+mj-cs"/>
              </a:rPr>
              <a:t>Other commonly used regression models:</a:t>
            </a:r>
            <a:br>
              <a:rPr lang="en-US" sz="2400" dirty="0">
                <a:cs typeface="+mj-cs"/>
              </a:rPr>
            </a:br>
            <a:r>
              <a:rPr lang="en-US" dirty="0">
                <a:cs typeface="+mj-cs"/>
              </a:rPr>
              <a:t>Poisson regression</a:t>
            </a:r>
          </a:p>
        </p:txBody>
      </p:sp>
      <p:graphicFrame>
        <p:nvGraphicFramePr>
          <p:cNvPr id="89091" name="Object 4">
            <a:extLst>
              <a:ext uri="{FF2B5EF4-FFF2-40B4-BE49-F238E27FC236}">
                <a16:creationId xmlns:a16="http://schemas.microsoft.com/office/drawing/2014/main" id="{A3B86988-67CC-D25E-6896-9B706DD718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82975" y="2124075"/>
          <a:ext cx="48752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7452300" imgH="5270500" progId="Equation.3">
                  <p:embed/>
                </p:oleObj>
              </mc:Choice>
              <mc:Fallback>
                <p:oleObj name="Equation" r:id="rId3" imgW="37452300" imgH="5270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975" y="2124075"/>
                        <a:ext cx="48752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Rectangle 5">
            <a:extLst>
              <a:ext uri="{FF2B5EF4-FFF2-40B4-BE49-F238E27FC236}">
                <a16:creationId xmlns:a16="http://schemas.microsoft.com/office/drawing/2014/main" id="{98ADFBC4-CB82-454C-8C70-C040585AE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213100"/>
            <a:ext cx="8497888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à"/>
            </a:pPr>
            <a:r>
              <a:rPr lang="en-US" altLang="it-IT" sz="2000">
                <a:latin typeface="Arial" panose="020B0604020202020204" pitchFamily="34" charset="0"/>
              </a:rPr>
              <a:t>rate = # diseased/person-time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à"/>
            </a:pPr>
            <a:r>
              <a:rPr lang="en-US" altLang="it-IT" sz="2000" i="1">
                <a:latin typeface="Symbol" pitchFamily="2" charset="2"/>
                <a:sym typeface="Symbol" pitchFamily="2" charset="2"/>
              </a:rPr>
              <a:t>a</a:t>
            </a:r>
            <a:r>
              <a:rPr lang="sv-SE" altLang="it-IT" sz="2000">
                <a:latin typeface="Arial" panose="020B0604020202020204" pitchFamily="34" charset="0"/>
                <a:cs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it-IT" sz="2000">
                <a:latin typeface="Arial" panose="020B0604020202020204" pitchFamily="34" charset="0"/>
                <a:sym typeface="Symbol" pitchFamily="2" charset="2"/>
              </a:rPr>
              <a:t>= log rate at x</a:t>
            </a:r>
            <a:r>
              <a:rPr lang="en-US" altLang="it-IT" sz="2000" baseline="-25000">
                <a:latin typeface="Arial" panose="020B0604020202020204" pitchFamily="34" charset="0"/>
                <a:sym typeface="Symbol" pitchFamily="2" charset="2"/>
              </a:rPr>
              <a:t>i</a:t>
            </a:r>
            <a:r>
              <a:rPr lang="en-US" altLang="it-IT" sz="2000">
                <a:latin typeface="Arial" panose="020B0604020202020204" pitchFamily="34" charset="0"/>
                <a:sym typeface="Symbol" pitchFamily="2" charset="2"/>
              </a:rPr>
              <a:t> = 0 (for all i): </a:t>
            </a:r>
            <a:r>
              <a:rPr lang="en-GB" altLang="it-IT" sz="2000">
                <a:latin typeface="Arial" panose="020B0604020202020204" pitchFamily="34" charset="0"/>
              </a:rPr>
              <a:t>log incidence rate in unexposed</a:t>
            </a:r>
            <a:endParaRPr lang="en-US" altLang="it-IT" sz="2000">
              <a:latin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à"/>
            </a:pPr>
            <a:r>
              <a:rPr lang="en-US" altLang="it-IT" sz="2000">
                <a:latin typeface="Arial" panose="020B0604020202020204" pitchFamily="34" charset="0"/>
                <a:sym typeface="Symbol" pitchFamily="2" charset="2"/>
              </a:rPr>
              <a:t></a:t>
            </a:r>
            <a:r>
              <a:rPr lang="en-US" altLang="it-IT" sz="2000" i="1" baseline="-25000">
                <a:latin typeface="Times New Roman" panose="02020603050405020304" pitchFamily="18" charset="0"/>
                <a:sym typeface="Symbol" pitchFamily="2" charset="2"/>
              </a:rPr>
              <a:t>i</a:t>
            </a:r>
            <a:r>
              <a:rPr lang="en-US" altLang="it-IT" sz="2000" baseline="-25000">
                <a:latin typeface="Times New Roman" panose="02020603050405020304" pitchFamily="18" charset="0"/>
                <a:sym typeface="Symbol" pitchFamily="2" charset="2"/>
              </a:rPr>
              <a:t> </a:t>
            </a:r>
            <a:r>
              <a:rPr lang="en-US" altLang="it-IT" sz="2000">
                <a:latin typeface="Arial" panose="020B0604020202020204" pitchFamily="34" charset="0"/>
                <a:sym typeface="Symbol" pitchFamily="2" charset="2"/>
              </a:rPr>
              <a:t> =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r-FR" altLang="it-IT" sz="2000">
                <a:latin typeface="Arial" panose="020B0604020202020204" pitchFamily="34" charset="0"/>
              </a:rPr>
              <a:t>Increase in log rate for a one unit increase in x</a:t>
            </a:r>
            <a:r>
              <a:rPr lang="fr-FR" altLang="it-IT" sz="2000" baseline="-25000">
                <a:latin typeface="Arial" panose="020B0604020202020204" pitchFamily="34" charset="0"/>
              </a:rPr>
              <a:t>i </a:t>
            </a:r>
            <a:r>
              <a:rPr lang="fr-FR" altLang="it-IT" sz="2000">
                <a:latin typeface="Arial" panose="020B0604020202020204" pitchFamily="34" charset="0"/>
              </a:rPr>
              <a:t>with all the other x</a:t>
            </a:r>
            <a:r>
              <a:rPr lang="fr-FR" altLang="it-IT" sz="2000" baseline="-25000">
                <a:latin typeface="Arial" panose="020B0604020202020204" pitchFamily="34" charset="0"/>
              </a:rPr>
              <a:t>i</a:t>
            </a:r>
            <a:r>
              <a:rPr lang="fr-FR" altLang="it-IT" sz="2000">
                <a:latin typeface="Arial" panose="020B0604020202020204" pitchFamily="34" charset="0"/>
              </a:rPr>
              <a:t>s  constant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fr-FR" altLang="it-IT" sz="2000">
                <a:latin typeface="Arial" panose="020B0604020202020204" pitchFamily="34" charset="0"/>
              </a:rPr>
              <a:t>M</a:t>
            </a:r>
            <a:r>
              <a:rPr lang="en-GB" altLang="it-IT" sz="2000">
                <a:latin typeface="Arial" panose="020B0604020202020204" pitchFamily="34" charset="0"/>
              </a:rPr>
              <a:t>easure</a:t>
            </a:r>
            <a:r>
              <a:rPr lang="fr-FR" altLang="it-IT" sz="2000">
                <a:latin typeface="Arial" panose="020B0604020202020204" pitchFamily="34" charset="0"/>
              </a:rPr>
              <a:t>s</a:t>
            </a:r>
            <a:r>
              <a:rPr lang="en-GB" altLang="it-IT" sz="2000">
                <a:latin typeface="Arial" panose="020B0604020202020204" pitchFamily="34" charset="0"/>
              </a:rPr>
              <a:t> association between x</a:t>
            </a:r>
            <a:r>
              <a:rPr lang="fr-FR" altLang="it-IT" sz="2000" baseline="-25000">
                <a:latin typeface="Arial" panose="020B0604020202020204" pitchFamily="34" charset="0"/>
              </a:rPr>
              <a:t>i</a:t>
            </a:r>
            <a:r>
              <a:rPr lang="en-GB" altLang="it-IT" sz="2000">
                <a:latin typeface="Arial" panose="020B0604020202020204" pitchFamily="34" charset="0"/>
              </a:rPr>
              <a:t> and </a:t>
            </a:r>
            <a:r>
              <a:rPr lang="fr-FR" altLang="it-IT" sz="2000">
                <a:latin typeface="Arial" panose="020B0604020202020204" pitchFamily="34" charset="0"/>
              </a:rPr>
              <a:t>log rate </a:t>
            </a:r>
            <a:r>
              <a:rPr lang="en-GB" altLang="it-IT" sz="2000">
                <a:latin typeface="Arial" panose="020B0604020202020204" pitchFamily="34" charset="0"/>
              </a:rPr>
              <a:t>adjusted for all </a:t>
            </a:r>
            <a:r>
              <a:rPr lang="fr-FR" altLang="it-IT" sz="2000">
                <a:latin typeface="Arial" panose="020B0604020202020204" pitchFamily="34" charset="0"/>
              </a:rPr>
              <a:t>other </a:t>
            </a:r>
            <a:r>
              <a:rPr lang="en-GB" altLang="it-IT" sz="2000">
                <a:latin typeface="Arial" panose="020B0604020202020204" pitchFamily="34" charset="0"/>
              </a:rPr>
              <a:t>x</a:t>
            </a:r>
            <a:r>
              <a:rPr lang="en-GB" altLang="it-IT" sz="2000" baseline="-25000">
                <a:latin typeface="Arial" panose="020B0604020202020204" pitchFamily="34" charset="0"/>
              </a:rPr>
              <a:t>i</a:t>
            </a:r>
            <a:endParaRPr lang="en-US" altLang="it-IT" sz="2000">
              <a:latin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à"/>
            </a:pPr>
            <a:r>
              <a:rPr lang="en-US" altLang="it-IT" sz="2000">
                <a:latin typeface="Arial" panose="020B0604020202020204" pitchFamily="34" charset="0"/>
                <a:sym typeface="Symbol" pitchFamily="2" charset="2"/>
              </a:rPr>
              <a:t>exp(</a:t>
            </a:r>
            <a:r>
              <a:rPr lang="en-US" altLang="it-IT" sz="2000" i="1" baseline="-25000">
                <a:latin typeface="Times New Roman" panose="02020603050405020304" pitchFamily="18" charset="0"/>
                <a:sym typeface="Symbol" pitchFamily="2" charset="2"/>
              </a:rPr>
              <a:t>i</a:t>
            </a:r>
            <a:r>
              <a:rPr lang="en-US" altLang="it-IT" sz="2000">
                <a:latin typeface="Times New Roman" panose="02020603050405020304" pitchFamily="18" charset="0"/>
                <a:sym typeface="Symbol" pitchFamily="2" charset="2"/>
              </a:rPr>
              <a:t>)</a:t>
            </a:r>
            <a:r>
              <a:rPr lang="en-US" altLang="it-IT" sz="2000">
                <a:latin typeface="Arial" panose="020B0604020202020204" pitchFamily="34" charset="0"/>
                <a:sym typeface="Symbol" pitchFamily="2" charset="2"/>
              </a:rPr>
              <a:t> = the rate ratio (RR) when x</a:t>
            </a:r>
            <a:r>
              <a:rPr lang="en-US" altLang="it-IT" sz="2000" baseline="-25000">
                <a:latin typeface="Arial" panose="020B0604020202020204" pitchFamily="34" charset="0"/>
                <a:sym typeface="Symbol" pitchFamily="2" charset="2"/>
              </a:rPr>
              <a:t>i</a:t>
            </a:r>
            <a:r>
              <a:rPr lang="en-US" altLang="it-IT" sz="2000">
                <a:latin typeface="Arial" panose="020B0604020202020204" pitchFamily="34" charset="0"/>
                <a:sym typeface="Symbol" pitchFamily="2" charset="2"/>
              </a:rPr>
              <a:t> changes by one unit </a:t>
            </a:r>
            <a:br>
              <a:rPr lang="en-US" altLang="it-IT" sz="2000">
                <a:latin typeface="Arial" panose="020B0604020202020204" pitchFamily="34" charset="0"/>
                <a:sym typeface="Symbol" pitchFamily="2" charset="2"/>
              </a:rPr>
            </a:br>
            <a:endParaRPr lang="en-US" altLang="it-IT" sz="2000">
              <a:latin typeface="Arial" panose="020B0604020202020204" pitchFamily="34" charset="0"/>
              <a:sym typeface="Symbol" pitchFamily="2" charset="2"/>
            </a:endParaRPr>
          </a:p>
        </p:txBody>
      </p:sp>
      <p:graphicFrame>
        <p:nvGraphicFramePr>
          <p:cNvPr id="89093" name="Object 6">
            <a:extLst>
              <a:ext uri="{FF2B5EF4-FFF2-40B4-BE49-F238E27FC236}">
                <a16:creationId xmlns:a16="http://schemas.microsoft.com/office/drawing/2014/main" id="{B3C1329A-17A7-E247-FADA-A77507F3AA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9463" y="2133600"/>
          <a:ext cx="149225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404600" imgH="4686300" progId="Equation.3">
                  <p:embed/>
                </p:oleObj>
              </mc:Choice>
              <mc:Fallback>
                <p:oleObj name="Equation" r:id="rId5" imgW="11404600" imgH="4686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463" y="2133600"/>
                        <a:ext cx="1492250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4" name="Line 7">
            <a:extLst>
              <a:ext uri="{FF2B5EF4-FFF2-40B4-BE49-F238E27FC236}">
                <a16:creationId xmlns:a16="http://schemas.microsoft.com/office/drawing/2014/main" id="{3FBF4BE0-BCA1-D755-7C41-0DACC2E0A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2862263"/>
            <a:ext cx="1828800" cy="0"/>
          </a:xfrm>
          <a:prstGeom prst="line">
            <a:avLst/>
          </a:prstGeom>
          <a:noFill/>
          <a:ln w="38100">
            <a:solidFill>
              <a:srgbClr val="820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89095" name="Line 8">
            <a:extLst>
              <a:ext uri="{FF2B5EF4-FFF2-40B4-BE49-F238E27FC236}">
                <a16:creationId xmlns:a16="http://schemas.microsoft.com/office/drawing/2014/main" id="{1BF2A52D-D929-E31E-598E-E82C28F5DB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6000" y="2852738"/>
            <a:ext cx="4824413" cy="0"/>
          </a:xfrm>
          <a:prstGeom prst="line">
            <a:avLst/>
          </a:prstGeom>
          <a:noFill/>
          <a:ln w="38100">
            <a:solidFill>
              <a:srgbClr val="820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89096" name="Object 9">
            <a:extLst>
              <a:ext uri="{FF2B5EF4-FFF2-40B4-BE49-F238E27FC236}">
                <a16:creationId xmlns:a16="http://schemas.microsoft.com/office/drawing/2014/main" id="{CA139F23-70A7-25A3-A015-95444A96E1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35275" y="2263775"/>
          <a:ext cx="3794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921000" imgH="2336800" progId="Equation.3">
                  <p:embed/>
                </p:oleObj>
              </mc:Choice>
              <mc:Fallback>
                <p:oleObj name="Equation" r:id="rId7" imgW="2921000" imgH="2336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2263775"/>
                        <a:ext cx="3794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egnaposto numero diapositiva 3">
            <a:extLst>
              <a:ext uri="{FF2B5EF4-FFF2-40B4-BE49-F238E27FC236}">
                <a16:creationId xmlns:a16="http://schemas.microsoft.com/office/drawing/2014/main" id="{1AAF048C-BC7D-3D5F-3DB4-4E76C52A51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BB8F29-983B-EB45-80C1-E68FB832B291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96330E82-3043-A597-EB02-234209E46C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>
                <a:cs typeface="+mj-cs"/>
              </a:rPr>
              <a:t>Other commonly used regression models:</a:t>
            </a:r>
            <a:br>
              <a:rPr lang="en-US" sz="2400">
                <a:cs typeface="+mj-cs"/>
              </a:rPr>
            </a:br>
            <a:r>
              <a:rPr lang="en-US">
                <a:cs typeface="+mj-cs"/>
              </a:rPr>
              <a:t>Cox regression</a:t>
            </a:r>
          </a:p>
        </p:txBody>
      </p:sp>
      <p:sp>
        <p:nvSpPr>
          <p:cNvPr id="91139" name="Rectangle 4">
            <a:extLst>
              <a:ext uri="{FF2B5EF4-FFF2-40B4-BE49-F238E27FC236}">
                <a16:creationId xmlns:a16="http://schemas.microsoft.com/office/drawing/2014/main" id="{6CAF978E-D7E3-ABD1-5254-AC0356F21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341438"/>
            <a:ext cx="8497888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altLang="it-IT" sz="2000">
                <a:latin typeface="Arial" panose="020B0604020202020204" pitchFamily="34" charset="0"/>
                <a:sym typeface="Symbol" pitchFamily="2" charset="2"/>
              </a:rPr>
              <a:t>Hazard rate: </a:t>
            </a:r>
            <a:r>
              <a:rPr lang="it-IT" altLang="it-IT" sz="2000">
                <a:latin typeface="Symbol" pitchFamily="2" charset="2"/>
              </a:rPr>
              <a:t>l</a:t>
            </a:r>
            <a:r>
              <a:rPr lang="en-US" altLang="it-IT" sz="2000">
                <a:latin typeface="Arial" panose="020B0604020202020204" pitchFamily="34" charset="0"/>
                <a:sym typeface="Symbol" pitchFamily="2" charset="2"/>
              </a:rPr>
              <a:t>(t)</a:t>
            </a:r>
          </a:p>
        </p:txBody>
      </p:sp>
      <p:graphicFrame>
        <p:nvGraphicFramePr>
          <p:cNvPr id="91140" name="Object 9">
            <a:extLst>
              <a:ext uri="{FF2B5EF4-FFF2-40B4-BE49-F238E27FC236}">
                <a16:creationId xmlns:a16="http://schemas.microsoft.com/office/drawing/2014/main" id="{97713CA9-EF12-D9B2-FAE6-BE427BEF60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97225" y="1773238"/>
          <a:ext cx="5146675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46520100" imgH="5270500" progId="Equation.3">
                  <p:embed/>
                </p:oleObj>
              </mc:Choice>
              <mc:Fallback>
                <p:oleObj name="Equazione" r:id="rId2" imgW="46520100" imgH="5270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225" y="1773238"/>
                        <a:ext cx="5146675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1" name="Object 10">
            <a:extLst>
              <a:ext uri="{FF2B5EF4-FFF2-40B4-BE49-F238E27FC236}">
                <a16:creationId xmlns:a16="http://schemas.microsoft.com/office/drawing/2014/main" id="{22BADB5E-75F3-50E3-6297-6EDE3FC911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2475" y="1782763"/>
          <a:ext cx="1268413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11404600" imgH="4686300" progId="Equation.3">
                  <p:embed/>
                </p:oleObj>
              </mc:Choice>
              <mc:Fallback>
                <p:oleObj name="Equazione" r:id="rId4" imgW="11404600" imgH="4686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1782763"/>
                        <a:ext cx="1268413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2" name="Line 11">
            <a:extLst>
              <a:ext uri="{FF2B5EF4-FFF2-40B4-BE49-F238E27FC236}">
                <a16:creationId xmlns:a16="http://schemas.microsoft.com/office/drawing/2014/main" id="{ABFBEB90-8661-96F2-DA76-0140D2C349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550" y="2511425"/>
            <a:ext cx="1554163" cy="1588"/>
          </a:xfrm>
          <a:prstGeom prst="line">
            <a:avLst/>
          </a:prstGeom>
          <a:noFill/>
          <a:ln w="38100">
            <a:solidFill>
              <a:srgbClr val="820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1143" name="Line 12">
            <a:extLst>
              <a:ext uri="{FF2B5EF4-FFF2-40B4-BE49-F238E27FC236}">
                <a16:creationId xmlns:a16="http://schemas.microsoft.com/office/drawing/2014/main" id="{803B0244-7F89-B466-7C19-553AB1277E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82938" y="2503488"/>
            <a:ext cx="5203825" cy="1587"/>
          </a:xfrm>
          <a:prstGeom prst="line">
            <a:avLst/>
          </a:prstGeom>
          <a:noFill/>
          <a:ln w="38100">
            <a:solidFill>
              <a:srgbClr val="820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91144" name="Object 13">
            <a:extLst>
              <a:ext uri="{FF2B5EF4-FFF2-40B4-BE49-F238E27FC236}">
                <a16:creationId xmlns:a16="http://schemas.microsoft.com/office/drawing/2014/main" id="{325457D5-22BE-15AA-250C-636FCEE21A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35238" y="1927225"/>
          <a:ext cx="322262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21000" imgH="2336800" progId="Equation.3">
                  <p:embed/>
                </p:oleObj>
              </mc:Choice>
              <mc:Fallback>
                <p:oleObj name="Equation" r:id="rId6" imgW="2921000" imgH="2336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1927225"/>
                        <a:ext cx="322262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14" name="Rectangle 14">
            <a:extLst>
              <a:ext uri="{FF2B5EF4-FFF2-40B4-BE49-F238E27FC236}">
                <a16:creationId xmlns:a16="http://schemas.microsoft.com/office/drawing/2014/main" id="{6EC9EDCA-ADFE-8972-7150-B66D584B2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2413" y="2708275"/>
            <a:ext cx="9217026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 typeface="Wingdings" pitchFamily="2" charset="2"/>
              <a:buChar char="à"/>
            </a:pPr>
            <a:r>
              <a:rPr lang="it-IT" altLang="it-IT" sz="2000">
                <a:latin typeface="Symbol" pitchFamily="2" charset="2"/>
              </a:rPr>
              <a:t>l</a:t>
            </a:r>
            <a:r>
              <a:rPr lang="sv-SE" altLang="it-IT" sz="2000">
                <a:latin typeface="Arial" panose="020B0604020202020204" pitchFamily="34" charset="0"/>
                <a:cs typeface="Arial" panose="020B0604020202020204" pitchFamily="34" charset="0"/>
              </a:rPr>
              <a:t>(t) =  hazard rate at time t</a:t>
            </a: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 typeface="Wingdings" pitchFamily="2" charset="2"/>
              <a:buChar char="à"/>
            </a:pPr>
            <a:r>
              <a:rPr lang="it-IT" altLang="it-IT" sz="2000">
                <a:latin typeface="Symbol" pitchFamily="2" charset="2"/>
              </a:rPr>
              <a:t>l</a:t>
            </a:r>
            <a:r>
              <a:rPr lang="en-US" altLang="it-IT" sz="2000" baseline="-25000">
                <a:latin typeface="Arial" panose="020B0604020202020204" pitchFamily="34" charset="0"/>
              </a:rPr>
              <a:t>0</a:t>
            </a:r>
            <a:r>
              <a:rPr lang="en-US" altLang="it-IT" sz="2000">
                <a:latin typeface="Arial" panose="020B0604020202020204" pitchFamily="34" charset="0"/>
              </a:rPr>
              <a:t>(t) = baseline = hazard rate at time t in unexposed (all variables x = 0)</a:t>
            </a: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 typeface="Wingdings" pitchFamily="2" charset="2"/>
              <a:buChar char="à"/>
            </a:pPr>
            <a:endParaRPr lang="en-US" altLang="it-IT" sz="8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 typeface="Wingdings" pitchFamily="2" charset="2"/>
              <a:buChar char="à"/>
            </a:pPr>
            <a:r>
              <a:rPr lang="en-US" altLang="it-IT" sz="2000">
                <a:latin typeface="Arial" panose="020B0604020202020204" pitchFamily="34" charset="0"/>
              </a:rPr>
              <a:t>                hazard ratio: relative risk</a:t>
            </a: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 typeface="Wingdings" pitchFamily="2" charset="2"/>
              <a:buChar char="à"/>
            </a:pPr>
            <a:endParaRPr lang="en-US" altLang="it-IT" sz="800">
              <a:latin typeface="Arial" panose="020B0604020202020204" pitchFamily="34" charset="0"/>
            </a:endParaRP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 typeface="Wingdings" pitchFamily="2" charset="2"/>
              <a:buChar char="à"/>
            </a:pPr>
            <a:r>
              <a:rPr lang="en-US" altLang="it-IT" sz="2000" i="1">
                <a:latin typeface="Times New Roman" panose="02020603050405020304" pitchFamily="18" charset="0"/>
                <a:sym typeface="Symbol" pitchFamily="2" charset="2"/>
              </a:rPr>
              <a:t></a:t>
            </a:r>
            <a:r>
              <a:rPr lang="en-US" altLang="it-IT" sz="2000" i="1" baseline="-25000">
                <a:latin typeface="Times New Roman" panose="02020603050405020304" pitchFamily="18" charset="0"/>
                <a:sym typeface="Symbol" pitchFamily="2" charset="2"/>
              </a:rPr>
              <a:t>i</a:t>
            </a:r>
            <a:r>
              <a:rPr lang="en-US" altLang="it-IT" sz="2000">
                <a:latin typeface="Arial" panose="020B0604020202020204" pitchFamily="34" charset="0"/>
                <a:sym typeface="Symbol" pitchFamily="2" charset="2"/>
              </a:rPr>
              <a:t> </a:t>
            </a:r>
          </a:p>
          <a:p>
            <a:pPr lvl="2" eaLnBrk="1" hangingPunct="1"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altLang="it-IT" sz="1800">
                <a:latin typeface="Arial" panose="020B0604020202020204" pitchFamily="34" charset="0"/>
                <a:sym typeface="Symbol" pitchFamily="2" charset="2"/>
              </a:rPr>
              <a:t>Log hazard ratio for a one unit increase in x</a:t>
            </a:r>
            <a:r>
              <a:rPr lang="en-US" altLang="it-IT" sz="1800" baseline="-25000">
                <a:latin typeface="Arial" panose="020B0604020202020204" pitchFamily="34" charset="0"/>
                <a:sym typeface="Symbol" pitchFamily="2" charset="2"/>
              </a:rPr>
              <a:t>i</a:t>
            </a:r>
            <a:r>
              <a:rPr lang="en-US" altLang="it-IT" sz="1800">
                <a:latin typeface="Arial" panose="020B0604020202020204" pitchFamily="34" charset="0"/>
                <a:sym typeface="Symbol" pitchFamily="2" charset="2"/>
              </a:rPr>
              <a:t> with all the other x</a:t>
            </a:r>
            <a:r>
              <a:rPr lang="en-US" altLang="it-IT" sz="1800" baseline="-25000">
                <a:latin typeface="Arial" panose="020B0604020202020204" pitchFamily="34" charset="0"/>
                <a:sym typeface="Symbol" pitchFamily="2" charset="2"/>
              </a:rPr>
              <a:t>i</a:t>
            </a:r>
            <a:r>
              <a:rPr lang="en-US" altLang="it-IT" sz="1800">
                <a:latin typeface="Arial" panose="020B0604020202020204" pitchFamily="34" charset="0"/>
                <a:sym typeface="Symbol" pitchFamily="2" charset="2"/>
              </a:rPr>
              <a:t>s  constant</a:t>
            </a:r>
          </a:p>
          <a:p>
            <a:pPr lvl="2" eaLnBrk="1" hangingPunct="1">
              <a:spcBef>
                <a:spcPct val="20000"/>
              </a:spcBef>
              <a:spcAft>
                <a:spcPct val="200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altLang="it-IT" sz="1800">
                <a:latin typeface="Arial" panose="020B0604020202020204" pitchFamily="34" charset="0"/>
                <a:sym typeface="Symbol" pitchFamily="2" charset="2"/>
              </a:rPr>
              <a:t>Measures association between x</a:t>
            </a:r>
            <a:r>
              <a:rPr lang="en-US" altLang="it-IT" sz="1800" baseline="-25000">
                <a:latin typeface="Arial" panose="020B0604020202020204" pitchFamily="34" charset="0"/>
                <a:sym typeface="Symbol" pitchFamily="2" charset="2"/>
              </a:rPr>
              <a:t>i</a:t>
            </a:r>
            <a:r>
              <a:rPr lang="en-US" altLang="it-IT" sz="1800">
                <a:latin typeface="Arial" panose="020B0604020202020204" pitchFamily="34" charset="0"/>
                <a:sym typeface="Symbol" pitchFamily="2" charset="2"/>
              </a:rPr>
              <a:t> and log hazard ratio adjusted for all other x</a:t>
            </a:r>
            <a:r>
              <a:rPr lang="en-US" altLang="it-IT" sz="1800" baseline="-25000">
                <a:latin typeface="Arial" panose="020B0604020202020204" pitchFamily="34" charset="0"/>
                <a:sym typeface="Symbol" pitchFamily="2" charset="2"/>
              </a:rPr>
              <a:t>i</a:t>
            </a:r>
          </a:p>
          <a:p>
            <a:pPr lvl="1" eaLnBrk="1" hangingPunct="1">
              <a:spcBef>
                <a:spcPct val="20000"/>
              </a:spcBef>
              <a:spcAft>
                <a:spcPct val="20000"/>
              </a:spcAft>
              <a:buFont typeface="Wingdings" pitchFamily="2" charset="2"/>
              <a:buChar char="à"/>
            </a:pPr>
            <a:r>
              <a:rPr lang="en-US" altLang="it-IT" sz="2000">
                <a:latin typeface="Arial" panose="020B0604020202020204" pitchFamily="34" charset="0"/>
                <a:sym typeface="Symbol" pitchFamily="2" charset="2"/>
              </a:rPr>
              <a:t>exp(</a:t>
            </a:r>
            <a:r>
              <a:rPr lang="en-US" altLang="it-IT" sz="2000" i="1">
                <a:latin typeface="Times New Roman" panose="02020603050405020304" pitchFamily="18" charset="0"/>
                <a:sym typeface="Symbol" pitchFamily="2" charset="2"/>
              </a:rPr>
              <a:t></a:t>
            </a:r>
            <a:r>
              <a:rPr lang="en-US" altLang="it-IT" sz="2000" i="1" baseline="-25000">
                <a:latin typeface="Times New Roman" panose="02020603050405020304" pitchFamily="18" charset="0"/>
                <a:sym typeface="Symbol" pitchFamily="2" charset="2"/>
              </a:rPr>
              <a:t>i</a:t>
            </a:r>
            <a:r>
              <a:rPr lang="en-US" altLang="it-IT" sz="2000">
                <a:latin typeface="Arial" panose="020B0604020202020204" pitchFamily="34" charset="0"/>
                <a:sym typeface="Symbol" pitchFamily="2" charset="2"/>
              </a:rPr>
              <a:t>) = the hazard ratio when x</a:t>
            </a:r>
            <a:r>
              <a:rPr lang="en-US" altLang="it-IT" sz="2000" baseline="-25000">
                <a:latin typeface="Arial" panose="020B0604020202020204" pitchFamily="34" charset="0"/>
                <a:sym typeface="Symbol" pitchFamily="2" charset="2"/>
              </a:rPr>
              <a:t>i</a:t>
            </a:r>
            <a:r>
              <a:rPr lang="en-US" altLang="it-IT" sz="2000">
                <a:latin typeface="Arial" panose="020B0604020202020204" pitchFamily="34" charset="0"/>
                <a:sym typeface="Symbol" pitchFamily="2" charset="2"/>
              </a:rPr>
              <a:t> changes by one unit </a:t>
            </a:r>
            <a:br>
              <a:rPr lang="en-US" altLang="it-IT" sz="2000">
                <a:latin typeface="Arial" panose="020B0604020202020204" pitchFamily="34" charset="0"/>
                <a:sym typeface="Symbol" pitchFamily="2" charset="2"/>
              </a:rPr>
            </a:br>
            <a:endParaRPr lang="en-US" altLang="it-IT" sz="2000">
              <a:latin typeface="Arial" panose="020B0604020202020204" pitchFamily="34" charset="0"/>
              <a:sym typeface="Symbol" pitchFamily="2" charset="2"/>
            </a:endParaRPr>
          </a:p>
        </p:txBody>
      </p:sp>
      <p:graphicFrame>
        <p:nvGraphicFramePr>
          <p:cNvPr id="76815" name="Object 15">
            <a:extLst>
              <a:ext uri="{FF2B5EF4-FFF2-40B4-BE49-F238E27FC236}">
                <a16:creationId xmlns:a16="http://schemas.microsoft.com/office/drawing/2014/main" id="{A5480BBF-C291-9E8E-5891-B1312B82F7BE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728663" y="3573463"/>
          <a:ext cx="84772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8" imgW="11112500" imgH="9944100" progId="Equation.3">
                  <p:embed/>
                </p:oleObj>
              </mc:Choice>
              <mc:Fallback>
                <p:oleObj name="Equazione" r:id="rId8" imgW="11112500" imgH="99441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3573463"/>
                        <a:ext cx="847725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68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68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68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68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8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8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68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68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numero diapositiva 3">
            <a:extLst>
              <a:ext uri="{FF2B5EF4-FFF2-40B4-BE49-F238E27FC236}">
                <a16:creationId xmlns:a16="http://schemas.microsoft.com/office/drawing/2014/main" id="{8DFFAACB-BB97-B550-2576-D71BE14EF4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7B9AAC9-F74D-6F40-9D80-1D3DBD977B62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graphicFrame>
        <p:nvGraphicFramePr>
          <p:cNvPr id="25602" name="Object 2">
            <a:extLst>
              <a:ext uri="{FF2B5EF4-FFF2-40B4-BE49-F238E27FC236}">
                <a16:creationId xmlns:a16="http://schemas.microsoft.com/office/drawing/2014/main" id="{2BDEA93A-AB07-8F0E-1A72-392B4058320D}"/>
              </a:ext>
            </a:extLst>
          </p:cNvPr>
          <p:cNvGraphicFramePr>
            <a:graphicFrameLocks/>
          </p:cNvGraphicFramePr>
          <p:nvPr/>
        </p:nvGraphicFramePr>
        <p:xfrm>
          <a:off x="1792288" y="1397000"/>
          <a:ext cx="6630987" cy="440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3" imgW="7099300" imgH="4368800" progId="MSGraph.Chart.8">
                  <p:embed followColorScheme="full"/>
                </p:oleObj>
              </mc:Choice>
              <mc:Fallback>
                <p:oleObj name="Chart" r:id="rId3" imgW="7099300" imgH="4368800" progId="MSGraph.Chart.8">
                  <p:embed followColorScheme="full"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8" y="1397000"/>
                        <a:ext cx="6630987" cy="440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3" name="Rectangle 3">
            <a:extLst>
              <a:ext uri="{FF2B5EF4-FFF2-40B4-BE49-F238E27FC236}">
                <a16:creationId xmlns:a16="http://schemas.microsoft.com/office/drawing/2014/main" id="{36B1FF28-F50D-8112-5BD4-38555D3E8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997200"/>
            <a:ext cx="2249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fr-FR" altLang="it-IT" sz="1800" b="1">
                <a:latin typeface="Arial" panose="020B0604020202020204" pitchFamily="34" charset="0"/>
              </a:rPr>
              <a:t>SBP (mm Hg)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5B1E9306-FC61-9106-B3B9-4A20FE44C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7850" y="5516563"/>
            <a:ext cx="14287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it-IT" sz="1800" b="1">
                <a:latin typeface="Arial" panose="020B0604020202020204" pitchFamily="34" charset="0"/>
              </a:rPr>
              <a:t>Age (years)</a:t>
            </a: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073474FF-5047-9E08-A2BE-D74FA0E9C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6021388"/>
            <a:ext cx="651351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1905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lvl="1">
              <a:lnSpc>
                <a:spcPct val="90000"/>
              </a:lnSpc>
            </a:pPr>
            <a:r>
              <a:rPr lang="en-GB" altLang="it-IT" sz="1400">
                <a:latin typeface="Arial" panose="020B0604020202020204" pitchFamily="34" charset="0"/>
              </a:rPr>
              <a:t>adapted from Colton T. Statistics in Medicine. Boston: Little Brown, 1974</a:t>
            </a:r>
          </a:p>
          <a:p>
            <a:pPr lvl="1">
              <a:lnSpc>
                <a:spcPct val="90000"/>
              </a:lnSpc>
            </a:pPr>
            <a:r>
              <a:rPr lang="en-GB" altLang="it-IT" sz="1400">
                <a:latin typeface="Arial" panose="020B0604020202020204" pitchFamily="34" charset="0"/>
              </a:rPr>
              <a:t>   </a:t>
            </a:r>
          </a:p>
        </p:txBody>
      </p:sp>
      <p:grpSp>
        <p:nvGrpSpPr>
          <p:cNvPr id="30726" name="Group 6">
            <a:extLst>
              <a:ext uri="{FF2B5EF4-FFF2-40B4-BE49-F238E27FC236}">
                <a16:creationId xmlns:a16="http://schemas.microsoft.com/office/drawing/2014/main" id="{BB973716-966A-50CB-7C6D-F88280A0CF5B}"/>
              </a:ext>
            </a:extLst>
          </p:cNvPr>
          <p:cNvGrpSpPr>
            <a:grpSpLocks/>
          </p:cNvGrpSpPr>
          <p:nvPr/>
        </p:nvGrpSpPr>
        <p:grpSpPr bwMode="auto">
          <a:xfrm>
            <a:off x="2344738" y="1628775"/>
            <a:ext cx="6619875" cy="3024188"/>
            <a:chOff x="1248" y="480"/>
            <a:chExt cx="4516" cy="2208"/>
          </a:xfrm>
        </p:grpSpPr>
        <p:sp>
          <p:nvSpPr>
            <p:cNvPr id="25608" name="Line 7">
              <a:extLst>
                <a:ext uri="{FF2B5EF4-FFF2-40B4-BE49-F238E27FC236}">
                  <a16:creationId xmlns:a16="http://schemas.microsoft.com/office/drawing/2014/main" id="{56B56022-57A7-FD9A-C942-BFAAFE8B5E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48" y="1200"/>
              <a:ext cx="3600" cy="14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non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graphicFrame>
          <p:nvGraphicFramePr>
            <p:cNvPr id="25609" name="Object 8">
              <a:extLst>
                <a:ext uri="{FF2B5EF4-FFF2-40B4-BE49-F238E27FC236}">
                  <a16:creationId xmlns:a16="http://schemas.microsoft.com/office/drawing/2014/main" id="{F06C3E03-394D-4C29-6F19-CB6EC85BB190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3744" y="480"/>
            <a:ext cx="2020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638300" imgH="355600" progId="Equation.3">
                    <p:embed/>
                  </p:oleObj>
                </mc:Choice>
                <mc:Fallback>
                  <p:oleObj name="Equation" r:id="rId5" imgW="1638300" imgH="355600" progId="Equation.3">
                    <p:embed/>
                    <p:pic>
                      <p:nvPicPr>
                        <p:cNvPr id="0" name="Object 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r="-6432"/>
                        <a:stretch>
                          <a:fillRect/>
                        </a:stretch>
                      </p:blipFill>
                      <p:spPr bwMode="auto">
                        <a:xfrm>
                          <a:off x="3744" y="480"/>
                          <a:ext cx="2020" cy="4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607" name="Rectangle 9">
            <a:extLst>
              <a:ext uri="{FF2B5EF4-FFF2-40B4-BE49-F238E27FC236}">
                <a16:creationId xmlns:a16="http://schemas.microsoft.com/office/drawing/2014/main" id="{113A968E-F74E-24C9-F0C8-F1FD802E9C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>
                <a:ea typeface="ＭＳ Ｐゴシック" panose="020B0600070205080204" pitchFamily="34" charset="-128"/>
              </a:rPr>
              <a:t>Linear regression </a:t>
            </a:r>
            <a:r>
              <a:rPr lang="it-IT" altLang="en-US">
                <a:ea typeface="ＭＳ Ｐゴシック" panose="020B0600070205080204" pitchFamily="34" charset="-128"/>
              </a:rPr>
              <a:t>(theory of errors – Gauss)</a:t>
            </a:r>
            <a:r>
              <a:rPr lang="en-GB" altLang="en-US">
                <a:ea typeface="ＭＳ Ｐゴシック" panose="020B0600070205080204" pitchFamily="34" charset="-128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numero diapositiva 4">
            <a:extLst>
              <a:ext uri="{FF2B5EF4-FFF2-40B4-BE49-F238E27FC236}">
                <a16:creationId xmlns:a16="http://schemas.microsoft.com/office/drawing/2014/main" id="{908EFAEC-DB1B-6676-9F21-564254DF8A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8272CE6-840B-AB40-BEC2-A9D805B5F530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4343277-A6A8-F84E-D9B4-764A3D9FC44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844675"/>
            <a:ext cx="8208963" cy="4391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fr-FR">
                <a:cs typeface="+mn-cs"/>
              </a:rPr>
              <a:t>R</a:t>
            </a:r>
            <a:r>
              <a:rPr lang="en-GB">
                <a:cs typeface="+mn-cs"/>
              </a:rPr>
              <a:t>elation between 2 continuous variables</a:t>
            </a:r>
            <a:r>
              <a:rPr lang="fr-FR">
                <a:cs typeface="+mn-cs"/>
              </a:rPr>
              <a:t> (SBP and age)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  <a:defRPr/>
            </a:pPr>
            <a:endParaRPr lang="fr-FR"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  <a:defRPr/>
            </a:pPr>
            <a:endParaRPr lang="fr-FR"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  <a:defRPr/>
            </a:pPr>
            <a:endParaRPr lang="fr-FR"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  <a:defRPr/>
            </a:pPr>
            <a:endParaRPr lang="fr-FR"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  <a:defRPr/>
            </a:pPr>
            <a:endParaRPr lang="fr-FR"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  <a:defRPr/>
            </a:pPr>
            <a:endParaRPr lang="fr-FR"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fr-FR">
                <a:cs typeface="+mn-cs"/>
              </a:rPr>
              <a:t>Intercept </a:t>
            </a:r>
            <a:r>
              <a:rPr lang="en-GB" i="1">
                <a:latin typeface="Symbol" charset="0"/>
                <a:cs typeface="+mn-cs"/>
              </a:rPr>
              <a:t>a</a:t>
            </a:r>
            <a:endParaRPr lang="fr-FR" i="1" baseline="-25000">
              <a:cs typeface="+mn-cs"/>
            </a:endParaRPr>
          </a:p>
          <a:p>
            <a:pPr lvl="1" eaLnBrk="1" hangingPunct="1">
              <a:lnSpc>
                <a:spcPct val="90000"/>
              </a:lnSpc>
              <a:buFont typeface="Wingdings" charset="0"/>
              <a:buChar char="à"/>
              <a:defRPr/>
            </a:pPr>
            <a:r>
              <a:rPr lang="fr-FR"/>
              <a:t>The value of</a:t>
            </a:r>
            <a:r>
              <a:rPr lang="en-GB"/>
              <a:t> y when x = 0</a:t>
            </a:r>
            <a:endParaRPr lang="fr-FR"/>
          </a:p>
          <a:p>
            <a:pPr lvl="1" eaLnBrk="1" hangingPunct="1">
              <a:lnSpc>
                <a:spcPct val="90000"/>
              </a:lnSpc>
              <a:buFont typeface="Wingdings" charset="0"/>
              <a:buChar char="à"/>
              <a:defRPr/>
            </a:pPr>
            <a:endParaRPr lang="fr-FR" sz="800"/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fr-FR">
                <a:cs typeface="+mn-cs"/>
              </a:rPr>
              <a:t>Regression coefficient </a:t>
            </a:r>
            <a:r>
              <a:rPr lang="en-GB" i="1">
                <a:latin typeface="Symbol" charset="0"/>
                <a:cs typeface="+mn-cs"/>
              </a:rPr>
              <a:t>b </a:t>
            </a:r>
            <a:r>
              <a:rPr lang="en-GB">
                <a:cs typeface="+mn-cs"/>
              </a:rPr>
              <a:t>(slope)</a:t>
            </a:r>
            <a:endParaRPr lang="fr-FR" baseline="-25000">
              <a:cs typeface="+mn-cs"/>
            </a:endParaRPr>
          </a:p>
          <a:p>
            <a:pPr lvl="1" eaLnBrk="1" hangingPunct="1">
              <a:lnSpc>
                <a:spcPct val="90000"/>
              </a:lnSpc>
              <a:buFont typeface="Wingdings" charset="0"/>
              <a:buChar char="à"/>
              <a:defRPr/>
            </a:pPr>
            <a:r>
              <a:rPr lang="fr-FR"/>
              <a:t>M</a:t>
            </a:r>
            <a:r>
              <a:rPr lang="en-GB"/>
              <a:t>easures association</a:t>
            </a:r>
            <a:r>
              <a:rPr lang="fr-FR"/>
              <a:t> </a:t>
            </a:r>
            <a:r>
              <a:rPr lang="en-GB"/>
              <a:t>between y and x</a:t>
            </a:r>
            <a:endParaRPr lang="fr-FR"/>
          </a:p>
          <a:p>
            <a:pPr lvl="1" eaLnBrk="1" hangingPunct="1">
              <a:lnSpc>
                <a:spcPct val="90000"/>
              </a:lnSpc>
              <a:buFont typeface="Wingdings" charset="0"/>
              <a:buChar char="à"/>
              <a:defRPr/>
            </a:pPr>
            <a:r>
              <a:rPr lang="fr-FR"/>
              <a:t>Amount by which y changes on average when x changes by one unit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à"/>
              <a:defRPr/>
            </a:pPr>
            <a:r>
              <a:rPr lang="fr-FR">
                <a:solidFill>
                  <a:srgbClr val="969696"/>
                </a:solidFill>
              </a:rPr>
              <a:t>Least squares method</a:t>
            </a:r>
            <a:endParaRPr lang="en-GB">
              <a:solidFill>
                <a:srgbClr val="969696"/>
              </a:solidFill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FAA69811-29D9-5E3A-48D8-11A50ACD3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>
                <a:cs typeface="+mj-cs"/>
              </a:rPr>
              <a:t>Simple l</a:t>
            </a:r>
            <a:r>
              <a:rPr lang="en-GB">
                <a:cs typeface="+mj-cs"/>
              </a:rPr>
              <a:t>inear regression</a:t>
            </a:r>
          </a:p>
        </p:txBody>
      </p:sp>
      <p:sp>
        <p:nvSpPr>
          <p:cNvPr id="27652" name="Line 4">
            <a:extLst>
              <a:ext uri="{FF2B5EF4-FFF2-40B4-BE49-F238E27FC236}">
                <a16:creationId xmlns:a16="http://schemas.microsoft.com/office/drawing/2014/main" id="{D50F2381-B708-892C-04F0-59F067E59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6188" y="2535238"/>
            <a:ext cx="0" cy="1427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53" name="Line 5">
            <a:extLst>
              <a:ext uri="{FF2B5EF4-FFF2-40B4-BE49-F238E27FC236}">
                <a16:creationId xmlns:a16="http://schemas.microsoft.com/office/drawing/2014/main" id="{08082E62-2B5A-0DFC-A727-ABBEEA573DAA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3443288"/>
            <a:ext cx="3433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54" name="Line 6">
            <a:extLst>
              <a:ext uri="{FF2B5EF4-FFF2-40B4-BE49-F238E27FC236}">
                <a16:creationId xmlns:a16="http://schemas.microsoft.com/office/drawing/2014/main" id="{C2FA892E-7F8F-0C04-0E75-21AA3AB0D1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35100" y="2420938"/>
            <a:ext cx="2743200" cy="1295400"/>
          </a:xfrm>
          <a:prstGeom prst="line">
            <a:avLst/>
          </a:prstGeom>
          <a:noFill/>
          <a:ln w="38100">
            <a:solidFill>
              <a:srgbClr val="820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D94D5A12-5C99-CCE1-C70D-C45535CB5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" y="2354263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it-IT" sz="2000" b="1">
                <a:latin typeface="Arial" panose="020B0604020202020204" pitchFamily="34" charset="0"/>
              </a:rPr>
              <a:t>y</a:t>
            </a:r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210B6C15-370D-411B-4B55-5632FDF76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5400" y="3421063"/>
            <a:ext cx="3222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it-IT" sz="2000" b="1"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27657" name="Rectangle 9">
            <a:extLst>
              <a:ext uri="{FF2B5EF4-FFF2-40B4-BE49-F238E27FC236}">
                <a16:creationId xmlns:a16="http://schemas.microsoft.com/office/drawing/2014/main" id="{5A16425D-1ECD-5383-B6AC-A19664325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9800" y="2667000"/>
            <a:ext cx="1666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GB" altLang="it-IT" sz="2000" b="1" i="1">
              <a:latin typeface="Arial" panose="020B0604020202020204" pitchFamily="34" charset="0"/>
            </a:endParaRPr>
          </a:p>
        </p:txBody>
      </p:sp>
      <p:sp>
        <p:nvSpPr>
          <p:cNvPr id="27658" name="Line 11">
            <a:extLst>
              <a:ext uri="{FF2B5EF4-FFF2-40B4-BE49-F238E27FC236}">
                <a16:creationId xmlns:a16="http://schemas.microsoft.com/office/drawing/2014/main" id="{55FD1263-A70A-5B0D-362C-BD003F960E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8413" y="3200400"/>
            <a:ext cx="1546225" cy="0"/>
          </a:xfrm>
          <a:prstGeom prst="line">
            <a:avLst/>
          </a:prstGeom>
          <a:noFill/>
          <a:ln w="28575" cap="rnd">
            <a:solidFill>
              <a:srgbClr val="003399"/>
            </a:solidFill>
            <a:prstDash val="sysDot"/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59" name="Line 12">
            <a:extLst>
              <a:ext uri="{FF2B5EF4-FFF2-40B4-BE49-F238E27FC236}">
                <a16:creationId xmlns:a16="http://schemas.microsoft.com/office/drawing/2014/main" id="{E29B5273-4956-0E0D-D1A6-87C82D5CB8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4638" y="2514600"/>
            <a:ext cx="0" cy="685800"/>
          </a:xfrm>
          <a:prstGeom prst="line">
            <a:avLst/>
          </a:prstGeom>
          <a:noFill/>
          <a:ln w="28575" cap="rnd">
            <a:solidFill>
              <a:srgbClr val="003399"/>
            </a:solidFill>
            <a:prstDash val="sysDot"/>
            <a:round/>
            <a:headEnd type="none" w="sm" len="sm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60" name="Text Box 13">
            <a:extLst>
              <a:ext uri="{FF2B5EF4-FFF2-40B4-BE49-F238E27FC236}">
                <a16:creationId xmlns:a16="http://schemas.microsoft.com/office/drawing/2014/main" id="{699FF0E0-803F-95EB-19F9-C0942DA0C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4788" y="274320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fr-FR" altLang="it-IT" sz="1600" b="1">
                <a:solidFill>
                  <a:srgbClr val="000099"/>
                </a:solidFill>
              </a:rPr>
              <a:t>Slope</a:t>
            </a:r>
            <a:endParaRPr lang="en-GB" altLang="it-IT" sz="1600" b="1">
              <a:solidFill>
                <a:srgbClr val="000099"/>
              </a:solidFill>
            </a:endParaRPr>
          </a:p>
        </p:txBody>
      </p:sp>
      <p:graphicFrame>
        <p:nvGraphicFramePr>
          <p:cNvPr id="27661" name="Object 14">
            <a:extLst>
              <a:ext uri="{FF2B5EF4-FFF2-40B4-BE49-F238E27FC236}">
                <a16:creationId xmlns:a16="http://schemas.microsoft.com/office/drawing/2014/main" id="{9C5B8001-DBA0-EF41-C95A-8D89F7A2A531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5219700" y="2708275"/>
          <a:ext cx="21590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967200" imgH="4686300" progId="Equation.3">
                  <p:embed/>
                </p:oleObj>
              </mc:Choice>
              <mc:Fallback>
                <p:oleObj name="Equation" r:id="rId3" imgW="16967200" imgH="46863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708275"/>
                        <a:ext cx="21590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7" name="Line 19">
            <a:extLst>
              <a:ext uri="{FF2B5EF4-FFF2-40B4-BE49-F238E27FC236}">
                <a16:creationId xmlns:a16="http://schemas.microsoft.com/office/drawing/2014/main" id="{F8EBBBA3-4892-CCDA-0A4D-7F80DF199B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87450" y="3730625"/>
            <a:ext cx="215900" cy="130175"/>
          </a:xfrm>
          <a:prstGeom prst="line">
            <a:avLst/>
          </a:prstGeom>
          <a:noFill/>
          <a:ln w="34925" cap="rnd">
            <a:solidFill>
              <a:srgbClr val="9933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2788" name="Text Box 20">
            <a:extLst>
              <a:ext uri="{FF2B5EF4-FFF2-40B4-BE49-F238E27FC236}">
                <a16:creationId xmlns:a16="http://schemas.microsoft.com/office/drawing/2014/main" id="{C8278881-2999-28A9-5936-CC5501C7D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644900"/>
            <a:ext cx="287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fr-FR" altLang="it-IT" sz="1600" b="1" i="1">
                <a:solidFill>
                  <a:srgbClr val="000099"/>
                </a:solidFill>
                <a:latin typeface="Symbol" pitchFamily="2" charset="2"/>
              </a:rPr>
              <a:t>a</a:t>
            </a:r>
            <a:endParaRPr lang="en-GB" altLang="it-IT" sz="1600" b="1" i="1">
              <a:solidFill>
                <a:srgbClr val="000099"/>
              </a:solidFill>
              <a:latin typeface="Symbol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numero diapositiva 3">
            <a:extLst>
              <a:ext uri="{FF2B5EF4-FFF2-40B4-BE49-F238E27FC236}">
                <a16:creationId xmlns:a16="http://schemas.microsoft.com/office/drawing/2014/main" id="{9FA220C8-59C8-3CBF-F3D6-C0E845319D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C29A71-85BD-9746-AEF7-1153C7A34D9C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A1333DEA-F17A-08E0-C79A-EC87EBE665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fr-FR">
                <a:cs typeface="+mj-cs"/>
              </a:rPr>
              <a:t>Multiple l</a:t>
            </a:r>
            <a:r>
              <a:rPr lang="en-GB">
                <a:cs typeface="+mj-cs"/>
              </a:rPr>
              <a:t>inear regression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D20730B-F08E-51C4-66D6-5054B6633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280400" cy="4535487"/>
          </a:xfrm>
        </p:spPr>
        <p:txBody>
          <a:bodyPr/>
          <a:lstStyle/>
          <a:p>
            <a:pPr eaLnBrk="1" hangingPunct="1">
              <a:buFont typeface="Wingdings" charset="0"/>
              <a:buChar char="§"/>
              <a:defRPr/>
            </a:pPr>
            <a:r>
              <a:rPr lang="fr-FR">
                <a:cs typeface="+mn-cs"/>
              </a:rPr>
              <a:t>R</a:t>
            </a:r>
            <a:r>
              <a:rPr lang="en-GB">
                <a:cs typeface="+mn-cs"/>
              </a:rPr>
              <a:t>elation between a continuous variable and a set</a:t>
            </a:r>
            <a:r>
              <a:rPr lang="fr-FR">
                <a:cs typeface="+mn-cs"/>
              </a:rPr>
              <a:t> </a:t>
            </a:r>
            <a:r>
              <a:rPr lang="en-GB">
                <a:cs typeface="+mn-cs"/>
              </a:rPr>
              <a:t>of</a:t>
            </a:r>
            <a:r>
              <a:rPr lang="fr-FR">
                <a:cs typeface="+mn-cs"/>
              </a:rPr>
              <a:t> </a:t>
            </a:r>
            <a:r>
              <a:rPr lang="fr-FR" i="1">
                <a:latin typeface="Times New Roman" charset="0"/>
                <a:cs typeface="+mn-cs"/>
              </a:rPr>
              <a:t>i</a:t>
            </a:r>
            <a:r>
              <a:rPr lang="fr-FR">
                <a:cs typeface="+mn-cs"/>
              </a:rPr>
              <a:t> c</a:t>
            </a:r>
            <a:r>
              <a:rPr lang="en-GB">
                <a:cs typeface="+mn-cs"/>
              </a:rPr>
              <a:t>ontinuous variables </a:t>
            </a:r>
          </a:p>
          <a:p>
            <a:pPr eaLnBrk="1" hangingPunct="1">
              <a:buFont typeface="Wingdings" charset="0"/>
              <a:buChar char="§"/>
              <a:defRPr/>
            </a:pPr>
            <a:endParaRPr lang="en-GB">
              <a:cs typeface="+mn-cs"/>
            </a:endParaRPr>
          </a:p>
          <a:p>
            <a:pPr eaLnBrk="1" hangingPunct="1">
              <a:buFont typeface="Wingdings" charset="0"/>
              <a:buChar char="§"/>
              <a:defRPr/>
            </a:pPr>
            <a:endParaRPr lang="en-GB">
              <a:cs typeface="+mn-cs"/>
            </a:endParaRPr>
          </a:p>
          <a:p>
            <a:pPr eaLnBrk="1" hangingPunct="1">
              <a:buFont typeface="Wingdings" charset="0"/>
              <a:buChar char="§"/>
              <a:defRPr/>
            </a:pPr>
            <a:r>
              <a:rPr lang="en-US">
                <a:cs typeface="+mn-cs"/>
              </a:rPr>
              <a:t>Intercept </a:t>
            </a:r>
            <a:r>
              <a:rPr lang="en-GB">
                <a:latin typeface="Symbol" charset="0"/>
                <a:cs typeface="+mn-cs"/>
              </a:rPr>
              <a:t>a</a:t>
            </a:r>
            <a:r>
              <a:rPr lang="en-US">
                <a:cs typeface="+mn-cs"/>
              </a:rPr>
              <a:t>: the value of y when </a:t>
            </a:r>
            <a:r>
              <a:rPr lang="fr-FR">
                <a:cs typeface="+mn-cs"/>
              </a:rPr>
              <a:t>all x</a:t>
            </a:r>
            <a:r>
              <a:rPr lang="fr-FR" baseline="-25000">
                <a:cs typeface="+mn-cs"/>
              </a:rPr>
              <a:t>i</a:t>
            </a:r>
            <a:r>
              <a:rPr lang="fr-FR">
                <a:cs typeface="+mn-cs"/>
              </a:rPr>
              <a:t>s</a:t>
            </a:r>
            <a:r>
              <a:rPr lang="en-US">
                <a:cs typeface="+mn-cs"/>
              </a:rPr>
              <a:t> = 0</a:t>
            </a:r>
            <a:endParaRPr lang="fr-FR">
              <a:cs typeface="+mn-cs"/>
            </a:endParaRPr>
          </a:p>
          <a:p>
            <a:pPr eaLnBrk="1" hangingPunct="1">
              <a:buFont typeface="Wingdings" charset="0"/>
              <a:buChar char="§"/>
              <a:defRPr/>
            </a:pPr>
            <a:r>
              <a:rPr lang="fr-FR">
                <a:cs typeface="+mn-cs"/>
              </a:rPr>
              <a:t>Partial regression coefficients </a:t>
            </a:r>
            <a:r>
              <a:rPr lang="en-GB">
                <a:latin typeface="Symbol" charset="0"/>
                <a:cs typeface="+mn-cs"/>
              </a:rPr>
              <a:t>b</a:t>
            </a:r>
            <a:r>
              <a:rPr lang="fr-FR" i="1" baseline="-25000">
                <a:latin typeface="Times New Roman" charset="0"/>
                <a:cs typeface="+mn-cs"/>
              </a:rPr>
              <a:t>i</a:t>
            </a:r>
          </a:p>
          <a:p>
            <a:pPr lvl="1" eaLnBrk="1" hangingPunct="1">
              <a:buFont typeface="Wingdings" charset="0"/>
              <a:buChar char="à"/>
              <a:defRPr/>
            </a:pPr>
            <a:r>
              <a:rPr lang="fr-FR" sz="2000"/>
              <a:t>Amount by which y changes on average when x</a:t>
            </a:r>
            <a:r>
              <a:rPr lang="fr-FR" sz="2000" baseline="-25000"/>
              <a:t>i</a:t>
            </a:r>
            <a:r>
              <a:rPr lang="fr-FR" sz="2000"/>
              <a:t> changes by one unit and all the other x</a:t>
            </a:r>
            <a:r>
              <a:rPr lang="fr-FR" sz="2000" baseline="-25000"/>
              <a:t>i</a:t>
            </a:r>
            <a:r>
              <a:rPr lang="fr-FR" sz="2000"/>
              <a:t>s  remain constant</a:t>
            </a:r>
          </a:p>
          <a:p>
            <a:pPr lvl="1" eaLnBrk="1" hangingPunct="1">
              <a:buFont typeface="Wingdings" charset="0"/>
              <a:buChar char="à"/>
              <a:defRPr/>
            </a:pPr>
            <a:r>
              <a:rPr lang="fr-FR" sz="2000"/>
              <a:t>M</a:t>
            </a:r>
            <a:r>
              <a:rPr lang="en-GB" sz="2000"/>
              <a:t>easure</a:t>
            </a:r>
            <a:r>
              <a:rPr lang="fr-FR" sz="2000"/>
              <a:t>s</a:t>
            </a:r>
            <a:r>
              <a:rPr lang="en-GB" sz="2000"/>
              <a:t> association between x</a:t>
            </a:r>
            <a:r>
              <a:rPr lang="fr-FR" sz="2000" baseline="-25000"/>
              <a:t>i</a:t>
            </a:r>
            <a:r>
              <a:rPr lang="en-GB" sz="2000"/>
              <a:t> and y adjusted for all </a:t>
            </a:r>
            <a:r>
              <a:rPr lang="fr-FR" sz="2000"/>
              <a:t>other </a:t>
            </a:r>
            <a:r>
              <a:rPr lang="en-GB" sz="2000"/>
              <a:t>x</a:t>
            </a:r>
            <a:r>
              <a:rPr lang="en-GB" sz="2000" baseline="-25000"/>
              <a:t>i</a:t>
            </a:r>
          </a:p>
          <a:p>
            <a:pPr lvl="1" eaLnBrk="1" hangingPunct="1">
              <a:buFont typeface="Wingdings" charset="0"/>
              <a:buChar char="à"/>
              <a:defRPr/>
            </a:pPr>
            <a:endParaRPr lang="fr-FR" sz="2000" baseline="-25000"/>
          </a:p>
          <a:p>
            <a:pPr eaLnBrk="1" hangingPunct="1">
              <a:buFont typeface="Wingdings" charset="0"/>
              <a:buChar char="§"/>
              <a:defRPr/>
            </a:pPr>
            <a:r>
              <a:rPr lang="fr-FR">
                <a:cs typeface="+mn-cs"/>
              </a:rPr>
              <a:t>Example</a:t>
            </a:r>
          </a:p>
          <a:p>
            <a:pPr lvl="1" eaLnBrk="1" hangingPunct="1">
              <a:buFont typeface="Wingdings" charset="0"/>
              <a:buChar char="à"/>
              <a:defRPr/>
            </a:pPr>
            <a:r>
              <a:rPr lang="fr-FR" sz="2000"/>
              <a:t>S</a:t>
            </a:r>
            <a:r>
              <a:rPr lang="en-GB" sz="2000"/>
              <a:t>BP </a:t>
            </a:r>
            <a:r>
              <a:rPr lang="en-GB" sz="2000" i="1"/>
              <a:t>v</a:t>
            </a:r>
            <a:r>
              <a:rPr lang="fr-FR" sz="2000" i="1"/>
              <a:t>ersus</a:t>
            </a:r>
            <a:r>
              <a:rPr lang="en-GB" sz="2000"/>
              <a:t> age, weight, height</a:t>
            </a:r>
            <a:r>
              <a:rPr lang="fr-FR" sz="2000"/>
              <a:t>, etc</a:t>
            </a:r>
          </a:p>
        </p:txBody>
      </p:sp>
      <p:graphicFrame>
        <p:nvGraphicFramePr>
          <p:cNvPr id="29700" name="Object 4">
            <a:extLst>
              <a:ext uri="{FF2B5EF4-FFF2-40B4-BE49-F238E27FC236}">
                <a16:creationId xmlns:a16="http://schemas.microsoft.com/office/drawing/2014/main" id="{EF0CD629-E464-4B79-09B7-45E3D59AA111}"/>
              </a:ext>
            </a:extLst>
          </p:cNvPr>
          <p:cNvGraphicFramePr>
            <a:graphicFrameLocks/>
          </p:cNvGraphicFramePr>
          <p:nvPr/>
        </p:nvGraphicFramePr>
        <p:xfrm>
          <a:off x="2484438" y="2276475"/>
          <a:ext cx="5168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641600" imgH="304800" progId="Equation.3">
                  <p:embed/>
                </p:oleObj>
              </mc:Choice>
              <mc:Fallback>
                <p:oleObj name="Equation" r:id="rId3" imgW="2641600" imgH="3048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276475"/>
                        <a:ext cx="51689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egnaposto numero diapositiva 5">
            <a:extLst>
              <a:ext uri="{FF2B5EF4-FFF2-40B4-BE49-F238E27FC236}">
                <a16:creationId xmlns:a16="http://schemas.microsoft.com/office/drawing/2014/main" id="{AA97E62D-BC4B-37E1-A4FE-CAAE416847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1CE8DC0-8068-8D42-9E7C-3118645FFC5F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96362033-F6F4-424E-7FC7-1A9DD461E2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>
                <a:cs typeface="+mj-cs"/>
              </a:rPr>
              <a:t>Multiple linear regression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2C7A14C-D663-F75E-DB2B-977E709DE4B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3213100"/>
            <a:ext cx="8208963" cy="2590800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en-GB" sz="2400" b="1">
                <a:cs typeface="+mn-cs"/>
              </a:rPr>
              <a:t>Predicted		</a:t>
            </a:r>
            <a:r>
              <a:rPr lang="fr-FR" sz="2400" b="1">
                <a:cs typeface="+mn-cs"/>
              </a:rPr>
              <a:t>         </a:t>
            </a:r>
            <a:r>
              <a:rPr lang="en-GB" sz="2400" b="1">
                <a:cs typeface="+mn-cs"/>
              </a:rPr>
              <a:t>Predictor</a:t>
            </a:r>
            <a:r>
              <a:rPr lang="fr-FR" sz="2400" b="1">
                <a:cs typeface="+mn-cs"/>
              </a:rPr>
              <a:t> variables</a:t>
            </a:r>
            <a:r>
              <a:rPr lang="en-GB" sz="2400" b="1">
                <a:cs typeface="+mn-cs"/>
              </a:rPr>
              <a:t>	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GB" sz="2400" b="1">
                <a:cs typeface="+mn-cs"/>
              </a:rPr>
              <a:t>Response variable	</a:t>
            </a:r>
            <a:r>
              <a:rPr lang="fr-FR" sz="2400" b="1">
                <a:cs typeface="+mn-cs"/>
              </a:rPr>
              <a:t>         </a:t>
            </a:r>
            <a:r>
              <a:rPr lang="en-GB" sz="2400" b="1">
                <a:cs typeface="+mn-cs"/>
              </a:rPr>
              <a:t>Explanatory</a:t>
            </a:r>
            <a:r>
              <a:rPr lang="fr-FR" sz="2400" b="1">
                <a:cs typeface="+mn-cs"/>
              </a:rPr>
              <a:t> variables</a:t>
            </a:r>
            <a:endParaRPr lang="en-GB" sz="2400" b="1"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GB" sz="2400" b="1">
                <a:cs typeface="+mn-cs"/>
              </a:rPr>
              <a:t>Outcome variable	</a:t>
            </a:r>
            <a:r>
              <a:rPr lang="fr-FR" sz="2400" b="1">
                <a:cs typeface="+mn-cs"/>
              </a:rPr>
              <a:t>         </a:t>
            </a:r>
            <a:r>
              <a:rPr lang="en-GB" sz="2400" b="1">
                <a:cs typeface="+mn-cs"/>
              </a:rPr>
              <a:t>Covariables</a:t>
            </a:r>
            <a:endParaRPr lang="fr-FR" sz="2400" b="1"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en-GB" sz="2400" b="1">
                <a:cs typeface="+mn-cs"/>
              </a:rPr>
              <a:t>Dependent		</a:t>
            </a:r>
            <a:r>
              <a:rPr lang="fr-FR" sz="2400" b="1">
                <a:cs typeface="+mn-cs"/>
              </a:rPr>
              <a:t>         </a:t>
            </a:r>
            <a:r>
              <a:rPr lang="en-GB" sz="2400" b="1">
                <a:cs typeface="+mn-cs"/>
              </a:rPr>
              <a:t>Independent</a:t>
            </a:r>
            <a:r>
              <a:rPr lang="fr-FR" sz="2400" b="1">
                <a:cs typeface="+mn-cs"/>
              </a:rPr>
              <a:t> variables</a:t>
            </a:r>
            <a:endParaRPr lang="en-GB" sz="2400" b="1"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fr-FR" sz="2400" b="1">
                <a:cs typeface="+mn-cs"/>
              </a:rPr>
              <a:t> </a:t>
            </a:r>
            <a:endParaRPr lang="en-GB" sz="2400" b="1">
              <a:cs typeface="+mn-cs"/>
            </a:endParaRPr>
          </a:p>
        </p:txBody>
      </p:sp>
      <p:graphicFrame>
        <p:nvGraphicFramePr>
          <p:cNvPr id="31748" name="Object 7">
            <a:extLst>
              <a:ext uri="{FF2B5EF4-FFF2-40B4-BE49-F238E27FC236}">
                <a16:creationId xmlns:a16="http://schemas.microsoft.com/office/drawing/2014/main" id="{A876D649-DF14-9DDA-6BCB-0E422B84EEED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92213" y="2209800"/>
          <a:ext cx="4191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213100" imgH="3797300" progId="Equation.3">
                  <p:embed/>
                </p:oleObj>
              </mc:Choice>
              <mc:Fallback>
                <p:oleObj name="Equation" r:id="rId3" imgW="3213100" imgH="3797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213" y="2209800"/>
                        <a:ext cx="4191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Line 4">
            <a:extLst>
              <a:ext uri="{FF2B5EF4-FFF2-40B4-BE49-F238E27FC236}">
                <a16:creationId xmlns:a16="http://schemas.microsoft.com/office/drawing/2014/main" id="{D0B36159-FF8A-CE6A-9406-E6568DE209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188" y="2862263"/>
            <a:ext cx="1828800" cy="0"/>
          </a:xfrm>
          <a:prstGeom prst="line">
            <a:avLst/>
          </a:prstGeom>
          <a:noFill/>
          <a:ln w="38100">
            <a:solidFill>
              <a:srgbClr val="820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50" name="Line 5">
            <a:extLst>
              <a:ext uri="{FF2B5EF4-FFF2-40B4-BE49-F238E27FC236}">
                <a16:creationId xmlns:a16="http://schemas.microsoft.com/office/drawing/2014/main" id="{F7B31813-5C9F-AF3C-8FA6-4F6D3511CF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6000" y="2852738"/>
            <a:ext cx="4824413" cy="0"/>
          </a:xfrm>
          <a:prstGeom prst="line">
            <a:avLst/>
          </a:prstGeom>
          <a:noFill/>
          <a:ln w="38100">
            <a:solidFill>
              <a:srgbClr val="820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31751" name="Object 9">
            <a:extLst>
              <a:ext uri="{FF2B5EF4-FFF2-40B4-BE49-F238E27FC236}">
                <a16:creationId xmlns:a16="http://schemas.microsoft.com/office/drawing/2014/main" id="{2B822BE7-5329-A5A7-0858-5809BEE1725C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35275" y="2263775"/>
          <a:ext cx="3794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921000" imgH="2336800" progId="Equation.3">
                  <p:embed/>
                </p:oleObj>
              </mc:Choice>
              <mc:Fallback>
                <p:oleObj name="Equation" r:id="rId5" imgW="2921000" imgH="2336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2263775"/>
                        <a:ext cx="3794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11">
            <a:extLst>
              <a:ext uri="{FF2B5EF4-FFF2-40B4-BE49-F238E27FC236}">
                <a16:creationId xmlns:a16="http://schemas.microsoft.com/office/drawing/2014/main" id="{57D3E87C-488F-1655-6696-7B99C345D3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82975" y="2124075"/>
          <a:ext cx="48752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7452300" imgH="5270500" progId="Equation.3">
                  <p:embed/>
                </p:oleObj>
              </mc:Choice>
              <mc:Fallback>
                <p:oleObj name="Equation" r:id="rId7" imgW="37452300" imgH="52705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975" y="2124075"/>
                        <a:ext cx="48752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D387B226-7B82-8F57-B2D6-4B701E8566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GB" dirty="0">
                <a:cs typeface="+mj-cs"/>
              </a:rPr>
              <a:t>Multiple linear regression: example</a:t>
            </a:r>
            <a:endParaRPr lang="it-IT" dirty="0">
              <a:cs typeface="+mj-cs"/>
            </a:endParaRP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A2B339D5-0DD7-19F3-C073-B227C2AB7B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135938" cy="4535487"/>
          </a:xfrm>
        </p:spPr>
        <p:txBody>
          <a:bodyPr/>
          <a:lstStyle/>
          <a:p>
            <a:pPr>
              <a:buFont typeface="Wingdings" charset="0"/>
              <a:buChar char="§"/>
              <a:defRPr/>
            </a:pPr>
            <a:r>
              <a:rPr lang="it-IT" sz="2400" dirty="0" err="1">
                <a:cs typeface="+mn-cs"/>
              </a:rPr>
              <a:t>Study</a:t>
            </a:r>
            <a:r>
              <a:rPr lang="it-IT" sz="2400" dirty="0">
                <a:cs typeface="+mn-cs"/>
              </a:rPr>
              <a:t> on </a:t>
            </a:r>
            <a:r>
              <a:rPr lang="it-IT" sz="2400" dirty="0" err="1">
                <a:cs typeface="+mn-cs"/>
              </a:rPr>
              <a:t>lung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function</a:t>
            </a:r>
            <a:r>
              <a:rPr lang="it-IT" sz="2400" dirty="0">
                <a:cs typeface="+mn-cs"/>
              </a:rPr>
              <a:t> on  654 </a:t>
            </a:r>
            <a:r>
              <a:rPr lang="it-IT" sz="2400" dirty="0" err="1">
                <a:cs typeface="+mn-cs"/>
              </a:rPr>
              <a:t>children</a:t>
            </a:r>
            <a:r>
              <a:rPr lang="it-IT" sz="2400" dirty="0">
                <a:cs typeface="+mn-cs"/>
              </a:rPr>
              <a:t> and </a:t>
            </a:r>
            <a:r>
              <a:rPr lang="it-IT" sz="2400" dirty="0" err="1">
                <a:cs typeface="+mn-cs"/>
              </a:rPr>
              <a:t>adolescents</a:t>
            </a:r>
            <a:r>
              <a:rPr lang="it-IT" sz="2400" dirty="0">
                <a:cs typeface="+mn-cs"/>
              </a:rPr>
              <a:t> (3 - 19 </a:t>
            </a:r>
            <a:r>
              <a:rPr lang="it-IT" sz="2400" dirty="0" err="1">
                <a:cs typeface="+mn-cs"/>
              </a:rPr>
              <a:t>years</a:t>
            </a:r>
            <a:r>
              <a:rPr lang="it-IT" sz="2400" dirty="0">
                <a:cs typeface="+mn-cs"/>
              </a:rPr>
              <a:t>)</a:t>
            </a:r>
          </a:p>
          <a:p>
            <a:pPr>
              <a:buFont typeface="Wingdings" charset="0"/>
              <a:buChar char="§"/>
              <a:defRPr/>
            </a:pPr>
            <a:endParaRPr lang="it-IT" sz="2400" dirty="0">
              <a:cs typeface="+mn-cs"/>
            </a:endParaRPr>
          </a:p>
          <a:p>
            <a:pPr>
              <a:buFont typeface="Wingdings" charset="0"/>
              <a:buChar char="§"/>
              <a:defRPr/>
            </a:pPr>
            <a:endParaRPr lang="it-IT" sz="600" dirty="0">
              <a:cs typeface="+mn-cs"/>
            </a:endParaRPr>
          </a:p>
          <a:p>
            <a:pPr>
              <a:buFont typeface="Wingdings" charset="0"/>
              <a:buChar char="§"/>
              <a:defRPr/>
            </a:pPr>
            <a:r>
              <a:rPr lang="it-IT" sz="2400" dirty="0" err="1">
                <a:cs typeface="+mn-cs"/>
              </a:rPr>
              <a:t>Outcome</a:t>
            </a:r>
            <a:r>
              <a:rPr lang="it-IT" sz="2400" dirty="0">
                <a:cs typeface="+mn-cs"/>
              </a:rPr>
              <a:t>: FEV1: </a:t>
            </a:r>
            <a:r>
              <a:rPr lang="it-IT" sz="2400" dirty="0" err="1">
                <a:cs typeface="+mn-cs"/>
              </a:rPr>
              <a:t>Forced</a:t>
            </a:r>
            <a:r>
              <a:rPr lang="it-IT" sz="2400" dirty="0">
                <a:cs typeface="+mn-cs"/>
              </a:rPr>
              <a:t> </a:t>
            </a:r>
            <a:r>
              <a:rPr lang="it-IT" sz="2400" dirty="0" err="1">
                <a:cs typeface="+mn-cs"/>
              </a:rPr>
              <a:t>expiratory</a:t>
            </a:r>
            <a:r>
              <a:rPr lang="it-IT" sz="2400" dirty="0">
                <a:cs typeface="+mn-cs"/>
              </a:rPr>
              <a:t> volume in the 1st </a:t>
            </a:r>
            <a:r>
              <a:rPr lang="it-IT" sz="2400" dirty="0" err="1">
                <a:cs typeface="+mn-cs"/>
              </a:rPr>
              <a:t>second</a:t>
            </a:r>
            <a:r>
              <a:rPr lang="it-IT" sz="2400" dirty="0">
                <a:cs typeface="+mn-cs"/>
              </a:rPr>
              <a:t> </a:t>
            </a:r>
          </a:p>
          <a:p>
            <a:pPr>
              <a:buFont typeface="Wingdings" charset="0"/>
              <a:buChar char="§"/>
              <a:defRPr/>
            </a:pPr>
            <a:endParaRPr lang="it-IT" sz="2400" dirty="0">
              <a:cs typeface="+mn-cs"/>
            </a:endParaRPr>
          </a:p>
          <a:p>
            <a:pPr>
              <a:buFont typeface="Wingdings" charset="0"/>
              <a:buChar char="§"/>
              <a:defRPr/>
            </a:pPr>
            <a:r>
              <a:rPr lang="it-IT" sz="2400" dirty="0" err="1">
                <a:cs typeface="+mn-cs"/>
              </a:rPr>
              <a:t>Predictors</a:t>
            </a:r>
            <a:r>
              <a:rPr lang="it-IT" sz="2400" dirty="0">
                <a:cs typeface="+mn-cs"/>
              </a:rPr>
              <a:t>:</a:t>
            </a:r>
          </a:p>
          <a:p>
            <a:pPr lvl="1">
              <a:buFont typeface="Wingdings" charset="0"/>
              <a:buChar char="à"/>
              <a:defRPr/>
            </a:pPr>
            <a:r>
              <a:rPr lang="it-IT" sz="2000" dirty="0"/>
              <a:t>Age, Sex, </a:t>
            </a:r>
            <a:r>
              <a:rPr lang="it-IT" sz="2000" dirty="0" err="1"/>
              <a:t>Height</a:t>
            </a:r>
            <a:r>
              <a:rPr lang="it-IT" sz="2000" dirty="0"/>
              <a:t>, Smoking</a:t>
            </a:r>
          </a:p>
          <a:p>
            <a:pPr lvl="1">
              <a:buFont typeface="Wingdings" charset="0"/>
              <a:buChar char="à"/>
              <a:defRPr/>
            </a:pPr>
            <a:endParaRPr lang="it-IT" sz="2000" baseline="-25000" dirty="0"/>
          </a:p>
          <a:p>
            <a:pPr lvl="1">
              <a:buFont typeface="Wingdings" charset="0"/>
              <a:buChar char="à"/>
              <a:defRPr/>
            </a:pPr>
            <a:endParaRPr lang="it-IT" sz="2000" baseline="-25000" dirty="0"/>
          </a:p>
          <a:p>
            <a:pPr marL="457200" lvl="1" indent="0">
              <a:buFont typeface="Wingdings" charset="0"/>
              <a:buNone/>
              <a:defRPr/>
            </a:pPr>
            <a:endParaRPr lang="it-IT" sz="2000" baseline="-25000" dirty="0"/>
          </a:p>
          <a:p>
            <a:pPr marL="457200" lvl="1" indent="0">
              <a:buFont typeface="Wingdings" charset="0"/>
              <a:buNone/>
              <a:defRPr/>
            </a:pPr>
            <a:r>
              <a:rPr lang="it-IT" sz="1600" i="1" dirty="0"/>
              <a:t>Data source: http://</a:t>
            </a:r>
            <a:r>
              <a:rPr lang="it-IT" sz="1600" i="1" dirty="0" err="1"/>
              <a:t>biostat.mc.vanderbilt.edu</a:t>
            </a:r>
            <a:r>
              <a:rPr lang="it-IT" sz="1600" i="1" dirty="0"/>
              <a:t>/</a:t>
            </a:r>
            <a:r>
              <a:rPr lang="it-IT" sz="1600" i="1" dirty="0" err="1"/>
              <a:t>DataSets</a:t>
            </a:r>
            <a:endParaRPr lang="it-IT" sz="1600" i="1" dirty="0"/>
          </a:p>
          <a:p>
            <a:pPr lvl="1">
              <a:buFont typeface="Wingdings" charset="0"/>
              <a:buChar char="à"/>
              <a:defRPr/>
            </a:pPr>
            <a:endParaRPr lang="it-IT" sz="2000" baseline="-25000" dirty="0"/>
          </a:p>
        </p:txBody>
      </p:sp>
      <p:sp>
        <p:nvSpPr>
          <p:cNvPr id="33795" name="Segnaposto numero diapositiva 5">
            <a:extLst>
              <a:ext uri="{FF2B5EF4-FFF2-40B4-BE49-F238E27FC236}">
                <a16:creationId xmlns:a16="http://schemas.microsoft.com/office/drawing/2014/main" id="{F384C71C-D489-90AE-2B6E-8279376D53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à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accent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itchFamily="2" charset="2"/>
              <a:buChar char="à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4343B26-8D60-FF49-AC01-02E949774789}" type="slidenum">
              <a:rPr lang="it-IT" altLang="en-US" sz="800">
                <a:solidFill>
                  <a:srgbClr val="820060"/>
                </a:solidFill>
                <a:latin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it-IT" altLang="en-US" sz="800">
              <a:solidFill>
                <a:srgbClr val="820060"/>
              </a:solidFill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70052"/>
      </a:accent1>
      <a:accent2>
        <a:srgbClr val="9FE6E9"/>
      </a:accent2>
      <a:accent3>
        <a:srgbClr val="FFFFFF"/>
      </a:accent3>
      <a:accent4>
        <a:srgbClr val="000000"/>
      </a:accent4>
      <a:accent5>
        <a:srgbClr val="C3AAB3"/>
      </a:accent5>
      <a:accent6>
        <a:srgbClr val="90D0D3"/>
      </a:accent6>
      <a:hlink>
        <a:srgbClr val="D40963"/>
      </a:hlink>
      <a:folHlink>
        <a:srgbClr val="CBCBCB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870052"/>
    </a:accent1>
    <a:accent2>
      <a:srgbClr val="9FE6E9"/>
    </a:accent2>
    <a:accent3>
      <a:srgbClr val="FFFFFF"/>
    </a:accent3>
    <a:accent4>
      <a:srgbClr val="000000"/>
    </a:accent4>
    <a:accent5>
      <a:srgbClr val="C3AAB3"/>
    </a:accent5>
    <a:accent6>
      <a:srgbClr val="90D0D3"/>
    </a:accent6>
    <a:hlink>
      <a:srgbClr val="D40963"/>
    </a:hlink>
    <a:folHlink>
      <a:srgbClr val="CBCBCB"/>
    </a:folHlink>
  </a:clrScheme>
  <a:fontScheme name="blan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870052"/>
    </a:accent1>
    <a:accent2>
      <a:srgbClr val="9FE6E9"/>
    </a:accent2>
    <a:accent3>
      <a:srgbClr val="FFFFFF"/>
    </a:accent3>
    <a:accent4>
      <a:srgbClr val="000000"/>
    </a:accent4>
    <a:accent5>
      <a:srgbClr val="C3AAB3"/>
    </a:accent5>
    <a:accent6>
      <a:srgbClr val="90D0D3"/>
    </a:accent6>
    <a:hlink>
      <a:srgbClr val="D40963"/>
    </a:hlink>
    <a:folHlink>
      <a:srgbClr val="CBCBCB"/>
    </a:folHlink>
  </a:clrScheme>
  <a:fontScheme name="blan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rotterdam</Template>
  <TotalTime>1510</TotalTime>
  <Words>1822</Words>
  <Application>Microsoft Macintosh PowerPoint</Application>
  <PresentationFormat>Presentazione su schermo (4:3)</PresentationFormat>
  <Paragraphs>318</Paragraphs>
  <Slides>46</Slides>
  <Notes>19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5</vt:i4>
      </vt:variant>
      <vt:variant>
        <vt:lpstr>Titoli diapositive</vt:lpstr>
      </vt:variant>
      <vt:variant>
        <vt:i4>46</vt:i4>
      </vt:variant>
    </vt:vector>
  </HeadingPairs>
  <TitlesOfParts>
    <vt:vector size="58" baseType="lpstr">
      <vt:lpstr>Arial Unicode MS</vt:lpstr>
      <vt:lpstr>Arial</vt:lpstr>
      <vt:lpstr>Symbol</vt:lpstr>
      <vt:lpstr>Times</vt:lpstr>
      <vt:lpstr>Times New Roman</vt:lpstr>
      <vt:lpstr>Wingdings</vt:lpstr>
      <vt:lpstr>blank</vt:lpstr>
      <vt:lpstr>Equation</vt:lpstr>
      <vt:lpstr>Document</vt:lpstr>
      <vt:lpstr>Chart</vt:lpstr>
      <vt:lpstr>Documento</vt:lpstr>
      <vt:lpstr>Equazione</vt:lpstr>
      <vt:lpstr>Probability models in epidemiology and clinical research</vt:lpstr>
      <vt:lpstr>Models </vt:lpstr>
      <vt:lpstr>Deterministic/probabilistic models </vt:lpstr>
      <vt:lpstr>Linear regression (theory of errors – Gauss) </vt:lpstr>
      <vt:lpstr>Linear regression (theory of errors – Gauss) </vt:lpstr>
      <vt:lpstr>Simple linear regression</vt:lpstr>
      <vt:lpstr>Multiple linear regression</vt:lpstr>
      <vt:lpstr>Multiple linear regression</vt:lpstr>
      <vt:lpstr>Multiple linear regression: example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Multiple linear regression: example</vt:lpstr>
      <vt:lpstr>Binary response</vt:lpstr>
      <vt:lpstr>Binary response</vt:lpstr>
      <vt:lpstr>Logistic regression</vt:lpstr>
      <vt:lpstr>How can we analyse these data?</vt:lpstr>
      <vt:lpstr>Dot-plot: Data from Table 2</vt:lpstr>
      <vt:lpstr>Logistic regression</vt:lpstr>
      <vt:lpstr>Dot-plot: Data from Table 3</vt:lpstr>
      <vt:lpstr>Logistic function</vt:lpstr>
      <vt:lpstr>Transformation</vt:lpstr>
      <vt:lpstr>Logistic regression</vt:lpstr>
      <vt:lpstr>Logistic regression</vt:lpstr>
      <vt:lpstr>Example: Data from Table 2</vt:lpstr>
      <vt:lpstr>Multiple logistic regression</vt:lpstr>
      <vt:lpstr>Multiple logistic regression: example</vt:lpstr>
      <vt:lpstr>Multiple logistic regression: example</vt:lpstr>
      <vt:lpstr>Multiple logistic regression: example</vt:lpstr>
      <vt:lpstr>Other commonly used regression models: Poisson regression</vt:lpstr>
      <vt:lpstr>Other commonly used regression models: Poisson regression</vt:lpstr>
      <vt:lpstr>Other commonly used regression models: Cox regression</vt:lpstr>
    </vt:vector>
  </TitlesOfParts>
  <Company>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regression</dc:title>
  <dc:creator>Olof Akre</dc:creator>
  <cp:lastModifiedBy>Milena Maule</cp:lastModifiedBy>
  <cp:revision>92</cp:revision>
  <cp:lastPrinted>2005-09-23T14:22:03Z</cp:lastPrinted>
  <dcterms:created xsi:type="dcterms:W3CDTF">2009-01-28T07:49:45Z</dcterms:created>
  <dcterms:modified xsi:type="dcterms:W3CDTF">2024-04-05T07:56:03Z</dcterms:modified>
</cp:coreProperties>
</file>