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  <p:ext uri="{2D200454-40CA-4A62-9FC3-DE9A4176ACB9}">
      <p15:notesGuideLst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GoogleSlidesCustomDataVersion2">
      <go:slidesCustomData xmlns:go="http://customooxmlschemas.google.com/" r:id="rId9" roundtripDataSignature="AMtx7mgtaThk3PS7KNILuWEfsj9BARrE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35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024" orient="horz"/>
        <p:guide pos="2304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70238" cy="296863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4963" y="0"/>
            <a:ext cx="3170237" cy="296863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spAutoFit/>
          </a:bodyPr>
          <a:lstStyle>
            <a:lvl1pPr lvl="0" marR="0" rtl="0" algn="r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5988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74725" y="4559300"/>
            <a:ext cx="5365750" cy="1233488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04338"/>
            <a:ext cx="3170238" cy="296862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4963" y="9304338"/>
            <a:ext cx="3170237" cy="296862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2" type="sldNum"/>
          </p:nvPr>
        </p:nvSpPr>
        <p:spPr>
          <a:xfrm>
            <a:off x="4144963" y="9304338"/>
            <a:ext cx="3170237" cy="296862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1258888" y="720725"/>
            <a:ext cx="4799012" cy="35988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974725" y="4559300"/>
            <a:ext cx="5365750" cy="280988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/>
        </p:nvSpPr>
        <p:spPr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00" spcFirstLastPara="1" rIns="92800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857250" y="744538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1035050" y="4713288"/>
            <a:ext cx="4651375" cy="4468812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00" spcFirstLastPara="1" rIns="92800" wrap="square" tIns="464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/>
        </p:nvSpPr>
        <p:spPr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6400" lIns="92800" spcFirstLastPara="1" rIns="92800" wrap="square" tIns="46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857250" y="744538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1035050" y="4713288"/>
            <a:ext cx="4651375" cy="4468812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2800" spcFirstLastPara="1" rIns="92800" wrap="square" tIns="464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idx="10" type="dt"/>
          </p:nvPr>
        </p:nvSpPr>
        <p:spPr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49800" y="2673350"/>
            <a:ext cx="51816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787400" y="806450"/>
            <a:ext cx="51816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5pPr>
            <a:lvl6pPr indent="-2286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539750" y="10541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0" type="dt"/>
          </p:nvPr>
        </p:nvSpPr>
        <p:spPr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1" type="ftr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539750" y="10541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539750" y="21209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5pPr>
            <a:lvl6pPr indent="-2286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539750" y="10541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539750" y="21209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?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?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 sz="1800"/>
            </a:lvl5pPr>
            <a:lvl6pPr indent="-2286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502150" y="21209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?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?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 sz="1800"/>
            </a:lvl5pPr>
            <a:lvl6pPr indent="-2286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?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?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?"/>
              <a:defRPr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?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?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?"/>
              <a:defRPr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539750" y="10541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▪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?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?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?"/>
              <a:defRPr sz="20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539750" y="10541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68550" y="2921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5pPr>
            <a:lvl6pPr indent="-2286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539750" y="10541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539750" y="21209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🕔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1" i="0" sz="800" u="none" cap="none" strike="noStrike">
                <a:solidFill>
                  <a:srgbClr val="A4005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4"/>
          <p:cNvCxnSpPr/>
          <p:nvPr/>
        </p:nvCxnSpPr>
        <p:spPr>
          <a:xfrm>
            <a:off x="533400" y="6400800"/>
            <a:ext cx="83058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6" name="Google Shape;16;p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28025" y="115888"/>
            <a:ext cx="708025" cy="7207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idx="4294967295" type="ctrTitle"/>
          </p:nvPr>
        </p:nvSpPr>
        <p:spPr>
          <a:xfrm>
            <a:off x="0" y="2060575"/>
            <a:ext cx="9144000" cy="2089150"/>
          </a:xfrm>
          <a:prstGeom prst="rect">
            <a:avLst/>
          </a:prstGeom>
          <a:solidFill>
            <a:srgbClr val="6800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Lavoro di gruppo</a:t>
            </a:r>
            <a:b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Sviluppo di protocolli di ricerca</a:t>
            </a:r>
            <a:endParaRPr b="1" i="0" sz="28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755650" y="5157788"/>
            <a:ext cx="8064500" cy="400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0036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680036"/>
                </a:solidFill>
                <a:latin typeface="Arial"/>
                <a:ea typeface="Arial"/>
                <a:cs typeface="Arial"/>
                <a:sym typeface="Arial"/>
              </a:rPr>
              <a:t>Anna Castiglione, Andrea Evangelista, Milena Maule, Enrica Migliore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>
            <p:ph idx="4294967295" type="body"/>
          </p:nvPr>
        </p:nvSpPr>
        <p:spPr>
          <a:xfrm>
            <a:off x="614375" y="625603"/>
            <a:ext cx="8312100" cy="56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Studio degli effetti di un fattore di rischio ambientale postnatale (e.g., inquinamento atmosferico, fumo passivo, infezioni, pesticidi…) per la leucemia infantile</a:t>
            </a:r>
            <a:endParaRPr sz="2400"/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Studio sugli effetti di un’esposizione ambientale durante la gravidanza e outcome perinatali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Studio sull’associazione fra tempo trascorso davanti agli schermi e salute mentale (e.g. stress, ansia, depressione) negli adolescenti</a:t>
            </a:r>
            <a:endParaRPr sz="2400"/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Studio sull’effetto della mono-somministrazione di betametasone nei bambini con infezione febbrile da Adenovirus nel ridurre la durata dello stato febbrile</a:t>
            </a:r>
            <a:endParaRPr sz="2400"/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Effetto di un laboratorio di canto corale in gravidanza nel migliorare il legame madre-figlio e il benessere materno</a:t>
            </a:r>
            <a:endParaRPr sz="2400"/>
          </a:p>
        </p:txBody>
      </p:sp>
      <p:sp>
        <p:nvSpPr>
          <p:cNvPr id="98" name="Google Shape;98;p2"/>
          <p:cNvSpPr txBox="1"/>
          <p:nvPr>
            <p:ph idx="4294967295" type="title"/>
          </p:nvPr>
        </p:nvSpPr>
        <p:spPr>
          <a:xfrm>
            <a:off x="614375" y="159093"/>
            <a:ext cx="7772400" cy="4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Quesito di ricerca</a:t>
            </a:r>
            <a:endParaRPr sz="6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idx="4294967295" type="body"/>
          </p:nvPr>
        </p:nvSpPr>
        <p:spPr>
          <a:xfrm>
            <a:off x="508000" y="1844675"/>
            <a:ext cx="8312150" cy="4032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Ulteriore definizione e specificazione del quesito di ricerca</a:t>
            </a:r>
            <a:endParaRPr sz="2800"/>
          </a:p>
          <a:p>
            <a:pPr indent="-342900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Definizione della popolazione bersaglio</a:t>
            </a:r>
            <a:endParaRPr sz="2800"/>
          </a:p>
          <a:p>
            <a:pPr indent="-342900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Scelta del disegno dello studio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Controllo del bias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Protocollo dello studio</a:t>
            </a:r>
            <a:endParaRPr/>
          </a:p>
          <a:p>
            <a:pPr indent="0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800"/>
          </a:p>
          <a:p>
            <a:pPr indent="-139700" lvl="0" marL="3429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/>
          </a:p>
        </p:txBody>
      </p:sp>
      <p:sp>
        <p:nvSpPr>
          <p:cNvPr id="105" name="Google Shape;105;p3"/>
          <p:cNvSpPr txBox="1"/>
          <p:nvPr>
            <p:ph idx="4294967295" type="title"/>
          </p:nvPr>
        </p:nvSpPr>
        <p:spPr>
          <a:xfrm>
            <a:off x="539750" y="4048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Key points: </a:t>
            </a:r>
            <a:endParaRPr sz="6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I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2002-04-05T11:10:30Z</dcterms:created>
  <dc:creator>Olof Akre</dc:creator>
</cp:coreProperties>
</file>