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81" r:id="rId2"/>
    <p:sldId id="347" r:id="rId3"/>
    <p:sldId id="348" r:id="rId4"/>
    <p:sldId id="349" r:id="rId5"/>
    <p:sldId id="385" r:id="rId6"/>
    <p:sldId id="350" r:id="rId7"/>
    <p:sldId id="382" r:id="rId8"/>
    <p:sldId id="386" r:id="rId9"/>
    <p:sldId id="383" r:id="rId10"/>
    <p:sldId id="351" r:id="rId11"/>
    <p:sldId id="387" r:id="rId12"/>
    <p:sldId id="352" r:id="rId13"/>
    <p:sldId id="384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80" r:id="rId38"/>
    <p:sldId id="377" r:id="rId39"/>
    <p:sldId id="378" r:id="rId40"/>
    <p:sldId id="379" r:id="rId41"/>
  </p:sldIdLst>
  <p:sldSz cx="9144000" cy="6858000" type="screen4x3"/>
  <p:notesSz cx="6669088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141" autoAdjust="0"/>
  </p:normalViewPr>
  <p:slideViewPr>
    <p:cSldViewPr>
      <p:cViewPr varScale="1">
        <p:scale>
          <a:sx n="119" d="100"/>
          <a:sy n="119" d="100"/>
        </p:scale>
        <p:origin x="22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40" y="558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3A8AEFA3-2D5A-4575-0139-6016E7C8B9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GB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605CC6A6-CB97-6DCB-0CC4-134CC63F18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GB"/>
          </a:p>
        </p:txBody>
      </p:sp>
      <p:sp>
        <p:nvSpPr>
          <p:cNvPr id="187396" name="Rectangle 4">
            <a:extLst>
              <a:ext uri="{FF2B5EF4-FFF2-40B4-BE49-F238E27FC236}">
                <a16:creationId xmlns:a16="http://schemas.microsoft.com/office/drawing/2014/main" id="{09F0021F-8DDC-FAF5-6096-08747F09F3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GB"/>
          </a:p>
        </p:txBody>
      </p:sp>
      <p:sp>
        <p:nvSpPr>
          <p:cNvPr id="187397" name="Rectangle 5">
            <a:extLst>
              <a:ext uri="{FF2B5EF4-FFF2-40B4-BE49-F238E27FC236}">
                <a16:creationId xmlns:a16="http://schemas.microsoft.com/office/drawing/2014/main" id="{379A1FAD-A920-25E5-683D-F39AA3CA66F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E041B5-969F-2041-9D60-5849D58171DD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F21D96C-C963-52FA-D167-5882813943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 altLang="it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8918FB-9420-634A-94EC-B4A650D480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 altLang="it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552F15F-5811-EA1B-939B-8319C218E3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55B89A0-B36A-B39B-82DE-093457734C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it-GB" noProof="0"/>
              <a:t>Klicka här för att ändra format på bakgrundstexten</a:t>
            </a:r>
          </a:p>
          <a:p>
            <a:pPr lvl="1"/>
            <a:r>
              <a:rPr lang="sv-SE" altLang="it-GB" noProof="0"/>
              <a:t>Nivå två</a:t>
            </a:r>
          </a:p>
          <a:p>
            <a:pPr lvl="2"/>
            <a:r>
              <a:rPr lang="sv-SE" altLang="it-GB" noProof="0"/>
              <a:t>Nivå tre</a:t>
            </a:r>
          </a:p>
          <a:p>
            <a:pPr lvl="3"/>
            <a:r>
              <a:rPr lang="sv-SE" altLang="it-GB" noProof="0"/>
              <a:t>Nivå fyra</a:t>
            </a:r>
          </a:p>
          <a:p>
            <a:pPr lvl="4"/>
            <a:r>
              <a:rPr lang="sv-SE" altLang="it-GB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7E07DB9-09A6-91EF-99CF-B8F7D52517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 altLang="it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47A90DF-4C59-D01D-D224-C21BDC6E9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CCE14A5-1FE3-D84E-8CC5-D67C0380F1D5}" type="slidenum">
              <a:rPr lang="sv-SE" altLang="it-GB"/>
              <a:pPr>
                <a:defRPr/>
              </a:pPr>
              <a:t>‹N›</a:t>
            </a:fld>
            <a:endParaRPr lang="sv-SE" altLang="it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8DB69BEF-B3D0-A4A9-6D73-7CD4E7500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816AB303-E51E-7C49-9569-F728541A79D3}" type="slidenum">
              <a:rPr lang="sv-SE" altLang="it-IT" sz="1200"/>
              <a:pPr/>
              <a:t>1</a:t>
            </a:fld>
            <a:endParaRPr lang="sv-SE" altLang="it-IT" sz="12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FB7CC2C-D2EB-A84F-E48A-3726A6DA7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BBCAD8E-7B54-B5EA-6E71-A8F1E9C30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7AF1F322-0EB4-57C0-8B97-D1B8D7D43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4F572CCB-718D-D343-B88C-D554403961B6}" type="slidenum">
              <a:rPr lang="sv-SE" altLang="it-IT" sz="1200"/>
              <a:pPr/>
              <a:t>10</a:t>
            </a:fld>
            <a:endParaRPr lang="sv-SE" altLang="it-IT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BD6E8C1-8638-2E9C-3761-B0938D8F63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6A9A91F-F4A9-41BB-082A-2740B294A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3BD2A966-1F0A-65E0-81B2-281DD240B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ECCAFD14-B6DF-A84F-B564-8FCFDB6C5D56}" type="slidenum">
              <a:rPr lang="sv-SE" altLang="it-IT" sz="1200"/>
              <a:pPr/>
              <a:t>11</a:t>
            </a:fld>
            <a:endParaRPr lang="sv-SE" altLang="it-IT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F2C2E40-7A6F-C4C8-51EE-4BE72096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86C6D5B-CBAE-5DF2-0E79-EB6B9A724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371D7CD5-C6BE-21AB-FEB5-F9122001E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10CB8068-FFA4-184F-BF8D-4A89AD4CA2DC}" type="slidenum">
              <a:rPr lang="sv-SE" altLang="it-IT" sz="1200"/>
              <a:pPr/>
              <a:t>12</a:t>
            </a:fld>
            <a:endParaRPr lang="sv-SE" altLang="it-IT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9D05C0F-3009-195A-7208-423B6A7DC7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62C0EFF-88E0-045C-A52F-894162349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BFB8F8EE-E0AC-2DA1-A2BB-4E8E17B3E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C176024E-F105-AE48-A0DA-C28F0357698B}" type="slidenum">
              <a:rPr lang="sv-SE" altLang="it-IT" sz="1200"/>
              <a:pPr/>
              <a:t>13</a:t>
            </a:fld>
            <a:endParaRPr lang="sv-SE" altLang="it-IT" sz="12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0B3B3ED-8200-5797-A62A-C76CD7BA9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84163D2-1BCA-50D8-55ED-2C651F753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it-IT" altLang="it-IT"/>
              <a:t>Let us draw 20 samples of size n = 50 for a uniform distributions for which the true mean is 0.5. Figure 4 displays the 20 means sorted into ascending order, similar to plotting Y vs. Y_hat = X * beta_hat based on least squares after sorting by X*beta_hat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95840461-F588-6DED-0C79-E65830B19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7C5098D6-EC15-8249-97D4-1501AFD3AC7E}" type="slidenum">
              <a:rPr lang="sv-SE" altLang="it-IT" sz="1200"/>
              <a:pPr/>
              <a:t>14</a:t>
            </a:fld>
            <a:endParaRPr lang="sv-SE" altLang="it-IT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A836D5B-2419-442A-F2BB-A9E503485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4CC562C-B700-7B10-E77A-86ED3AF8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1E32F6D5-1FCD-705C-7DD8-8ADAA5C3E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0B1A4977-F81D-9C43-B901-E4CACE4E5627}" type="slidenum">
              <a:rPr lang="sv-SE" altLang="it-IT" sz="1200"/>
              <a:pPr/>
              <a:t>15</a:t>
            </a:fld>
            <a:endParaRPr lang="sv-SE" altLang="it-IT" sz="12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052AAC4-6655-19BA-4135-73401D8ED9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2D10F8B-F332-F187-00A2-1033B7A25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830A018E-4D86-4591-D70E-79FB6305B0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FF45CBB-79AB-CD4C-9A36-457BD184E59C}" type="slidenum">
              <a:rPr lang="sv-SE" altLang="it-IT" sz="1200"/>
              <a:pPr/>
              <a:t>16</a:t>
            </a:fld>
            <a:endParaRPr lang="sv-SE" altLang="it-IT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841B170-3981-3E13-6F38-59D12C3CC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0AB97C1-B098-763C-F4CC-90355D083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84C9B979-6353-A029-7F7E-DBF3975F40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F1DA08F-19AF-BB4B-9CB5-B421AA2ABE13}" type="slidenum">
              <a:rPr lang="sv-SE" altLang="it-IT" sz="1200"/>
              <a:pPr/>
              <a:t>17</a:t>
            </a:fld>
            <a:endParaRPr lang="sv-SE" altLang="it-IT" sz="12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2A3E4C3-B9C8-4DDF-5BB7-63092D321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D4BF64A-2AB5-A858-5C21-582A10BF2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DC3A80DA-1099-0CCB-2CB0-580303C1B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5C4BA80-4191-6C49-B4FD-2A339ADF410B}" type="slidenum">
              <a:rPr lang="sv-SE" altLang="it-IT" sz="1200"/>
              <a:pPr/>
              <a:t>18</a:t>
            </a:fld>
            <a:endParaRPr lang="sv-SE" altLang="it-IT" sz="12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3B6FCF0-8B12-881C-D2C3-AC65C612E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EF8EB22-6922-F54F-4B17-EC5119694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507B9D1F-91D2-84F6-9442-F2317B3900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24C27CD-290C-F443-B429-BB7BACA1562C}" type="slidenum">
              <a:rPr lang="sv-SE" altLang="it-IT" sz="1200"/>
              <a:pPr/>
              <a:t>19</a:t>
            </a:fld>
            <a:endParaRPr lang="sv-SE" altLang="it-IT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FC2C09B-640C-6E5B-BFE5-2561A882B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F9FAC00-ED43-6BB9-4BCF-2C2B344DF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>
            <a:extLst>
              <a:ext uri="{FF2B5EF4-FFF2-40B4-BE49-F238E27FC236}">
                <a16:creationId xmlns:a16="http://schemas.microsoft.com/office/drawing/2014/main" id="{C63CFA60-DB7F-7371-B494-7285C2226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EAD6555-3AFB-F84B-B109-91B48CC12F43}" type="slidenum">
              <a:rPr lang="sv-SE" altLang="it-IT" sz="1200"/>
              <a:pPr/>
              <a:t>2</a:t>
            </a:fld>
            <a:endParaRPr lang="sv-SE" altLang="it-IT" sz="12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D370915-CF81-9A2B-259B-159BA43600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6AB559D-B8DE-2DE1-18CA-872E3E50F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DA94C00A-6660-0413-E1BA-02F48075B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4305158E-6214-974A-85C2-126CB5A32B2D}" type="slidenum">
              <a:rPr lang="sv-SE" altLang="it-IT" sz="1200"/>
              <a:pPr/>
              <a:t>20</a:t>
            </a:fld>
            <a:endParaRPr lang="sv-SE" altLang="it-IT" sz="12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DDE851C-920E-9F84-AAB2-D19EE7874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1748FF2-EF75-0FD5-C242-DA76F395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508B1C18-C582-63FB-E8C6-9D3E221962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A00F4370-D63E-FD4F-A5F3-0799BDCD475A}" type="slidenum">
              <a:rPr lang="sv-SE" altLang="it-IT" sz="1200"/>
              <a:pPr/>
              <a:t>21</a:t>
            </a:fld>
            <a:endParaRPr lang="sv-SE" altLang="it-IT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8916337-0C5B-E2B7-C521-9400ECC184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140FEA3-C746-A0FA-C3F7-9F1D68F62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5912889E-ADCA-E825-DBF4-99A4FC16D9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CF6C200-2F55-0145-8EB9-28C04BBA1110}" type="slidenum">
              <a:rPr lang="sv-SE" altLang="it-IT" sz="1200"/>
              <a:pPr/>
              <a:t>22</a:t>
            </a:fld>
            <a:endParaRPr lang="sv-SE" altLang="it-IT" sz="12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B792C12-D7FC-5A22-184B-C046D3E010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C4D2738-99BE-6CD3-3A28-C552E7327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DDEAC10B-9255-0BA1-8AD9-0FC51570B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9606ED4-A4D0-6E41-8412-D379832CA9CB}" type="slidenum">
              <a:rPr lang="sv-SE" altLang="it-IT" sz="1200"/>
              <a:pPr/>
              <a:t>23</a:t>
            </a:fld>
            <a:endParaRPr lang="sv-SE" altLang="it-IT" sz="12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422B0B47-3136-2BED-D3E8-2A76D94FA0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0A98E1A-0521-9736-1EEC-BFECB03BF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116AD7D8-FA96-D5BE-9EE1-D748416CDA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B2D9A5B-982A-F74F-B810-FF555469D5E9}" type="slidenum">
              <a:rPr lang="sv-SE" altLang="it-IT" sz="1200"/>
              <a:pPr/>
              <a:t>24</a:t>
            </a:fld>
            <a:endParaRPr lang="sv-SE" altLang="it-IT" sz="1200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3581F1D1-F39F-D98B-B3CD-8330BCC87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E227B2F-1D01-4418-4BBD-A9EB06EF1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97ADB01C-3687-DC13-1D77-028DC0970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FA3BB5F-54B1-7843-A417-C42B4717DB56}" type="slidenum">
              <a:rPr lang="sv-SE" altLang="it-IT" sz="1200"/>
              <a:pPr/>
              <a:t>25</a:t>
            </a:fld>
            <a:endParaRPr lang="sv-SE" altLang="it-IT" sz="12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C259E270-F6CB-C7EC-3D36-A7739BDE0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5A38CA8-363B-64EA-AACB-8FF24BD20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70A9521D-B194-4053-12DA-2ADFB70F5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5FAD7809-8439-4641-84D0-BCE2215D830B}" type="slidenum">
              <a:rPr lang="sv-SE" altLang="it-IT" sz="1200"/>
              <a:pPr/>
              <a:t>26</a:t>
            </a:fld>
            <a:endParaRPr lang="sv-SE" altLang="it-IT" sz="12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348F14EF-6B87-08D4-CE96-9EE6FDAB0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1862FAA-5661-CE49-4761-0232E4B50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A840C76C-D213-0193-A3E2-22DBA3FC4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CDC0E0B-7FA5-B54A-8311-AF72958AA2D3}" type="slidenum">
              <a:rPr lang="sv-SE" altLang="it-IT" sz="1200"/>
              <a:pPr/>
              <a:t>27</a:t>
            </a:fld>
            <a:endParaRPr lang="sv-SE" altLang="it-IT" sz="12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C198CAD-ED98-9489-BDE0-32B6C4A75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A91B49E-5CC7-5207-4D96-A2FF0D01E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8042CFF1-D6F4-9A75-9D8D-6C8401A0C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3893F75-6597-4345-B6E2-BFF4B5691B56}" type="slidenum">
              <a:rPr lang="sv-SE" altLang="it-IT" sz="1200"/>
              <a:pPr/>
              <a:t>28</a:t>
            </a:fld>
            <a:endParaRPr lang="sv-SE" altLang="it-IT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C3ACD20-168E-92E0-3360-01E90D5AE8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8E36A1B-99EA-8BC8-6771-D673B35CA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A8FF6B6E-9BD0-83E3-5C4C-14A2EEA57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CA7D6EF-6881-8F4B-A8E9-1C67ADAC88DF}" type="slidenum">
              <a:rPr lang="sv-SE" altLang="it-IT" sz="1200"/>
              <a:pPr/>
              <a:t>29</a:t>
            </a:fld>
            <a:endParaRPr lang="sv-SE" altLang="it-IT" sz="12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AFA6B952-39F8-0D3B-9417-9C95768045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01CE8FD-B1F4-607F-6F5A-972581412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AB420D23-0375-F334-03F8-6E4A2ED6D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C9AEF55C-DD10-D243-BE90-0093FE5BE4AA}" type="slidenum">
              <a:rPr lang="sv-SE" altLang="it-IT" sz="1200"/>
              <a:pPr/>
              <a:t>3</a:t>
            </a:fld>
            <a:endParaRPr lang="sv-SE" altLang="it-IT" sz="12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7DF1966-A138-55D0-DD73-6C5D1FD40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24820E-1500-2FD5-138B-EB9552209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81DCDFB9-AC47-FF7C-3CB5-7FFE18900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9AB95AE-BBF8-8547-BA90-C4F471D902F6}" type="slidenum">
              <a:rPr lang="sv-SE" altLang="it-IT" sz="1200"/>
              <a:pPr/>
              <a:t>30</a:t>
            </a:fld>
            <a:endParaRPr lang="sv-SE" altLang="it-IT" sz="12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8B820C6-1B58-CF0C-B3EC-609775A17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475B388F-B1AA-E8D0-DE7B-CC52A9336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B038E0C2-0038-A943-C2CC-E7C9B1CAF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6A31FF91-3D40-A041-804F-762E54CD7298}" type="slidenum">
              <a:rPr lang="sv-SE" altLang="it-IT" sz="1200"/>
              <a:pPr/>
              <a:t>31</a:t>
            </a:fld>
            <a:endParaRPr lang="sv-SE" altLang="it-IT" sz="1200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46A13779-5B1E-4F2E-FCF1-DC43B137E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596B95F-1930-A359-176E-084AA4E87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2EFF3EFD-0ED5-3E16-4E59-F4CE98021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4DA1BC69-4A5B-1F4B-8D16-0E81367819FF}" type="slidenum">
              <a:rPr lang="sv-SE" altLang="it-IT" sz="1200"/>
              <a:pPr/>
              <a:t>32</a:t>
            </a:fld>
            <a:endParaRPr lang="sv-SE" altLang="it-IT" sz="1200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5253D12-AF70-71EB-510D-9BB744309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4F939DD-859C-7FC0-02EA-D510927BB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9A85BB6C-1EF2-142B-603A-E73A85DEC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082B037A-DE16-494E-8B79-A48C446B9EDE}" type="slidenum">
              <a:rPr lang="sv-SE" altLang="it-IT" sz="1200"/>
              <a:pPr/>
              <a:t>33</a:t>
            </a:fld>
            <a:endParaRPr lang="sv-SE" altLang="it-IT" sz="1200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78ABF9EA-044C-275D-EDF7-1FB4AEBFE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8DDEF98-B7E5-9026-337B-910675140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25481FBC-07E5-88F2-9B0F-CC127FCC4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AE8B2190-8FD7-E540-BED4-DF34C7C7A58D}" type="slidenum">
              <a:rPr lang="sv-SE" altLang="it-IT" sz="1200"/>
              <a:pPr/>
              <a:t>34</a:t>
            </a:fld>
            <a:endParaRPr lang="sv-SE" altLang="it-IT" sz="1200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7AB88187-6A74-D6A4-2FDE-94ACD0209B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2CACCD2-4946-17C5-DE3C-C574F126E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848D90B9-F967-8DF5-2AAB-B457BE2EF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AF867635-FD24-C54E-9EE0-525F0C6EFF74}" type="slidenum">
              <a:rPr lang="sv-SE" altLang="it-IT" sz="1200"/>
              <a:pPr/>
              <a:t>35</a:t>
            </a:fld>
            <a:endParaRPr lang="sv-SE" altLang="it-IT" sz="1200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A449D186-5807-112B-BC3F-ABA067BBD9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517A0BF-B6BD-D648-4CA3-1C8E7CF0C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38DF8E9B-F2F6-7489-DF66-A5915B35D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9D6C9D28-B9AA-A94E-9A19-5F8A7C691FF3}" type="slidenum">
              <a:rPr lang="sv-SE" altLang="it-IT" sz="1200"/>
              <a:pPr/>
              <a:t>36</a:t>
            </a:fld>
            <a:endParaRPr lang="sv-SE" altLang="it-IT" sz="1200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A4429628-D498-B27A-400E-F5714AC33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1248E1C-D276-B7F1-5294-6C4B77B1B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69425B13-11FD-ED44-47B7-C94CA1C7C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99B8FD8C-4C60-6C4B-82E5-AD241AE5780E}" type="slidenum">
              <a:rPr lang="sv-SE" altLang="it-IT" sz="1200"/>
              <a:pPr/>
              <a:t>37</a:t>
            </a:fld>
            <a:endParaRPr lang="sv-SE" altLang="it-IT" sz="120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DE34279C-F960-92DA-AFC9-8EBB0148E1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F3A67D75-5995-E7A4-32F2-69C15AC63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B81E83C4-ED3F-930B-D4A5-16197AD39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8D3C7A5-3E6E-C441-9A8F-A734AC9CA623}" type="slidenum">
              <a:rPr lang="sv-SE" altLang="it-IT" sz="1200"/>
              <a:pPr/>
              <a:t>38</a:t>
            </a:fld>
            <a:endParaRPr lang="sv-SE" altLang="it-IT" sz="120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9C3A13F7-F8F8-123D-9AA4-85561B4D8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7FD05F5-9845-85ED-87C3-6C6BBEAD4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0EA5E0D4-BBE5-64F0-9A9A-E9AF40FA7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CBBC134-693C-E946-9147-3F3E21F0BA07}" type="slidenum">
              <a:rPr lang="sv-SE" altLang="it-IT" sz="1200"/>
              <a:pPr/>
              <a:t>39</a:t>
            </a:fld>
            <a:endParaRPr lang="sv-SE" altLang="it-IT" sz="1200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DEBF8D65-2795-84E9-F4B4-53951EFD39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7D8DCC8-16B4-B01B-479E-3A65CCB67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>
            <a:extLst>
              <a:ext uri="{FF2B5EF4-FFF2-40B4-BE49-F238E27FC236}">
                <a16:creationId xmlns:a16="http://schemas.microsoft.com/office/drawing/2014/main" id="{8C5B19FE-2F27-5006-A5FD-C83B03187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9FF74120-BA68-6348-944E-809581DDF2D7}" type="slidenum">
              <a:rPr lang="sv-SE" altLang="it-IT" sz="1200"/>
              <a:pPr/>
              <a:t>4</a:t>
            </a:fld>
            <a:endParaRPr lang="sv-SE" altLang="it-IT" sz="120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66A4CB1-0AAF-6321-66B4-173A3A773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83035B4-D32C-36D4-745C-A2C54A8BF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87C8CBE0-3FDD-AE6E-3855-1C9AE3AA7F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8605EE7F-76B3-034F-B27B-A726F8C62D6E}" type="slidenum">
              <a:rPr lang="sv-SE" altLang="it-IT" sz="1200"/>
              <a:pPr/>
              <a:t>40</a:t>
            </a:fld>
            <a:endParaRPr lang="sv-SE" altLang="it-IT" sz="120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E0DFEEAF-6BE4-6AAC-99F0-A8062E565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0C0A2CE-42B5-1E43-476B-217FDC8C7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7F847C14-DA7E-010B-83A6-F64DECFCA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C190D844-2B9B-BC45-B8CF-EB885F5B14C3}" type="slidenum">
              <a:rPr lang="sv-SE" altLang="it-IT" sz="1200"/>
              <a:pPr/>
              <a:t>5</a:t>
            </a:fld>
            <a:endParaRPr lang="sv-SE" altLang="it-IT" sz="12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7311059-8FC1-F32F-784F-04992FBDE9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708A86-567E-B6A7-0254-8A2CF3860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5E0FFA34-6260-3DE4-DE90-C255A886B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BC1457AE-0308-9E49-98DF-45BA11AC3E76}" type="slidenum">
              <a:rPr lang="sv-SE" altLang="it-IT" sz="1200"/>
              <a:pPr/>
              <a:t>6</a:t>
            </a:fld>
            <a:endParaRPr lang="sv-SE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F5D907-5F63-11CA-8131-E835B1F12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903311-A750-666A-A32A-483005FD9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5327E43-2F9E-854A-EEA1-6DD46E681E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7DCFAA06-63DB-4B47-A64F-F7C2EA0920C9}" type="slidenum">
              <a:rPr lang="sv-SE" altLang="it-IT" sz="1200"/>
              <a:pPr/>
              <a:t>7</a:t>
            </a:fld>
            <a:endParaRPr lang="sv-SE" altLang="it-IT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2F7AE35-81C4-5667-D9CE-E685614D80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213883-8B3E-57C9-F7D1-7F5969997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B66FB69C-D6CC-1409-F5E4-B54C08D3F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5FA29E2-D029-3043-8537-9660E31B7B56}" type="slidenum">
              <a:rPr lang="sv-SE" altLang="it-IT" sz="1200"/>
              <a:pPr/>
              <a:t>8</a:t>
            </a:fld>
            <a:endParaRPr lang="sv-SE" altLang="it-IT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4149F44-7614-F888-7089-96934E388F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ECC3979-2B7C-F82A-5CF5-542B84FE5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05D258D0-2B05-9AEE-2089-36F468A83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12568A6C-D09B-914D-A5FC-BB02335A15FD}" type="slidenum">
              <a:rPr lang="sv-SE" altLang="it-IT" sz="1200"/>
              <a:pPr/>
              <a:t>9</a:t>
            </a:fld>
            <a:endParaRPr lang="sv-SE" altLang="it-IT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9B22109-6F3D-4055-DC42-E6FE56BAF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915992C-9845-9168-9F11-6DCF93D53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>
            <a:extLst>
              <a:ext uri="{FF2B5EF4-FFF2-40B4-BE49-F238E27FC236}">
                <a16:creationId xmlns:a16="http://schemas.microsoft.com/office/drawing/2014/main" id="{19DBF2BA-7893-6310-0B9F-F0EBE8C8AD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76004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it-IT" altLang="it-IT"/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B61EEDF2-2050-A518-5D28-BF6EE298CC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171450"/>
            <a:ext cx="244316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it-GB" noProof="0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it-GB" noProof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607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FB160FE-658E-15E1-CD9C-CD87C20A84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F1BF-464D-6645-960B-9D27CEE0F25D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18368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369050" y="1054100"/>
            <a:ext cx="1943100" cy="51816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9750" y="1054100"/>
            <a:ext cx="5676900" cy="51816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CBF135B-A106-4776-47EE-7C27FB79BF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CD26F-5105-5D4D-BD46-FF6689627405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161772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9750" y="2120900"/>
            <a:ext cx="7772400" cy="4114800"/>
          </a:xfrm>
        </p:spPr>
        <p:txBody>
          <a:bodyPr/>
          <a:lstStyle/>
          <a:p>
            <a:pPr lvl="0"/>
            <a:endParaRPr lang="it-GB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D5DE6F8-74E0-606A-03E8-487CA6DBF5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49F84-3801-8344-831D-1D5F5A6AB618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378835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EDB6EFF-15E2-3816-91CF-47A448D2513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3B4A-CF89-7C44-BAA5-953683DFA46E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1071482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502150" y="21209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02150" y="42545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31B6C0E-9384-C536-0E18-F12D2A6EE8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BBF5-EFFD-7247-B4F8-9EAD937092AD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53776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90DAF98-0E81-4BD2-7715-AF27E01C2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6CF-6C38-3D48-BF93-12E03656CA69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37648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73EE035-8324-8B51-882F-36BB355F52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98EC3-4A4D-BF45-90AB-2BB48BC989F1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159790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85F491A-103D-04AC-3F1A-5841E5A572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0E9D-7D8F-9647-B594-79E2CEA703EB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283930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B7E1280-4BDB-E1D5-F4B9-4650B9DDFE1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18D0-80E3-EA4A-83A7-80C8A9E9E62E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69393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D9C36D0-B9C5-D65A-D928-2C2DC4B451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018E-6C0A-BA45-9DA5-AF94395AA035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324107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DB138059-088C-660D-BAE4-FBAC734222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F702-0EC0-8640-9EFD-443BF0DC271D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27763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196C7D8-920A-D702-29FE-BE0AA58BAC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AAF6-74D8-344A-AEE4-C85DCAB9DEFF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253705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56313A-CB52-5BD7-3AE2-2AE954A03A3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1497-CF12-124B-91BB-6CC01D7C4F73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  <p:extLst>
      <p:ext uri="{BB962C8B-B14F-4D97-AF65-F5344CB8AC3E}">
        <p14:creationId xmlns:p14="http://schemas.microsoft.com/office/powerpoint/2010/main" val="222523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F8FCFA-1195-EF5B-C154-F6BF2BEBF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it-IT"/>
              <a:t>Klicka här för att ändra format på bakgrundsrubriken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3C0A31-0E3C-2DAC-5EE0-2793F992A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209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it-IT"/>
              <a:t>Klicka här för att ändra format på bakgrundstexten</a:t>
            </a:r>
          </a:p>
          <a:p>
            <a:pPr lvl="1"/>
            <a:r>
              <a:rPr lang="sv-SE" altLang="it-IT"/>
              <a:t>Nivå två</a:t>
            </a:r>
          </a:p>
          <a:p>
            <a:pPr lvl="2"/>
            <a:r>
              <a:rPr lang="sv-SE" altLang="it-IT"/>
              <a:t>Nivå tre</a:t>
            </a:r>
          </a:p>
          <a:p>
            <a:pPr lvl="3"/>
            <a:r>
              <a:rPr lang="sv-SE" altLang="it-IT"/>
              <a:t>Nivå fyra</a:t>
            </a:r>
          </a:p>
          <a:p>
            <a:pPr lvl="4"/>
            <a:r>
              <a:rPr lang="sv-SE" altLang="it-IT"/>
              <a:t>Nivå fem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A3EF0C39-B0E4-54F3-0777-C82058983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4B66DC2-6830-879E-4DA4-A6E2010E18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820060"/>
                </a:solidFill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8D2A9AF7-C0E4-5045-A974-B06C0899391B}" type="slidenum">
              <a:rPr lang="it-IT" altLang="it-GB"/>
              <a:pPr>
                <a:defRPr/>
              </a:pPr>
              <a:t>‹N›</a:t>
            </a:fld>
            <a:endParaRPr lang="it-IT" altLang="it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à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CC9569D1-89F6-52CD-E9B3-2828A0CCB5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3025" y="1773238"/>
            <a:ext cx="9036050" cy="1871662"/>
          </a:xfrm>
          <a:solidFill>
            <a:srgbClr val="76004C"/>
          </a:solidFill>
          <a:ln>
            <a:solidFill>
              <a:srgbClr val="88005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t-IT" altLang="it-IT" sz="4000"/>
              <a:t>Model building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DDA61508-07BA-224A-D467-B5C382AAEA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4149725"/>
            <a:ext cx="7192962" cy="1249363"/>
          </a:xfrm>
        </p:spPr>
        <p:txBody>
          <a:bodyPr/>
          <a:lstStyle/>
          <a:p>
            <a:pPr algn="ctr" eaLnBrk="1" hangingPunct="1"/>
            <a:r>
              <a:rPr lang="it-IT" altLang="it-IT" sz="2400" dirty="0">
                <a:solidFill>
                  <a:srgbClr val="640040"/>
                </a:solidFill>
              </a:rPr>
              <a:t>Milena Maule, Lorenzo </a:t>
            </a:r>
            <a:r>
              <a:rPr lang="it-IT" altLang="it-IT" sz="2400" dirty="0" err="1">
                <a:solidFill>
                  <a:srgbClr val="640040"/>
                </a:solidFill>
              </a:rPr>
              <a:t>Richiardi</a:t>
            </a:r>
            <a:r>
              <a:rPr lang="it-IT" altLang="it-IT" sz="2400" dirty="0">
                <a:solidFill>
                  <a:srgbClr val="640040"/>
                </a:solidFill>
              </a:rPr>
              <a:t>, Daniela Zugna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3">
            <a:extLst>
              <a:ext uri="{FF2B5EF4-FFF2-40B4-BE49-F238E27FC236}">
                <a16:creationId xmlns:a16="http://schemas.microsoft.com/office/drawing/2014/main" id="{2F4C2C52-BF22-5B15-CBEB-5E94E34520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5852EF4B-B831-A441-A680-252EB891970B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10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E24E2AA-D635-55BB-3077-A8BC3A7FD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5884863" algn="l"/>
              </a:tabLst>
            </a:pPr>
            <a:r>
              <a:rPr lang="it-IT" altLang="it-IT"/>
              <a:t>Consequences of overfitting: testimation bias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701D488-E9C9-E2DC-B46E-E20BD5710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Testimation bias</a:t>
            </a:r>
          </a:p>
          <a:p>
            <a:pPr eaLnBrk="1" hangingPunct="1"/>
            <a:endParaRPr lang="it-IT" altLang="it-IT" sz="2400"/>
          </a:p>
          <a:p>
            <a:pPr lvl="1" eaLnBrk="1" hangingPunct="1"/>
            <a:r>
              <a:rPr lang="it-IT" altLang="it-IT" sz="2400"/>
              <a:t>Overestimation of effects of predictors because of selection of effects that withstood a statistical test</a:t>
            </a:r>
          </a:p>
          <a:p>
            <a:pPr lvl="1" eaLnBrk="1" hangingPunct="1"/>
            <a:endParaRPr lang="it-IT" altLang="it-IT" sz="2400"/>
          </a:p>
          <a:p>
            <a:pPr lvl="1" eaLnBrk="1" hangingPunct="1"/>
            <a:r>
              <a:rPr lang="it-IT" altLang="it-IT" sz="2400"/>
              <a:t>Because we test first, the effect estimate is biased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3">
            <a:extLst>
              <a:ext uri="{FF2B5EF4-FFF2-40B4-BE49-F238E27FC236}">
                <a16:creationId xmlns:a16="http://schemas.microsoft.com/office/drawing/2014/main" id="{91AA2F65-D43F-5C05-F7AD-9D9C0580E0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9F52EBA7-FE26-6840-9F89-D4D89C927B29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11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25602" name="Picture 4">
            <a:extLst>
              <a:ext uri="{FF2B5EF4-FFF2-40B4-BE49-F238E27FC236}">
                <a16:creationId xmlns:a16="http://schemas.microsoft.com/office/drawing/2014/main" id="{A1B0621F-0A6A-32E2-8E71-50E752A69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7848600" cy="538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3" name="Text Box 5">
            <a:extLst>
              <a:ext uri="{FF2B5EF4-FFF2-40B4-BE49-F238E27FC236}">
                <a16:creationId xmlns:a16="http://schemas.microsoft.com/office/drawing/2014/main" id="{AF6A7904-CCCA-C344-A3BD-7E4989B73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805488"/>
            <a:ext cx="8353425" cy="746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>
                <a:latin typeface="Arial" panose="020B0604020202020204" pitchFamily="34" charset="0"/>
              </a:rPr>
              <a:t>Distribution of logistic regression coefficients in 111 small subsamples within GUSTO-I. Estimated coeffs are 0 or a value clearly &gt;0 since predictors with small effects are not selected.</a:t>
            </a:r>
          </a:p>
          <a:p>
            <a:pPr>
              <a:spcBef>
                <a:spcPct val="50000"/>
              </a:spcBef>
            </a:pPr>
            <a:r>
              <a:rPr lang="it-IT" altLang="it-IT" sz="1000">
                <a:solidFill>
                  <a:srgbClr val="820060"/>
                </a:solidFill>
                <a:latin typeface="Arial" panose="020B0604020202020204" pitchFamily="34" charset="0"/>
              </a:rPr>
              <a:t>Steyerberg, Clinical Prediction Models: A Practical Approach to Development, Validation, and Updating, Springer-Verlag 2009</a:t>
            </a: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D8AECD08-292B-8FAE-4B75-882DB1EFE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2400"/>
              <a:t>Biased estimation of coefficients: testimation bias</a:t>
            </a:r>
            <a:br>
              <a:rPr lang="it-IT" altLang="it-IT" sz="2400"/>
            </a:br>
            <a:endParaRPr lang="it-IT" altLang="it-IT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3">
            <a:extLst>
              <a:ext uri="{FF2B5EF4-FFF2-40B4-BE49-F238E27FC236}">
                <a16:creationId xmlns:a16="http://schemas.microsoft.com/office/drawing/2014/main" id="{927AA764-290D-6EB1-997F-784E63CCB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8A6A08B1-AB7D-6540-A4EA-EE5FC9500A7A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12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81EF2B9-246B-5FF8-3E99-9E26CF2A2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Causes of overfitting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6D2E32AB-667A-8C0B-564F-49E9AA245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z="2400"/>
              <a:t>Parameter uncertainty</a:t>
            </a:r>
          </a:p>
          <a:p>
            <a:pPr lvl="1" eaLnBrk="1" hangingPunct="1"/>
            <a:r>
              <a:rPr lang="it-IT" altLang="it-IT" sz="2000"/>
              <a:t>Even when the model is fully pre-specified, predictions are too extreme when multiple predictors are considered</a:t>
            </a:r>
          </a:p>
          <a:p>
            <a:pPr lvl="1" eaLnBrk="1" hangingPunct="1"/>
            <a:r>
              <a:rPr lang="it-IT" altLang="it-IT" sz="2000"/>
              <a:t>This is because regression coefficients are estimated with uncertainty: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Each coeff is estimated in an unbiased way, but each coeff is associated with uncertainty (SE of coeffs)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This uncertainly makes us overestimate predictions at the extremes: low predictions are on average too low; large predictions are on average too large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This is an example of regression to the mean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3">
            <a:extLst>
              <a:ext uri="{FF2B5EF4-FFF2-40B4-BE49-F238E27FC236}">
                <a16:creationId xmlns:a16="http://schemas.microsoft.com/office/drawing/2014/main" id="{F6257E20-6EC0-AB34-502A-78E4756394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C3AFFADA-B87D-BF40-9D45-B5510B1232AD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13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554702E-F254-8876-33B1-93B15E456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/>
              <a:t>Parameter uncertainty</a:t>
            </a:r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E8B62786-70F2-25D8-118D-3DC6A9410A0B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700213"/>
            <a:ext cx="6337300" cy="4649787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3">
            <a:extLst>
              <a:ext uri="{FF2B5EF4-FFF2-40B4-BE49-F238E27FC236}">
                <a16:creationId xmlns:a16="http://schemas.microsoft.com/office/drawing/2014/main" id="{0EBD7A2C-7155-7C3B-8C1C-85A9D16B49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9B7B203-A0D7-754B-866C-F0F1BE380143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14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B278984-EA09-F5CD-D3F0-E424AE71E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(Post-estimation) solution to overfitting: shrinkage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7F9D5FE-F094-8FE5-7E25-7637E951A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7772400" cy="3670300"/>
          </a:xfrm>
        </p:spPr>
        <p:txBody>
          <a:bodyPr/>
          <a:lstStyle/>
          <a:p>
            <a:pPr eaLnBrk="1" hangingPunct="1"/>
            <a:r>
              <a:rPr lang="it-IT" altLang="it-IT" sz="2400"/>
              <a:t>Estimates are drawn towards the average or towards less extreme values</a:t>
            </a:r>
          </a:p>
          <a:p>
            <a:pPr eaLnBrk="1" hangingPunct="1"/>
            <a:r>
              <a:rPr lang="it-IT" altLang="it-IT" sz="2400"/>
              <a:t>By shrinking, we bias estimates but we gain in precision: trade-off bias-precision</a:t>
            </a:r>
          </a:p>
          <a:p>
            <a:pPr eaLnBrk="1" hangingPunct="1"/>
            <a:r>
              <a:rPr lang="it-IT" altLang="it-IT" sz="2400"/>
              <a:t>If we shrink properly, gain in precision offsets bias 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>
                <a:solidFill>
                  <a:srgbClr val="76004C"/>
                </a:solidFill>
              </a:rPr>
              <a:t>Stein’s paradox</a:t>
            </a:r>
            <a:r>
              <a:rPr lang="it-IT" altLang="it-IT" sz="2400"/>
              <a:t>: biased estimates in multivariable models make better predicitons</a:t>
            </a:r>
          </a:p>
          <a:p>
            <a:pPr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numero diapositiva 3">
            <a:extLst>
              <a:ext uri="{FF2B5EF4-FFF2-40B4-BE49-F238E27FC236}">
                <a16:creationId xmlns:a16="http://schemas.microsoft.com/office/drawing/2014/main" id="{06EEB634-D1F4-DCF3-D336-8D7DFB41DC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EF83D158-4F62-7345-8AFC-3078367DCF56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15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C6665AF-3867-3285-E460-F0755A9E4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/>
              <a:t>Summary: Overfitting</a:t>
            </a:r>
          </a:p>
        </p:txBody>
      </p:sp>
      <p:graphicFrame>
        <p:nvGraphicFramePr>
          <p:cNvPr id="154724" name="Group 100">
            <a:extLst>
              <a:ext uri="{FF2B5EF4-FFF2-40B4-BE49-F238E27FC236}">
                <a16:creationId xmlns:a16="http://schemas.microsoft.com/office/drawing/2014/main" id="{12457EA1-6814-7765-C0C8-74523A405C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1557338"/>
          <a:ext cx="7772400" cy="4470400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20060"/>
                          </a:solidFill>
                          <a:effectLst/>
                          <a:latin typeface="Arial" panose="020B0604020202020204" pitchFamily="34" charset="0"/>
                        </a:rPr>
                        <a:t>Causes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Model uncertainty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Model not pre-specified but data-driven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Parameter uncertainty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Large/small predictions are too large/small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1" i="0" u="none" strike="noStrike" cap="none" normalizeH="0" baseline="0">
                        <a:ln>
                          <a:noFill/>
                        </a:ln>
                        <a:solidFill>
                          <a:srgbClr val="820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20060"/>
                          </a:solidFill>
                          <a:effectLst/>
                          <a:latin typeface="Arial" panose="020B0604020202020204" pitchFamily="34" charset="0"/>
                        </a:rPr>
                        <a:t>Consequences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Testimation bias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Overestimation of effects of predictors that are selected through a statistical test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Optimism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True performance &lt; apparent performance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1" i="0" u="none" strike="noStrike" cap="none" normalizeH="0" baseline="0">
                        <a:ln>
                          <a:noFill/>
                        </a:ln>
                        <a:solidFill>
                          <a:srgbClr val="820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20060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Shrinkage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Precision/bias trade-off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3">
            <a:extLst>
              <a:ext uri="{FF2B5EF4-FFF2-40B4-BE49-F238E27FC236}">
                <a16:creationId xmlns:a16="http://schemas.microsoft.com/office/drawing/2014/main" id="{A17539ED-9DBF-018E-A16F-9A5310E7D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69D3DC08-4614-0649-8E25-0C42396B3415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16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B683661-6543-82E6-E8F8-9C389DF5F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Building the model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48A0AEE-44DD-617B-FD05-C871BB745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Problem: many candidate predictors, small dataset</a:t>
            </a:r>
          </a:p>
          <a:p>
            <a:pPr lvl="1" eaLnBrk="1" hangingPunct="1"/>
            <a:r>
              <a:rPr lang="it-IT" altLang="it-IT" sz="2000"/>
              <a:t>Limited power to test main effects</a:t>
            </a:r>
          </a:p>
          <a:p>
            <a:pPr lvl="1" eaLnBrk="1" hangingPunct="1"/>
            <a:r>
              <a:rPr lang="it-IT" altLang="it-IT" sz="2000"/>
              <a:t>Too extreme predictions (overfitting) 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Solutions</a:t>
            </a:r>
          </a:p>
          <a:p>
            <a:pPr lvl="1" eaLnBrk="1" hangingPunct="1"/>
            <a:r>
              <a:rPr lang="it-IT" altLang="it-IT" sz="2000"/>
              <a:t>Selection before studying predictor-outcome relationship</a:t>
            </a:r>
          </a:p>
          <a:p>
            <a:pPr lvl="1" eaLnBrk="1" hangingPunct="1"/>
            <a:r>
              <a:rPr lang="it-IT" altLang="it-IT" sz="2000"/>
              <a:t>Data reduction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3">
            <a:extLst>
              <a:ext uri="{FF2B5EF4-FFF2-40B4-BE49-F238E27FC236}">
                <a16:creationId xmlns:a16="http://schemas.microsoft.com/office/drawing/2014/main" id="{756AA83A-4FAB-AE66-5B23-FB37B79C8A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13C22FE-E0F5-6944-A6DA-2DE1D028A832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17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DFF49A5-D5D8-3140-7616-0D6BE0DFF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054100"/>
            <a:ext cx="8064500" cy="1143000"/>
          </a:xfrm>
        </p:spPr>
        <p:txBody>
          <a:bodyPr/>
          <a:lstStyle/>
          <a:p>
            <a:pPr eaLnBrk="1" hangingPunct="1"/>
            <a:r>
              <a:rPr lang="it-IT" altLang="it-IT"/>
              <a:t>Selection before studying predictor-outcome relationship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5DFB742-30C8-6CFE-DFCD-83573B983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284538"/>
            <a:ext cx="7772400" cy="2951162"/>
          </a:xfrm>
        </p:spPr>
        <p:txBody>
          <a:bodyPr/>
          <a:lstStyle/>
          <a:p>
            <a:pPr eaLnBrk="1" hangingPunct="1"/>
            <a:r>
              <a:rPr lang="it-IT" altLang="it-IT" sz="2400"/>
              <a:t>Use subject-knowledge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Study distributions of predictors in the data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numero diapositiva 3">
            <a:extLst>
              <a:ext uri="{FF2B5EF4-FFF2-40B4-BE49-F238E27FC236}">
                <a16:creationId xmlns:a16="http://schemas.microsoft.com/office/drawing/2014/main" id="{A5510D4F-5A45-5189-8814-261EBE47E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96F6FD83-2C2E-F441-A0FA-D58AB130A9E5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18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2DDB60D-A489-FBF7-8F3C-41252232A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054100"/>
            <a:ext cx="8064500" cy="1143000"/>
          </a:xfrm>
        </p:spPr>
        <p:txBody>
          <a:bodyPr/>
          <a:lstStyle/>
          <a:p>
            <a:pPr eaLnBrk="1" hangingPunct="1"/>
            <a:r>
              <a:rPr lang="it-IT" altLang="it-IT"/>
              <a:t>Selection based on subject-knowledge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AA1598B-C85D-C349-67C4-A319C747D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772400" cy="4319587"/>
          </a:xfrm>
        </p:spPr>
        <p:txBody>
          <a:bodyPr/>
          <a:lstStyle/>
          <a:p>
            <a:pPr eaLnBrk="1" hangingPunct="1"/>
            <a:r>
              <a:rPr lang="it-IT" altLang="it-IT" sz="2400"/>
              <a:t>Use subject-knowledge to reduce the list of candidate predictors</a:t>
            </a:r>
          </a:p>
          <a:p>
            <a:pPr lvl="1" eaLnBrk="1" hangingPunct="1"/>
            <a:r>
              <a:rPr lang="it-IT" altLang="it-IT"/>
              <a:t>Systematic literature review or formal meta-analysis</a:t>
            </a:r>
            <a:r>
              <a:rPr lang="it-IT" altLang="it-IT" sz="2000"/>
              <a:t> </a:t>
            </a:r>
          </a:p>
          <a:p>
            <a:pPr lvl="2" eaLnBrk="1" hangingPunct="1"/>
            <a:r>
              <a:rPr lang="it-IT" altLang="it-IT">
                <a:solidFill>
                  <a:schemeClr val="tx1"/>
                </a:solidFill>
              </a:rPr>
              <a:t>Meta-analysis: </a:t>
            </a:r>
          </a:p>
          <a:p>
            <a:pPr lvl="3" eaLnBrk="1" hangingPunct="1"/>
            <a:r>
              <a:rPr lang="it-IT" altLang="it-IT"/>
              <a:t>univariate effects may not be appropriate  in the presence of correlation (negative corrs </a:t>
            </a:r>
            <a:r>
              <a:rPr lang="it-IT" altLang="it-IT">
                <a:sym typeface="Wingdings" pitchFamily="2" charset="2"/>
              </a:rPr>
              <a:t> cancel out): use multivariable estimates</a:t>
            </a:r>
          </a:p>
          <a:p>
            <a:pPr lvl="3" eaLnBrk="1" hangingPunct="1"/>
            <a:r>
              <a:rPr lang="it-IT" altLang="it-IT"/>
              <a:t>publication bias: use only studies that report all effects</a:t>
            </a:r>
            <a:endParaRPr lang="it-IT" altLang="it-IT" sz="1600"/>
          </a:p>
          <a:p>
            <a:pPr lvl="1" eaLnBrk="1" hangingPunct="1"/>
            <a:r>
              <a:rPr lang="it-IT" altLang="it-IT" sz="2000"/>
              <a:t>Consult experts in the field</a:t>
            </a:r>
          </a:p>
          <a:p>
            <a:pPr lvl="1" eaLnBrk="1" hangingPunct="1"/>
            <a:endParaRPr lang="it-IT" altLang="it-IT" sz="2000"/>
          </a:p>
          <a:p>
            <a:pPr lvl="1" eaLnBrk="1" hangingPunct="1"/>
            <a:r>
              <a:rPr lang="it-IT" altLang="it-IT" sz="2000"/>
              <a:t>Without subject knowledge: virtually impossible to develop a prognostic model, unless you have a huge dataset</a:t>
            </a:r>
          </a:p>
          <a:p>
            <a:pPr lvl="1" eaLnBrk="1" hangingPunct="1"/>
            <a:r>
              <a:rPr lang="it-IT" altLang="it-IT" sz="2000"/>
              <a:t>In general: a list of 5 – 20 candidate predictors is reasonable (but depends on sample size)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numero diapositiva 3">
            <a:extLst>
              <a:ext uri="{FF2B5EF4-FFF2-40B4-BE49-F238E27FC236}">
                <a16:creationId xmlns:a16="http://schemas.microsoft.com/office/drawing/2014/main" id="{C70E4A1A-C56B-4893-5E83-C7309DE440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B98945F-0F7B-C14A-9873-A58C7CB994B5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19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187B06B-80DA-5A84-1A6D-C29A02B08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Selection based on distributions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65B9410-3865-42C2-F59F-E68B74F20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35938" cy="4462462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r>
              <a:rPr lang="it-IT" altLang="it-IT" sz="2400" u="sng"/>
              <a:t>After</a:t>
            </a:r>
            <a:r>
              <a:rPr lang="it-IT" altLang="it-IT" sz="2400"/>
              <a:t> restricting the list of potential predictors, should consider: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it-IT" altLang="it-IT" sz="2400"/>
          </a:p>
          <a:p>
            <a:pPr marL="381000" indent="-381000" eaLnBrk="1" hangingPunct="1">
              <a:buFont typeface="Wingdings" pitchFamily="2" charset="2"/>
              <a:buAutoNum type="arabicPeriod"/>
            </a:pPr>
            <a:r>
              <a:rPr lang="it-IT" altLang="it-IT" sz="2400"/>
              <a:t>Distributions of predictors with missing values</a:t>
            </a:r>
          </a:p>
          <a:p>
            <a:pPr marL="381000" indent="-381000" eaLnBrk="1" hangingPunct="1"/>
            <a:endParaRPr lang="it-IT" altLang="it-IT" sz="2400"/>
          </a:p>
          <a:p>
            <a:pPr marL="800100" lvl="1" indent="-342900" eaLnBrk="1" hangingPunct="1"/>
            <a:r>
              <a:rPr lang="it-IT" altLang="it-IT" sz="2400"/>
              <a:t>Eliminate variables with many missing values if</a:t>
            </a:r>
          </a:p>
          <a:p>
            <a:pPr marL="800100" lvl="1" indent="-342900" eaLnBrk="1" hangingPunct="1"/>
            <a:endParaRPr lang="it-IT" altLang="it-IT" sz="2400"/>
          </a:p>
          <a:p>
            <a:pPr marL="1219200" lvl="2" indent="-304800" eaLnBrk="1" hangingPunct="1"/>
            <a:r>
              <a:rPr lang="it-IT" altLang="it-IT" sz="2400">
                <a:solidFill>
                  <a:schemeClr val="tx1"/>
                </a:solidFill>
              </a:rPr>
              <a:t>Predictor is relatively important (multiple imputations may seem suspect)</a:t>
            </a:r>
          </a:p>
          <a:p>
            <a:pPr marL="1219200" lvl="2" indent="-304800" eaLnBrk="1" hangingPunct="1"/>
            <a:r>
              <a:rPr lang="it-IT" altLang="it-IT" sz="2400">
                <a:solidFill>
                  <a:schemeClr val="tx1"/>
                </a:solidFill>
              </a:rPr>
              <a:t>Predictors will be missing in applications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it-IT" alt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numero diapositiva 3">
            <a:extLst>
              <a:ext uri="{FF2B5EF4-FFF2-40B4-BE49-F238E27FC236}">
                <a16:creationId xmlns:a16="http://schemas.microsoft.com/office/drawing/2014/main" id="{EDE6BC8F-FAA1-8F97-74A5-09E76143EB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975D0FA-5334-5840-9B5A-14054F9F4676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383F60A-E9D4-5BFD-EBE1-72BE0492F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Outcome prediction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CECA80F8-BAEE-4E20-896C-AC19824CF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If we build a statistical model with the main aim of outcome prediction, we are concerned with</a:t>
            </a:r>
          </a:p>
          <a:p>
            <a:pPr eaLnBrk="1" hangingPunct="1"/>
            <a:endParaRPr lang="it-IT" altLang="it-IT" sz="2400"/>
          </a:p>
          <a:p>
            <a:pPr lvl="1" eaLnBrk="1" hangingPunct="1"/>
            <a:r>
              <a:rPr lang="it-IT" altLang="it-IT" sz="2400"/>
              <a:t>Validity of predictions for new subjects</a:t>
            </a:r>
          </a:p>
          <a:p>
            <a:pPr lvl="2" eaLnBrk="1" hangingPunct="1"/>
            <a:r>
              <a:rPr lang="it-IT" altLang="it-IT" sz="2000">
                <a:solidFill>
                  <a:schemeClr val="tx1"/>
                </a:solidFill>
              </a:rPr>
              <a:t>Our sample represents an underlying population, the model must provide predictions for new subjects from this population</a:t>
            </a:r>
          </a:p>
          <a:p>
            <a:pPr lvl="1" eaLnBrk="1" hangingPunct="1"/>
            <a:endParaRPr lang="it-IT" altLang="it-IT" sz="2400"/>
          </a:p>
          <a:p>
            <a:pPr lvl="1" eaLnBrk="1" hangingPunct="1"/>
            <a:r>
              <a:rPr lang="it-IT" altLang="it-IT" sz="2400"/>
              <a:t>Threat to validity: </a:t>
            </a:r>
            <a:r>
              <a:rPr lang="it-IT" altLang="it-IT" sz="2400">
                <a:solidFill>
                  <a:srgbClr val="8A0066"/>
                </a:solidFill>
              </a:rPr>
              <a:t>overfitting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numero diapositiva 3">
            <a:extLst>
              <a:ext uri="{FF2B5EF4-FFF2-40B4-BE49-F238E27FC236}">
                <a16:creationId xmlns:a16="http://schemas.microsoft.com/office/drawing/2014/main" id="{6F2DFFA8-E13B-DFB1-C877-7E18F10C50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8F283F5-980E-B148-913C-B0DADA536A1F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20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BA8B3DA-6564-F276-FD18-2BCFB12FC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Selection based on distributions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0450432-0BE4-9E81-A857-B67BEC3CD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35938" cy="4462462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it-IT" altLang="it-IT" sz="2400"/>
          </a:p>
          <a:p>
            <a:pPr marL="381000" indent="-381000" eaLnBrk="1" hangingPunct="1">
              <a:buFont typeface="Wingdings" pitchFamily="2" charset="2"/>
              <a:buNone/>
            </a:pPr>
            <a:endParaRPr lang="it-IT" altLang="it-IT" sz="2400"/>
          </a:p>
          <a:p>
            <a:pPr marL="381000" indent="-381000" eaLnBrk="1" hangingPunct="1">
              <a:buFont typeface="Wingdings" pitchFamily="2" charset="2"/>
              <a:buAutoNum type="arabicPeriod" startAt="2"/>
            </a:pPr>
            <a:r>
              <a:rPr lang="it-IT" altLang="it-IT" sz="2400"/>
              <a:t>Width of distributions of predictors</a:t>
            </a:r>
          </a:p>
          <a:p>
            <a:pPr marL="381000" indent="-381000" eaLnBrk="1" hangingPunct="1"/>
            <a:endParaRPr lang="it-IT" altLang="it-IT" sz="2400"/>
          </a:p>
          <a:p>
            <a:pPr marL="800100" lvl="1" indent="-342900" eaLnBrk="1" hangingPunct="1"/>
            <a:r>
              <a:rPr lang="it-IT" altLang="it-IT" sz="2400"/>
              <a:t>Eliminate variables with narrow distributions if</a:t>
            </a:r>
          </a:p>
          <a:p>
            <a:pPr marL="800100" lvl="1" indent="-342900" eaLnBrk="1" hangingPunct="1"/>
            <a:endParaRPr lang="it-IT" altLang="it-IT" sz="2400"/>
          </a:p>
          <a:p>
            <a:pPr marL="1219200" lvl="2" indent="-304800" eaLnBrk="1" hangingPunct="1"/>
            <a:r>
              <a:rPr lang="it-IT" altLang="it-IT" sz="2400">
                <a:solidFill>
                  <a:schemeClr val="tx1"/>
                </a:solidFill>
              </a:rPr>
              <a:t>Predictor is not expected to be important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it-IT" altLang="it-IT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egnaposto numero diapositiva 3">
            <a:extLst>
              <a:ext uri="{FF2B5EF4-FFF2-40B4-BE49-F238E27FC236}">
                <a16:creationId xmlns:a16="http://schemas.microsoft.com/office/drawing/2014/main" id="{80ED9152-9EA8-27B4-5C39-886BD0FBDC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CD1B652-34AF-324A-9AB9-34E01DB21752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21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3EAC932-9367-4DFA-AB7A-0AF4E93E1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Data reduction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03CBED0-DEC4-45FB-E301-B76E93091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7772400" cy="439102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it-IT" altLang="it-IT" sz="2400"/>
              <a:t>Variables can be grouped based on</a:t>
            </a:r>
          </a:p>
          <a:p>
            <a:pPr marL="381000" indent="-381000" eaLnBrk="1" hangingPunct="1">
              <a:lnSpc>
                <a:spcPct val="90000"/>
              </a:lnSpc>
            </a:pPr>
            <a:endParaRPr lang="it-IT" altLang="it-IT" sz="2400"/>
          </a:p>
          <a:p>
            <a:pPr marL="800100" lvl="1" indent="-342900" eaLnBrk="1" hangingPunct="1">
              <a:lnSpc>
                <a:spcPct val="90000"/>
              </a:lnSpc>
            </a:pPr>
            <a:r>
              <a:rPr lang="it-IT" altLang="it-IT" sz="2400"/>
              <a:t>Subject knowledge</a:t>
            </a:r>
          </a:p>
          <a:p>
            <a:pPr marL="1219200" lvl="2" indent="-304800" eaLnBrk="1" hangingPunct="1">
              <a:lnSpc>
                <a:spcPct val="90000"/>
              </a:lnSpc>
            </a:pPr>
            <a:r>
              <a:rPr lang="it-IT" altLang="it-IT" sz="1800">
                <a:solidFill>
                  <a:schemeClr val="tx1"/>
                </a:solidFill>
              </a:rPr>
              <a:t>Example: comorbidity indexes, such as Charlson index</a:t>
            </a:r>
          </a:p>
          <a:p>
            <a:pPr marL="1219200" lvl="2" indent="-304800" eaLnBrk="1" hangingPunct="1">
              <a:lnSpc>
                <a:spcPct val="90000"/>
              </a:lnSpc>
            </a:pPr>
            <a:r>
              <a:rPr lang="it-IT" altLang="it-IT" sz="1800">
                <a:solidFill>
                  <a:schemeClr val="tx1"/>
                </a:solidFill>
              </a:rPr>
              <a:t>Scores</a:t>
            </a:r>
          </a:p>
          <a:p>
            <a:pPr marL="1638300" lvl="3" indent="-266700" eaLnBrk="1" hangingPunct="1">
              <a:lnSpc>
                <a:spcPct val="90000"/>
              </a:lnSpc>
            </a:pPr>
            <a:r>
              <a:rPr lang="it-IT" altLang="it-IT" sz="1600"/>
              <a:t>Unweighted (equal weights, can be tested)</a:t>
            </a:r>
          </a:p>
          <a:p>
            <a:pPr marL="1638300" lvl="3" indent="-266700" eaLnBrk="1" hangingPunct="1">
              <a:lnSpc>
                <a:spcPct val="90000"/>
              </a:lnSpc>
            </a:pPr>
            <a:r>
              <a:rPr lang="it-IT" altLang="it-IT" sz="1600"/>
              <a:t>Logical weights (e.g. genetic distance in family history studies)</a:t>
            </a:r>
          </a:p>
          <a:p>
            <a:pPr marL="800100" lvl="1" indent="-342900" eaLnBrk="1" hangingPunct="1">
              <a:lnSpc>
                <a:spcPct val="90000"/>
              </a:lnSpc>
            </a:pPr>
            <a:endParaRPr lang="it-IT" altLang="it-IT" sz="2400"/>
          </a:p>
          <a:p>
            <a:pPr marL="800100" lvl="1" indent="-342900" eaLnBrk="1" hangingPunct="1">
              <a:lnSpc>
                <a:spcPct val="90000"/>
              </a:lnSpc>
            </a:pPr>
            <a:r>
              <a:rPr lang="it-IT" altLang="it-IT" sz="2400"/>
              <a:t>Statistical clustering techniques</a:t>
            </a:r>
          </a:p>
          <a:p>
            <a:pPr marL="1219200" lvl="2" indent="-304800" eaLnBrk="1" hangingPunct="1">
              <a:lnSpc>
                <a:spcPct val="90000"/>
              </a:lnSpc>
            </a:pPr>
            <a:r>
              <a:rPr lang="it-IT" altLang="it-IT" sz="2000">
                <a:solidFill>
                  <a:schemeClr val="tx1"/>
                </a:solidFill>
              </a:rPr>
              <a:t>Principal component analysis (interpretability of regression coeffs is lost)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/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egnaposto numero diapositiva 3">
            <a:extLst>
              <a:ext uri="{FF2B5EF4-FFF2-40B4-BE49-F238E27FC236}">
                <a16:creationId xmlns:a16="http://schemas.microsoft.com/office/drawing/2014/main" id="{FAD0D873-A37C-F947-449B-0A785E6718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C76DA73-F9EE-B449-900C-C83A88EBD040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22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90ABF8B-1EFF-D3E4-C597-886A5BB74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Selection of main effects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8408B30-A10C-31C6-2064-FE3DD0A51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Model specification is the most difficult part of prediction modelling</a:t>
            </a:r>
          </a:p>
          <a:p>
            <a:pPr eaLnBrk="1" hangingPunct="1"/>
            <a:r>
              <a:rPr lang="it-IT" altLang="it-IT" sz="2400"/>
              <a:t>In small datasets, it is virtually impossible to answer which predictors are important and which are not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Advantages and disadvantages of model reduction techniques, such as stepwise selection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numero diapositiva 3">
            <a:extLst>
              <a:ext uri="{FF2B5EF4-FFF2-40B4-BE49-F238E27FC236}">
                <a16:creationId xmlns:a16="http://schemas.microsoft.com/office/drawing/2014/main" id="{785F0D8A-5BE7-7741-9BF2-069D029DF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706AC21-DC14-7543-A425-536977D7254E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23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73F0702-1648-D706-EE09-B9B271694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Predictor selection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10B9C79-8449-412F-6153-6ECC57732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Essential: use of subject knowledge to preselect candidate predictors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Ideally: reduction before modelling</a:t>
            </a:r>
          </a:p>
          <a:p>
            <a:pPr eaLnBrk="1" hangingPunct="1"/>
            <a:endParaRPr lang="it-IT" altLang="it-IT" sz="2400"/>
          </a:p>
          <a:p>
            <a:pPr lvl="1" eaLnBrk="1" hangingPunct="1"/>
            <a:r>
              <a:rPr lang="it-IT" altLang="it-IT" sz="2000"/>
              <a:t>Build a full model with limited list of candidate predictors</a:t>
            </a:r>
          </a:p>
          <a:p>
            <a:pPr lvl="1" eaLnBrk="1" hangingPunct="1"/>
            <a:r>
              <a:rPr lang="it-IT" altLang="it-IT" sz="2000"/>
              <a:t>Restrict model specification to considerations on 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Interactions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Non-linearity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numero diapositiva 3">
            <a:extLst>
              <a:ext uri="{FF2B5EF4-FFF2-40B4-BE49-F238E27FC236}">
                <a16:creationId xmlns:a16="http://schemas.microsoft.com/office/drawing/2014/main" id="{CEF3610A-C7A0-9391-0F0A-4FEF70111D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47F70EB9-3EF3-954E-A7FE-20E63E4F6B6A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24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82B1C37-D169-C49C-63E7-678A9D003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Predictor selection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49C68B2-1894-D526-E2A9-BA09940E6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Reduction while modelling</a:t>
            </a:r>
          </a:p>
          <a:p>
            <a:pPr eaLnBrk="1" hangingPunct="1"/>
            <a:endParaRPr lang="it-IT" altLang="it-IT" sz="2400"/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/>
              <a:t>	Formally this can be done only if</a:t>
            </a:r>
          </a:p>
          <a:p>
            <a:pPr eaLnBrk="1" hangingPunct="1"/>
            <a:endParaRPr lang="it-IT" altLang="it-IT" sz="2400"/>
          </a:p>
          <a:p>
            <a:pPr lvl="1" eaLnBrk="1" hangingPunct="1"/>
            <a:r>
              <a:rPr lang="it-IT" altLang="it-IT" sz="2400"/>
              <a:t>Variables not available in future patients</a:t>
            </a:r>
          </a:p>
          <a:p>
            <a:pPr lvl="1" eaLnBrk="1" hangingPunct="1"/>
            <a:r>
              <a:rPr lang="it-IT" altLang="it-IT" sz="2400"/>
              <a:t>Cost for collection</a:t>
            </a:r>
          </a:p>
          <a:p>
            <a:pPr lvl="1" eaLnBrk="1" hangingPunct="1"/>
            <a:r>
              <a:rPr lang="it-IT" altLang="it-IT" sz="2400"/>
              <a:t>Predictors with implausible or small effects</a:t>
            </a:r>
          </a:p>
          <a:p>
            <a:pPr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numero diapositiva 3">
            <a:extLst>
              <a:ext uri="{FF2B5EF4-FFF2-40B4-BE49-F238E27FC236}">
                <a16:creationId xmlns:a16="http://schemas.microsoft.com/office/drawing/2014/main" id="{08C393B1-A6EE-4234-59A1-76639EB915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4806C2F2-F9E6-E045-9FA5-F167A4F3F304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25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E441C90-9B15-7ED3-2694-5692A367C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Reduction while modelling: collinearity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50E168A-E529-8BD8-1274-6BCAFF771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7772400" cy="4391025"/>
          </a:xfrm>
        </p:spPr>
        <p:txBody>
          <a:bodyPr/>
          <a:lstStyle/>
          <a:p>
            <a:pPr eaLnBrk="1" hangingPunct="1"/>
            <a:r>
              <a:rPr lang="it-IT" altLang="it-IT"/>
              <a:t>When at least 1 predictor can be predicted well from others</a:t>
            </a:r>
          </a:p>
          <a:p>
            <a:pPr eaLnBrk="1" hangingPunct="1"/>
            <a:r>
              <a:rPr lang="it-IT" altLang="it-IT"/>
              <a:t>Hampers reliable estimation of coefficients of correlated variables (r &gt; 0.8, VIF &gt; 10)</a:t>
            </a:r>
          </a:p>
          <a:p>
            <a:pPr eaLnBrk="1" hangingPunct="1"/>
            <a:r>
              <a:rPr lang="it-IT" altLang="it-IT"/>
              <a:t>Variables compete in variable selection, chosen one arbitrary</a:t>
            </a:r>
          </a:p>
          <a:p>
            <a:pPr eaLnBrk="1" hangingPunct="1"/>
            <a:r>
              <a:rPr lang="it-IT" altLang="it-IT"/>
              <a:t>Does not affect joint influence of a set of highly correlated variables (use multiple d.f. tests)</a:t>
            </a:r>
          </a:p>
          <a:p>
            <a:pPr eaLnBrk="1" hangingPunct="1"/>
            <a:r>
              <a:rPr lang="it-IT" altLang="it-IT"/>
              <a:t>Does not at all affect predictions on model construction sample</a:t>
            </a:r>
          </a:p>
          <a:p>
            <a:pPr eaLnBrk="1" hangingPunct="1"/>
            <a:r>
              <a:rPr lang="it-IT" altLang="it-IT"/>
              <a:t>Does not affect predictions on new data if:</a:t>
            </a:r>
          </a:p>
          <a:p>
            <a:pPr lvl="1" eaLnBrk="1" hangingPunct="1"/>
            <a:r>
              <a:rPr lang="it-IT" altLang="it-IT"/>
              <a:t>New data have same type of collinearities as original data (e.g.  LDL and total cholesterol – problem only if more inconsistent in new data; age and age</a:t>
            </a:r>
            <a:r>
              <a:rPr lang="it-IT" altLang="it-IT" baseline="30000"/>
              <a:t>2</a:t>
            </a:r>
            <a:r>
              <a:rPr lang="it-IT" altLang="it-IT"/>
              <a:t>) </a:t>
            </a:r>
          </a:p>
          <a:p>
            <a:pPr eaLnBrk="1" hangingPunct="1"/>
            <a:r>
              <a:rPr lang="it-IT" altLang="it-IT"/>
              <a:t>Can be a blessing (data reduction, transformations)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numero diapositiva 3">
            <a:extLst>
              <a:ext uri="{FF2B5EF4-FFF2-40B4-BE49-F238E27FC236}">
                <a16:creationId xmlns:a16="http://schemas.microsoft.com/office/drawing/2014/main" id="{0D0390F1-32A9-7F60-8430-F91B39E9FD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1DD65ECF-84FA-6744-A95B-A3A8E525ED42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26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1E74E92-068C-3D6F-F241-5760113EC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/>
              <a:t>Reduction while modelling: parsimony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847CB09-6B51-8601-817B-97DE01EEB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7724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Principle of parsimony (“Occam’s razor”): simpler explanations are better than complex ones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How does it translate to prediction models?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Naive translation: eliminate non statistically significant variables to obtain a more parsimonious model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Realistic interpretation: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A full model does not ask data more than estimating regression coefficients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A reduced model asks 2 questions: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Which variables can be eliminated?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What are the coefficients of selected predictors, given that the others have been eliminated?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I.e.: parsimony comes at a price</a:t>
            </a:r>
          </a:p>
          <a:p>
            <a:pPr lvl="2" eaLnBrk="1" hangingPunct="1">
              <a:lnSpc>
                <a:spcPct val="90000"/>
              </a:lnSpc>
            </a:pPr>
            <a:endParaRPr lang="it-IT" altLang="it-IT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egnaposto numero diapositiva 3">
            <a:extLst>
              <a:ext uri="{FF2B5EF4-FFF2-40B4-BE49-F238E27FC236}">
                <a16:creationId xmlns:a16="http://schemas.microsoft.com/office/drawing/2014/main" id="{CECE7F80-47B7-3BCA-CE11-0873B5298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26596AE-4AB5-5E4C-B771-4C9D4B2BCF52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27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45D2597-6081-61FE-3356-F50FD09B6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/>
              <a:t>Removal of non statistically significant variables?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73AB422-69EF-E4BE-618D-5032B2CF5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The belief that non statistically significant variables should be removed because their effect is not proven mixes 2 concepts: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Hypothesis testing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Estimation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>
                <a:solidFill>
                  <a:srgbClr val="820060"/>
                </a:solidFill>
              </a:rPr>
              <a:t>Prediction</a:t>
            </a:r>
            <a:r>
              <a:rPr lang="it-IT" altLang="it-IT" sz="2400"/>
              <a:t> is about </a:t>
            </a:r>
            <a:r>
              <a:rPr lang="it-IT" altLang="it-IT" sz="2400">
                <a:solidFill>
                  <a:srgbClr val="820060"/>
                </a:solidFill>
              </a:rPr>
              <a:t>estimation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Non-significance </a:t>
            </a:r>
            <a:r>
              <a:rPr lang="it-IT" altLang="it-IT" sz="2400">
                <a:cs typeface="Arial" panose="020B0604020202020204" pitchFamily="34" charset="0"/>
              </a:rPr>
              <a:t>≠ evidence of a zero effect (absence of evidence ≠ evidence of absence)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Perfectly reasonable to include variables with p&gt;0.05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Simulations show that predictive ability of models including true noise variables only partially reduced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egnaposto numero diapositiva 3">
            <a:extLst>
              <a:ext uri="{FF2B5EF4-FFF2-40B4-BE49-F238E27FC236}">
                <a16:creationId xmlns:a16="http://schemas.microsoft.com/office/drawing/2014/main" id="{ED2A83CB-23BE-EAB4-35FE-2CD4739DBE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EE998B3A-D814-6140-94D3-610CEF885062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28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8F950829-9D19-F485-AF33-B82C757BB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Reduction while modelling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07D5DAF-FE55-9A75-27F4-086B25534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z="2400"/>
              <a:t>Pros:</a:t>
            </a:r>
          </a:p>
          <a:p>
            <a:pPr eaLnBrk="1" hangingPunct="1"/>
            <a:r>
              <a:rPr lang="it-IT" altLang="it-IT" sz="2400"/>
              <a:t>Large models are cumbersome</a:t>
            </a:r>
          </a:p>
          <a:p>
            <a:pPr eaLnBrk="1" hangingPunct="1"/>
            <a:r>
              <a:rPr lang="it-IT" altLang="it-IT" sz="2400"/>
              <a:t>Some predictors may have small/implausible effects</a:t>
            </a:r>
          </a:p>
          <a:p>
            <a:pPr eaLnBrk="1" hangingPunct="1"/>
            <a:endParaRPr lang="it-IT" altLang="it-IT" sz="2400"/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/>
              <a:t>False arguments:</a:t>
            </a:r>
          </a:p>
          <a:p>
            <a:pPr eaLnBrk="1" hangingPunct="1"/>
            <a:r>
              <a:rPr lang="it-IT" altLang="it-IT" sz="2400"/>
              <a:t>Non statistically significant variables should be removed because have no effect</a:t>
            </a:r>
          </a:p>
          <a:p>
            <a:pPr eaLnBrk="1" hangingPunct="1"/>
            <a:r>
              <a:rPr lang="it-IT" altLang="it-IT" sz="2400"/>
              <a:t>Collinearity precludes reliable predictions</a:t>
            </a:r>
          </a:p>
          <a:p>
            <a:pPr eaLnBrk="1" hangingPunct="1"/>
            <a:r>
              <a:rPr lang="it-IT" altLang="it-IT" sz="2400"/>
              <a:t>Parsimony principle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numero diapositiva 3">
            <a:extLst>
              <a:ext uri="{FF2B5EF4-FFF2-40B4-BE49-F238E27FC236}">
                <a16:creationId xmlns:a16="http://schemas.microsoft.com/office/drawing/2014/main" id="{58092010-AF4D-66F7-69AA-074DA98E29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B385975C-47F5-A847-A366-F85DC17003CF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29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70A10F8-0583-596B-8305-875F72DE2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Stepwise selection methods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F1F2462-5AB4-A20F-6FED-254C8FBF5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772400" cy="446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Aim at including only the most significant predictors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Significance determined with a selection criterion (LR test, Wald or Score statistics, etc)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Forward selection: starts with inclusion of the most significant predictor in a model with no predictors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Backward selection: starts with elimination of the least significant predictor from a full model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Can be combined: iterative procedure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Backward is better: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Forces to consider the full model and can judge all effects simultaneously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Correlated variables may remain in the model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numero diapositiva 3">
            <a:extLst>
              <a:ext uri="{FF2B5EF4-FFF2-40B4-BE49-F238E27FC236}">
                <a16:creationId xmlns:a16="http://schemas.microsoft.com/office/drawing/2014/main" id="{93538177-6129-560A-75F2-3C142B4033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6A261BD7-AECC-534C-9480-AB7BC3BB9E5C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610B3DC-6DBB-480B-4DC9-90452CF23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Overfitting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E5AAE8A-B61C-02D7-5AB1-322BBD7A6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600"/>
              <a:t>Data under study are well described, but predictions are not valid for new subjects</a:t>
            </a:r>
          </a:p>
          <a:p>
            <a:pPr eaLnBrk="1" hangingPunct="1"/>
            <a:r>
              <a:rPr lang="it-IT" altLang="it-IT" sz="2600"/>
              <a:t>Overfitting causes </a:t>
            </a:r>
            <a:r>
              <a:rPr lang="it-IT" altLang="it-IT" sz="2600">
                <a:solidFill>
                  <a:srgbClr val="8A0066"/>
                </a:solidFill>
              </a:rPr>
              <a:t>optimism</a:t>
            </a:r>
            <a:r>
              <a:rPr lang="it-IT" altLang="it-IT" sz="2600"/>
              <a:t> about model’s performance</a:t>
            </a:r>
          </a:p>
          <a:p>
            <a:pPr eaLnBrk="1" hangingPunct="1"/>
            <a:r>
              <a:rPr lang="it-IT" altLang="it-IT" sz="2600"/>
              <a:t>In statistics, overfitting is sometimes defined as fitting a statistical model that has too many parameters</a:t>
            </a:r>
          </a:p>
          <a:p>
            <a:pPr eaLnBrk="1" hangingPunct="1"/>
            <a:r>
              <a:rPr lang="it-IT" altLang="it-IT" sz="2600"/>
              <a:t>The smaller the sample size, the bigger the problem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egnaposto numero diapositiva 4">
            <a:extLst>
              <a:ext uri="{FF2B5EF4-FFF2-40B4-BE49-F238E27FC236}">
                <a16:creationId xmlns:a16="http://schemas.microsoft.com/office/drawing/2014/main" id="{3EDF8A33-0E27-F8A2-17BE-F0D32278C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A2356A1-48F8-8040-8AFC-04CC55C3E82E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30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BBD4C34C-617D-2E63-02FD-B21A0B625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Stopping rules in stepwise selection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B5BC3CA-055F-0F60-0087-6FC1603BC9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7416800" cy="4391025"/>
          </a:xfrm>
        </p:spPr>
        <p:txBody>
          <a:bodyPr/>
          <a:lstStyle/>
          <a:p>
            <a:pPr eaLnBrk="1" hangingPunct="1"/>
            <a:r>
              <a:rPr lang="it-IT" altLang="it-IT"/>
              <a:t>Standard significance level for hypothesis testing (</a:t>
            </a:r>
            <a:r>
              <a:rPr lang="it-IT" altLang="it-IT" i="1">
                <a:latin typeface="Symbol" pitchFamily="2" charset="2"/>
              </a:rPr>
              <a:t>a</a:t>
            </a:r>
            <a:r>
              <a:rPr lang="it-IT" altLang="it-IT"/>
              <a:t>=0.05)</a:t>
            </a:r>
          </a:p>
          <a:p>
            <a:pPr eaLnBrk="1" hangingPunct="1"/>
            <a:r>
              <a:rPr lang="it-IT" altLang="it-IT"/>
              <a:t>Akaike Information Criterion (AIC)</a:t>
            </a:r>
          </a:p>
          <a:p>
            <a:pPr eaLnBrk="1" hangingPunct="1"/>
            <a:r>
              <a:rPr lang="it-IT" altLang="it-IT"/>
              <a:t>Bayesian Information Criterion (BIC)</a:t>
            </a:r>
          </a:p>
          <a:p>
            <a:pPr lvl="1" eaLnBrk="1" hangingPunct="1"/>
            <a:r>
              <a:rPr lang="it-IT" altLang="it-IT"/>
              <a:t>compare models based on their fit to data but penalize for the complexity of the model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/>
          </a:p>
          <a:p>
            <a:pPr eaLnBrk="1" hangingPunct="1">
              <a:buFont typeface="Wingdings" pitchFamily="2" charset="2"/>
              <a:buNone/>
            </a:pPr>
            <a:endParaRPr lang="it-IT" altLang="it-IT"/>
          </a:p>
        </p:txBody>
      </p:sp>
      <p:graphicFrame>
        <p:nvGraphicFramePr>
          <p:cNvPr id="173107" name="Group 51">
            <a:extLst>
              <a:ext uri="{FF2B5EF4-FFF2-40B4-BE49-F238E27FC236}">
                <a16:creationId xmlns:a16="http://schemas.microsoft.com/office/drawing/2014/main" id="{06AF4647-6265-FDA4-FE09-19CAFA178B5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68538" y="3860800"/>
          <a:ext cx="4176712" cy="2319338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05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GB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d.f.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egnaposto numero diapositiva 3">
            <a:extLst>
              <a:ext uri="{FF2B5EF4-FFF2-40B4-BE49-F238E27FC236}">
                <a16:creationId xmlns:a16="http://schemas.microsoft.com/office/drawing/2014/main" id="{3C5BD1D1-E995-4B04-8F22-AB784C0651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377EF3E8-A282-9344-972E-3F20EB734F4D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31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2F6422C-DAAC-13C0-F453-BD1CBB201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Advantages of stepwise methods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6F6BBE0-8DF0-14EC-6BDD-F3D02D3EC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Straightforward</a:t>
            </a:r>
          </a:p>
          <a:p>
            <a:pPr lvl="1" eaLnBrk="1" hangingPunct="1"/>
            <a:r>
              <a:rPr lang="it-IT" altLang="it-IT" sz="2000"/>
              <a:t>Some care with missing values, must use imputed data set</a:t>
            </a:r>
          </a:p>
          <a:p>
            <a:pPr lvl="1" eaLnBrk="1" hangingPunct="1"/>
            <a:endParaRPr lang="it-IT" altLang="it-IT" sz="2000"/>
          </a:p>
          <a:p>
            <a:pPr eaLnBrk="1" hangingPunct="1"/>
            <a:r>
              <a:rPr lang="it-IT" altLang="it-IT" sz="2400"/>
              <a:t>Objective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Effective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egnaposto numero diapositiva 3">
            <a:extLst>
              <a:ext uri="{FF2B5EF4-FFF2-40B4-BE49-F238E27FC236}">
                <a16:creationId xmlns:a16="http://schemas.microsoft.com/office/drawing/2014/main" id="{A0EFBF0A-B2A4-895F-30A0-E84842D5D7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4AF4AA2-74C3-174A-BFD1-F3972C9081DE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32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A0D52DB-0182-13B6-7CB8-E8B5D5E57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Disadvantages of stepwise methods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810CB7F-575A-AFB9-5552-2918DEE34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Instability of the selection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Biased estimation of coefficients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Misspecification of variability, wrong p-values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Worse prediction ability than full model</a:t>
            </a:r>
          </a:p>
          <a:p>
            <a:pPr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egnaposto numero diapositiva 3">
            <a:extLst>
              <a:ext uri="{FF2B5EF4-FFF2-40B4-BE49-F238E27FC236}">
                <a16:creationId xmlns:a16="http://schemas.microsoft.com/office/drawing/2014/main" id="{2428937F-D92B-CA59-BF8D-92CEE8F475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E0610C2F-EED9-E54E-B228-CBCF5569FD56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33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DB19C211-F8BE-8DA6-DCC2-E0D35F717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Instability of the selection</a:t>
            </a:r>
            <a:br>
              <a:rPr lang="it-IT" altLang="it-IT"/>
            </a:br>
            <a:endParaRPr lang="it-IT" altLang="it-IT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0ADEFB4-FD66-7B77-878C-1AC86E216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Selection of predictors may change with a slightly different selection of patients</a:t>
            </a:r>
          </a:p>
          <a:p>
            <a:pPr eaLnBrk="1" hangingPunct="1"/>
            <a:r>
              <a:rPr lang="it-IT" altLang="it-IT" sz="2400"/>
              <a:t>Depends on sample size: larger the sample, more stable the selection</a:t>
            </a:r>
          </a:p>
          <a:p>
            <a:pPr eaLnBrk="1" hangingPunct="1"/>
            <a:r>
              <a:rPr lang="it-IT" altLang="it-IT" sz="2400"/>
              <a:t>But: larger the sample, larger the number of predictors one wants to investigate, which increases instability of selection</a:t>
            </a:r>
          </a:p>
          <a:p>
            <a:pPr eaLnBrk="1" hangingPunct="1"/>
            <a:r>
              <a:rPr lang="it-IT" altLang="it-IT" sz="2400"/>
              <a:t>Crucial: ratio between number of candidate predictors and the effective sample size</a:t>
            </a:r>
          </a:p>
          <a:p>
            <a:pPr eaLnBrk="1" hangingPunct="1"/>
            <a:r>
              <a:rPr lang="it-IT" altLang="it-IT" sz="2400"/>
              <a:t>EPV (events per variable): min 10, 50 better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egnaposto numero diapositiva 3">
            <a:extLst>
              <a:ext uri="{FF2B5EF4-FFF2-40B4-BE49-F238E27FC236}">
                <a16:creationId xmlns:a16="http://schemas.microsoft.com/office/drawing/2014/main" id="{2C90C974-028A-341D-7934-326DB6B72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6D9036A9-7231-5546-AE3B-7367D125BC03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34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A77BF071-C146-DA1C-4019-9C129BAD6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Number of candidate predictors and the effective sample size</a:t>
            </a:r>
          </a:p>
        </p:txBody>
      </p:sp>
      <p:pic>
        <p:nvPicPr>
          <p:cNvPr id="72707" name="Picture 4">
            <a:extLst>
              <a:ext uri="{FF2B5EF4-FFF2-40B4-BE49-F238E27FC236}">
                <a16:creationId xmlns:a16="http://schemas.microsoft.com/office/drawing/2014/main" id="{CF4475DF-70D9-4907-9068-507E0E49ED4D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7772400" cy="271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Text Box 6">
            <a:extLst>
              <a:ext uri="{FF2B5EF4-FFF2-40B4-BE49-F238E27FC236}">
                <a16:creationId xmlns:a16="http://schemas.microsoft.com/office/drawing/2014/main" id="{B2C2E847-51A2-BD42-B009-92E16E78A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948363"/>
            <a:ext cx="8564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it-IT" altLang="it-IT" sz="1600">
                <a:solidFill>
                  <a:schemeClr val="accent1"/>
                </a:solidFill>
                <a:latin typeface="Arial" panose="020B0604020202020204" pitchFamily="34" charset="0"/>
              </a:rPr>
              <a:t>From: Frank E. Harrell Jr., </a:t>
            </a:r>
            <a:r>
              <a:rPr lang="it-IT" altLang="it-IT" sz="1600" i="1">
                <a:solidFill>
                  <a:schemeClr val="accent1"/>
                </a:solidFill>
                <a:latin typeface="Arial" panose="020B0604020202020204" pitchFamily="34" charset="0"/>
              </a:rPr>
              <a:t>Regression Modeling Strategies</a:t>
            </a:r>
            <a:r>
              <a:rPr lang="it-IT" altLang="it-IT" sz="1600">
                <a:solidFill>
                  <a:schemeClr val="accent1"/>
                </a:solidFill>
                <a:latin typeface="Arial" panose="020B0604020202020204" pitchFamily="34" charset="0"/>
              </a:rPr>
              <a:t>, Springer-Verlag, New York, 2001</a:t>
            </a:r>
          </a:p>
        </p:txBody>
      </p:sp>
      <p:sp>
        <p:nvSpPr>
          <p:cNvPr id="72709" name="Rectangle 7">
            <a:extLst>
              <a:ext uri="{FF2B5EF4-FFF2-40B4-BE49-F238E27FC236}">
                <a16:creationId xmlns:a16="http://schemas.microsoft.com/office/drawing/2014/main" id="{0FD13BEA-F306-C648-054E-D16F134B9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013325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it-IT" altLang="it-IT">
                <a:latin typeface="Arial" panose="020B0604020202020204" pitchFamily="34" charset="0"/>
              </a:rPr>
              <a:t>Number of candidate predictors should be &lt; m/15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egnaposto numero diapositiva 3">
            <a:extLst>
              <a:ext uri="{FF2B5EF4-FFF2-40B4-BE49-F238E27FC236}">
                <a16:creationId xmlns:a16="http://schemas.microsoft.com/office/drawing/2014/main" id="{77E3A8E4-9FED-C72A-4954-3ACBABEDDF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F28FC495-EADB-0844-A51C-A1F9FDA4A68A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35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74754" name="Picture 4">
            <a:extLst>
              <a:ext uri="{FF2B5EF4-FFF2-40B4-BE49-F238E27FC236}">
                <a16:creationId xmlns:a16="http://schemas.microsoft.com/office/drawing/2014/main" id="{8AF60705-8737-102B-74F5-60AC5D67D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7848600" cy="538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5" name="Text Box 5">
            <a:extLst>
              <a:ext uri="{FF2B5EF4-FFF2-40B4-BE49-F238E27FC236}">
                <a16:creationId xmlns:a16="http://schemas.microsoft.com/office/drawing/2014/main" id="{DDAA9659-9E3C-45F6-B908-F5E067DF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805488"/>
            <a:ext cx="8353425" cy="746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>
                <a:latin typeface="Arial" panose="020B0604020202020204" pitchFamily="34" charset="0"/>
              </a:rPr>
              <a:t>Distribution of logistic regression coefficients in 111 small subsamples within GUSTO-I. Estimated coeffs are 0 or a value clearly &gt;0 since predictors with small effects are not selected.</a:t>
            </a:r>
          </a:p>
          <a:p>
            <a:pPr>
              <a:spcBef>
                <a:spcPct val="50000"/>
              </a:spcBef>
            </a:pPr>
            <a:r>
              <a:rPr lang="it-IT" altLang="it-IT" sz="1000">
                <a:solidFill>
                  <a:srgbClr val="820060"/>
                </a:solidFill>
                <a:latin typeface="Arial" panose="020B0604020202020204" pitchFamily="34" charset="0"/>
              </a:rPr>
              <a:t>Steyerberg, Clinical Prediction Models: A Practical Approach to Development, Validation, and Updating, Springer-Verlag 2009</a:t>
            </a: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290E9123-6ECA-80A6-BD0E-BD6C8A674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2400"/>
              <a:t>Biased estimation of coefficients: testimation bias</a:t>
            </a:r>
            <a:br>
              <a:rPr lang="it-IT" altLang="it-IT" sz="2400"/>
            </a:br>
            <a:endParaRPr lang="it-IT" altLang="it-IT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egnaposto numero diapositiva 3">
            <a:extLst>
              <a:ext uri="{FF2B5EF4-FFF2-40B4-BE49-F238E27FC236}">
                <a16:creationId xmlns:a16="http://schemas.microsoft.com/office/drawing/2014/main" id="{4110E783-6378-C60A-B9A9-0491341D00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E1EF1D99-04EC-9248-B536-4E97A03E13E1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36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3148EAB8-44E1-C0DB-A033-0E6A9B116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Misspecification of variability</a:t>
            </a:r>
            <a:br>
              <a:rPr lang="it-IT" altLang="it-IT"/>
            </a:br>
            <a:endParaRPr lang="it-IT" altLang="it-IT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B023599-6647-7DCB-81CA-6D59B535A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As noted in previous figure, the distribution of coeffs from stepwise selected model has a strange shape</a:t>
            </a:r>
          </a:p>
          <a:p>
            <a:pPr eaLnBrk="1" hangingPunct="1"/>
            <a:r>
              <a:rPr lang="it-IT" altLang="it-IT" sz="2400"/>
              <a:t>The interpretation of SEs of these coefficients is difficult or even impossible</a:t>
            </a:r>
          </a:p>
          <a:p>
            <a:pPr eaLnBrk="1" hangingPunct="1"/>
            <a:r>
              <a:rPr lang="it-IT" altLang="it-IT" sz="2400"/>
              <a:t>Some consider reporting of 95% confidence interval of coefficients meaningless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egnaposto numero diapositiva 3">
            <a:extLst>
              <a:ext uri="{FF2B5EF4-FFF2-40B4-BE49-F238E27FC236}">
                <a16:creationId xmlns:a16="http://schemas.microsoft.com/office/drawing/2014/main" id="{29953A03-CF7A-BF39-94C1-0F211E9761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7E89DBF8-9D67-3344-8690-06C80493C369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37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F70974B5-D9F4-1BC1-9159-7C57E9CBE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Worse prediction ability than full model</a:t>
            </a:r>
            <a:br>
              <a:rPr lang="it-IT" altLang="it-IT"/>
            </a:br>
            <a:endParaRPr lang="it-IT" altLang="it-IT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998C57E-0199-467C-639C-89BDE91A0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In our sample, stepwise selection does not decrease model performance by omitting some variables</a:t>
            </a:r>
          </a:p>
          <a:p>
            <a:pPr eaLnBrk="1" hangingPunct="1"/>
            <a:r>
              <a:rPr lang="it-IT" altLang="it-IT" sz="2400"/>
              <a:t>By def, it omits those with relatively weak effects</a:t>
            </a:r>
          </a:p>
          <a:p>
            <a:pPr eaLnBrk="1" hangingPunct="1"/>
            <a:r>
              <a:rPr lang="it-IT" altLang="it-IT" sz="2400"/>
              <a:t>But, what about validity of the predictions outside the study sample?</a:t>
            </a:r>
          </a:p>
          <a:p>
            <a:pPr eaLnBrk="1" hangingPunct="1"/>
            <a:endParaRPr lang="it-IT" altLang="it-IT" sz="2400"/>
          </a:p>
          <a:p>
            <a:pPr eaLnBrk="1" hangingPunct="1"/>
            <a:r>
              <a:rPr lang="it-IT" altLang="it-IT" sz="2400"/>
              <a:t>Bootstrapping (internal validation) and external validation (new patients) show that performance of stepwise selected models is worse than full model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egnaposto numero diapositiva 3">
            <a:extLst>
              <a:ext uri="{FF2B5EF4-FFF2-40B4-BE49-F238E27FC236}">
                <a16:creationId xmlns:a16="http://schemas.microsoft.com/office/drawing/2014/main" id="{785A5C5A-B6FD-38ED-A765-1468A8F35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197A1967-155C-544C-911A-5323C50938BD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38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C6E10C3D-3B55-3170-B77A-5275FAEF8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Influence of noise variables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157C444-0950-9AA4-7848-5007E08D4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200"/>
              <a:t>Derksen and Keselman found that in stepwise analyses the final model represented noise 20-74% of time, final model usually contained &lt; 1/2 actual number of authentic predictors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t-IT" sz="1600">
                <a:solidFill>
                  <a:schemeClr val="accent1"/>
                </a:solidFill>
              </a:rPr>
              <a:t>	Derksen S &amp; Keselman HJ. </a:t>
            </a:r>
            <a:r>
              <a:rPr lang="en-US" altLang="it-IT" sz="1600" i="1">
                <a:solidFill>
                  <a:schemeClr val="accent1"/>
                </a:solidFill>
              </a:rPr>
              <a:t>British Journal of Mathematical and Statistical Psychology</a:t>
            </a:r>
            <a:r>
              <a:rPr lang="en-US" altLang="it-IT" sz="1600">
                <a:solidFill>
                  <a:schemeClr val="accent1"/>
                </a:solidFill>
              </a:rPr>
              <a:t>, 45:265–282, 1992</a:t>
            </a:r>
          </a:p>
          <a:p>
            <a:pPr eaLnBrk="1" hangingPunct="1"/>
            <a:endParaRPr lang="en-US" altLang="it-IT" sz="2200"/>
          </a:p>
          <a:p>
            <a:pPr eaLnBrk="1" hangingPunct="1"/>
            <a:r>
              <a:rPr lang="en-US" altLang="it-IT" sz="2200"/>
              <a:t>The omission of a true predictor may be far worse than the inclusion of a noise variable</a:t>
            </a:r>
            <a:endParaRPr lang="en-US" altLang="it-IT" sz="1600"/>
          </a:p>
          <a:p>
            <a:pPr eaLnBrk="1" hangingPunct="1">
              <a:buFont typeface="Wingdings" pitchFamily="2" charset="2"/>
              <a:buNone/>
            </a:pPr>
            <a:endParaRPr lang="it-IT" altLang="it-IT" sz="1600"/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egnaposto numero diapositiva 5">
            <a:extLst>
              <a:ext uri="{FF2B5EF4-FFF2-40B4-BE49-F238E27FC236}">
                <a16:creationId xmlns:a16="http://schemas.microsoft.com/office/drawing/2014/main" id="{591E52AC-05B3-6E4B-1CA0-095389B337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5E496987-0D82-E444-9E85-CDD7B6F7690E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39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532B4F81-E240-A24D-6366-B5A780765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/>
              <a:t>Univariate screening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32477B3-20DC-BA66-27B5-245702BF7F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125538"/>
            <a:ext cx="8064500" cy="4967287"/>
          </a:xfrm>
        </p:spPr>
        <p:txBody>
          <a:bodyPr/>
          <a:lstStyle/>
          <a:p>
            <a:pPr eaLnBrk="1" hangingPunct="1"/>
            <a:r>
              <a:rPr lang="it-IT" altLang="it-IT" sz="1800"/>
              <a:t>Commonly: first analyze univariate relation between predictor and outcome</a:t>
            </a:r>
          </a:p>
          <a:p>
            <a:pPr eaLnBrk="1" hangingPunct="1"/>
            <a:r>
              <a:rPr lang="it-IT" altLang="it-IT" sz="1800"/>
              <a:t>If p&lt;0.05 (or other thresholds), the variable is kept for multivariable analysis</a:t>
            </a:r>
          </a:p>
          <a:p>
            <a:pPr eaLnBrk="1" hangingPunct="1"/>
            <a:r>
              <a:rPr lang="it-IT" altLang="it-IT" sz="1800"/>
              <a:t>It is just a (worse) variant of stepwise selection</a:t>
            </a:r>
          </a:p>
          <a:p>
            <a:pPr lvl="1" eaLnBrk="1" hangingPunct="1"/>
            <a:r>
              <a:rPr lang="it-IT" altLang="it-IT" sz="1600"/>
              <a:t>Candidate predictors are considered only in the 1° step</a:t>
            </a:r>
          </a:p>
          <a:p>
            <a:pPr eaLnBrk="1" hangingPunct="1"/>
            <a:r>
              <a:rPr lang="it-IT" altLang="it-IT" sz="1800"/>
              <a:t>Example</a:t>
            </a:r>
          </a:p>
        </p:txBody>
      </p:sp>
      <p:graphicFrame>
        <p:nvGraphicFramePr>
          <p:cNvPr id="182620" name="Group 348">
            <a:extLst>
              <a:ext uri="{FF2B5EF4-FFF2-40B4-BE49-F238E27FC236}">
                <a16:creationId xmlns:a16="http://schemas.microsoft.com/office/drawing/2014/main" id="{16612369-BBE6-A96A-20F0-7C4AFB25E84E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539750" y="3608388"/>
          <a:ext cx="3810000" cy="2194404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Univariate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Multivariable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Omit #5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Omit #4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Final model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2619" name="Group 347">
            <a:extLst>
              <a:ext uri="{FF2B5EF4-FFF2-40B4-BE49-F238E27FC236}">
                <a16:creationId xmlns:a16="http://schemas.microsoft.com/office/drawing/2014/main" id="{F940CDA5-0E19-B58C-6F4A-4BA43164A8A4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4787900" y="3573463"/>
          <a:ext cx="3792538" cy="2560635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Multivariable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Omit #8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Omit #7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Omit #5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Omit #4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Final model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altLang="it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numero diapositiva 3">
            <a:extLst>
              <a:ext uri="{FF2B5EF4-FFF2-40B4-BE49-F238E27FC236}">
                <a16:creationId xmlns:a16="http://schemas.microsoft.com/office/drawing/2014/main" id="{424DD4A4-1F57-F033-4B0E-286A5D9460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83DD6594-3838-D845-B48A-6CC34EEC74CD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4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3A7E9F7-82FC-842A-A0F8-A4632FDE8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Consequences of overfitting: Optimism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FD933BA-1EC9-6638-D022-3E5E1233F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Overfitting leads to a too optimistic impression of model performance</a:t>
            </a:r>
          </a:p>
        </p:txBody>
      </p:sp>
      <p:grpSp>
        <p:nvGrpSpPr>
          <p:cNvPr id="11268" name="Group 16">
            <a:extLst>
              <a:ext uri="{FF2B5EF4-FFF2-40B4-BE49-F238E27FC236}">
                <a16:creationId xmlns:a16="http://schemas.microsoft.com/office/drawing/2014/main" id="{09ADF8B2-96F3-7DF9-BBF4-FD9342640ED2}"/>
              </a:ext>
            </a:extLst>
          </p:cNvPr>
          <p:cNvGrpSpPr>
            <a:grpSpLocks/>
          </p:cNvGrpSpPr>
          <p:nvPr/>
        </p:nvGrpSpPr>
        <p:grpSpPr bwMode="auto">
          <a:xfrm>
            <a:off x="790575" y="3357563"/>
            <a:ext cx="3636963" cy="2592387"/>
            <a:chOff x="90" y="2115"/>
            <a:chExt cx="2291" cy="1633"/>
          </a:xfrm>
        </p:grpSpPr>
        <p:sp>
          <p:nvSpPr>
            <p:cNvPr id="11270" name="Text Box 5">
              <a:extLst>
                <a:ext uri="{FF2B5EF4-FFF2-40B4-BE49-F238E27FC236}">
                  <a16:creationId xmlns:a16="http://schemas.microsoft.com/office/drawing/2014/main" id="{C43E2A5C-65B3-3558-8DBA-705F4A932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2115"/>
              <a:ext cx="1043" cy="29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>
                  <a:latin typeface="Arial" panose="020B0604020202020204" pitchFamily="34" charset="0"/>
                </a:rPr>
                <a:t>Population</a:t>
              </a:r>
            </a:p>
          </p:txBody>
        </p:sp>
        <p:sp>
          <p:nvSpPr>
            <p:cNvPr id="11271" name="Text Box 6">
              <a:extLst>
                <a:ext uri="{FF2B5EF4-FFF2-40B4-BE49-F238E27FC236}">
                  <a16:creationId xmlns:a16="http://schemas.microsoft.com/office/drawing/2014/main" id="{0AD83EF3-678E-A9AE-BA8B-B1BE32B4F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73"/>
              <a:ext cx="907" cy="29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>
                  <a:latin typeface="Arial" panose="020B0604020202020204" pitchFamily="34" charset="0"/>
                </a:rPr>
                <a:t>Sample</a:t>
              </a:r>
            </a:p>
          </p:txBody>
        </p:sp>
        <p:sp>
          <p:nvSpPr>
            <p:cNvPr id="11272" name="Text Box 7">
              <a:extLst>
                <a:ext uri="{FF2B5EF4-FFF2-40B4-BE49-F238E27FC236}">
                  <a16:creationId xmlns:a16="http://schemas.microsoft.com/office/drawing/2014/main" id="{079FBEBA-B1C9-6B92-719D-F55593601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4" y="3454"/>
              <a:ext cx="6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>
                  <a:latin typeface="Arial" panose="020B0604020202020204" pitchFamily="34" charset="0"/>
                </a:rPr>
                <a:t>Model</a:t>
              </a:r>
            </a:p>
          </p:txBody>
        </p:sp>
        <p:sp>
          <p:nvSpPr>
            <p:cNvPr id="11273" name="Line 8">
              <a:extLst>
                <a:ext uri="{FF2B5EF4-FFF2-40B4-BE49-F238E27FC236}">
                  <a16:creationId xmlns:a16="http://schemas.microsoft.com/office/drawing/2014/main" id="{E1949C29-219E-3FF4-43CC-6B1895B11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243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74" name="Line 9">
              <a:extLst>
                <a:ext uri="{FF2B5EF4-FFF2-40B4-BE49-F238E27FC236}">
                  <a16:creationId xmlns:a16="http://schemas.microsoft.com/office/drawing/2014/main" id="{0CADCCA7-3506-8947-647D-E800B21EE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311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75" name="AutoShape 10">
              <a:extLst>
                <a:ext uri="{FF2B5EF4-FFF2-40B4-BE49-F238E27FC236}">
                  <a16:creationId xmlns:a16="http://schemas.microsoft.com/office/drawing/2014/main" id="{1B3D765F-9887-BB1A-1183-3E185871C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3430"/>
              <a:ext cx="817" cy="31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82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it-IT" altLang="it-IT"/>
            </a:p>
          </p:txBody>
        </p:sp>
        <p:cxnSp>
          <p:nvCxnSpPr>
            <p:cNvPr id="11276" name="AutoShape 11">
              <a:extLst>
                <a:ext uri="{FF2B5EF4-FFF2-40B4-BE49-F238E27FC236}">
                  <a16:creationId xmlns:a16="http://schemas.microsoft.com/office/drawing/2014/main" id="{F21FC06C-3505-F15D-05D6-D4A654F7A891}"/>
                </a:ext>
              </a:extLst>
            </p:cNvPr>
            <p:cNvCxnSpPr>
              <a:cxnSpLocks noChangeShapeType="1"/>
              <a:endCxn id="11271" idx="1"/>
            </p:cNvCxnSpPr>
            <p:nvPr/>
          </p:nvCxnSpPr>
          <p:spPr bwMode="auto">
            <a:xfrm rot="5400000" flipH="1">
              <a:off x="1088" y="3238"/>
              <a:ext cx="658" cy="22"/>
            </a:xfrm>
            <a:prstGeom prst="bentConnector4">
              <a:avLst>
                <a:gd name="adj1" fmla="val 9269"/>
                <a:gd name="adj2" fmla="val 754546"/>
              </a:avLst>
            </a:prstGeom>
            <a:noFill/>
            <a:ln w="9525">
              <a:solidFill>
                <a:srgbClr val="82006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7" name="AutoShape 12">
              <a:extLst>
                <a:ext uri="{FF2B5EF4-FFF2-40B4-BE49-F238E27FC236}">
                  <a16:creationId xmlns:a16="http://schemas.microsoft.com/office/drawing/2014/main" id="{16F1E6DB-4669-D6B0-0B98-8A641EC2FD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338" y="2205"/>
              <a:ext cx="90" cy="1327"/>
            </a:xfrm>
            <a:prstGeom prst="bentConnector3">
              <a:avLst>
                <a:gd name="adj1" fmla="val 445556"/>
              </a:avLst>
            </a:prstGeom>
            <a:noFill/>
            <a:ln w="9525">
              <a:solidFill>
                <a:srgbClr val="82006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78" name="Text Box 13">
              <a:extLst>
                <a:ext uri="{FF2B5EF4-FFF2-40B4-BE49-F238E27FC236}">
                  <a16:creationId xmlns:a16="http://schemas.microsoft.com/office/drawing/2014/main" id="{05D39FCA-F571-D471-229E-B08CBED49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" y="2436"/>
              <a:ext cx="93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1800">
                  <a:latin typeface="Arial" panose="020B0604020202020204" pitchFamily="34" charset="0"/>
                </a:rPr>
                <a:t>True performance</a:t>
              </a:r>
            </a:p>
          </p:txBody>
        </p:sp>
        <p:sp>
          <p:nvSpPr>
            <p:cNvPr id="11279" name="Text Box 14">
              <a:extLst>
                <a:ext uri="{FF2B5EF4-FFF2-40B4-BE49-F238E27FC236}">
                  <a16:creationId xmlns:a16="http://schemas.microsoft.com/office/drawing/2014/main" id="{BB82915C-4769-9931-3CF4-D9A777F94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" y="3022"/>
              <a:ext cx="93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1800" i="1">
                  <a:latin typeface="Arial" panose="020B0604020202020204" pitchFamily="34" charset="0"/>
                </a:rPr>
                <a:t>Apparent performance</a:t>
              </a:r>
            </a:p>
          </p:txBody>
        </p:sp>
      </p:grpSp>
      <p:sp>
        <p:nvSpPr>
          <p:cNvPr id="11269" name="Text Box 15">
            <a:extLst>
              <a:ext uri="{FF2B5EF4-FFF2-40B4-BE49-F238E27FC236}">
                <a16:creationId xmlns:a16="http://schemas.microsoft.com/office/drawing/2014/main" id="{C5C1F2FA-118E-E309-BCEC-4BD28AF0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33825"/>
            <a:ext cx="42481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>
                <a:latin typeface="Arial" panose="020B0604020202020204" pitchFamily="34" charset="0"/>
              </a:rPr>
              <a:t>Optimism =</a:t>
            </a:r>
          </a:p>
          <a:p>
            <a:pPr algn="ctr">
              <a:spcBef>
                <a:spcPct val="50000"/>
              </a:spcBef>
            </a:pPr>
            <a:r>
              <a:rPr lang="it-IT" altLang="it-IT">
                <a:latin typeface="Arial" panose="020B0604020202020204" pitchFamily="34" charset="0"/>
              </a:rPr>
              <a:t>true perf. –  apparent perf.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egnaposto numero diapositiva 3">
            <a:extLst>
              <a:ext uri="{FF2B5EF4-FFF2-40B4-BE49-F238E27FC236}">
                <a16:creationId xmlns:a16="http://schemas.microsoft.com/office/drawing/2014/main" id="{73A74582-00E2-3C7C-F822-A8AF533EA3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C4CA231-EF02-9B4D-9951-D8584952C98D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40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C31F7882-CEA5-0B70-4943-2EF646E3D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References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52DD9AD-47AD-0E58-E818-EDF8F0DC1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Ewout W. Steyerberg Clinical Prediction Models: </a:t>
            </a:r>
            <a:br>
              <a:rPr lang="it-IT" altLang="it-IT" sz="2400"/>
            </a:br>
            <a:r>
              <a:rPr lang="it-IT" altLang="it-IT" sz="2400"/>
              <a:t>A Practical Approach to Development, Validation, and Updating, Springer-Verlag, New York, 2009</a:t>
            </a:r>
            <a:endParaRPr lang="it-IT" altLang="it-IT" b="1"/>
          </a:p>
          <a:p>
            <a:pPr eaLnBrk="1" hangingPunct="1"/>
            <a:endParaRPr lang="it-IT" altLang="it-IT" b="1"/>
          </a:p>
          <a:p>
            <a:pPr eaLnBrk="1" hangingPunct="1"/>
            <a:r>
              <a:rPr lang="it-IT" altLang="it-IT" sz="2400"/>
              <a:t>Frank E. Harrell Jr., </a:t>
            </a:r>
            <a:r>
              <a:rPr lang="it-IT" altLang="it-IT" sz="2400" i="1"/>
              <a:t>Regression Modeling Strategies</a:t>
            </a:r>
            <a:r>
              <a:rPr lang="it-IT" altLang="it-IT" sz="2400"/>
              <a:t>, Springer-Verlag, New York, 2001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egnaposto numero diapositiva 3">
            <a:extLst>
              <a:ext uri="{FF2B5EF4-FFF2-40B4-BE49-F238E27FC236}">
                <a16:creationId xmlns:a16="http://schemas.microsoft.com/office/drawing/2014/main" id="{213F86F2-A467-F22C-E580-CB44DD2291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06B81D9-49FF-7E46-A49D-8EE914724D5B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5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460BB98-D776-A901-33D0-A4BBC14C5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Causes of overfitting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BE8E339-EBA2-15DA-690E-49F081150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Model uncertainty</a:t>
            </a:r>
          </a:p>
          <a:p>
            <a:pPr lvl="1" eaLnBrk="1" hangingPunct="1"/>
            <a:endParaRPr lang="it-IT" altLang="it-IT" sz="2800"/>
          </a:p>
          <a:p>
            <a:pPr lvl="1" eaLnBrk="1" hangingPunct="1"/>
            <a:endParaRPr lang="it-IT" altLang="it-IT" sz="2800"/>
          </a:p>
          <a:p>
            <a:pPr eaLnBrk="1" hangingPunct="1"/>
            <a:r>
              <a:rPr lang="it-IT" altLang="it-IT" sz="2800"/>
              <a:t>Parameter uncertainty</a:t>
            </a:r>
          </a:p>
          <a:p>
            <a:pPr lvl="1" eaLnBrk="1" hangingPunct="1"/>
            <a:endParaRPr lang="it-IT" altLang="it-IT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numero diapositiva 3">
            <a:extLst>
              <a:ext uri="{FF2B5EF4-FFF2-40B4-BE49-F238E27FC236}">
                <a16:creationId xmlns:a16="http://schemas.microsoft.com/office/drawing/2014/main" id="{4D5B0135-469A-8792-61D8-D027635FD9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235D440A-34B9-2444-906D-8982EA18BBED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6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6D31B19-6638-1EAD-902B-F39CF7114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Causes of overfitting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F58CA188-3B73-2B7E-E705-FA4E464C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Model uncertainty</a:t>
            </a:r>
          </a:p>
          <a:p>
            <a:pPr lvl="1" eaLnBrk="1" hangingPunct="1"/>
            <a:r>
              <a:rPr lang="it-IT" altLang="it-IT" sz="2000"/>
              <a:t>The structure of a model is not pre-specified but determined by data: </a:t>
            </a:r>
            <a:r>
              <a:rPr lang="it-IT" altLang="it-IT" sz="2000">
                <a:solidFill>
                  <a:srgbClr val="76004C"/>
                </a:solidFill>
              </a:rPr>
              <a:t>selection</a:t>
            </a:r>
            <a:r>
              <a:rPr lang="it-IT" altLang="it-IT" sz="2000"/>
              <a:t> </a:t>
            </a:r>
            <a:r>
              <a:rPr lang="it-IT" altLang="it-IT" sz="2000" i="1">
                <a:solidFill>
                  <a:srgbClr val="76004C"/>
                </a:solidFill>
              </a:rPr>
              <a:t>(of the predictors)</a:t>
            </a:r>
            <a:r>
              <a:rPr lang="it-IT" altLang="it-IT" sz="2000"/>
              <a:t> </a:t>
            </a:r>
            <a:r>
              <a:rPr lang="it-IT" altLang="it-IT" sz="2000">
                <a:solidFill>
                  <a:srgbClr val="76004C"/>
                </a:solidFill>
              </a:rPr>
              <a:t>bias</a:t>
            </a:r>
          </a:p>
          <a:p>
            <a:pPr lvl="1" eaLnBrk="1" hangingPunct="1"/>
            <a:endParaRPr lang="it-IT" altLang="it-IT" sz="2000">
              <a:solidFill>
                <a:srgbClr val="76004C"/>
              </a:solidFill>
            </a:endParaRPr>
          </a:p>
          <a:p>
            <a:pPr lvl="2" eaLnBrk="1" hangingPunct="1"/>
            <a:r>
              <a:rPr lang="it-IT" altLang="it-IT" sz="1800"/>
              <a:t>Example: </a:t>
            </a:r>
            <a:r>
              <a:rPr lang="it-IT" altLang="it-IT" sz="1800">
                <a:solidFill>
                  <a:schemeClr val="tx1"/>
                </a:solidFill>
              </a:rPr>
              <a:t>investigate 20 potential predictors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If all noise variables (i.e. true regression coeffs = 0), on average one variable will be statistically significant (p&lt;0.05)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Its effect will be quite extreme (very small or very large)</a:t>
            </a:r>
          </a:p>
          <a:p>
            <a:pPr lvl="1" eaLnBrk="1" hangingPunct="1"/>
            <a:endParaRPr lang="it-IT" altLang="it-I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3">
            <a:extLst>
              <a:ext uri="{FF2B5EF4-FFF2-40B4-BE49-F238E27FC236}">
                <a16:creationId xmlns:a16="http://schemas.microsoft.com/office/drawing/2014/main" id="{35A3BADA-5AF2-DA3B-4FA4-D89004535A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C28BE2D3-F88A-DE4F-B952-59E69486D196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7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51F25A8-4E88-25FB-4F4F-1A081B86F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Testimation bias</a:t>
            </a:r>
          </a:p>
        </p:txBody>
      </p:sp>
      <p:sp>
        <p:nvSpPr>
          <p:cNvPr id="190498" name="Freeform 34">
            <a:extLst>
              <a:ext uri="{FF2B5EF4-FFF2-40B4-BE49-F238E27FC236}">
                <a16:creationId xmlns:a16="http://schemas.microsoft.com/office/drawing/2014/main" id="{AED9D13A-EDA7-2528-1425-B354314A7E03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651500" y="4365625"/>
            <a:ext cx="1225550" cy="647700"/>
          </a:xfrm>
          <a:custGeom>
            <a:avLst/>
            <a:gdLst>
              <a:gd name="T0" fmla="*/ 0 w 1152"/>
              <a:gd name="T1" fmla="*/ 647700 h 576"/>
              <a:gd name="T2" fmla="*/ 1225550 w 1152"/>
              <a:gd name="T3" fmla="*/ 647700 h 576"/>
              <a:gd name="T4" fmla="*/ 1225550 w 1152"/>
              <a:gd name="T5" fmla="*/ 0 h 576"/>
              <a:gd name="T6" fmla="*/ 1123421 w 1152"/>
              <a:gd name="T7" fmla="*/ 161925 h 576"/>
              <a:gd name="T8" fmla="*/ 919163 w 1152"/>
              <a:gd name="T9" fmla="*/ 377825 h 576"/>
              <a:gd name="T10" fmla="*/ 714904 w 1152"/>
              <a:gd name="T11" fmla="*/ 485775 h 576"/>
              <a:gd name="T12" fmla="*/ 306388 w 1152"/>
              <a:gd name="T13" fmla="*/ 539750 h 576"/>
              <a:gd name="T14" fmla="*/ 0 w 1152"/>
              <a:gd name="T15" fmla="*/ 539750 h 576"/>
              <a:gd name="T16" fmla="*/ 0 w 1152"/>
              <a:gd name="T17" fmla="*/ 647700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52" h="576">
                <a:moveTo>
                  <a:pt x="0" y="576"/>
                </a:moveTo>
                <a:lnTo>
                  <a:pt x="1152" y="576"/>
                </a:lnTo>
                <a:lnTo>
                  <a:pt x="1152" y="0"/>
                </a:lnTo>
                <a:lnTo>
                  <a:pt x="1056" y="144"/>
                </a:lnTo>
                <a:lnTo>
                  <a:pt x="864" y="336"/>
                </a:lnTo>
                <a:lnTo>
                  <a:pt x="672" y="432"/>
                </a:lnTo>
                <a:lnTo>
                  <a:pt x="288" y="480"/>
                </a:lnTo>
                <a:lnTo>
                  <a:pt x="0" y="480"/>
                </a:lnTo>
                <a:lnTo>
                  <a:pt x="0" y="576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2" name="Text Box 54">
            <a:extLst>
              <a:ext uri="{FF2B5EF4-FFF2-40B4-BE49-F238E27FC236}">
                <a16:creationId xmlns:a16="http://schemas.microsoft.com/office/drawing/2014/main" id="{85A2D0FA-0794-8E17-C26B-784A29801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400800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it-IT"/>
          </a:p>
        </p:txBody>
      </p:sp>
      <p:grpSp>
        <p:nvGrpSpPr>
          <p:cNvPr id="17413" name="Group 75">
            <a:extLst>
              <a:ext uri="{FF2B5EF4-FFF2-40B4-BE49-F238E27FC236}">
                <a16:creationId xmlns:a16="http://schemas.microsoft.com/office/drawing/2014/main" id="{45403357-4B82-E083-1924-AC85A0714499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349500"/>
            <a:ext cx="6624637" cy="3289300"/>
            <a:chOff x="839" y="1752"/>
            <a:chExt cx="4173" cy="2072"/>
          </a:xfrm>
        </p:grpSpPr>
        <p:grpSp>
          <p:nvGrpSpPr>
            <p:cNvPr id="17416" name="Group 53">
              <a:extLst>
                <a:ext uri="{FF2B5EF4-FFF2-40B4-BE49-F238E27FC236}">
                  <a16:creationId xmlns:a16="http://schemas.microsoft.com/office/drawing/2014/main" id="{BA903661-DA97-8787-4DDB-119717D2BD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9" y="1752"/>
              <a:ext cx="3909" cy="1720"/>
              <a:chOff x="655" y="2008"/>
              <a:chExt cx="3909" cy="1720"/>
            </a:xfrm>
          </p:grpSpPr>
          <p:sp>
            <p:nvSpPr>
              <p:cNvPr id="17431" name="Freeform 26">
                <a:extLst>
                  <a:ext uri="{FF2B5EF4-FFF2-40B4-BE49-F238E27FC236}">
                    <a16:creationId xmlns:a16="http://schemas.microsoft.com/office/drawing/2014/main" id="{6C292E55-68F9-91E3-B259-61FEE911C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5" y="2008"/>
                <a:ext cx="1624" cy="1610"/>
              </a:xfrm>
              <a:custGeom>
                <a:avLst/>
                <a:gdLst>
                  <a:gd name="T0" fmla="*/ 0 w 1968"/>
                  <a:gd name="T1" fmla="*/ 1610 h 1728"/>
                  <a:gd name="T2" fmla="*/ 295 w 1968"/>
                  <a:gd name="T3" fmla="*/ 1560 h 1728"/>
                  <a:gd name="T4" fmla="*/ 473 w 1968"/>
                  <a:gd name="T5" fmla="*/ 1522 h 1728"/>
                  <a:gd name="T6" fmla="*/ 627 w 1968"/>
                  <a:gd name="T7" fmla="*/ 1429 h 1728"/>
                  <a:gd name="T8" fmla="*/ 777 w 1968"/>
                  <a:gd name="T9" fmla="*/ 1286 h 1728"/>
                  <a:gd name="T10" fmla="*/ 1108 w 1968"/>
                  <a:gd name="T11" fmla="*/ 749 h 1728"/>
                  <a:gd name="T12" fmla="*/ 1280 w 1968"/>
                  <a:gd name="T13" fmla="*/ 418 h 1728"/>
                  <a:gd name="T14" fmla="*/ 1385 w 1968"/>
                  <a:gd name="T15" fmla="*/ 206 h 1728"/>
                  <a:gd name="T16" fmla="*/ 1467 w 1968"/>
                  <a:gd name="T17" fmla="*/ 75 h 1728"/>
                  <a:gd name="T18" fmla="*/ 1545 w 1968"/>
                  <a:gd name="T19" fmla="*/ 19 h 1728"/>
                  <a:gd name="T20" fmla="*/ 1624 w 1968"/>
                  <a:gd name="T21" fmla="*/ 0 h 17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68" h="1728">
                    <a:moveTo>
                      <a:pt x="0" y="1728"/>
                    </a:moveTo>
                    <a:lnTo>
                      <a:pt x="358" y="1674"/>
                    </a:lnTo>
                    <a:lnTo>
                      <a:pt x="573" y="1634"/>
                    </a:lnTo>
                    <a:lnTo>
                      <a:pt x="760" y="1534"/>
                    </a:lnTo>
                    <a:lnTo>
                      <a:pt x="941" y="1380"/>
                    </a:lnTo>
                    <a:lnTo>
                      <a:pt x="1343" y="804"/>
                    </a:lnTo>
                    <a:lnTo>
                      <a:pt x="1551" y="449"/>
                    </a:lnTo>
                    <a:lnTo>
                      <a:pt x="1678" y="221"/>
                    </a:lnTo>
                    <a:lnTo>
                      <a:pt x="1778" y="80"/>
                    </a:lnTo>
                    <a:lnTo>
                      <a:pt x="1872" y="20"/>
                    </a:lnTo>
                    <a:lnTo>
                      <a:pt x="196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2" name="Freeform 27">
                <a:extLst>
                  <a:ext uri="{FF2B5EF4-FFF2-40B4-BE49-F238E27FC236}">
                    <a16:creationId xmlns:a16="http://schemas.microsoft.com/office/drawing/2014/main" id="{00E815BD-9850-54A8-1827-29C5778101A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559" y="2008"/>
                <a:ext cx="1611" cy="1610"/>
              </a:xfrm>
              <a:custGeom>
                <a:avLst/>
                <a:gdLst>
                  <a:gd name="T0" fmla="*/ 0 w 1968"/>
                  <a:gd name="T1" fmla="*/ 1610 h 1728"/>
                  <a:gd name="T2" fmla="*/ 293 w 1968"/>
                  <a:gd name="T3" fmla="*/ 1560 h 1728"/>
                  <a:gd name="T4" fmla="*/ 469 w 1968"/>
                  <a:gd name="T5" fmla="*/ 1522 h 1728"/>
                  <a:gd name="T6" fmla="*/ 622 w 1968"/>
                  <a:gd name="T7" fmla="*/ 1429 h 1728"/>
                  <a:gd name="T8" fmla="*/ 770 w 1968"/>
                  <a:gd name="T9" fmla="*/ 1286 h 1728"/>
                  <a:gd name="T10" fmla="*/ 1099 w 1968"/>
                  <a:gd name="T11" fmla="*/ 749 h 1728"/>
                  <a:gd name="T12" fmla="*/ 1270 w 1968"/>
                  <a:gd name="T13" fmla="*/ 418 h 1728"/>
                  <a:gd name="T14" fmla="*/ 1374 w 1968"/>
                  <a:gd name="T15" fmla="*/ 206 h 1728"/>
                  <a:gd name="T16" fmla="*/ 1455 w 1968"/>
                  <a:gd name="T17" fmla="*/ 75 h 1728"/>
                  <a:gd name="T18" fmla="*/ 1532 w 1968"/>
                  <a:gd name="T19" fmla="*/ 19 h 1728"/>
                  <a:gd name="T20" fmla="*/ 1611 w 1968"/>
                  <a:gd name="T21" fmla="*/ 0 h 17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68" h="1728">
                    <a:moveTo>
                      <a:pt x="0" y="1728"/>
                    </a:moveTo>
                    <a:lnTo>
                      <a:pt x="358" y="1674"/>
                    </a:lnTo>
                    <a:lnTo>
                      <a:pt x="573" y="1634"/>
                    </a:lnTo>
                    <a:lnTo>
                      <a:pt x="760" y="1534"/>
                    </a:lnTo>
                    <a:lnTo>
                      <a:pt x="941" y="1380"/>
                    </a:lnTo>
                    <a:lnTo>
                      <a:pt x="1343" y="804"/>
                    </a:lnTo>
                    <a:lnTo>
                      <a:pt x="1551" y="449"/>
                    </a:lnTo>
                    <a:lnTo>
                      <a:pt x="1678" y="221"/>
                    </a:lnTo>
                    <a:lnTo>
                      <a:pt x="1778" y="80"/>
                    </a:lnTo>
                    <a:lnTo>
                      <a:pt x="1872" y="20"/>
                    </a:lnTo>
                    <a:lnTo>
                      <a:pt x="196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3" name="Line 28">
                <a:extLst>
                  <a:ext uri="{FF2B5EF4-FFF2-40B4-BE49-F238E27FC236}">
                    <a16:creationId xmlns:a16="http://schemas.microsoft.com/office/drawing/2014/main" id="{341AE088-7C03-27D6-7C49-25772F78E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5" y="3705"/>
                <a:ext cx="3909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4" name="Line 31">
                <a:extLst>
                  <a:ext uri="{FF2B5EF4-FFF2-40B4-BE49-F238E27FC236}">
                    <a16:creationId xmlns:a16="http://schemas.microsoft.com/office/drawing/2014/main" id="{E78204CF-EA9B-3D70-7F3E-77B0F2838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71" y="2010"/>
                <a:ext cx="4" cy="17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7417" name="Text Box 33">
              <a:extLst>
                <a:ext uri="{FF2B5EF4-FFF2-40B4-BE49-F238E27FC236}">
                  <a16:creationId xmlns:a16="http://schemas.microsoft.com/office/drawing/2014/main" id="{663B477A-33C8-F9A5-A614-B1B73B3F9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0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7418" name="Text Box 55">
              <a:extLst>
                <a:ext uri="{FF2B5EF4-FFF2-40B4-BE49-F238E27FC236}">
                  <a16:creationId xmlns:a16="http://schemas.microsoft.com/office/drawing/2014/main" id="{163B2634-EBEF-EE08-739C-13B6D7E5A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612"/>
              <a:ext cx="326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600">
                  <a:latin typeface="Arial" panose="020B0604020202020204" pitchFamily="34" charset="0"/>
                </a:rPr>
                <a:t>Estimated regression coefficient</a:t>
              </a:r>
            </a:p>
          </p:txBody>
        </p:sp>
        <p:sp>
          <p:nvSpPr>
            <p:cNvPr id="17419" name="Line 62">
              <a:extLst>
                <a:ext uri="{FF2B5EF4-FFF2-40B4-BE49-F238E27FC236}">
                  <a16:creationId xmlns:a16="http://schemas.microsoft.com/office/drawing/2014/main" id="{181C3940-5156-A969-5DE9-88F8CFB19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3429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0" name="Line 63">
              <a:extLst>
                <a:ext uri="{FF2B5EF4-FFF2-40B4-BE49-F238E27FC236}">
                  <a16:creationId xmlns:a16="http://schemas.microsoft.com/office/drawing/2014/main" id="{14A966C3-E882-89E7-C214-DF1476856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1" y="3430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1" name="Line 64">
              <a:extLst>
                <a:ext uri="{FF2B5EF4-FFF2-40B4-BE49-F238E27FC236}">
                  <a16:creationId xmlns:a16="http://schemas.microsoft.com/office/drawing/2014/main" id="{7D9878A4-41E4-371D-92B2-0F8A21CD8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3430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2" name="Line 65">
              <a:extLst>
                <a:ext uri="{FF2B5EF4-FFF2-40B4-BE49-F238E27FC236}">
                  <a16:creationId xmlns:a16="http://schemas.microsoft.com/office/drawing/2014/main" id="{38C8A1CC-D27C-461F-5B5A-980E63867B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3430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3" name="Line 66">
              <a:extLst>
                <a:ext uri="{FF2B5EF4-FFF2-40B4-BE49-F238E27FC236}">
                  <a16:creationId xmlns:a16="http://schemas.microsoft.com/office/drawing/2014/main" id="{C9B67352-2709-3759-9C1B-CFF8C7730D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3431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4" name="Line 67">
              <a:extLst>
                <a:ext uri="{FF2B5EF4-FFF2-40B4-BE49-F238E27FC236}">
                  <a16:creationId xmlns:a16="http://schemas.microsoft.com/office/drawing/2014/main" id="{270EAD1E-CED0-1710-DD4E-E369A61C2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3431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5" name="Text Box 68">
              <a:extLst>
                <a:ext uri="{FF2B5EF4-FFF2-40B4-BE49-F238E27FC236}">
                  <a16:creationId xmlns:a16="http://schemas.microsoft.com/office/drawing/2014/main" id="{7EF95276-D135-425B-F7AC-8EA41B2B4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0.5</a:t>
              </a:r>
            </a:p>
          </p:txBody>
        </p:sp>
        <p:sp>
          <p:nvSpPr>
            <p:cNvPr id="17426" name="Text Box 69">
              <a:extLst>
                <a:ext uri="{FF2B5EF4-FFF2-40B4-BE49-F238E27FC236}">
                  <a16:creationId xmlns:a16="http://schemas.microsoft.com/office/drawing/2014/main" id="{DECA3375-26B1-5B52-EDCD-4DD5DCCDC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9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27" name="Text Box 70">
              <a:extLst>
                <a:ext uri="{FF2B5EF4-FFF2-40B4-BE49-F238E27FC236}">
                  <a16:creationId xmlns:a16="http://schemas.microsoft.com/office/drawing/2014/main" id="{0F3B96DE-87FE-AE90-653C-46E9FED6D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6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1.5</a:t>
              </a:r>
            </a:p>
          </p:txBody>
        </p:sp>
        <p:sp>
          <p:nvSpPr>
            <p:cNvPr id="17428" name="Text Box 72">
              <a:extLst>
                <a:ext uri="{FF2B5EF4-FFF2-40B4-BE49-F238E27FC236}">
                  <a16:creationId xmlns:a16="http://schemas.microsoft.com/office/drawing/2014/main" id="{B1F03650-2A75-B4BE-8690-B9C67A6AE0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-1.5</a:t>
              </a:r>
            </a:p>
          </p:txBody>
        </p:sp>
        <p:sp>
          <p:nvSpPr>
            <p:cNvPr id="17429" name="Text Box 73">
              <a:extLst>
                <a:ext uri="{FF2B5EF4-FFF2-40B4-BE49-F238E27FC236}">
                  <a16:creationId xmlns:a16="http://schemas.microsoft.com/office/drawing/2014/main" id="{3FD1588A-8097-2513-DD5E-C12B06B58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3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 -1</a:t>
              </a:r>
            </a:p>
          </p:txBody>
        </p:sp>
        <p:sp>
          <p:nvSpPr>
            <p:cNvPr id="17430" name="Text Box 74">
              <a:extLst>
                <a:ext uri="{FF2B5EF4-FFF2-40B4-BE49-F238E27FC236}">
                  <a16:creationId xmlns:a16="http://schemas.microsoft.com/office/drawing/2014/main" id="{5304B749-8866-2981-A0EA-8897B3664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3465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-0.5</a:t>
              </a:r>
            </a:p>
          </p:txBody>
        </p:sp>
      </p:grpSp>
      <p:sp>
        <p:nvSpPr>
          <p:cNvPr id="190540" name="Text Box 76">
            <a:extLst>
              <a:ext uri="{FF2B5EF4-FFF2-40B4-BE49-F238E27FC236}">
                <a16:creationId xmlns:a16="http://schemas.microsoft.com/office/drawing/2014/main" id="{6E30246B-0AD8-25C5-8B92-B10DEDA9F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800">
                <a:latin typeface="Arial" panose="020B0604020202020204" pitchFamily="34" charset="0"/>
              </a:rPr>
              <a:t>Noise variable: E(</a:t>
            </a:r>
            <a:r>
              <a:rPr lang="it-IT" altLang="it-IT" sz="1800" i="1">
                <a:latin typeface="Symbol" pitchFamily="2" charset="2"/>
              </a:rPr>
              <a:t>b</a:t>
            </a:r>
            <a:r>
              <a:rPr lang="it-IT" altLang="it-IT" sz="1800">
                <a:latin typeface="Arial" panose="020B0604020202020204" pitchFamily="34" charset="0"/>
              </a:rPr>
              <a:t>)=0; suppose SE=0.5. Statistically significant if estimated coefficient is &lt; -1.96*0.5 = -0.98 or &gt; 0.98 (exp(0.98)=2.7)</a:t>
            </a:r>
          </a:p>
        </p:txBody>
      </p:sp>
      <p:sp>
        <p:nvSpPr>
          <p:cNvPr id="190542" name="Freeform 78">
            <a:extLst>
              <a:ext uri="{FF2B5EF4-FFF2-40B4-BE49-F238E27FC236}">
                <a16:creationId xmlns:a16="http://schemas.microsoft.com/office/drawing/2014/main" id="{0C390EB6-96F8-DF34-81D5-4CDB2D1A1350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1763713" y="4221163"/>
            <a:ext cx="1223962" cy="792162"/>
          </a:xfrm>
          <a:custGeom>
            <a:avLst/>
            <a:gdLst>
              <a:gd name="T0" fmla="*/ 0 w 1152"/>
              <a:gd name="T1" fmla="*/ 792162 h 576"/>
              <a:gd name="T2" fmla="*/ 1223962 w 1152"/>
              <a:gd name="T3" fmla="*/ 792162 h 576"/>
              <a:gd name="T4" fmla="*/ 1223962 w 1152"/>
              <a:gd name="T5" fmla="*/ 0 h 576"/>
              <a:gd name="T6" fmla="*/ 1121965 w 1152"/>
              <a:gd name="T7" fmla="*/ 198041 h 576"/>
              <a:gd name="T8" fmla="*/ 917972 w 1152"/>
              <a:gd name="T9" fmla="*/ 462095 h 576"/>
              <a:gd name="T10" fmla="*/ 713978 w 1152"/>
              <a:gd name="T11" fmla="*/ 594122 h 576"/>
              <a:gd name="T12" fmla="*/ 305991 w 1152"/>
              <a:gd name="T13" fmla="*/ 660135 h 576"/>
              <a:gd name="T14" fmla="*/ 0 w 1152"/>
              <a:gd name="T15" fmla="*/ 660135 h 576"/>
              <a:gd name="T16" fmla="*/ 0 w 1152"/>
              <a:gd name="T17" fmla="*/ 792162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52" h="576">
                <a:moveTo>
                  <a:pt x="0" y="576"/>
                </a:moveTo>
                <a:lnTo>
                  <a:pt x="1152" y="576"/>
                </a:lnTo>
                <a:lnTo>
                  <a:pt x="1152" y="0"/>
                </a:lnTo>
                <a:lnTo>
                  <a:pt x="1056" y="144"/>
                </a:lnTo>
                <a:lnTo>
                  <a:pt x="864" y="336"/>
                </a:lnTo>
                <a:lnTo>
                  <a:pt x="672" y="432"/>
                </a:lnTo>
                <a:lnTo>
                  <a:pt x="288" y="480"/>
                </a:lnTo>
                <a:lnTo>
                  <a:pt x="0" y="480"/>
                </a:lnTo>
                <a:lnTo>
                  <a:pt x="0" y="576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3">
            <a:extLst>
              <a:ext uri="{FF2B5EF4-FFF2-40B4-BE49-F238E27FC236}">
                <a16:creationId xmlns:a16="http://schemas.microsoft.com/office/drawing/2014/main" id="{3A0C51B2-5A97-30AB-7747-4A44BE0160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A2FABC35-7807-1445-A04B-B5EFB43E3D24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8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6AD7F30-293B-2075-2949-449D64375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Causes of overfitting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2C79D5DC-F9FA-F902-26E2-7C21F4EC4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Model uncertainty</a:t>
            </a:r>
          </a:p>
          <a:p>
            <a:pPr lvl="1" eaLnBrk="1" hangingPunct="1"/>
            <a:r>
              <a:rPr lang="it-IT" altLang="it-IT" sz="2000"/>
              <a:t>The structure of a model is not pre-specified but determined by data: </a:t>
            </a:r>
            <a:r>
              <a:rPr lang="it-IT" altLang="it-IT" sz="2000">
                <a:solidFill>
                  <a:srgbClr val="76004C"/>
                </a:solidFill>
              </a:rPr>
              <a:t>selection</a:t>
            </a:r>
            <a:r>
              <a:rPr lang="it-IT" altLang="it-IT" sz="2000"/>
              <a:t> </a:t>
            </a:r>
            <a:r>
              <a:rPr lang="it-IT" altLang="it-IT" sz="2000" i="1">
                <a:solidFill>
                  <a:srgbClr val="76004C"/>
                </a:solidFill>
              </a:rPr>
              <a:t>(of the predictors)</a:t>
            </a:r>
            <a:r>
              <a:rPr lang="it-IT" altLang="it-IT" sz="2000"/>
              <a:t> </a:t>
            </a:r>
            <a:r>
              <a:rPr lang="it-IT" altLang="it-IT" sz="2000">
                <a:solidFill>
                  <a:srgbClr val="76004C"/>
                </a:solidFill>
              </a:rPr>
              <a:t>bias</a:t>
            </a:r>
          </a:p>
          <a:p>
            <a:pPr lvl="1" eaLnBrk="1" hangingPunct="1"/>
            <a:endParaRPr lang="it-IT" altLang="it-IT" sz="2000">
              <a:solidFill>
                <a:srgbClr val="76004C"/>
              </a:solidFill>
            </a:endParaRPr>
          </a:p>
          <a:p>
            <a:pPr lvl="2" eaLnBrk="1" hangingPunct="1"/>
            <a:r>
              <a:rPr lang="it-IT" altLang="it-IT" sz="1800"/>
              <a:t>Example: </a:t>
            </a:r>
            <a:r>
              <a:rPr lang="it-IT" altLang="it-IT" sz="1800">
                <a:solidFill>
                  <a:schemeClr val="tx1"/>
                </a:solidFill>
              </a:rPr>
              <a:t>investigate 20 potential predictors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If some of the 20 variables are true predictors, some will have a small effect, some a large effect</a:t>
            </a:r>
          </a:p>
          <a:p>
            <a:pPr lvl="2" eaLnBrk="1" hangingPunct="1"/>
            <a:r>
              <a:rPr lang="it-IT" altLang="it-IT" sz="1800">
                <a:solidFill>
                  <a:schemeClr val="tx1"/>
                </a:solidFill>
              </a:rPr>
              <a:t>If we only include a predictor when it has a large effect, we overestimate its effect: </a:t>
            </a:r>
            <a:r>
              <a:rPr lang="it-IT" altLang="it-IT" sz="1800" b="1">
                <a:solidFill>
                  <a:srgbClr val="820060"/>
                </a:solidFill>
              </a:rPr>
              <a:t>testimation bias</a:t>
            </a:r>
          </a:p>
          <a:p>
            <a:pPr lvl="1" eaLnBrk="1" hangingPunct="1"/>
            <a:endParaRPr lang="it-IT" altLang="it-I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3">
            <a:extLst>
              <a:ext uri="{FF2B5EF4-FFF2-40B4-BE49-F238E27FC236}">
                <a16:creationId xmlns:a16="http://schemas.microsoft.com/office/drawing/2014/main" id="{EF4406B6-224F-AD7C-EB8D-7616242B05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AAC0E193-0D97-AF49-B614-A492F8BD2498}" type="slidenum">
              <a:rPr lang="it-IT" altLang="it-IT" sz="800">
                <a:solidFill>
                  <a:srgbClr val="820060"/>
                </a:solidFill>
                <a:latin typeface="Arial Unicode MS" panose="020B0604020202020204" pitchFamily="34" charset="-128"/>
              </a:rPr>
              <a:pPr/>
              <a:t>9</a:t>
            </a:fld>
            <a:endParaRPr lang="it-IT" altLang="it-IT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88DAAAF-5BC6-9AF1-1821-D22C46FF8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Testimation bias</a:t>
            </a: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6FA3AD2A-93CE-D7EB-5568-C03C9A200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400800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it-IT"/>
          </a:p>
        </p:txBody>
      </p:sp>
      <p:grpSp>
        <p:nvGrpSpPr>
          <p:cNvPr id="21508" name="Group 29">
            <a:extLst>
              <a:ext uri="{FF2B5EF4-FFF2-40B4-BE49-F238E27FC236}">
                <a16:creationId xmlns:a16="http://schemas.microsoft.com/office/drawing/2014/main" id="{6A55EEFC-DF5B-7C75-C2C0-4F0F420B3B58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349500"/>
            <a:ext cx="6624637" cy="3289300"/>
            <a:chOff x="793" y="1480"/>
            <a:chExt cx="4173" cy="2072"/>
          </a:xfrm>
        </p:grpSpPr>
        <p:sp>
          <p:nvSpPr>
            <p:cNvPr id="21514" name="Rectangle 3">
              <a:extLst>
                <a:ext uri="{FF2B5EF4-FFF2-40B4-BE49-F238E27FC236}">
                  <a16:creationId xmlns:a16="http://schemas.microsoft.com/office/drawing/2014/main" id="{51425D41-F123-13A8-B672-047C3C74D2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4" y="2296"/>
              <a:ext cx="1906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1515" name="Freeform 8">
              <a:extLst>
                <a:ext uri="{FF2B5EF4-FFF2-40B4-BE49-F238E27FC236}">
                  <a16:creationId xmlns:a16="http://schemas.microsoft.com/office/drawing/2014/main" id="{0C3524A0-1F12-E680-6796-CD715F811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" y="1480"/>
              <a:ext cx="1624" cy="1610"/>
            </a:xfrm>
            <a:custGeom>
              <a:avLst/>
              <a:gdLst>
                <a:gd name="T0" fmla="*/ 0 w 1968"/>
                <a:gd name="T1" fmla="*/ 1610 h 1728"/>
                <a:gd name="T2" fmla="*/ 295 w 1968"/>
                <a:gd name="T3" fmla="*/ 1560 h 1728"/>
                <a:gd name="T4" fmla="*/ 473 w 1968"/>
                <a:gd name="T5" fmla="*/ 1522 h 1728"/>
                <a:gd name="T6" fmla="*/ 627 w 1968"/>
                <a:gd name="T7" fmla="*/ 1429 h 1728"/>
                <a:gd name="T8" fmla="*/ 777 w 1968"/>
                <a:gd name="T9" fmla="*/ 1286 h 1728"/>
                <a:gd name="T10" fmla="*/ 1108 w 1968"/>
                <a:gd name="T11" fmla="*/ 749 h 1728"/>
                <a:gd name="T12" fmla="*/ 1280 w 1968"/>
                <a:gd name="T13" fmla="*/ 418 h 1728"/>
                <a:gd name="T14" fmla="*/ 1385 w 1968"/>
                <a:gd name="T15" fmla="*/ 206 h 1728"/>
                <a:gd name="T16" fmla="*/ 1467 w 1968"/>
                <a:gd name="T17" fmla="*/ 75 h 1728"/>
                <a:gd name="T18" fmla="*/ 1545 w 1968"/>
                <a:gd name="T19" fmla="*/ 19 h 1728"/>
                <a:gd name="T20" fmla="*/ 1624 w 1968"/>
                <a:gd name="T21" fmla="*/ 0 h 17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68" h="1728">
                  <a:moveTo>
                    <a:pt x="0" y="1728"/>
                  </a:moveTo>
                  <a:lnTo>
                    <a:pt x="358" y="1674"/>
                  </a:lnTo>
                  <a:lnTo>
                    <a:pt x="573" y="1634"/>
                  </a:lnTo>
                  <a:lnTo>
                    <a:pt x="760" y="1534"/>
                  </a:lnTo>
                  <a:lnTo>
                    <a:pt x="941" y="1380"/>
                  </a:lnTo>
                  <a:lnTo>
                    <a:pt x="1343" y="804"/>
                  </a:lnTo>
                  <a:lnTo>
                    <a:pt x="1551" y="449"/>
                  </a:lnTo>
                  <a:lnTo>
                    <a:pt x="1678" y="221"/>
                  </a:lnTo>
                  <a:lnTo>
                    <a:pt x="1778" y="80"/>
                  </a:lnTo>
                  <a:lnTo>
                    <a:pt x="1872" y="20"/>
                  </a:lnTo>
                  <a:lnTo>
                    <a:pt x="1968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16" name="Freeform 9">
              <a:extLst>
                <a:ext uri="{FF2B5EF4-FFF2-40B4-BE49-F238E27FC236}">
                  <a16:creationId xmlns:a16="http://schemas.microsoft.com/office/drawing/2014/main" id="{18288531-26EB-B9B1-B09D-D2382DB0155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97" y="1480"/>
              <a:ext cx="1611" cy="1610"/>
            </a:xfrm>
            <a:custGeom>
              <a:avLst/>
              <a:gdLst>
                <a:gd name="T0" fmla="*/ 0 w 1968"/>
                <a:gd name="T1" fmla="*/ 1610 h 1728"/>
                <a:gd name="T2" fmla="*/ 293 w 1968"/>
                <a:gd name="T3" fmla="*/ 1560 h 1728"/>
                <a:gd name="T4" fmla="*/ 469 w 1968"/>
                <a:gd name="T5" fmla="*/ 1522 h 1728"/>
                <a:gd name="T6" fmla="*/ 622 w 1968"/>
                <a:gd name="T7" fmla="*/ 1429 h 1728"/>
                <a:gd name="T8" fmla="*/ 770 w 1968"/>
                <a:gd name="T9" fmla="*/ 1286 h 1728"/>
                <a:gd name="T10" fmla="*/ 1099 w 1968"/>
                <a:gd name="T11" fmla="*/ 749 h 1728"/>
                <a:gd name="T12" fmla="*/ 1270 w 1968"/>
                <a:gd name="T13" fmla="*/ 418 h 1728"/>
                <a:gd name="T14" fmla="*/ 1374 w 1968"/>
                <a:gd name="T15" fmla="*/ 206 h 1728"/>
                <a:gd name="T16" fmla="*/ 1455 w 1968"/>
                <a:gd name="T17" fmla="*/ 75 h 1728"/>
                <a:gd name="T18" fmla="*/ 1532 w 1968"/>
                <a:gd name="T19" fmla="*/ 19 h 1728"/>
                <a:gd name="T20" fmla="*/ 1611 w 1968"/>
                <a:gd name="T21" fmla="*/ 0 h 17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68" h="1728">
                  <a:moveTo>
                    <a:pt x="0" y="1728"/>
                  </a:moveTo>
                  <a:lnTo>
                    <a:pt x="358" y="1674"/>
                  </a:lnTo>
                  <a:lnTo>
                    <a:pt x="573" y="1634"/>
                  </a:lnTo>
                  <a:lnTo>
                    <a:pt x="760" y="1534"/>
                  </a:lnTo>
                  <a:lnTo>
                    <a:pt x="941" y="1380"/>
                  </a:lnTo>
                  <a:lnTo>
                    <a:pt x="1343" y="804"/>
                  </a:lnTo>
                  <a:lnTo>
                    <a:pt x="1551" y="449"/>
                  </a:lnTo>
                  <a:lnTo>
                    <a:pt x="1678" y="221"/>
                  </a:lnTo>
                  <a:lnTo>
                    <a:pt x="1778" y="80"/>
                  </a:lnTo>
                  <a:lnTo>
                    <a:pt x="1872" y="20"/>
                  </a:lnTo>
                  <a:lnTo>
                    <a:pt x="1968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17" name="Line 10">
              <a:extLst>
                <a:ext uri="{FF2B5EF4-FFF2-40B4-BE49-F238E27FC236}">
                  <a16:creationId xmlns:a16="http://schemas.microsoft.com/office/drawing/2014/main" id="{7DB96B03-9116-B997-6BE6-73A3DDEF8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" y="3177"/>
              <a:ext cx="3909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18" name="Line 11">
              <a:extLst>
                <a:ext uri="{FF2B5EF4-FFF2-40B4-BE49-F238E27FC236}">
                  <a16:creationId xmlns:a16="http://schemas.microsoft.com/office/drawing/2014/main" id="{2356BC8A-07BB-F798-A09C-39B287F53D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9" y="1482"/>
              <a:ext cx="4" cy="17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19" name="Text Box 12">
              <a:extLst>
                <a:ext uri="{FF2B5EF4-FFF2-40B4-BE49-F238E27FC236}">
                  <a16:creationId xmlns:a16="http://schemas.microsoft.com/office/drawing/2014/main" id="{A5905EBB-A40C-5906-0F47-B5D5D605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4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520" name="Text Box 13">
              <a:extLst>
                <a:ext uri="{FF2B5EF4-FFF2-40B4-BE49-F238E27FC236}">
                  <a16:creationId xmlns:a16="http://schemas.microsoft.com/office/drawing/2014/main" id="{A54667CA-BD7F-98C1-659B-CACC743EB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3340"/>
              <a:ext cx="326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600">
                  <a:latin typeface="Arial" panose="020B0604020202020204" pitchFamily="34" charset="0"/>
                </a:rPr>
                <a:t>Estimated regression coefficient</a:t>
              </a:r>
            </a:p>
          </p:txBody>
        </p:sp>
        <p:sp>
          <p:nvSpPr>
            <p:cNvPr id="21521" name="Line 14">
              <a:extLst>
                <a:ext uri="{FF2B5EF4-FFF2-40B4-BE49-F238E27FC236}">
                  <a16:creationId xmlns:a16="http://schemas.microsoft.com/office/drawing/2014/main" id="{D8FB545C-E3C7-2068-27A9-66AD5917F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157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2" name="Line 15">
              <a:extLst>
                <a:ext uri="{FF2B5EF4-FFF2-40B4-BE49-F238E27FC236}">
                  <a16:creationId xmlns:a16="http://schemas.microsoft.com/office/drawing/2014/main" id="{8F5D45B0-6A44-DDD4-D024-AD78E92EA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5" y="315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3" name="Line 16">
              <a:extLst>
                <a:ext uri="{FF2B5EF4-FFF2-40B4-BE49-F238E27FC236}">
                  <a16:creationId xmlns:a16="http://schemas.microsoft.com/office/drawing/2014/main" id="{08FE45D7-3888-3083-7D6E-40E2BEB7A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9" y="315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4" name="Line 17">
              <a:extLst>
                <a:ext uri="{FF2B5EF4-FFF2-40B4-BE49-F238E27FC236}">
                  <a16:creationId xmlns:a16="http://schemas.microsoft.com/office/drawing/2014/main" id="{13B10C07-D2CF-98F8-CB7B-E8750659F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315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5" name="Line 18">
              <a:extLst>
                <a:ext uri="{FF2B5EF4-FFF2-40B4-BE49-F238E27FC236}">
                  <a16:creationId xmlns:a16="http://schemas.microsoft.com/office/drawing/2014/main" id="{86C079AE-F89C-D670-08AF-9DBE77B7AE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6" y="3159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6" name="Line 19">
              <a:extLst>
                <a:ext uri="{FF2B5EF4-FFF2-40B4-BE49-F238E27FC236}">
                  <a16:creationId xmlns:a16="http://schemas.microsoft.com/office/drawing/2014/main" id="{C6FC8BF9-158B-BC7F-F39A-F34316A48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3159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7" name="Text Box 20">
              <a:extLst>
                <a:ext uri="{FF2B5EF4-FFF2-40B4-BE49-F238E27FC236}">
                  <a16:creationId xmlns:a16="http://schemas.microsoft.com/office/drawing/2014/main" id="{D813CB0A-D4A6-5F23-3699-B95D4F589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2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1.5</a:t>
              </a:r>
            </a:p>
          </p:txBody>
        </p:sp>
        <p:sp>
          <p:nvSpPr>
            <p:cNvPr id="21528" name="Text Box 21">
              <a:extLst>
                <a:ext uri="{FF2B5EF4-FFF2-40B4-BE49-F238E27FC236}">
                  <a16:creationId xmlns:a16="http://schemas.microsoft.com/office/drawing/2014/main" id="{9C0F87CA-6263-2E08-68F5-92803D912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3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29" name="Text Box 22">
              <a:extLst>
                <a:ext uri="{FF2B5EF4-FFF2-40B4-BE49-F238E27FC236}">
                  <a16:creationId xmlns:a16="http://schemas.microsoft.com/office/drawing/2014/main" id="{3717593C-FA64-72EF-97ED-FFBF3B7ED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0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2.5</a:t>
              </a:r>
            </a:p>
          </p:txBody>
        </p:sp>
        <p:sp>
          <p:nvSpPr>
            <p:cNvPr id="21530" name="Text Box 23">
              <a:extLst>
                <a:ext uri="{FF2B5EF4-FFF2-40B4-BE49-F238E27FC236}">
                  <a16:creationId xmlns:a16="http://schemas.microsoft.com/office/drawing/2014/main" id="{82397714-4AD9-617A-2AB5-5E61BDD28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-0.5</a:t>
              </a:r>
            </a:p>
          </p:txBody>
        </p:sp>
        <p:sp>
          <p:nvSpPr>
            <p:cNvPr id="21531" name="Text Box 24">
              <a:extLst>
                <a:ext uri="{FF2B5EF4-FFF2-40B4-BE49-F238E27FC236}">
                  <a16:creationId xmlns:a16="http://schemas.microsoft.com/office/drawing/2014/main" id="{CD5712A5-ED99-BABD-B6A0-4817F55F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7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 0</a:t>
              </a:r>
            </a:p>
          </p:txBody>
        </p:sp>
        <p:sp>
          <p:nvSpPr>
            <p:cNvPr id="21532" name="Text Box 25">
              <a:extLst>
                <a:ext uri="{FF2B5EF4-FFF2-40B4-BE49-F238E27FC236}">
                  <a16:creationId xmlns:a16="http://schemas.microsoft.com/office/drawing/2014/main" id="{E3D79A2E-FDC0-6AF3-A89B-A6701862A8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193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/>
              <a:r>
                <a:rPr lang="en-US" altLang="it-IT" sz="1400">
                  <a:latin typeface="Times New Roman" panose="02020603050405020304" pitchFamily="18" charset="0"/>
                </a:rPr>
                <a:t>0.5</a:t>
              </a:r>
            </a:p>
          </p:txBody>
        </p:sp>
      </p:grpSp>
      <p:sp>
        <p:nvSpPr>
          <p:cNvPr id="191514" name="Text Box 26">
            <a:extLst>
              <a:ext uri="{FF2B5EF4-FFF2-40B4-BE49-F238E27FC236}">
                <a16:creationId xmlns:a16="http://schemas.microsoft.com/office/drawing/2014/main" id="{D99123C6-D63D-1F25-0B38-A39803E7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800">
                <a:latin typeface="Arial" panose="020B0604020202020204" pitchFamily="34" charset="0"/>
              </a:rPr>
              <a:t>E(</a:t>
            </a:r>
            <a:r>
              <a:rPr lang="it-IT" altLang="it-IT" sz="1800" i="1">
                <a:latin typeface="Symbol" pitchFamily="2" charset="2"/>
              </a:rPr>
              <a:t>b</a:t>
            </a:r>
            <a:r>
              <a:rPr lang="it-IT" altLang="it-IT" sz="1800">
                <a:latin typeface="Arial" panose="020B0604020202020204" pitchFamily="34" charset="0"/>
              </a:rPr>
              <a:t>)=1; SE=0.5. Statistically significant if estimated coefficient is &lt; -1.96*0.5 = -0.98 or &gt; 0.98, i.e. 52%.</a:t>
            </a:r>
          </a:p>
        </p:txBody>
      </p:sp>
      <p:sp>
        <p:nvSpPr>
          <p:cNvPr id="191520" name="Freeform 32">
            <a:extLst>
              <a:ext uri="{FF2B5EF4-FFF2-40B4-BE49-F238E27FC236}">
                <a16:creationId xmlns:a16="http://schemas.microsoft.com/office/drawing/2014/main" id="{D4EB6B07-8040-BA32-E282-E2D6ECBED492}"/>
              </a:ext>
            </a:extLst>
          </p:cNvPr>
          <p:cNvSpPr>
            <a:spLocks/>
          </p:cNvSpPr>
          <p:nvPr/>
        </p:nvSpPr>
        <p:spPr bwMode="auto">
          <a:xfrm>
            <a:off x="4197350" y="2363788"/>
            <a:ext cx="2520950" cy="2663825"/>
          </a:xfrm>
          <a:custGeom>
            <a:avLst/>
            <a:gdLst>
              <a:gd name="T0" fmla="*/ 0 w 1588"/>
              <a:gd name="T1" fmla="*/ 0 h 1678"/>
              <a:gd name="T2" fmla="*/ 0 w 1588"/>
              <a:gd name="T3" fmla="*/ 2663825 h 1678"/>
              <a:gd name="T4" fmla="*/ 2520950 w 1588"/>
              <a:gd name="T5" fmla="*/ 2663825 h 1678"/>
              <a:gd name="T6" fmla="*/ 2520950 w 1588"/>
              <a:gd name="T7" fmla="*/ 2519363 h 1678"/>
              <a:gd name="T8" fmla="*/ 1873250 w 1588"/>
              <a:gd name="T9" fmla="*/ 2447925 h 1678"/>
              <a:gd name="T10" fmla="*/ 1584325 w 1588"/>
              <a:gd name="T11" fmla="*/ 2303463 h 1678"/>
              <a:gd name="T12" fmla="*/ 1223963 w 1588"/>
              <a:gd name="T13" fmla="*/ 1800225 h 1678"/>
              <a:gd name="T14" fmla="*/ 936625 w 1588"/>
              <a:gd name="T15" fmla="*/ 1295400 h 1678"/>
              <a:gd name="T16" fmla="*/ 647700 w 1588"/>
              <a:gd name="T17" fmla="*/ 719138 h 1678"/>
              <a:gd name="T18" fmla="*/ 360363 w 1588"/>
              <a:gd name="T19" fmla="*/ 215900 h 1678"/>
              <a:gd name="T20" fmla="*/ 215900 w 1588"/>
              <a:gd name="T21" fmla="*/ 71438 h 1678"/>
              <a:gd name="T22" fmla="*/ 0 w 1588"/>
              <a:gd name="T23" fmla="*/ 0 h 167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88" h="1678">
                <a:moveTo>
                  <a:pt x="0" y="0"/>
                </a:moveTo>
                <a:lnTo>
                  <a:pt x="0" y="1678"/>
                </a:lnTo>
                <a:lnTo>
                  <a:pt x="1588" y="1678"/>
                </a:lnTo>
                <a:lnTo>
                  <a:pt x="1588" y="1587"/>
                </a:lnTo>
                <a:lnTo>
                  <a:pt x="1180" y="1542"/>
                </a:lnTo>
                <a:lnTo>
                  <a:pt x="998" y="1451"/>
                </a:lnTo>
                <a:lnTo>
                  <a:pt x="771" y="1134"/>
                </a:lnTo>
                <a:lnTo>
                  <a:pt x="590" y="816"/>
                </a:lnTo>
                <a:lnTo>
                  <a:pt x="408" y="453"/>
                </a:lnTo>
                <a:lnTo>
                  <a:pt x="227" y="136"/>
                </a:lnTo>
                <a:lnTo>
                  <a:pt x="136" y="45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1521" name="Line 33">
            <a:extLst>
              <a:ext uri="{FF2B5EF4-FFF2-40B4-BE49-F238E27FC236}">
                <a16:creationId xmlns:a16="http://schemas.microsoft.com/office/drawing/2014/main" id="{572658BD-FD4C-C1DF-6AC1-EB68C9BD8C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4663" y="2349500"/>
            <a:ext cx="0" cy="26638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1522" name="Line 34">
            <a:extLst>
              <a:ext uri="{FF2B5EF4-FFF2-40B4-BE49-F238E27FC236}">
                <a16:creationId xmlns:a16="http://schemas.microsoft.com/office/drawing/2014/main" id="{4B5D7454-D331-BF05-FA78-9A2DA0248F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9338" y="3068638"/>
            <a:ext cx="0" cy="1944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1523" name="Text Box 35">
            <a:extLst>
              <a:ext uri="{FF2B5EF4-FFF2-40B4-BE49-F238E27FC236}">
                <a16:creationId xmlns:a16="http://schemas.microsoft.com/office/drawing/2014/main" id="{2A1D075F-EC99-E8D3-6D15-DE4F8696C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700213"/>
            <a:ext cx="3743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800">
                <a:latin typeface="Arial" panose="020B0604020202020204" pitchFamily="34" charset="0"/>
              </a:rPr>
              <a:t>mean = 1.39 </a:t>
            </a:r>
            <a:r>
              <a:rPr lang="it-IT" altLang="it-IT" sz="1800">
                <a:latin typeface="Arial" panose="020B0604020202020204" pitchFamily="34" charset="0"/>
                <a:sym typeface="Wingdings" pitchFamily="2" charset="2"/>
              </a:rPr>
              <a:t> bias=+39%</a:t>
            </a:r>
            <a:endParaRPr lang="it-IT" altLang="it-IT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14" grpId="0"/>
      <p:bldP spid="191523" grpId="0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it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it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2275</TotalTime>
  <Words>2201</Words>
  <Application>Microsoft Macintosh PowerPoint</Application>
  <PresentationFormat>Presentazione su schermo (4:3)</PresentationFormat>
  <Paragraphs>403</Paragraphs>
  <Slides>40</Slides>
  <Notes>40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7" baseType="lpstr">
      <vt:lpstr>Arial Unicode MS</vt:lpstr>
      <vt:lpstr>Arial</vt:lpstr>
      <vt:lpstr>Symbol</vt:lpstr>
      <vt:lpstr>Times</vt:lpstr>
      <vt:lpstr>Times New Roman</vt:lpstr>
      <vt:lpstr>Wingdings</vt:lpstr>
      <vt:lpstr>blank</vt:lpstr>
      <vt:lpstr>Model building</vt:lpstr>
      <vt:lpstr>Outcome prediction</vt:lpstr>
      <vt:lpstr>Overfitting</vt:lpstr>
      <vt:lpstr>Consequences of overfitting: Optimism</vt:lpstr>
      <vt:lpstr>Causes of overfitting</vt:lpstr>
      <vt:lpstr>Causes of overfitting</vt:lpstr>
      <vt:lpstr>Testimation bias</vt:lpstr>
      <vt:lpstr>Causes of overfitting</vt:lpstr>
      <vt:lpstr>Testimation bias</vt:lpstr>
      <vt:lpstr>Consequences of overfitting: testimation bias</vt:lpstr>
      <vt:lpstr>Biased estimation of coefficients: testimation bias </vt:lpstr>
      <vt:lpstr>Causes of overfitting</vt:lpstr>
      <vt:lpstr>Parameter uncertainty</vt:lpstr>
      <vt:lpstr>(Post-estimation) solution to overfitting: shrinkage</vt:lpstr>
      <vt:lpstr>Summary: Overfitting</vt:lpstr>
      <vt:lpstr>Building the model</vt:lpstr>
      <vt:lpstr>Selection before studying predictor-outcome relationship</vt:lpstr>
      <vt:lpstr>Selection based on subject-knowledge</vt:lpstr>
      <vt:lpstr>Selection based on distributions</vt:lpstr>
      <vt:lpstr>Selection based on distributions</vt:lpstr>
      <vt:lpstr>Data reduction</vt:lpstr>
      <vt:lpstr>Selection of main effects</vt:lpstr>
      <vt:lpstr>Predictor selection</vt:lpstr>
      <vt:lpstr>Predictor selection</vt:lpstr>
      <vt:lpstr>Reduction while modelling: collinearity</vt:lpstr>
      <vt:lpstr>Reduction while modelling: parsimony</vt:lpstr>
      <vt:lpstr>Removal of non statistically significant variables?</vt:lpstr>
      <vt:lpstr>Reduction while modelling</vt:lpstr>
      <vt:lpstr>Stepwise selection methods</vt:lpstr>
      <vt:lpstr>Stopping rules in stepwise selection</vt:lpstr>
      <vt:lpstr>Advantages of stepwise methods</vt:lpstr>
      <vt:lpstr>Disadvantages of stepwise methods</vt:lpstr>
      <vt:lpstr>Instability of the selection </vt:lpstr>
      <vt:lpstr>Number of candidate predictors and the effective sample size</vt:lpstr>
      <vt:lpstr>Biased estimation of coefficients: testimation bias </vt:lpstr>
      <vt:lpstr>Misspecification of variability </vt:lpstr>
      <vt:lpstr>Worse prediction ability than full model </vt:lpstr>
      <vt:lpstr>Influence of noise variables</vt:lpstr>
      <vt:lpstr>Univariate screening</vt:lpstr>
      <vt:lpstr>References</vt:lpstr>
    </vt:vector>
  </TitlesOfParts>
  <Company>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Olof Akre</dc:creator>
  <cp:lastModifiedBy>Milena Maule</cp:lastModifiedBy>
  <cp:revision>104</cp:revision>
  <cp:lastPrinted>2005-09-23T14:22:03Z</cp:lastPrinted>
  <dcterms:created xsi:type="dcterms:W3CDTF">2009-01-28T07:49:45Z</dcterms:created>
  <dcterms:modified xsi:type="dcterms:W3CDTF">2024-04-05T08:20:00Z</dcterms:modified>
</cp:coreProperties>
</file>