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61"/>
  </p:notesMasterIdLst>
  <p:handoutMasterIdLst>
    <p:handoutMasterId r:id="rId62"/>
  </p:handoutMasterIdLst>
  <p:sldIdLst>
    <p:sldId id="820" r:id="rId3"/>
    <p:sldId id="821" r:id="rId4"/>
    <p:sldId id="822" r:id="rId5"/>
    <p:sldId id="823" r:id="rId6"/>
    <p:sldId id="824" r:id="rId7"/>
    <p:sldId id="825" r:id="rId8"/>
    <p:sldId id="826" r:id="rId9"/>
    <p:sldId id="828" r:id="rId10"/>
    <p:sldId id="829" r:id="rId11"/>
    <p:sldId id="830" r:id="rId12"/>
    <p:sldId id="728" r:id="rId13"/>
    <p:sldId id="831" r:id="rId14"/>
    <p:sldId id="862" r:id="rId15"/>
    <p:sldId id="784" r:id="rId16"/>
    <p:sldId id="729" r:id="rId17"/>
    <p:sldId id="455" r:id="rId18"/>
    <p:sldId id="395" r:id="rId19"/>
    <p:sldId id="396" r:id="rId20"/>
    <p:sldId id="425" r:id="rId21"/>
    <p:sldId id="434" r:id="rId22"/>
    <p:sldId id="454" r:id="rId23"/>
    <p:sldId id="779" r:id="rId24"/>
    <p:sldId id="393" r:id="rId25"/>
    <p:sldId id="398" r:id="rId26"/>
    <p:sldId id="435" r:id="rId27"/>
    <p:sldId id="399" r:id="rId28"/>
    <p:sldId id="436" r:id="rId29"/>
    <p:sldId id="400" r:id="rId30"/>
    <p:sldId id="438" r:id="rId31"/>
    <p:sldId id="401" r:id="rId32"/>
    <p:sldId id="439" r:id="rId33"/>
    <p:sldId id="402" r:id="rId34"/>
    <p:sldId id="863" r:id="rId35"/>
    <p:sldId id="864" r:id="rId36"/>
    <p:sldId id="865" r:id="rId37"/>
    <p:sldId id="403" r:id="rId38"/>
    <p:sldId id="443" r:id="rId39"/>
    <p:sldId id="832" r:id="rId40"/>
    <p:sldId id="787" r:id="rId41"/>
    <p:sldId id="833" r:id="rId42"/>
    <p:sldId id="834" r:id="rId43"/>
    <p:sldId id="835" r:id="rId44"/>
    <p:sldId id="836" r:id="rId45"/>
    <p:sldId id="837" r:id="rId46"/>
    <p:sldId id="838" r:id="rId47"/>
    <p:sldId id="839" r:id="rId48"/>
    <p:sldId id="842" r:id="rId49"/>
    <p:sldId id="844" r:id="rId50"/>
    <p:sldId id="404" r:id="rId51"/>
    <p:sldId id="444" r:id="rId52"/>
    <p:sldId id="841" r:id="rId53"/>
    <p:sldId id="697" r:id="rId54"/>
    <p:sldId id="698" r:id="rId55"/>
    <p:sldId id="704" r:id="rId56"/>
    <p:sldId id="445" r:id="rId57"/>
    <p:sldId id="452" r:id="rId58"/>
    <p:sldId id="453" r:id="rId59"/>
    <p:sldId id="405" r:id="rId60"/>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C8C"/>
    <a:srgbClr val="CC33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8F4516F-4456-44FB-BC3A-4397D4BF1BB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Segnaposto data 2">
            <a:extLst>
              <a:ext uri="{FF2B5EF4-FFF2-40B4-BE49-F238E27FC236}">
                <a16:creationId xmlns:a16="http://schemas.microsoft.com/office/drawing/2014/main" id="{08E9F59C-6276-45FD-B187-6302901248F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BF86712A-786D-4EA4-A96E-BD6CFD99749F}" type="datetimeFigureOut">
              <a:rPr lang="it-IT"/>
              <a:pPr>
                <a:defRPr/>
              </a:pPr>
              <a:t>19/03/2024</a:t>
            </a:fld>
            <a:endParaRPr lang="en-US"/>
          </a:p>
        </p:txBody>
      </p:sp>
      <p:sp>
        <p:nvSpPr>
          <p:cNvPr id="4" name="Segnaposto piè di pagina 3">
            <a:extLst>
              <a:ext uri="{FF2B5EF4-FFF2-40B4-BE49-F238E27FC236}">
                <a16:creationId xmlns:a16="http://schemas.microsoft.com/office/drawing/2014/main" id="{4D257AAC-8959-42C4-BE3A-0FE91E075B22}"/>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egnaposto numero diapositiva 4">
            <a:extLst>
              <a:ext uri="{FF2B5EF4-FFF2-40B4-BE49-F238E27FC236}">
                <a16:creationId xmlns:a16="http://schemas.microsoft.com/office/drawing/2014/main" id="{6EA7712B-3EBD-4787-B509-05C6CF0CABD2}"/>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664E1D0-E1C9-4C82-A5EA-8E5740479BF9}" type="slidenum">
              <a:rPr lang="en-US" altLang="en-US"/>
              <a:pPr>
                <a:defRPr/>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8C9E020-8FF4-4CEE-AAEE-5F298A562FA0}"/>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93187" name="Rectangle 3">
            <a:extLst>
              <a:ext uri="{FF2B5EF4-FFF2-40B4-BE49-F238E27FC236}">
                <a16:creationId xmlns:a16="http://schemas.microsoft.com/office/drawing/2014/main" id="{250760D0-84D7-477B-84FB-50B83042F8AD}"/>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it-IT"/>
          </a:p>
        </p:txBody>
      </p:sp>
      <p:sp>
        <p:nvSpPr>
          <p:cNvPr id="2052" name="Rectangle 4">
            <a:extLst>
              <a:ext uri="{FF2B5EF4-FFF2-40B4-BE49-F238E27FC236}">
                <a16:creationId xmlns:a16="http://schemas.microsoft.com/office/drawing/2014/main" id="{AE94A639-ACF7-4289-8406-C0183E9DDF4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a:extLst>
              <a:ext uri="{FF2B5EF4-FFF2-40B4-BE49-F238E27FC236}">
                <a16:creationId xmlns:a16="http://schemas.microsoft.com/office/drawing/2014/main" id="{DA390DE2-EF91-4DB8-B421-0A33BFDC0669}"/>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3190" name="Rectangle 6">
            <a:extLst>
              <a:ext uri="{FF2B5EF4-FFF2-40B4-BE49-F238E27FC236}">
                <a16:creationId xmlns:a16="http://schemas.microsoft.com/office/drawing/2014/main" id="{51243D8E-E7CE-49BA-A440-5C3AE51A70B0}"/>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93191" name="Rectangle 7">
            <a:extLst>
              <a:ext uri="{FF2B5EF4-FFF2-40B4-BE49-F238E27FC236}">
                <a16:creationId xmlns:a16="http://schemas.microsoft.com/office/drawing/2014/main" id="{B81AD402-3640-4AFD-87EC-3AC2CFE26AE8}"/>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38FE149-F507-425C-8949-331A8128EF34}"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E07C71-B510-4761-BFF7-29C66299D31D}" type="slidenum">
              <a:rPr lang="it-IT" altLang="it-IT">
                <a:latin typeface="Calibri" panose="020F0502020204030204" pitchFamily="34" charset="0"/>
              </a:rPr>
              <a:pPr eaLnBrk="1" hangingPunct="1"/>
              <a:t>4</a:t>
            </a:fld>
            <a:endParaRPr lang="it-IT" altLang="it-IT">
              <a:latin typeface="Calibri" panose="020F0502020204030204" pitchFamily="34" charset="0"/>
            </a:endParaRPr>
          </a:p>
        </p:txBody>
      </p:sp>
      <p:sp>
        <p:nvSpPr>
          <p:cNvPr id="38915"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8916"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it-IT" sz="1200"/>
              <a:t>5</a:t>
            </a:r>
          </a:p>
        </p:txBody>
      </p:sp>
      <p:sp>
        <p:nvSpPr>
          <p:cNvPr id="38917"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8918"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8919" name="Rectangle 6"/>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20" name="Rectangle 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GB" altLang="it-IT"/>
          </a:p>
        </p:txBody>
      </p:sp>
    </p:spTree>
    <p:extLst>
      <p:ext uri="{BB962C8B-B14F-4D97-AF65-F5344CB8AC3E}">
        <p14:creationId xmlns:p14="http://schemas.microsoft.com/office/powerpoint/2010/main" val="135847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a:lstStyle/>
          <a:p>
            <a:pPr defTabSz="990600"/>
            <a:fld id="{6CC9E483-611C-44FE-80A8-602C96AF8624}" type="slidenum">
              <a:rPr lang="it-IT" altLang="it-IT" sz="1300">
                <a:latin typeface="Arial" pitchFamily="34" charset="0"/>
              </a:rPr>
              <a:pPr defTabSz="990600"/>
              <a:t>54</a:t>
            </a:fld>
            <a:endParaRPr lang="it-IT" altLang="it-IT" sz="1300">
              <a:latin typeface="Arial" pitchFamily="34" charset="0"/>
            </a:endParaRPr>
          </a:p>
        </p:txBody>
      </p:sp>
      <p:sp>
        <p:nvSpPr>
          <p:cNvPr id="174083"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E0C15C-DAB0-45BE-9B08-5906234E4D34}" type="slidenum">
              <a:rPr lang="it-IT" altLang="it-IT"/>
              <a:pPr eaLnBrk="1" hangingPunct="1"/>
              <a:t>5</a:t>
            </a:fld>
            <a:endParaRPr lang="it-IT" altLang="it-IT"/>
          </a:p>
        </p:txBody>
      </p:sp>
      <p:sp>
        <p:nvSpPr>
          <p:cNvPr id="3993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994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it-IT" altLang="it-IT" sz="1200">
                <a:latin typeface="Times New Roman" panose="02020603050405020304" pitchFamily="18" charset="0"/>
              </a:rPr>
              <a:t>6</a:t>
            </a:r>
          </a:p>
        </p:txBody>
      </p:sp>
      <p:sp>
        <p:nvSpPr>
          <p:cNvPr id="3994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994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39943" name="Rectangle 6"/>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4" name="Rectangle 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GB" altLang="it-IT">
              <a:latin typeface="Arial" panose="020B0604020202020204" pitchFamily="34" charset="0"/>
            </a:endParaRPr>
          </a:p>
        </p:txBody>
      </p:sp>
    </p:spTree>
    <p:extLst>
      <p:ext uri="{BB962C8B-B14F-4D97-AF65-F5344CB8AC3E}">
        <p14:creationId xmlns:p14="http://schemas.microsoft.com/office/powerpoint/2010/main" val="315419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70CFACA-0C39-4B75-B3FC-30D2544BBCEB}" type="slidenum">
              <a:rPr lang="en-US" altLang="it-IT" sz="1200"/>
              <a:pPr algn="r" eaLnBrk="1" hangingPunct="1"/>
              <a:t>9</a:t>
            </a:fld>
            <a:endParaRPr lang="en-US" altLang="it-IT" sz="1200"/>
          </a:p>
        </p:txBody>
      </p:sp>
    </p:spTree>
    <p:extLst>
      <p:ext uri="{BB962C8B-B14F-4D97-AF65-F5344CB8AC3E}">
        <p14:creationId xmlns:p14="http://schemas.microsoft.com/office/powerpoint/2010/main" val="81816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38A7ADB6-B3AE-4A6B-BBDA-C1D793793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E4627F6E-8839-407A-9755-49CAC37D9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205573F3-B72F-4B2C-BE17-3653F543A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105E0D3-8EB2-4A3E-8748-9AFF459D7CF0}" type="slidenum">
              <a:rPr lang="it-IT" altLang="it-IT"/>
              <a:pPr/>
              <a:t>11</a:t>
            </a:fld>
            <a:endParaRPr lang="it-IT" altLang="it-IT"/>
          </a:p>
        </p:txBody>
      </p:sp>
    </p:spTree>
    <p:extLst>
      <p:ext uri="{BB962C8B-B14F-4D97-AF65-F5344CB8AC3E}">
        <p14:creationId xmlns:p14="http://schemas.microsoft.com/office/powerpoint/2010/main" val="369927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38A7ADB6-B3AE-4A6B-BBDA-C1D793793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E4627F6E-8839-407A-9755-49CAC37D9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205573F3-B72F-4B2C-BE17-3653F543A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105E0D3-8EB2-4A3E-8748-9AFF459D7CF0}" type="slidenum">
              <a:rPr lang="it-IT" altLang="it-IT"/>
              <a:pPr/>
              <a:t>13</a:t>
            </a:fld>
            <a:endParaRPr lang="it-IT" altLang="it-IT"/>
          </a:p>
        </p:txBody>
      </p:sp>
    </p:spTree>
    <p:extLst>
      <p:ext uri="{BB962C8B-B14F-4D97-AF65-F5344CB8AC3E}">
        <p14:creationId xmlns:p14="http://schemas.microsoft.com/office/powerpoint/2010/main" val="129455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38A7ADB6-B3AE-4A6B-BBDA-C1D793793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E4627F6E-8839-407A-9755-49CAC37D9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205573F3-B72F-4B2C-BE17-3653F543A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105E0D3-8EB2-4A3E-8748-9AFF459D7CF0}" type="slidenum">
              <a:rPr lang="it-IT" altLang="it-IT"/>
              <a:pPr/>
              <a:t>14</a:t>
            </a:fld>
            <a:endParaRPr lang="it-IT" altLang="it-IT"/>
          </a:p>
        </p:txBody>
      </p:sp>
    </p:spTree>
    <p:extLst>
      <p:ext uri="{BB962C8B-B14F-4D97-AF65-F5344CB8AC3E}">
        <p14:creationId xmlns:p14="http://schemas.microsoft.com/office/powerpoint/2010/main" val="207897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38A7ADB6-B3AE-4A6B-BBDA-C1D793793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E4627F6E-8839-407A-9755-49CAC37D9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205573F3-B72F-4B2C-BE17-3653F543A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105E0D3-8EB2-4A3E-8748-9AFF459D7CF0}" type="slidenum">
              <a:rPr lang="it-IT" altLang="it-IT"/>
              <a:pPr/>
              <a:t>15</a:t>
            </a:fld>
            <a:endParaRPr lang="it-IT" altLang="it-IT"/>
          </a:p>
        </p:txBody>
      </p:sp>
    </p:spTree>
    <p:extLst>
      <p:ext uri="{BB962C8B-B14F-4D97-AF65-F5344CB8AC3E}">
        <p14:creationId xmlns:p14="http://schemas.microsoft.com/office/powerpoint/2010/main" val="385376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pPr defTabSz="990600"/>
            <a:fld id="{F65F8C30-258F-4A1B-8125-737713064F34}" type="slidenum">
              <a:rPr lang="it-IT" altLang="it-IT" sz="1300">
                <a:latin typeface="Arial" pitchFamily="34" charset="0"/>
              </a:rPr>
              <a:pPr defTabSz="990600"/>
              <a:t>53</a:t>
            </a:fld>
            <a:endParaRPr lang="it-IT" altLang="it-IT" sz="1300">
              <a:latin typeface="Arial" pitchFamily="34" charset="0"/>
            </a:endParaRPr>
          </a:p>
        </p:txBody>
      </p:sp>
      <p:sp>
        <p:nvSpPr>
          <p:cNvPr id="118787"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AF253A55-113A-4DF8-AE72-5C7B9281049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532AD42-A21E-4410-B197-6B086227E35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2AAB2E1-F2FE-4A94-90FC-D692591D13A4}"/>
              </a:ext>
            </a:extLst>
          </p:cNvPr>
          <p:cNvSpPr>
            <a:spLocks noGrp="1" noChangeArrowheads="1"/>
          </p:cNvSpPr>
          <p:nvPr>
            <p:ph type="sldNum" sz="quarter" idx="12"/>
          </p:nvPr>
        </p:nvSpPr>
        <p:spPr>
          <a:ln/>
        </p:spPr>
        <p:txBody>
          <a:bodyPr/>
          <a:lstStyle>
            <a:lvl1pPr>
              <a:defRPr/>
            </a:lvl1pPr>
          </a:lstStyle>
          <a:p>
            <a:pPr>
              <a:defRPr/>
            </a:pPr>
            <a:fld id="{EB02F77B-D76F-4064-BE0C-2DC6EE1A436A}" type="slidenum">
              <a:rPr lang="it-IT" altLang="en-US"/>
              <a:pPr>
                <a:defRPr/>
              </a:pPr>
              <a:t>‹N›</a:t>
            </a:fld>
            <a:endParaRPr lang="it-IT" altLang="en-US"/>
          </a:p>
        </p:txBody>
      </p:sp>
    </p:spTree>
    <p:extLst>
      <p:ext uri="{BB962C8B-B14F-4D97-AF65-F5344CB8AC3E}">
        <p14:creationId xmlns:p14="http://schemas.microsoft.com/office/powerpoint/2010/main" val="124450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4AEE19DC-1A2B-4A10-85B3-694A0217C2B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B884028-2044-40A1-8797-6A7028BCAEB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2507C17-EF42-47D3-B729-07471D800903}"/>
              </a:ext>
            </a:extLst>
          </p:cNvPr>
          <p:cNvSpPr>
            <a:spLocks noGrp="1" noChangeArrowheads="1"/>
          </p:cNvSpPr>
          <p:nvPr>
            <p:ph type="sldNum" sz="quarter" idx="12"/>
          </p:nvPr>
        </p:nvSpPr>
        <p:spPr>
          <a:ln/>
        </p:spPr>
        <p:txBody>
          <a:bodyPr/>
          <a:lstStyle>
            <a:lvl1pPr>
              <a:defRPr/>
            </a:lvl1pPr>
          </a:lstStyle>
          <a:p>
            <a:pPr>
              <a:defRPr/>
            </a:pPr>
            <a:fld id="{6E21BCFE-ED2E-4817-BA64-5CCF879A5B8F}" type="slidenum">
              <a:rPr lang="it-IT" altLang="en-US"/>
              <a:pPr>
                <a:defRPr/>
              </a:pPr>
              <a:t>‹N›</a:t>
            </a:fld>
            <a:endParaRPr lang="it-IT" altLang="en-US"/>
          </a:p>
        </p:txBody>
      </p:sp>
    </p:spTree>
    <p:extLst>
      <p:ext uri="{BB962C8B-B14F-4D97-AF65-F5344CB8AC3E}">
        <p14:creationId xmlns:p14="http://schemas.microsoft.com/office/powerpoint/2010/main" val="50430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A46ABEA0-6855-4990-8304-AF696F7776A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2B27A64-89BD-4559-BFF1-ACB44D0FB44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53705C6-8257-4B96-BA24-B7FA2CD18FCD}"/>
              </a:ext>
            </a:extLst>
          </p:cNvPr>
          <p:cNvSpPr>
            <a:spLocks noGrp="1" noChangeArrowheads="1"/>
          </p:cNvSpPr>
          <p:nvPr>
            <p:ph type="sldNum" sz="quarter" idx="12"/>
          </p:nvPr>
        </p:nvSpPr>
        <p:spPr>
          <a:ln/>
        </p:spPr>
        <p:txBody>
          <a:bodyPr/>
          <a:lstStyle>
            <a:lvl1pPr>
              <a:defRPr/>
            </a:lvl1pPr>
          </a:lstStyle>
          <a:p>
            <a:pPr>
              <a:defRPr/>
            </a:pPr>
            <a:fld id="{54BD3CC5-2B65-47D4-A156-B77BF0A1D1AD}" type="slidenum">
              <a:rPr lang="it-IT" altLang="en-US"/>
              <a:pPr>
                <a:defRPr/>
              </a:pPr>
              <a:t>‹N›</a:t>
            </a:fld>
            <a:endParaRPr lang="it-IT" altLang="en-US"/>
          </a:p>
        </p:txBody>
      </p:sp>
    </p:spTree>
    <p:extLst>
      <p:ext uri="{BB962C8B-B14F-4D97-AF65-F5344CB8AC3E}">
        <p14:creationId xmlns:p14="http://schemas.microsoft.com/office/powerpoint/2010/main" val="269745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130425"/>
            <a:ext cx="8229599" cy="1470025"/>
          </a:xfrm>
          <a:noFill/>
        </p:spPr>
        <p:txBody>
          <a:bodyPr/>
          <a:lstStyle>
            <a:lvl1pPr>
              <a:defRPr sz="4000">
                <a:solidFill>
                  <a:srgbClr val="F1592A"/>
                </a:solidFill>
                <a:latin typeface="Arial" pitchFamily="34" charset="0"/>
                <a:cs typeface="Arial" pitchFamily="34" charset="0"/>
              </a:defRPr>
            </a:lvl1pPr>
          </a:lstStyle>
          <a:p>
            <a:r>
              <a:rPr lang="it-IT"/>
              <a:t>Fare clic per modificare lo stile del titolo</a:t>
            </a:r>
            <a:endParaRPr lang="en-US" dirty="0"/>
          </a:p>
        </p:txBody>
      </p:sp>
      <p:sp>
        <p:nvSpPr>
          <p:cNvPr id="3" name="Subtitle 2"/>
          <p:cNvSpPr>
            <a:spLocks noGrp="1"/>
          </p:cNvSpPr>
          <p:nvPr>
            <p:ph type="subTitle" idx="1"/>
          </p:nvPr>
        </p:nvSpPr>
        <p:spPr>
          <a:xfrm>
            <a:off x="457199" y="3886200"/>
            <a:ext cx="8229599" cy="1752600"/>
          </a:xfrm>
        </p:spPr>
        <p:txBody>
          <a:bodyPr/>
          <a:lstStyle>
            <a:lvl1pPr marL="0" indent="0" algn="ctr">
              <a:buNone/>
              <a:defRPr sz="1800">
                <a:solidFill>
                  <a:srgbClr val="40404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Footer Placeholder 4"/>
          <p:cNvSpPr>
            <a:spLocks noGrp="1"/>
          </p:cNvSpPr>
          <p:nvPr>
            <p:ph type="ftr" sz="quarter" idx="10"/>
          </p:nvPr>
        </p:nvSpPr>
        <p:spPr>
          <a:xfrm>
            <a:off x="457200" y="6172200"/>
            <a:ext cx="8229600" cy="549275"/>
          </a:xfrm>
        </p:spPr>
        <p:txBody>
          <a:bodyPr/>
          <a:lstStyle>
            <a:lvl1pPr>
              <a:defRPr sz="1600">
                <a:latin typeface="Arial" charset="0"/>
                <a:ea typeface="ＭＳ Ｐゴシック" charset="0"/>
                <a:cs typeface="Arial" charset="0"/>
              </a:defRPr>
            </a:lvl1pPr>
          </a:lstStyle>
          <a:p>
            <a:pPr>
              <a:defRPr/>
            </a:pPr>
            <a:endParaRPr lang="it-IT"/>
          </a:p>
        </p:txBody>
      </p:sp>
    </p:spTree>
    <p:extLst>
      <p:ext uri="{BB962C8B-B14F-4D97-AF65-F5344CB8AC3E}">
        <p14:creationId xmlns:p14="http://schemas.microsoft.com/office/powerpoint/2010/main" val="33701602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15367428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size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6412"/>
            <a:ext cx="9144000" cy="6701588"/>
          </a:xfrm>
        </p:spPr>
        <p:txBody>
          <a:bodyPr/>
          <a:lstStyle>
            <a:lvl1pPr>
              <a:defRPr sz="2800"/>
            </a:lvl1pPr>
            <a:lvl2pPr>
              <a:defRPr sz="2400"/>
            </a:lvl2pPr>
            <a:lvl3pPr>
              <a:defRPr sz="20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126018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Pictur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7" name="Text Placeholder 6"/>
          <p:cNvSpPr>
            <a:spLocks noGrp="1"/>
          </p:cNvSpPr>
          <p:nvPr>
            <p:ph type="body" sz="quarter" idx="12"/>
          </p:nvPr>
        </p:nvSpPr>
        <p:spPr>
          <a:xfrm>
            <a:off x="457200" y="5765800"/>
            <a:ext cx="8229600" cy="444500"/>
          </a:xfrm>
        </p:spPr>
        <p:txBody>
          <a:bodyPr/>
          <a:lstStyle>
            <a:lvl1pPr algn="ctr">
              <a:buNone/>
              <a:defRPr sz="2000"/>
            </a:lvl1pPr>
          </a:lstStyle>
          <a:p>
            <a:pPr lvl="0"/>
            <a:r>
              <a:rPr lang="it-IT"/>
              <a:t>Fare clic per modificare stili del testo dello schema</a:t>
            </a:r>
          </a:p>
        </p:txBody>
      </p:sp>
      <p:sp>
        <p:nvSpPr>
          <p:cNvPr id="10" name="Content Placeholder 2"/>
          <p:cNvSpPr>
            <a:spLocks noGrp="1"/>
          </p:cNvSpPr>
          <p:nvPr>
            <p:ph idx="1"/>
          </p:nvPr>
        </p:nvSpPr>
        <p:spPr>
          <a:xfrm>
            <a:off x="457200" y="1600201"/>
            <a:ext cx="8229600" cy="4013200"/>
          </a:xfrm>
        </p:spPr>
        <p:txBody>
          <a:bodyPr/>
          <a:lstStyle>
            <a:lvl1pPr>
              <a:defRPr sz="2800"/>
            </a:lvl1pPr>
            <a:lvl2pPr>
              <a:defRPr sz="2400"/>
            </a:lvl2pPr>
            <a:lvl3pPr>
              <a:defRPr sz="20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13"/>
          </p:nvPr>
        </p:nvSpPr>
        <p:spPr/>
        <p:txBody>
          <a:bodyPr/>
          <a:lstStyle>
            <a:lvl1pPr>
              <a:defRPr/>
            </a:lvl1pPr>
          </a:lstStyle>
          <a:p>
            <a:pPr>
              <a:defRPr/>
            </a:pPr>
            <a:endParaRPr lang="it-IT"/>
          </a:p>
        </p:txBody>
      </p:sp>
    </p:spTree>
    <p:extLst>
      <p:ext uri="{BB962C8B-B14F-4D97-AF65-F5344CB8AC3E}">
        <p14:creationId xmlns:p14="http://schemas.microsoft.com/office/powerpoint/2010/main" val="39657881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none" baseline="0">
                <a:effectLst/>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6216058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hank you 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none" baseline="0">
                <a:effectLst/>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38838880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6354218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17981511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45241FD7-18AD-4B48-BDC8-C71FC9A906D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2519309-F9D3-4062-B31B-F0B4FCA58F1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479B197-711D-4162-A6A9-11318972530A}"/>
              </a:ext>
            </a:extLst>
          </p:cNvPr>
          <p:cNvSpPr>
            <a:spLocks noGrp="1" noChangeArrowheads="1"/>
          </p:cNvSpPr>
          <p:nvPr>
            <p:ph type="sldNum" sz="quarter" idx="12"/>
          </p:nvPr>
        </p:nvSpPr>
        <p:spPr>
          <a:ln/>
        </p:spPr>
        <p:txBody>
          <a:bodyPr/>
          <a:lstStyle>
            <a:lvl1pPr>
              <a:defRPr/>
            </a:lvl1pPr>
          </a:lstStyle>
          <a:p>
            <a:pPr>
              <a:defRPr/>
            </a:pPr>
            <a:fld id="{696FC027-2A9D-4271-A5B6-B22CFE3982C9}" type="slidenum">
              <a:rPr lang="it-IT" altLang="en-US"/>
              <a:pPr>
                <a:defRPr/>
              </a:pPr>
              <a:t>‹N›</a:t>
            </a:fld>
            <a:endParaRPr lang="it-IT" altLang="en-US"/>
          </a:p>
        </p:txBody>
      </p:sp>
    </p:spTree>
    <p:extLst>
      <p:ext uri="{BB962C8B-B14F-4D97-AF65-F5344CB8AC3E}">
        <p14:creationId xmlns:p14="http://schemas.microsoft.com/office/powerpoint/2010/main" val="1366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8639541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21902172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6732539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7728797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8141163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Footer Placeholder 4"/>
          <p:cNvSpPr>
            <a:spLocks noGrp="1"/>
          </p:cNvSpPr>
          <p:nvPr>
            <p:ph type="ftr" sz="quarter" idx="10"/>
          </p:nvPr>
        </p:nvSpPr>
        <p:spPr/>
        <p:txBody>
          <a:bodyPr/>
          <a:lstStyle>
            <a:lvl1pPr>
              <a:defRPr/>
            </a:lvl1pPr>
          </a:lstStyle>
          <a:p>
            <a:pPr>
              <a:defRPr/>
            </a:pPr>
            <a:endParaRPr lang="it-IT"/>
          </a:p>
        </p:txBody>
      </p:sp>
    </p:spTree>
    <p:extLst>
      <p:ext uri="{BB962C8B-B14F-4D97-AF65-F5344CB8AC3E}">
        <p14:creationId xmlns:p14="http://schemas.microsoft.com/office/powerpoint/2010/main" val="2022062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8D8EEBD8-1C3E-454D-9848-B18498EC404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6909DB5-8E30-4ADC-8D3A-645B627D36A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76E08D6-F5C1-434F-9A3E-8FD4F208E39C}"/>
              </a:ext>
            </a:extLst>
          </p:cNvPr>
          <p:cNvSpPr>
            <a:spLocks noGrp="1" noChangeArrowheads="1"/>
          </p:cNvSpPr>
          <p:nvPr>
            <p:ph type="sldNum" sz="quarter" idx="12"/>
          </p:nvPr>
        </p:nvSpPr>
        <p:spPr>
          <a:ln/>
        </p:spPr>
        <p:txBody>
          <a:bodyPr/>
          <a:lstStyle>
            <a:lvl1pPr>
              <a:defRPr/>
            </a:lvl1pPr>
          </a:lstStyle>
          <a:p>
            <a:pPr>
              <a:defRPr/>
            </a:pPr>
            <a:fld id="{13601EAE-EA62-41C4-8D3D-59B5180F424C}" type="slidenum">
              <a:rPr lang="it-IT" altLang="en-US"/>
              <a:pPr>
                <a:defRPr/>
              </a:pPr>
              <a:t>‹N›</a:t>
            </a:fld>
            <a:endParaRPr lang="it-IT" altLang="en-US"/>
          </a:p>
        </p:txBody>
      </p:sp>
    </p:spTree>
    <p:extLst>
      <p:ext uri="{BB962C8B-B14F-4D97-AF65-F5344CB8AC3E}">
        <p14:creationId xmlns:p14="http://schemas.microsoft.com/office/powerpoint/2010/main" val="149849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5E1C4644-DC1B-4846-8BF7-FF800D1D373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016DB3C-6F4B-4F92-BE77-479B8270592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8781050C-E18D-49E4-A808-6915073E90E2}"/>
              </a:ext>
            </a:extLst>
          </p:cNvPr>
          <p:cNvSpPr>
            <a:spLocks noGrp="1" noChangeArrowheads="1"/>
          </p:cNvSpPr>
          <p:nvPr>
            <p:ph type="sldNum" sz="quarter" idx="12"/>
          </p:nvPr>
        </p:nvSpPr>
        <p:spPr>
          <a:ln/>
        </p:spPr>
        <p:txBody>
          <a:bodyPr/>
          <a:lstStyle>
            <a:lvl1pPr>
              <a:defRPr/>
            </a:lvl1pPr>
          </a:lstStyle>
          <a:p>
            <a:pPr>
              <a:defRPr/>
            </a:pPr>
            <a:fld id="{D2368C82-424A-46B0-BA87-2CE11C908C90}" type="slidenum">
              <a:rPr lang="it-IT" altLang="en-US"/>
              <a:pPr>
                <a:defRPr/>
              </a:pPr>
              <a:t>‹N›</a:t>
            </a:fld>
            <a:endParaRPr lang="it-IT" altLang="en-US"/>
          </a:p>
        </p:txBody>
      </p:sp>
    </p:spTree>
    <p:extLst>
      <p:ext uri="{BB962C8B-B14F-4D97-AF65-F5344CB8AC3E}">
        <p14:creationId xmlns:p14="http://schemas.microsoft.com/office/powerpoint/2010/main" val="307817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C8155273-0797-493D-A6D5-0C4F36EA21A2}"/>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AE945546-EF91-4DE7-A9B2-39917486EAB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D635186D-FC56-41E0-9172-1C4A8DB9A368}"/>
              </a:ext>
            </a:extLst>
          </p:cNvPr>
          <p:cNvSpPr>
            <a:spLocks noGrp="1" noChangeArrowheads="1"/>
          </p:cNvSpPr>
          <p:nvPr>
            <p:ph type="sldNum" sz="quarter" idx="12"/>
          </p:nvPr>
        </p:nvSpPr>
        <p:spPr>
          <a:ln/>
        </p:spPr>
        <p:txBody>
          <a:bodyPr/>
          <a:lstStyle>
            <a:lvl1pPr>
              <a:defRPr/>
            </a:lvl1pPr>
          </a:lstStyle>
          <a:p>
            <a:pPr>
              <a:defRPr/>
            </a:pPr>
            <a:fld id="{2ECA09A3-CC05-432B-9EB9-EB7E554D51B0}" type="slidenum">
              <a:rPr lang="it-IT" altLang="en-US"/>
              <a:pPr>
                <a:defRPr/>
              </a:pPr>
              <a:t>‹N›</a:t>
            </a:fld>
            <a:endParaRPr lang="it-IT" altLang="en-US"/>
          </a:p>
        </p:txBody>
      </p:sp>
    </p:spTree>
    <p:extLst>
      <p:ext uri="{BB962C8B-B14F-4D97-AF65-F5344CB8AC3E}">
        <p14:creationId xmlns:p14="http://schemas.microsoft.com/office/powerpoint/2010/main" val="223156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252D3F4E-ECAB-484F-8B52-AEFE91221E1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AF25B273-8D8B-4928-8DD9-B0AE114460F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06675DC-0B25-4C6A-9500-41D3EF0AE142}"/>
              </a:ext>
            </a:extLst>
          </p:cNvPr>
          <p:cNvSpPr>
            <a:spLocks noGrp="1" noChangeArrowheads="1"/>
          </p:cNvSpPr>
          <p:nvPr>
            <p:ph type="sldNum" sz="quarter" idx="12"/>
          </p:nvPr>
        </p:nvSpPr>
        <p:spPr>
          <a:ln/>
        </p:spPr>
        <p:txBody>
          <a:bodyPr/>
          <a:lstStyle>
            <a:lvl1pPr>
              <a:defRPr/>
            </a:lvl1pPr>
          </a:lstStyle>
          <a:p>
            <a:pPr>
              <a:defRPr/>
            </a:pPr>
            <a:fld id="{6B9312F1-AF7F-4343-9A09-FB80DE9D6B05}" type="slidenum">
              <a:rPr lang="it-IT" altLang="en-US"/>
              <a:pPr>
                <a:defRPr/>
              </a:pPr>
              <a:t>‹N›</a:t>
            </a:fld>
            <a:endParaRPr lang="it-IT" altLang="en-US"/>
          </a:p>
        </p:txBody>
      </p:sp>
    </p:spTree>
    <p:extLst>
      <p:ext uri="{BB962C8B-B14F-4D97-AF65-F5344CB8AC3E}">
        <p14:creationId xmlns:p14="http://schemas.microsoft.com/office/powerpoint/2010/main" val="97548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22AEE8-734F-4722-AE03-EAAA3C1475D5}"/>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CB783C24-A2F4-4414-B3D9-95AF9909AF7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8667282A-A006-4550-BA3C-DEBC086798AD}"/>
              </a:ext>
            </a:extLst>
          </p:cNvPr>
          <p:cNvSpPr>
            <a:spLocks noGrp="1" noChangeArrowheads="1"/>
          </p:cNvSpPr>
          <p:nvPr>
            <p:ph type="sldNum" sz="quarter" idx="12"/>
          </p:nvPr>
        </p:nvSpPr>
        <p:spPr>
          <a:ln/>
        </p:spPr>
        <p:txBody>
          <a:bodyPr/>
          <a:lstStyle>
            <a:lvl1pPr>
              <a:defRPr/>
            </a:lvl1pPr>
          </a:lstStyle>
          <a:p>
            <a:pPr>
              <a:defRPr/>
            </a:pPr>
            <a:fld id="{4339FCAA-B737-4448-A652-7F64880BE70C}" type="slidenum">
              <a:rPr lang="it-IT" altLang="en-US"/>
              <a:pPr>
                <a:defRPr/>
              </a:pPr>
              <a:t>‹N›</a:t>
            </a:fld>
            <a:endParaRPr lang="it-IT" altLang="en-US"/>
          </a:p>
        </p:txBody>
      </p:sp>
    </p:spTree>
    <p:extLst>
      <p:ext uri="{BB962C8B-B14F-4D97-AF65-F5344CB8AC3E}">
        <p14:creationId xmlns:p14="http://schemas.microsoft.com/office/powerpoint/2010/main" val="397210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B071161A-19B3-4882-8244-B595DEB1EA51}"/>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9F08DD6-5399-492F-9860-D495CF3FF1E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575A443-917E-4616-8F59-AC781155E5EB}"/>
              </a:ext>
            </a:extLst>
          </p:cNvPr>
          <p:cNvSpPr>
            <a:spLocks noGrp="1" noChangeArrowheads="1"/>
          </p:cNvSpPr>
          <p:nvPr>
            <p:ph type="sldNum" sz="quarter" idx="12"/>
          </p:nvPr>
        </p:nvSpPr>
        <p:spPr>
          <a:ln/>
        </p:spPr>
        <p:txBody>
          <a:bodyPr/>
          <a:lstStyle>
            <a:lvl1pPr>
              <a:defRPr/>
            </a:lvl1pPr>
          </a:lstStyle>
          <a:p>
            <a:pPr>
              <a:defRPr/>
            </a:pPr>
            <a:fld id="{4E1A2F69-2215-414E-8700-2D04A5E17A70}" type="slidenum">
              <a:rPr lang="it-IT" altLang="en-US"/>
              <a:pPr>
                <a:defRPr/>
              </a:pPr>
              <a:t>‹N›</a:t>
            </a:fld>
            <a:endParaRPr lang="it-IT" altLang="en-US"/>
          </a:p>
        </p:txBody>
      </p:sp>
    </p:spTree>
    <p:extLst>
      <p:ext uri="{BB962C8B-B14F-4D97-AF65-F5344CB8AC3E}">
        <p14:creationId xmlns:p14="http://schemas.microsoft.com/office/powerpoint/2010/main" val="42901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196BF2-DA25-4487-A895-4BA1EFA9B655}"/>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AFF82EBB-725F-4CDD-9ACA-0EA1C0C3E7B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65AD608D-FDDF-4522-9057-33AEE8A445BB}"/>
              </a:ext>
            </a:extLst>
          </p:cNvPr>
          <p:cNvSpPr>
            <a:spLocks noGrp="1" noChangeArrowheads="1"/>
          </p:cNvSpPr>
          <p:nvPr>
            <p:ph type="sldNum" sz="quarter" idx="12"/>
          </p:nvPr>
        </p:nvSpPr>
        <p:spPr>
          <a:ln/>
        </p:spPr>
        <p:txBody>
          <a:bodyPr/>
          <a:lstStyle>
            <a:lvl1pPr>
              <a:defRPr/>
            </a:lvl1pPr>
          </a:lstStyle>
          <a:p>
            <a:pPr>
              <a:defRPr/>
            </a:pPr>
            <a:fld id="{3BDC19C4-C9F4-49C3-A7B7-305209673248}" type="slidenum">
              <a:rPr lang="it-IT" altLang="en-US"/>
              <a:pPr>
                <a:defRPr/>
              </a:pPr>
              <a:t>‹N›</a:t>
            </a:fld>
            <a:endParaRPr lang="it-IT" altLang="en-US"/>
          </a:p>
        </p:txBody>
      </p:sp>
    </p:spTree>
    <p:extLst>
      <p:ext uri="{BB962C8B-B14F-4D97-AF65-F5344CB8AC3E}">
        <p14:creationId xmlns:p14="http://schemas.microsoft.com/office/powerpoint/2010/main" val="147762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D74F6F-6FBF-4A1A-84E3-9B746B1D7F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C1169919-75BC-4A1C-97E2-8A07DBFB806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8436" name="Rectangle 4">
            <a:extLst>
              <a:ext uri="{FF2B5EF4-FFF2-40B4-BE49-F238E27FC236}">
                <a16:creationId xmlns:a16="http://schemas.microsoft.com/office/drawing/2014/main" id="{8D7D953A-2371-4E1F-96B4-C556DFBE884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it-IT"/>
          </a:p>
        </p:txBody>
      </p:sp>
      <p:sp>
        <p:nvSpPr>
          <p:cNvPr id="18437" name="Rectangle 5">
            <a:extLst>
              <a:ext uri="{FF2B5EF4-FFF2-40B4-BE49-F238E27FC236}">
                <a16:creationId xmlns:a16="http://schemas.microsoft.com/office/drawing/2014/main" id="{208D570A-FAF6-4D0D-B8A3-B8A32EB8D3A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p>
        </p:txBody>
      </p:sp>
      <p:sp>
        <p:nvSpPr>
          <p:cNvPr id="18438" name="Rectangle 6">
            <a:extLst>
              <a:ext uri="{FF2B5EF4-FFF2-40B4-BE49-F238E27FC236}">
                <a16:creationId xmlns:a16="http://schemas.microsoft.com/office/drawing/2014/main" id="{D1AAED3B-0E7D-473F-B81F-A9542DC80FC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7580AE-4178-4A40-9CFF-33DF60E03018}"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F7941E"/>
                </a:solidFill>
                <a:latin typeface="Arial" pitchFamily="34" charset="0"/>
                <a:cs typeface="Arial" pitchFamily="34" charset="0"/>
              </a:defRPr>
            </a:lvl1pPr>
          </a:lstStyle>
          <a:p>
            <a:pPr>
              <a:defRPr/>
            </a:pPr>
            <a:endParaRPr lang="it-IT"/>
          </a:p>
        </p:txBody>
      </p:sp>
    </p:spTree>
    <p:extLst>
      <p:ext uri="{BB962C8B-B14F-4D97-AF65-F5344CB8AC3E}">
        <p14:creationId xmlns:p14="http://schemas.microsoft.com/office/powerpoint/2010/main" val="26081326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txStyles>
    <p:titleStyle>
      <a:lvl1pPr algn="ctr" defTabSz="457200" rtl="0" eaLnBrk="0" fontAlgn="base" hangingPunct="0">
        <a:spcBef>
          <a:spcPct val="0"/>
        </a:spcBef>
        <a:spcAft>
          <a:spcPct val="0"/>
        </a:spcAft>
        <a:defRPr sz="4000" kern="1200">
          <a:solidFill>
            <a:srgbClr val="F1592A"/>
          </a:solidFill>
          <a:latin typeface="Arial" pitchFamily="34" charset="0"/>
          <a:ea typeface="ＭＳ Ｐゴシック" charset="0"/>
          <a:cs typeface="Arial" pitchFamily="34" charset="0"/>
        </a:defRPr>
      </a:lvl1pPr>
      <a:lvl2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2pPr>
      <a:lvl3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3pPr>
      <a:lvl4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4pPr>
      <a:lvl5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Arial" pitchFamily="34" charset="0"/>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pitchFamily="34"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34" charset="0"/>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drea.evangelista@cpo.it"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130425"/>
            <a:ext cx="8229600" cy="1470025"/>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sz="4400" dirty="0">
                <a:solidFill>
                  <a:schemeClr val="bg1"/>
                </a:solidFill>
                <a:latin typeface="+mj-lt"/>
                <a:ea typeface="MS PGothic" pitchFamily="34" charset="-128"/>
                <a:cs typeface="+mj-cs"/>
              </a:rPr>
              <a:t>Il disegno dello studio: </a:t>
            </a:r>
            <a:br>
              <a:rPr lang="it-IT" sz="4400" dirty="0">
                <a:solidFill>
                  <a:schemeClr val="bg1"/>
                </a:solidFill>
                <a:latin typeface="+mj-lt"/>
                <a:ea typeface="MS PGothic" pitchFamily="34" charset="-128"/>
                <a:cs typeface="+mj-cs"/>
              </a:rPr>
            </a:br>
            <a:r>
              <a:rPr lang="it-IT" sz="4400" dirty="0">
                <a:solidFill>
                  <a:schemeClr val="bg1"/>
                </a:solidFill>
                <a:latin typeface="+mj-lt"/>
                <a:ea typeface="MS PGothic" pitchFamily="34" charset="-128"/>
                <a:cs typeface="+mj-cs"/>
              </a:rPr>
              <a:t>gli studi sperimentali</a:t>
            </a:r>
            <a:endParaRPr lang="en-US" altLang="it-IT" sz="4400" dirty="0">
              <a:solidFill>
                <a:schemeClr val="bg1"/>
              </a:solidFill>
              <a:latin typeface="+mj-lt"/>
              <a:ea typeface="MS PGothic" pitchFamily="34" charset="-128"/>
              <a:cs typeface="+mj-cs"/>
            </a:endParaRPr>
          </a:p>
        </p:txBody>
      </p:sp>
      <p:sp>
        <p:nvSpPr>
          <p:cNvPr id="5123" name="Rectangle 3"/>
          <p:cNvSpPr>
            <a:spLocks noGrp="1" noChangeArrowheads="1"/>
          </p:cNvSpPr>
          <p:nvPr>
            <p:ph type="subTitle" idx="1"/>
          </p:nvPr>
        </p:nvSpPr>
        <p:spPr>
          <a:xfrm>
            <a:off x="457200" y="3886200"/>
            <a:ext cx="8229600" cy="1752600"/>
          </a:xfrm>
        </p:spPr>
        <p:txBody>
          <a:bodyPr/>
          <a:lstStyle/>
          <a:p>
            <a:pPr eaLnBrk="1" hangingPunct="1"/>
            <a:endParaRPr lang="en-US" altLang="it-IT" dirty="0">
              <a:ea typeface="ＭＳ Ｐゴシック" panose="020B0600070205080204" pitchFamily="34" charset="-128"/>
            </a:endParaRPr>
          </a:p>
          <a:p>
            <a:pPr eaLnBrk="1" hangingPunct="1"/>
            <a:r>
              <a:rPr lang="en-US" altLang="it-IT" dirty="0">
                <a:ea typeface="ＭＳ Ｐゴシック" panose="020B0600070205080204" pitchFamily="34" charset="-128"/>
              </a:rPr>
              <a:t>Andrea Evangelista</a:t>
            </a:r>
          </a:p>
          <a:p>
            <a:pPr eaLnBrk="1" hangingPunct="1"/>
            <a:r>
              <a:rPr lang="en-US" altLang="it-IT" dirty="0">
                <a:ea typeface="ＭＳ Ｐゴシック" panose="020B0600070205080204" pitchFamily="34" charset="-128"/>
                <a:hlinkClick r:id="rId2"/>
              </a:rPr>
              <a:t>andrea.evangelista@cpo.it</a:t>
            </a:r>
            <a:endParaRPr lang="en-US" altLang="it-IT" dirty="0">
              <a:ea typeface="ＭＳ Ｐゴシック" panose="020B0600070205080204" pitchFamily="34" charset="-128"/>
            </a:endParaRPr>
          </a:p>
        </p:txBody>
      </p:sp>
    </p:spTree>
    <p:extLst>
      <p:ext uri="{BB962C8B-B14F-4D97-AF65-F5344CB8AC3E}">
        <p14:creationId xmlns:p14="http://schemas.microsoft.com/office/powerpoint/2010/main" val="32102818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a:solidFill>
                  <a:schemeClr val="bg1"/>
                </a:solidFill>
                <a:latin typeface="+mj-lt"/>
                <a:ea typeface="MS PGothic" pitchFamily="34" charset="-128"/>
                <a:cs typeface="+mj-cs"/>
              </a:rPr>
              <a:t>Studi di Fase II</a:t>
            </a:r>
          </a:p>
        </p:txBody>
      </p:sp>
      <p:sp>
        <p:nvSpPr>
          <p:cNvPr id="23555" name="Rectangle 3"/>
          <p:cNvSpPr>
            <a:spLocks noGrp="1" noChangeArrowheads="1"/>
          </p:cNvSpPr>
          <p:nvPr>
            <p:ph idx="1"/>
          </p:nvPr>
        </p:nvSpPr>
        <p:spPr/>
        <p:txBody>
          <a:bodyPr/>
          <a:lstStyle/>
          <a:p>
            <a:pPr eaLnBrk="1" hangingPunct="1"/>
            <a:r>
              <a:rPr lang="it-IT" altLang="it-IT" dirty="0">
                <a:ea typeface="ＭＳ Ｐゴシック" panose="020B0600070205080204" pitchFamily="34" charset="-128"/>
              </a:rPr>
              <a:t>Hanno l’obiettivo di selezionare i trattamenti da </a:t>
            </a:r>
            <a:r>
              <a:rPr lang="it-IT" altLang="it-IT" u="sng" dirty="0">
                <a:ea typeface="ＭＳ Ｐゴシック" panose="020B0600070205080204" pitchFamily="34" charset="-128"/>
              </a:rPr>
              <a:t>avviare</a:t>
            </a:r>
            <a:r>
              <a:rPr lang="it-IT" altLang="it-IT" dirty="0">
                <a:ea typeface="ＭＳ Ｐゴシック" panose="020B0600070205080204" pitchFamily="34" charset="-128"/>
              </a:rPr>
              <a:t> agli studi di efficacia</a:t>
            </a:r>
          </a:p>
          <a:p>
            <a:pPr eaLnBrk="1" hangingPunct="1"/>
            <a:r>
              <a:rPr lang="it-IT" altLang="it-IT" dirty="0">
                <a:ea typeface="ＭＳ Ｐゴシック" panose="020B0600070205080204" pitchFamily="34" charset="-128"/>
              </a:rPr>
              <a:t>Il criterio di valutazione di un nuovo trattamento è la sua </a:t>
            </a:r>
            <a:r>
              <a:rPr lang="it-IT" altLang="it-IT" u="sng" dirty="0">
                <a:ea typeface="ＭＳ Ｐゴシック" panose="020B0600070205080204" pitchFamily="34" charset="-128"/>
              </a:rPr>
              <a:t>attività</a:t>
            </a:r>
          </a:p>
          <a:p>
            <a:pPr eaLnBrk="1" hangingPunct="1"/>
            <a:r>
              <a:rPr lang="it-IT" altLang="it-IT" dirty="0">
                <a:ea typeface="ＭＳ Ｐゴシック" panose="020B0600070205080204" pitchFamily="34" charset="-128"/>
              </a:rPr>
              <a:t>Sono studi a media-bassa dimensione</a:t>
            </a:r>
          </a:p>
          <a:p>
            <a:pPr eaLnBrk="1" hangingPunct="1"/>
            <a:r>
              <a:rPr lang="it-IT" altLang="it-IT" dirty="0">
                <a:ea typeface="ＭＳ Ｐゴシック" panose="020B0600070205080204" pitchFamily="34" charset="-128"/>
              </a:rPr>
              <a:t>Il trattamento somministrato </a:t>
            </a:r>
            <a:r>
              <a:rPr lang="it-IT" altLang="it-IT" u="sng" dirty="0">
                <a:ea typeface="ＭＳ Ｐゴシック" panose="020B0600070205080204" pitchFamily="34" charset="-128"/>
              </a:rPr>
              <a:t>è lo stesso </a:t>
            </a:r>
            <a:r>
              <a:rPr lang="it-IT" altLang="it-IT" dirty="0">
                <a:ea typeface="ＭＳ Ｐゴシック" panose="020B0600070205080204" pitchFamily="34" charset="-128"/>
              </a:rPr>
              <a:t>che sarà impiegato negli studi di efficacia (Fase III). </a:t>
            </a:r>
          </a:p>
          <a:p>
            <a:pPr eaLnBrk="1" hangingPunct="1"/>
            <a:endParaRPr lang="it-IT" altLang="it-IT" dirty="0">
              <a:ea typeface="ＭＳ Ｐゴシック" panose="020B0600070205080204" pitchFamily="34" charset="-128"/>
            </a:endParaRPr>
          </a:p>
        </p:txBody>
      </p:sp>
    </p:spTree>
    <p:extLst>
      <p:ext uri="{BB962C8B-B14F-4D97-AF65-F5344CB8AC3E}">
        <p14:creationId xmlns:p14="http://schemas.microsoft.com/office/powerpoint/2010/main" val="35152754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a:extLst>
              <a:ext uri="{FF2B5EF4-FFF2-40B4-BE49-F238E27FC236}">
                <a16:creationId xmlns:a16="http://schemas.microsoft.com/office/drawing/2014/main" id="{A71C2B21-9B3B-4816-AA43-05448DE2D954}"/>
              </a:ext>
            </a:extLst>
          </p:cNvPr>
          <p:cNvSpPr>
            <a:spLocks noGrp="1"/>
          </p:cNvSpPr>
          <p:nvPr>
            <p:ph idx="1"/>
          </p:nvPr>
        </p:nvSpPr>
        <p:spPr>
          <a:xfrm>
            <a:off x="457200" y="1484784"/>
            <a:ext cx="8229600" cy="5093816"/>
          </a:xfrm>
        </p:spPr>
        <p:txBody>
          <a:bodyPr/>
          <a:lstStyle/>
          <a:p>
            <a:pPr algn="just">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Scopi principali:</a:t>
            </a:r>
          </a:p>
          <a:p>
            <a:pPr lvl="1">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Confrontare </a:t>
            </a:r>
            <a:r>
              <a:rPr lang="it-IT" altLang="it-IT" u="sng" dirty="0">
                <a:solidFill>
                  <a:schemeClr val="tx1">
                    <a:lumMod val="75000"/>
                    <a:lumOff val="25000"/>
                  </a:schemeClr>
                </a:solidFill>
                <a:ea typeface="ＭＳ Ｐゴシック" pitchFamily="34" charset="-128"/>
              </a:rPr>
              <a:t>l’efficacia</a:t>
            </a:r>
            <a:r>
              <a:rPr lang="it-IT" altLang="it-IT" dirty="0">
                <a:solidFill>
                  <a:schemeClr val="tx1">
                    <a:lumMod val="75000"/>
                    <a:lumOff val="25000"/>
                  </a:schemeClr>
                </a:solidFill>
                <a:ea typeface="ＭＳ Ｐゴシック" pitchFamily="34" charset="-128"/>
              </a:rPr>
              <a:t> e la </a:t>
            </a:r>
            <a:r>
              <a:rPr lang="it-IT" altLang="it-IT" u="sng" dirty="0">
                <a:solidFill>
                  <a:schemeClr val="tx1">
                    <a:lumMod val="75000"/>
                    <a:lumOff val="25000"/>
                  </a:schemeClr>
                </a:solidFill>
                <a:ea typeface="ＭＳ Ｐゴシック" pitchFamily="34" charset="-128"/>
              </a:rPr>
              <a:t>sicurezza</a:t>
            </a:r>
            <a:r>
              <a:rPr lang="it-IT" altLang="it-IT" dirty="0">
                <a:solidFill>
                  <a:schemeClr val="tx1">
                    <a:lumMod val="75000"/>
                    <a:lumOff val="25000"/>
                  </a:schemeClr>
                </a:solidFill>
                <a:ea typeface="ＭＳ Ｐゴシック" pitchFamily="34" charset="-128"/>
              </a:rPr>
              <a:t> di un trattamento/intervento sperimentale rispetto ad uno standard</a:t>
            </a:r>
          </a:p>
          <a:p>
            <a:pPr lvl="1">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Confrontare diversi trattamenti sperimentali verso uno standard con </a:t>
            </a:r>
            <a:r>
              <a:rPr lang="it-IT" altLang="it-IT" u="sng" dirty="0">
                <a:solidFill>
                  <a:schemeClr val="tx1">
                    <a:lumMod val="75000"/>
                    <a:lumOff val="25000"/>
                  </a:schemeClr>
                </a:solidFill>
                <a:ea typeface="ＭＳ Ｐゴシック" pitchFamily="34" charset="-128"/>
              </a:rPr>
              <a:t>disegni adattivi</a:t>
            </a:r>
          </a:p>
          <a:p>
            <a:pPr lvl="1">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Esplorare efficacia e sicurezza in </a:t>
            </a:r>
            <a:r>
              <a:rPr lang="it-IT" altLang="it-IT" u="sng" dirty="0">
                <a:solidFill>
                  <a:schemeClr val="tx1">
                    <a:lumMod val="75000"/>
                    <a:lumOff val="25000"/>
                  </a:schemeClr>
                </a:solidFill>
                <a:ea typeface="ＭＳ Ｐゴシック" pitchFamily="34" charset="-128"/>
              </a:rPr>
              <a:t>sottogruppi</a:t>
            </a:r>
          </a:p>
          <a:p>
            <a:pPr lvl="1">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Documentare efficacia e sicurezza a fini </a:t>
            </a:r>
            <a:r>
              <a:rPr lang="it-IT" altLang="it-IT" u="sng" dirty="0">
                <a:solidFill>
                  <a:schemeClr val="tx1">
                    <a:lumMod val="75000"/>
                    <a:lumOff val="25000"/>
                  </a:schemeClr>
                </a:solidFill>
                <a:ea typeface="ＭＳ Ｐゴシック" pitchFamily="34" charset="-128"/>
              </a:rPr>
              <a:t>regolatori</a:t>
            </a:r>
          </a:p>
        </p:txBody>
      </p:sp>
      <p:sp>
        <p:nvSpPr>
          <p:cNvPr id="4" name="Rectangle 2">
            <a:extLst>
              <a:ext uri="{FF2B5EF4-FFF2-40B4-BE49-F238E27FC236}">
                <a16:creationId xmlns:a16="http://schemas.microsoft.com/office/drawing/2014/main" id="{0513ED24-68CF-4921-8229-AB556AFE33CD}"/>
              </a:ext>
            </a:extLst>
          </p:cNvPr>
          <p:cNvSpPr txBox="1">
            <a:spLocks noChangeArrowheads="1"/>
          </p:cNvSpPr>
          <p:nvPr/>
        </p:nvSpPr>
        <p:spPr bwMode="auto">
          <a:xfrm>
            <a:off x="0" y="1"/>
            <a:ext cx="9144000" cy="836712"/>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altLang="it-IT" sz="4400" dirty="0">
                <a:solidFill>
                  <a:schemeClr val="bg1"/>
                </a:solidFill>
                <a:ea typeface="MS PGothic" pitchFamily="34" charset="-128"/>
              </a:rPr>
              <a:t>Studi sperimentali di fase III</a:t>
            </a:r>
            <a:endParaRPr lang="it-IT" kern="0"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6623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3"/>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pPr>
            <a:r>
              <a:rPr lang="it-IT" altLang="it-IT" dirty="0">
                <a:solidFill>
                  <a:schemeClr val="bg1"/>
                </a:solidFill>
                <a:ea typeface="MS PGothic" pitchFamily="34" charset="-128"/>
              </a:rPr>
              <a:t>Studi sperimentali di fase III</a:t>
            </a:r>
            <a:endParaRPr lang="it-IT" altLang="it-IT" dirty="0">
              <a:solidFill>
                <a:schemeClr val="bg1"/>
              </a:solidFill>
              <a:latin typeface="Calibri" pitchFamily="34" charset="0"/>
            </a:endParaRPr>
          </a:p>
        </p:txBody>
      </p:sp>
      <p:pic>
        <p:nvPicPr>
          <p:cNvPr id="4" name="Segnaposto contenuto 3">
            <a:extLst>
              <a:ext uri="{FF2B5EF4-FFF2-40B4-BE49-F238E27FC236}">
                <a16:creationId xmlns:a16="http://schemas.microsoft.com/office/drawing/2014/main" id="{AAD60C7B-30EA-7613-A265-4F6646C17131}"/>
              </a:ext>
            </a:extLst>
          </p:cNvPr>
          <p:cNvPicPr>
            <a:picLocks noGrp="1" noChangeAspect="1"/>
          </p:cNvPicPr>
          <p:nvPr>
            <p:ph idx="1"/>
          </p:nvPr>
        </p:nvPicPr>
        <p:blipFill>
          <a:blip r:embed="rId2"/>
          <a:stretch>
            <a:fillRect/>
          </a:stretch>
        </p:blipFill>
        <p:spPr>
          <a:xfrm>
            <a:off x="2057400" y="2420888"/>
            <a:ext cx="5029200" cy="3657600"/>
          </a:xfrm>
        </p:spPr>
      </p:pic>
      <p:sp>
        <p:nvSpPr>
          <p:cNvPr id="2" name="CasellaDiTesto 1">
            <a:extLst>
              <a:ext uri="{FF2B5EF4-FFF2-40B4-BE49-F238E27FC236}">
                <a16:creationId xmlns:a16="http://schemas.microsoft.com/office/drawing/2014/main" id="{80DFEA1D-08D9-2B40-870E-03A240C55582}"/>
              </a:ext>
            </a:extLst>
          </p:cNvPr>
          <p:cNvSpPr txBox="1"/>
          <p:nvPr/>
        </p:nvSpPr>
        <p:spPr>
          <a:xfrm>
            <a:off x="539552" y="1596097"/>
            <a:ext cx="8208912" cy="646331"/>
          </a:xfrm>
          <a:prstGeom prst="rect">
            <a:avLst/>
          </a:prstGeom>
          <a:noFill/>
        </p:spPr>
        <p:txBody>
          <a:bodyPr wrap="square" rtlCol="0">
            <a:spAutoFit/>
          </a:bodyPr>
          <a:lstStyle/>
          <a:p>
            <a:pPr algn="ctr"/>
            <a:r>
              <a:rPr lang="it-IT" dirty="0"/>
              <a:t>Studi di fase II e III con reclutamento attivo registrati </a:t>
            </a:r>
          </a:p>
          <a:p>
            <a:pPr algn="ctr"/>
            <a:r>
              <a:rPr lang="it-IT" dirty="0"/>
              <a:t>su ClinicalTrials.gov al 18/3/2024*</a:t>
            </a:r>
          </a:p>
        </p:txBody>
      </p:sp>
      <p:sp>
        <p:nvSpPr>
          <p:cNvPr id="6" name="CasellaDiTesto 5">
            <a:extLst>
              <a:ext uri="{FF2B5EF4-FFF2-40B4-BE49-F238E27FC236}">
                <a16:creationId xmlns:a16="http://schemas.microsoft.com/office/drawing/2014/main" id="{083D4846-1373-8ED3-8D1F-89BA27E71C03}"/>
              </a:ext>
            </a:extLst>
          </p:cNvPr>
          <p:cNvSpPr txBox="1"/>
          <p:nvPr/>
        </p:nvSpPr>
        <p:spPr>
          <a:xfrm>
            <a:off x="1547664" y="6309320"/>
            <a:ext cx="2929007" cy="369332"/>
          </a:xfrm>
          <a:prstGeom prst="rect">
            <a:avLst/>
          </a:prstGeom>
          <a:noFill/>
        </p:spPr>
        <p:txBody>
          <a:bodyPr wrap="none" rtlCol="0">
            <a:spAutoFit/>
          </a:bodyPr>
          <a:lstStyle/>
          <a:p>
            <a:r>
              <a:rPr lang="it-IT" dirty="0"/>
              <a:t>*trial registrati dal 1/1/2022</a:t>
            </a:r>
          </a:p>
        </p:txBody>
      </p:sp>
    </p:spTree>
    <p:extLst>
      <p:ext uri="{BB962C8B-B14F-4D97-AF65-F5344CB8AC3E}">
        <p14:creationId xmlns:p14="http://schemas.microsoft.com/office/powerpoint/2010/main" val="38466191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55B8A0A6-F7C1-F930-EFB4-44F6C9B2E9A6}"/>
              </a:ext>
            </a:extLst>
          </p:cNvPr>
          <p:cNvPicPr>
            <a:picLocks noGrp="1" noChangeAspect="1"/>
          </p:cNvPicPr>
          <p:nvPr>
            <p:ph idx="1"/>
          </p:nvPr>
        </p:nvPicPr>
        <p:blipFill>
          <a:blip r:embed="rId3"/>
          <a:stretch>
            <a:fillRect/>
          </a:stretch>
        </p:blipFill>
        <p:spPr>
          <a:xfrm>
            <a:off x="1763688" y="1844824"/>
            <a:ext cx="5917263" cy="4303464"/>
          </a:xfrm>
        </p:spPr>
      </p:pic>
      <p:sp>
        <p:nvSpPr>
          <p:cNvPr id="4" name="Rectangle 2">
            <a:extLst>
              <a:ext uri="{FF2B5EF4-FFF2-40B4-BE49-F238E27FC236}">
                <a16:creationId xmlns:a16="http://schemas.microsoft.com/office/drawing/2014/main" id="{0513ED24-68CF-4921-8229-AB556AFE33CD}"/>
              </a:ext>
            </a:extLst>
          </p:cNvPr>
          <p:cNvSpPr txBox="1">
            <a:spLocks noChangeArrowheads="1"/>
          </p:cNvSpPr>
          <p:nvPr/>
        </p:nvSpPr>
        <p:spPr bwMode="auto">
          <a:xfrm>
            <a:off x="0" y="1"/>
            <a:ext cx="9144000" cy="836712"/>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altLang="it-IT" sz="4400" dirty="0">
                <a:solidFill>
                  <a:schemeClr val="bg1"/>
                </a:solidFill>
                <a:ea typeface="MS PGothic" pitchFamily="34" charset="-128"/>
              </a:rPr>
              <a:t>Studi sperimentali di fase III</a:t>
            </a:r>
            <a:endParaRPr lang="it-IT" kern="0" dirty="0">
              <a:solidFill>
                <a:schemeClr val="bg1"/>
              </a:solidFill>
              <a:effectLst>
                <a:outerShdw blurRad="38100" dist="38100" dir="2700000" algn="tl">
                  <a:srgbClr val="000000"/>
                </a:outerShdw>
              </a:effectLst>
              <a:latin typeface="Calibri" pitchFamily="34" charset="0"/>
            </a:endParaRPr>
          </a:p>
        </p:txBody>
      </p:sp>
      <p:sp>
        <p:nvSpPr>
          <p:cNvPr id="5" name="CasellaDiTesto 4">
            <a:extLst>
              <a:ext uri="{FF2B5EF4-FFF2-40B4-BE49-F238E27FC236}">
                <a16:creationId xmlns:a16="http://schemas.microsoft.com/office/drawing/2014/main" id="{6164E951-B51B-0375-F811-E3A0D67DC9E6}"/>
              </a:ext>
            </a:extLst>
          </p:cNvPr>
          <p:cNvSpPr txBox="1"/>
          <p:nvPr/>
        </p:nvSpPr>
        <p:spPr>
          <a:xfrm>
            <a:off x="1331640" y="1198493"/>
            <a:ext cx="6613734" cy="646331"/>
          </a:xfrm>
          <a:prstGeom prst="rect">
            <a:avLst/>
          </a:prstGeom>
          <a:noFill/>
        </p:spPr>
        <p:txBody>
          <a:bodyPr wrap="none" rtlCol="0">
            <a:spAutoFit/>
          </a:bodyPr>
          <a:lstStyle/>
          <a:p>
            <a:r>
              <a:rPr lang="it-IT" dirty="0"/>
              <a:t>Numero mediano di pazienti previsti per fase nei trial con </a:t>
            </a:r>
          </a:p>
          <a:p>
            <a:r>
              <a:rPr lang="it-IT" dirty="0"/>
              <a:t>reclutamento attivo registrati su ClinicalTrials.gov al 18/3/2024*</a:t>
            </a:r>
          </a:p>
        </p:txBody>
      </p:sp>
      <p:sp>
        <p:nvSpPr>
          <p:cNvPr id="6" name="CasellaDiTesto 5">
            <a:extLst>
              <a:ext uri="{FF2B5EF4-FFF2-40B4-BE49-F238E27FC236}">
                <a16:creationId xmlns:a16="http://schemas.microsoft.com/office/drawing/2014/main" id="{DC34EEFC-9EF2-D07E-04A4-23271223981B}"/>
              </a:ext>
            </a:extLst>
          </p:cNvPr>
          <p:cNvSpPr txBox="1"/>
          <p:nvPr/>
        </p:nvSpPr>
        <p:spPr>
          <a:xfrm>
            <a:off x="1547664" y="6309320"/>
            <a:ext cx="2929007" cy="369332"/>
          </a:xfrm>
          <a:prstGeom prst="rect">
            <a:avLst/>
          </a:prstGeom>
          <a:noFill/>
        </p:spPr>
        <p:txBody>
          <a:bodyPr wrap="none" rtlCol="0">
            <a:spAutoFit/>
          </a:bodyPr>
          <a:lstStyle/>
          <a:p>
            <a:r>
              <a:rPr lang="it-IT" dirty="0"/>
              <a:t>*trial registrati dal 1/1/2023</a:t>
            </a:r>
          </a:p>
        </p:txBody>
      </p:sp>
    </p:spTree>
    <p:extLst>
      <p:ext uri="{BB962C8B-B14F-4D97-AF65-F5344CB8AC3E}">
        <p14:creationId xmlns:p14="http://schemas.microsoft.com/office/powerpoint/2010/main" val="9798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a:extLst>
              <a:ext uri="{FF2B5EF4-FFF2-40B4-BE49-F238E27FC236}">
                <a16:creationId xmlns:a16="http://schemas.microsoft.com/office/drawing/2014/main" id="{A71C2B21-9B3B-4816-AA43-05448DE2D954}"/>
              </a:ext>
            </a:extLst>
          </p:cNvPr>
          <p:cNvSpPr>
            <a:spLocks noGrp="1"/>
          </p:cNvSpPr>
          <p:nvPr>
            <p:ph idx="1"/>
          </p:nvPr>
        </p:nvSpPr>
        <p:spPr>
          <a:xfrm>
            <a:off x="457200" y="1268760"/>
            <a:ext cx="8229600" cy="5597872"/>
          </a:xfrm>
        </p:spPr>
        <p:txBody>
          <a:bodyPr/>
          <a:lstStyle/>
          <a:p>
            <a:pPr marL="400050">
              <a:spcBef>
                <a:spcPts val="600"/>
              </a:spcBef>
              <a:buClr>
                <a:schemeClr val="accent1">
                  <a:lumMod val="50000"/>
                </a:schemeClr>
              </a:buClr>
              <a:buFont typeface="Wingdings" panose="05000000000000000000" pitchFamily="2" charset="2"/>
              <a:buChar char="§"/>
              <a:defRPr/>
            </a:pPr>
            <a:r>
              <a:rPr lang="it-IT" altLang="it-IT" sz="2800" dirty="0">
                <a:solidFill>
                  <a:schemeClr val="tx1">
                    <a:lumMod val="75000"/>
                    <a:lumOff val="25000"/>
                  </a:schemeClr>
                </a:solidFill>
                <a:ea typeface="ＭＳ Ｐゴシック" pitchFamily="34" charset="-128"/>
              </a:rPr>
              <a:t>Principali disegni di studio:</a:t>
            </a:r>
            <a:endParaRPr lang="it-IT" altLang="it-IT" sz="2400" dirty="0">
              <a:solidFill>
                <a:schemeClr val="tx1">
                  <a:lumMod val="75000"/>
                  <a:lumOff val="25000"/>
                </a:schemeClr>
              </a:solidFill>
              <a:ea typeface="ＭＳ Ｐゴシック" pitchFamily="34" charset="-128"/>
            </a:endParaRPr>
          </a:p>
          <a:p>
            <a:pPr marL="800100" lvl="1">
              <a:spcBef>
                <a:spcPts val="600"/>
              </a:spcBef>
              <a:buClr>
                <a:schemeClr val="accent1">
                  <a:lumMod val="50000"/>
                </a:schemeClr>
              </a:buClr>
              <a:buFont typeface="Wingdings" panose="05000000000000000000" pitchFamily="2" charset="2"/>
              <a:buChar char="§"/>
              <a:defRPr/>
            </a:pPr>
            <a:r>
              <a:rPr lang="it-IT" altLang="it-IT" sz="2400" b="1" dirty="0">
                <a:solidFill>
                  <a:schemeClr val="tx1">
                    <a:lumMod val="75000"/>
                    <a:lumOff val="25000"/>
                  </a:schemeClr>
                </a:solidFill>
                <a:ea typeface="ＭＳ Ｐゴシック" pitchFamily="34" charset="-128"/>
              </a:rPr>
              <a:t>Gruppi paralleli</a:t>
            </a:r>
            <a:r>
              <a:rPr lang="it-IT" altLang="it-IT" sz="2400" dirty="0">
                <a:solidFill>
                  <a:schemeClr val="tx1">
                    <a:lumMod val="75000"/>
                    <a:lumOff val="25000"/>
                  </a:schemeClr>
                </a:solidFill>
                <a:ea typeface="ＭＳ Ｐゴシック" pitchFamily="34" charset="-128"/>
              </a:rPr>
              <a:t>:</a:t>
            </a:r>
          </a:p>
          <a:p>
            <a:pPr marL="1257300" lvl="2" indent="-285750">
              <a:spcBef>
                <a:spcPts val="600"/>
              </a:spcBef>
              <a:buClr>
                <a:schemeClr val="accent1">
                  <a:lumMod val="50000"/>
                </a:schemeClr>
              </a:buClr>
              <a:buFont typeface="Wingdings" panose="05000000000000000000" pitchFamily="2" charset="2"/>
              <a:buChar char="§"/>
              <a:defRPr/>
            </a:pPr>
            <a:r>
              <a:rPr lang="it-IT" altLang="it-IT" sz="2000" dirty="0">
                <a:solidFill>
                  <a:schemeClr val="tx1">
                    <a:lumMod val="75000"/>
                    <a:lumOff val="25000"/>
                  </a:schemeClr>
                </a:solidFill>
                <a:ea typeface="ＭＳ Ｐゴシック" pitchFamily="34" charset="-128"/>
              </a:rPr>
              <a:t>ogni soggetto è assegnato in modo casuale ad un gruppo e riceve (o non riceve) un intervento.</a:t>
            </a:r>
          </a:p>
          <a:p>
            <a:pPr marL="800100" lvl="1">
              <a:spcBef>
                <a:spcPts val="0"/>
              </a:spcBef>
              <a:buClr>
                <a:schemeClr val="accent1">
                  <a:lumMod val="50000"/>
                </a:schemeClr>
              </a:buClr>
              <a:buFont typeface="Wingdings" panose="05000000000000000000" pitchFamily="2" charset="2"/>
              <a:buChar char="§"/>
              <a:defRPr/>
            </a:pPr>
            <a:r>
              <a:rPr lang="it-IT" altLang="it-IT" sz="2400" b="1" dirty="0">
                <a:solidFill>
                  <a:schemeClr val="tx1">
                    <a:lumMod val="75000"/>
                    <a:lumOff val="25000"/>
                  </a:schemeClr>
                </a:solidFill>
                <a:ea typeface="ＭＳ Ｐゴシック" pitchFamily="34" charset="-128"/>
              </a:rPr>
              <a:t>Crossover</a:t>
            </a:r>
            <a:r>
              <a:rPr lang="it-IT" altLang="it-IT" sz="2400" dirty="0">
                <a:solidFill>
                  <a:schemeClr val="tx1">
                    <a:lumMod val="75000"/>
                    <a:lumOff val="25000"/>
                  </a:schemeClr>
                </a:solidFill>
                <a:ea typeface="ＭＳ Ｐゴシック" pitchFamily="34" charset="-128"/>
              </a:rPr>
              <a:t>:</a:t>
            </a:r>
          </a:p>
          <a:p>
            <a:pPr marL="1257300" lvl="2" indent="-285750">
              <a:spcBef>
                <a:spcPts val="600"/>
              </a:spcBef>
              <a:buClr>
                <a:schemeClr val="accent1">
                  <a:lumMod val="50000"/>
                </a:schemeClr>
              </a:buClr>
              <a:buFont typeface="Wingdings" panose="05000000000000000000" pitchFamily="2" charset="2"/>
              <a:buChar char="§"/>
              <a:defRPr/>
            </a:pPr>
            <a:r>
              <a:rPr lang="it-IT" altLang="it-IT" sz="2000" dirty="0">
                <a:solidFill>
                  <a:schemeClr val="tx1">
                    <a:lumMod val="75000"/>
                    <a:lumOff val="25000"/>
                  </a:schemeClr>
                </a:solidFill>
                <a:ea typeface="ＭＳ Ｐゴシック" pitchFamily="34" charset="-128"/>
              </a:rPr>
              <a:t>I soggetti ricevono interventi in sequenza secondo un ordine casuale. Ogni soggetto funge da proprio controllo. </a:t>
            </a:r>
          </a:p>
          <a:p>
            <a:pPr marL="800100" lvl="1">
              <a:spcBef>
                <a:spcPts val="600"/>
              </a:spcBef>
              <a:buClr>
                <a:schemeClr val="accent1">
                  <a:lumMod val="50000"/>
                </a:schemeClr>
              </a:buClr>
              <a:buFont typeface="Wingdings" panose="05000000000000000000" pitchFamily="2" charset="2"/>
              <a:buChar char="§"/>
              <a:defRPr/>
            </a:pPr>
            <a:r>
              <a:rPr lang="it-IT" altLang="it-IT" sz="2400" b="1" dirty="0">
                <a:solidFill>
                  <a:schemeClr val="tx1">
                    <a:lumMod val="75000"/>
                    <a:lumOff val="25000"/>
                  </a:schemeClr>
                </a:solidFill>
                <a:ea typeface="ＭＳ Ｐゴシック" pitchFamily="34" charset="-128"/>
              </a:rPr>
              <a:t>Fattoriale</a:t>
            </a:r>
            <a:r>
              <a:rPr lang="it-IT" altLang="it-IT" sz="2400" dirty="0">
                <a:solidFill>
                  <a:schemeClr val="tx1">
                    <a:lumMod val="75000"/>
                    <a:lumOff val="25000"/>
                  </a:schemeClr>
                </a:solidFill>
                <a:ea typeface="ＭＳ Ｐゴシック" pitchFamily="34" charset="-128"/>
              </a:rPr>
              <a:t>:</a:t>
            </a:r>
          </a:p>
          <a:p>
            <a:pPr marL="1257300" lvl="2" indent="-285750">
              <a:spcBef>
                <a:spcPts val="600"/>
              </a:spcBef>
              <a:buClr>
                <a:schemeClr val="accent1">
                  <a:lumMod val="50000"/>
                </a:schemeClr>
              </a:buClr>
              <a:buFont typeface="Wingdings" panose="05000000000000000000" pitchFamily="2" charset="2"/>
              <a:buChar char="§"/>
              <a:defRPr/>
            </a:pPr>
            <a:r>
              <a:rPr lang="it-IT" altLang="it-IT" sz="2000" dirty="0">
                <a:solidFill>
                  <a:schemeClr val="tx1">
                    <a:lumMod val="75000"/>
                    <a:lumOff val="25000"/>
                  </a:schemeClr>
                </a:solidFill>
                <a:ea typeface="ＭＳ Ｐゴシック" pitchFamily="34" charset="-128"/>
              </a:rPr>
              <a:t>ogni soggetto è assegnato in modo casuale ad un gruppo che riceve una particolare combinazione di interventi</a:t>
            </a:r>
            <a:endParaRPr lang="it-IT" altLang="it-IT" dirty="0">
              <a:solidFill>
                <a:schemeClr val="tx1">
                  <a:lumMod val="75000"/>
                  <a:lumOff val="25000"/>
                </a:schemeClr>
              </a:solidFill>
              <a:ea typeface="ＭＳ Ｐゴシック" pitchFamily="34" charset="-128"/>
            </a:endParaRPr>
          </a:p>
          <a:p>
            <a:pPr marL="800100" lvl="1">
              <a:spcBef>
                <a:spcPts val="600"/>
              </a:spcBef>
              <a:buClr>
                <a:schemeClr val="accent1">
                  <a:lumMod val="50000"/>
                </a:schemeClr>
              </a:buClr>
              <a:buFont typeface="Wingdings" panose="05000000000000000000" pitchFamily="2" charset="2"/>
              <a:buChar char="§"/>
              <a:defRPr/>
            </a:pPr>
            <a:r>
              <a:rPr lang="it-IT" altLang="it-IT" sz="2400" b="1" dirty="0">
                <a:solidFill>
                  <a:schemeClr val="tx1">
                    <a:lumMod val="75000"/>
                    <a:lumOff val="25000"/>
                  </a:schemeClr>
                </a:solidFill>
                <a:ea typeface="ＭＳ Ｐゴシック" pitchFamily="34" charset="-128"/>
              </a:rPr>
              <a:t>Cluster</a:t>
            </a:r>
            <a:r>
              <a:rPr lang="it-IT" altLang="it-IT" sz="2400" dirty="0">
                <a:solidFill>
                  <a:schemeClr val="tx1">
                    <a:lumMod val="75000"/>
                    <a:lumOff val="25000"/>
                  </a:schemeClr>
                </a:solidFill>
                <a:ea typeface="ＭＳ Ｐゴシック" pitchFamily="34" charset="-128"/>
              </a:rPr>
              <a:t>:</a:t>
            </a:r>
          </a:p>
          <a:p>
            <a:pPr marL="1257300" lvl="2" indent="-285750">
              <a:spcBef>
                <a:spcPts val="600"/>
              </a:spcBef>
              <a:buClr>
                <a:schemeClr val="accent1">
                  <a:lumMod val="50000"/>
                </a:schemeClr>
              </a:buClr>
              <a:buFont typeface="Wingdings" panose="05000000000000000000" pitchFamily="2" charset="2"/>
              <a:buChar char="§"/>
              <a:defRPr/>
            </a:pPr>
            <a:r>
              <a:rPr lang="it-IT" altLang="it-IT" sz="2000" dirty="0">
                <a:solidFill>
                  <a:schemeClr val="tx1">
                    <a:lumMod val="75000"/>
                    <a:lumOff val="25000"/>
                  </a:schemeClr>
                </a:solidFill>
                <a:ea typeface="ＭＳ Ｐゴシック" pitchFamily="34" charset="-128"/>
              </a:rPr>
              <a:t>gruppi di partecipanti (ad esempio, villaggi, scuole, ospedali) sono randomizzati per ricevere (o non ricevere) un intervento.</a:t>
            </a:r>
            <a:endParaRPr lang="en-US" altLang="it-IT" sz="2000" dirty="0">
              <a:solidFill>
                <a:schemeClr val="tx1">
                  <a:lumMod val="75000"/>
                  <a:lumOff val="25000"/>
                </a:schemeClr>
              </a:solidFill>
              <a:ea typeface="ＭＳ Ｐゴシック" pitchFamily="34" charset="-128"/>
            </a:endParaRPr>
          </a:p>
        </p:txBody>
      </p:sp>
      <p:sp>
        <p:nvSpPr>
          <p:cNvPr id="4" name="Rectangle 2">
            <a:extLst>
              <a:ext uri="{FF2B5EF4-FFF2-40B4-BE49-F238E27FC236}">
                <a16:creationId xmlns:a16="http://schemas.microsoft.com/office/drawing/2014/main" id="{0513ED24-68CF-4921-8229-AB556AFE33CD}"/>
              </a:ext>
            </a:extLst>
          </p:cNvPr>
          <p:cNvSpPr txBox="1">
            <a:spLocks noChangeArrowheads="1"/>
          </p:cNvSpPr>
          <p:nvPr/>
        </p:nvSpPr>
        <p:spPr bwMode="auto">
          <a:xfrm>
            <a:off x="0" y="1"/>
            <a:ext cx="9144000" cy="836712"/>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altLang="it-IT" sz="4400" dirty="0">
                <a:solidFill>
                  <a:schemeClr val="bg1"/>
                </a:solidFill>
                <a:ea typeface="MS PGothic" pitchFamily="34" charset="-128"/>
              </a:rPr>
              <a:t>Studi sperimentali di fase III</a:t>
            </a:r>
            <a:endParaRPr lang="it-IT" kern="0"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29868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a:extLst>
              <a:ext uri="{FF2B5EF4-FFF2-40B4-BE49-F238E27FC236}">
                <a16:creationId xmlns:a16="http://schemas.microsoft.com/office/drawing/2014/main" id="{A71C2B21-9B3B-4816-AA43-05448DE2D954}"/>
              </a:ext>
            </a:extLst>
          </p:cNvPr>
          <p:cNvSpPr>
            <a:spLocks noGrp="1"/>
          </p:cNvSpPr>
          <p:nvPr>
            <p:ph idx="1"/>
          </p:nvPr>
        </p:nvSpPr>
        <p:spPr>
          <a:xfrm>
            <a:off x="457200" y="1268760"/>
            <a:ext cx="8229600" cy="5013176"/>
          </a:xfrm>
        </p:spPr>
        <p:txBody>
          <a:bodyPr/>
          <a:lstStyle/>
          <a:p>
            <a:pPr>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È il </a:t>
            </a:r>
            <a:r>
              <a:rPr lang="it-IT" altLang="it-IT" u="sng" dirty="0">
                <a:solidFill>
                  <a:schemeClr val="tx1">
                    <a:lumMod val="75000"/>
                    <a:lumOff val="25000"/>
                  </a:schemeClr>
                </a:solidFill>
                <a:ea typeface="ＭＳ Ｐゴシック" pitchFamily="34" charset="-128"/>
              </a:rPr>
              <a:t>documento</a:t>
            </a:r>
            <a:r>
              <a:rPr lang="it-IT" altLang="it-IT" dirty="0">
                <a:solidFill>
                  <a:schemeClr val="tx1">
                    <a:lumMod val="75000"/>
                    <a:lumOff val="25000"/>
                  </a:schemeClr>
                </a:solidFill>
                <a:ea typeface="ＭＳ Ｐゴシック" pitchFamily="34" charset="-128"/>
              </a:rPr>
              <a:t> più importante dell’intero processo di ricerca</a:t>
            </a:r>
          </a:p>
          <a:p>
            <a:pPr>
              <a:spcBef>
                <a:spcPts val="600"/>
              </a:spcBef>
              <a:buClr>
                <a:schemeClr val="accent1">
                  <a:lumMod val="50000"/>
                </a:schemeClr>
              </a:buClr>
              <a:buFont typeface="Wingdings" panose="05000000000000000000" pitchFamily="2" charset="2"/>
              <a:buChar char="§"/>
              <a:defRPr/>
            </a:pPr>
            <a:r>
              <a:rPr lang="it-IT" altLang="it-IT" dirty="0">
                <a:solidFill>
                  <a:schemeClr val="tx1">
                    <a:lumMod val="75000"/>
                    <a:lumOff val="25000"/>
                  </a:schemeClr>
                </a:solidFill>
                <a:ea typeface="ＭＳ Ｐゴシック" pitchFamily="34" charset="-128"/>
              </a:rPr>
              <a:t>Le difficoltà maggiori nella scrittura di un protocollo sono:</a:t>
            </a:r>
          </a:p>
          <a:p>
            <a:pPr lvl="1">
              <a:spcBef>
                <a:spcPts val="600"/>
              </a:spcBef>
              <a:buClr>
                <a:schemeClr val="accent1">
                  <a:lumMod val="50000"/>
                </a:schemeClr>
              </a:buClr>
              <a:buFont typeface="Wingdings" panose="05000000000000000000" pitchFamily="2" charset="2"/>
              <a:buChar char="§"/>
              <a:defRPr/>
            </a:pPr>
            <a:r>
              <a:rPr lang="it-IT" altLang="it-IT" sz="2400" dirty="0">
                <a:solidFill>
                  <a:schemeClr val="tx1">
                    <a:lumMod val="75000"/>
                    <a:lumOff val="25000"/>
                  </a:schemeClr>
                </a:solidFill>
                <a:ea typeface="ＭＳ Ｐゴシック" pitchFamily="34" charset="-128"/>
              </a:rPr>
              <a:t>formulare e sviluppare un quesito di ricerca importante e fattibile</a:t>
            </a:r>
          </a:p>
          <a:p>
            <a:pPr lvl="1">
              <a:spcBef>
                <a:spcPts val="600"/>
              </a:spcBef>
              <a:buClr>
                <a:schemeClr val="accent1">
                  <a:lumMod val="50000"/>
                </a:schemeClr>
              </a:buClr>
              <a:buFont typeface="Wingdings" panose="05000000000000000000" pitchFamily="2" charset="2"/>
              <a:buChar char="§"/>
              <a:defRPr/>
            </a:pPr>
            <a:r>
              <a:rPr lang="it-IT" altLang="it-IT" sz="2400" dirty="0">
                <a:solidFill>
                  <a:schemeClr val="tx1">
                    <a:lumMod val="75000"/>
                    <a:lumOff val="25000"/>
                  </a:schemeClr>
                </a:solidFill>
                <a:ea typeface="ＭＳ Ｐゴシック" pitchFamily="34" charset="-128"/>
              </a:rPr>
              <a:t>definire un disegno di studio e dei metodi statistici appropriati</a:t>
            </a:r>
          </a:p>
          <a:p>
            <a:pPr lvl="1">
              <a:spcBef>
                <a:spcPts val="600"/>
              </a:spcBef>
              <a:buClr>
                <a:schemeClr val="accent1">
                  <a:lumMod val="50000"/>
                </a:schemeClr>
              </a:buClr>
              <a:buFont typeface="Wingdings" panose="05000000000000000000" pitchFamily="2" charset="2"/>
              <a:buChar char="§"/>
              <a:defRPr/>
            </a:pPr>
            <a:r>
              <a:rPr lang="it-IT" altLang="it-IT" sz="2400" dirty="0">
                <a:solidFill>
                  <a:schemeClr val="tx1">
                    <a:lumMod val="75000"/>
                    <a:lumOff val="25000"/>
                  </a:schemeClr>
                </a:solidFill>
                <a:ea typeface="ＭＳ Ｐゴシック" pitchFamily="34" charset="-128"/>
              </a:rPr>
              <a:t>assicurarsi che siano disponibili le risorse (economiche, di persone e di tempo) e il contesto adatto per raggiungere gli obiettivi</a:t>
            </a:r>
          </a:p>
        </p:txBody>
      </p:sp>
      <p:sp>
        <p:nvSpPr>
          <p:cNvPr id="4" name="Rectangle 2">
            <a:extLst>
              <a:ext uri="{FF2B5EF4-FFF2-40B4-BE49-F238E27FC236}">
                <a16:creationId xmlns:a16="http://schemas.microsoft.com/office/drawing/2014/main" id="{0513ED24-68CF-4921-8229-AB556AFE33CD}"/>
              </a:ext>
            </a:extLst>
          </p:cNvPr>
          <p:cNvSpPr txBox="1">
            <a:spLocks noChangeArrowheads="1"/>
          </p:cNvSpPr>
          <p:nvPr/>
        </p:nvSpPr>
        <p:spPr bwMode="auto">
          <a:xfrm>
            <a:off x="0" y="1"/>
            <a:ext cx="9144000" cy="836712"/>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altLang="it-IT" sz="4000" dirty="0">
                <a:solidFill>
                  <a:schemeClr val="bg1"/>
                </a:solidFill>
                <a:ea typeface="MS PGothic" pitchFamily="34" charset="-128"/>
              </a:rPr>
              <a:t>Il protocollo degli studi sperimentali</a:t>
            </a:r>
            <a:endParaRPr lang="it-IT" sz="4000" kern="0"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29562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C5736C6-DDA4-44EF-B974-72782CD799D2}"/>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dirty="0">
                <a:solidFill>
                  <a:schemeClr val="bg1"/>
                </a:solidFill>
                <a:latin typeface="Calibri" pitchFamily="34" charset="0"/>
              </a:rPr>
              <a:t>Il protocollo dello studio: finalità</a:t>
            </a:r>
          </a:p>
        </p:txBody>
      </p:sp>
      <p:sp>
        <p:nvSpPr>
          <p:cNvPr id="176131" name="Rectangle 3">
            <a:extLst>
              <a:ext uri="{FF2B5EF4-FFF2-40B4-BE49-F238E27FC236}">
                <a16:creationId xmlns:a16="http://schemas.microsoft.com/office/drawing/2014/main" id="{20D82848-6D33-459E-AF30-4D8EDB3BD6EC}"/>
              </a:ext>
            </a:extLst>
          </p:cNvPr>
          <p:cNvSpPr>
            <a:spLocks noGrp="1" noChangeArrowheads="1"/>
          </p:cNvSpPr>
          <p:nvPr>
            <p:ph type="body" idx="4294967295"/>
          </p:nvPr>
        </p:nvSpPr>
        <p:spPr>
          <a:xfrm>
            <a:off x="457200" y="1600200"/>
            <a:ext cx="8229600" cy="4686300"/>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Contiene le informazioni necessarie per:</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Progettazione</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Conduzione</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Analisi</a:t>
            </a:r>
          </a:p>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Utile anche per:</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Richiesta fondi</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Approvazione etica</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Registrazione del trial</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Pubblicazione</a:t>
            </a:r>
          </a:p>
        </p:txBody>
      </p:sp>
    </p:spTree>
    <p:extLst>
      <p:ext uri="{BB962C8B-B14F-4D97-AF65-F5344CB8AC3E}">
        <p14:creationId xmlns:p14="http://schemas.microsoft.com/office/powerpoint/2010/main" val="23247206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F50552-C0C0-41DB-960E-0D9630A99038}"/>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a:solidFill>
                  <a:schemeClr val="bg1"/>
                </a:solidFill>
                <a:effectLst>
                  <a:outerShdw blurRad="38100" dist="38100" dir="2700000" algn="tl">
                    <a:srgbClr val="000000"/>
                  </a:outerShdw>
                </a:effectLst>
                <a:latin typeface="Calibri" pitchFamily="34" charset="0"/>
              </a:rPr>
              <a:t>Il protocollo dello studio: qualità</a:t>
            </a:r>
          </a:p>
        </p:txBody>
      </p:sp>
      <p:sp>
        <p:nvSpPr>
          <p:cNvPr id="177155" name="Rectangle 3">
            <a:extLst>
              <a:ext uri="{FF2B5EF4-FFF2-40B4-BE49-F238E27FC236}">
                <a16:creationId xmlns:a16="http://schemas.microsoft.com/office/drawing/2014/main" id="{A34626AC-A306-4BEE-9792-ABDA3CD974D0}"/>
              </a:ext>
            </a:extLst>
          </p:cNvPr>
          <p:cNvSpPr>
            <a:spLocks noGrp="1" noChangeArrowheads="1"/>
          </p:cNvSpPr>
          <p:nvPr>
            <p:ph type="body" idx="4294967295"/>
          </p:nvPr>
        </p:nvSpPr>
        <p:spPr/>
        <p:txBody>
          <a:bodyPr/>
          <a:lstStyle/>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Revisioni sistematiche di protocolli di studio hanno evidenziato:</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elevata disomogeneità</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numerose lacune su items importanti come:</a:t>
            </a:r>
          </a:p>
          <a:p>
            <a:pPr marL="1371600" lvl="2" indent="-457200" eaLnBrk="1" hangingPunct="1">
              <a:buClr>
                <a:srgbClr val="006666"/>
              </a:buClr>
              <a:buFont typeface="Wingdings" panose="05000000000000000000" pitchFamily="2" charset="2"/>
              <a:buChar char="§"/>
            </a:pPr>
            <a:r>
              <a:rPr lang="it-IT" altLang="en-US" sz="2000" dirty="0" err="1">
                <a:latin typeface="Calibri" panose="020F0502020204030204" pitchFamily="34" charset="0"/>
              </a:rPr>
              <a:t>Outcome</a:t>
            </a:r>
            <a:r>
              <a:rPr lang="it-IT" altLang="en-US" sz="2000" dirty="0">
                <a:latin typeface="Calibri" panose="020F0502020204030204" pitchFamily="34" charset="0"/>
              </a:rPr>
              <a:t> primario (25%)</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Metodi di allocazione (54-79%)</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Uso mascheramento (cecità) (9-34%)</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Metodi per rilevare tossicità (41%)</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Calcolo sample size (4-40%)</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Piano analisi statistica (20-77%)</a:t>
            </a:r>
          </a:p>
          <a:p>
            <a:pPr marL="1371600" lvl="2" indent="-457200" eaLnBrk="1" hangingPunct="1">
              <a:buClr>
                <a:srgbClr val="006666"/>
              </a:buClr>
              <a:buFont typeface="Wingdings" panose="05000000000000000000" pitchFamily="2" charset="2"/>
              <a:buChar char="§"/>
            </a:pPr>
            <a:r>
              <a:rPr lang="it-IT" altLang="en-US" sz="2000" dirty="0">
                <a:latin typeface="Calibri" panose="020F0502020204030204" pitchFamily="34" charset="0"/>
              </a:rPr>
              <a:t>Ruolo degli sponsor (89-100%)</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4FD4EF-D9EB-4D6D-B015-6601DB139F84}"/>
              </a:ext>
            </a:extLst>
          </p:cNvPr>
          <p:cNvSpPr>
            <a:spLocks noGrp="1" noChangeArrowheads="1"/>
          </p:cNvSpPr>
          <p:nvPr>
            <p:ph type="title" idx="4294967295"/>
          </p:nvPr>
        </p:nvSpPr>
        <p:spPr>
          <a:xfrm>
            <a:off x="0" y="-26988"/>
            <a:ext cx="9144000" cy="1584326"/>
          </a:xfrm>
          <a:solidFill>
            <a:srgbClr val="006666"/>
          </a:solidFill>
        </p:spPr>
        <p:txBody>
          <a:bodyPr/>
          <a:lstStyle/>
          <a:p>
            <a:pPr eaLnBrk="1" hangingPunct="1">
              <a:buClr>
                <a:srgbClr val="006666"/>
              </a:buClr>
              <a:buFont typeface="Wingdings" pitchFamily="2" charset="2"/>
              <a:buNone/>
              <a:defRPr/>
            </a:pPr>
            <a:r>
              <a:rPr lang="it-IT" sz="3200">
                <a:solidFill>
                  <a:schemeClr val="bg1"/>
                </a:solidFill>
                <a:effectLst>
                  <a:outerShdw blurRad="38100" dist="38100" dir="2700000" algn="tl">
                    <a:srgbClr val="000000"/>
                  </a:outerShdw>
                </a:effectLst>
                <a:latin typeface="Calibri" pitchFamily="34" charset="0"/>
              </a:rPr>
              <a:t>The </a:t>
            </a:r>
            <a:r>
              <a:rPr lang="it-IT" sz="3200" b="1">
                <a:solidFill>
                  <a:srgbClr val="CCFF33"/>
                </a:solidFill>
                <a:effectLst>
                  <a:outerShdw blurRad="38100" dist="38100" dir="2700000" algn="tl">
                    <a:srgbClr val="000000"/>
                  </a:outerShdw>
                </a:effectLst>
                <a:latin typeface="Calibri" pitchFamily="34" charset="0"/>
              </a:rPr>
              <a:t>SPIRIT</a:t>
            </a:r>
            <a:r>
              <a:rPr lang="it-IT" sz="3200">
                <a:solidFill>
                  <a:schemeClr val="bg1"/>
                </a:solidFill>
                <a:effectLst>
                  <a:outerShdw blurRad="38100" dist="38100" dir="2700000" algn="tl">
                    <a:srgbClr val="000000"/>
                  </a:outerShdw>
                </a:effectLst>
                <a:latin typeface="Calibri" pitchFamily="34" charset="0"/>
              </a:rPr>
              <a:t> initiative</a:t>
            </a:r>
            <a:br>
              <a:rPr lang="it-IT" sz="3200">
                <a:solidFill>
                  <a:schemeClr val="bg1"/>
                </a:solidFill>
                <a:effectLst>
                  <a:outerShdw blurRad="38100" dist="38100" dir="2700000" algn="tl">
                    <a:srgbClr val="000000"/>
                  </a:outerShdw>
                </a:effectLst>
                <a:latin typeface="Calibri" pitchFamily="34" charset="0"/>
              </a:rPr>
            </a:br>
            <a:r>
              <a:rPr lang="it-IT" sz="3200">
                <a:solidFill>
                  <a:schemeClr val="bg1"/>
                </a:solidFill>
                <a:effectLst>
                  <a:outerShdw blurRad="38100" dist="38100" dir="2700000" algn="tl">
                    <a:srgbClr val="000000"/>
                  </a:outerShdw>
                </a:effectLst>
                <a:latin typeface="Calibri" pitchFamily="34" charset="0"/>
              </a:rPr>
              <a:t> </a:t>
            </a:r>
            <a:r>
              <a:rPr lang="en-US" sz="3200" b="1">
                <a:solidFill>
                  <a:srgbClr val="CCFF33"/>
                </a:solidFill>
                <a:effectLst>
                  <a:outerShdw blurRad="38100" dist="38100" dir="2700000" algn="tl">
                    <a:srgbClr val="000000"/>
                  </a:outerShdw>
                </a:effectLst>
                <a:latin typeface="Calibri" pitchFamily="34" charset="0"/>
              </a:rPr>
              <a:t>S</a:t>
            </a:r>
            <a:r>
              <a:rPr lang="en-US" sz="3200">
                <a:solidFill>
                  <a:schemeClr val="bg1"/>
                </a:solidFill>
                <a:effectLst>
                  <a:outerShdw blurRad="38100" dist="38100" dir="2700000" algn="tl">
                    <a:srgbClr val="000000"/>
                  </a:outerShdw>
                </a:effectLst>
                <a:latin typeface="Calibri" pitchFamily="34" charset="0"/>
              </a:rPr>
              <a:t>tandard </a:t>
            </a:r>
            <a:r>
              <a:rPr lang="en-US" sz="3200" b="1">
                <a:solidFill>
                  <a:srgbClr val="CCFF33"/>
                </a:solidFill>
                <a:effectLst>
                  <a:outerShdw blurRad="38100" dist="38100" dir="2700000" algn="tl">
                    <a:srgbClr val="000000"/>
                  </a:outerShdw>
                </a:effectLst>
                <a:latin typeface="Calibri" pitchFamily="34" charset="0"/>
              </a:rPr>
              <a:t>P</a:t>
            </a:r>
            <a:r>
              <a:rPr lang="en-US" sz="3200">
                <a:solidFill>
                  <a:schemeClr val="bg1"/>
                </a:solidFill>
                <a:effectLst>
                  <a:outerShdw blurRad="38100" dist="38100" dir="2700000" algn="tl">
                    <a:srgbClr val="000000"/>
                  </a:outerShdw>
                </a:effectLst>
                <a:latin typeface="Calibri" pitchFamily="34" charset="0"/>
              </a:rPr>
              <a:t>rotocol </a:t>
            </a:r>
            <a:r>
              <a:rPr lang="en-US" sz="3200" b="1">
                <a:solidFill>
                  <a:srgbClr val="CCFF33"/>
                </a:solidFill>
                <a:effectLst>
                  <a:outerShdw blurRad="38100" dist="38100" dir="2700000" algn="tl">
                    <a:srgbClr val="000000"/>
                  </a:outerShdw>
                </a:effectLst>
                <a:latin typeface="Calibri" pitchFamily="34" charset="0"/>
              </a:rPr>
              <a:t>I</a:t>
            </a:r>
            <a:r>
              <a:rPr lang="en-US" sz="3200">
                <a:solidFill>
                  <a:schemeClr val="bg1"/>
                </a:solidFill>
                <a:effectLst>
                  <a:outerShdw blurRad="38100" dist="38100" dir="2700000" algn="tl">
                    <a:srgbClr val="000000"/>
                  </a:outerShdw>
                </a:effectLst>
                <a:latin typeface="Calibri" pitchFamily="34" charset="0"/>
              </a:rPr>
              <a:t>tems: </a:t>
            </a:r>
            <a:br>
              <a:rPr lang="en-US" sz="3200">
                <a:solidFill>
                  <a:schemeClr val="bg1"/>
                </a:solidFill>
                <a:effectLst>
                  <a:outerShdw blurRad="38100" dist="38100" dir="2700000" algn="tl">
                    <a:srgbClr val="000000"/>
                  </a:outerShdw>
                </a:effectLst>
                <a:latin typeface="Calibri" pitchFamily="34" charset="0"/>
              </a:rPr>
            </a:br>
            <a:r>
              <a:rPr lang="en-US" sz="3200" b="1">
                <a:solidFill>
                  <a:srgbClr val="CCFF33"/>
                </a:solidFill>
                <a:effectLst>
                  <a:outerShdw blurRad="38100" dist="38100" dir="2700000" algn="tl">
                    <a:srgbClr val="000000"/>
                  </a:outerShdw>
                </a:effectLst>
                <a:latin typeface="Calibri" pitchFamily="34" charset="0"/>
              </a:rPr>
              <a:t>R</a:t>
            </a:r>
            <a:r>
              <a:rPr lang="en-US" sz="3200">
                <a:solidFill>
                  <a:schemeClr val="bg1"/>
                </a:solidFill>
                <a:effectLst>
                  <a:outerShdw blurRad="38100" dist="38100" dir="2700000" algn="tl">
                    <a:srgbClr val="000000"/>
                  </a:outerShdw>
                </a:effectLst>
                <a:latin typeface="Calibri" pitchFamily="34" charset="0"/>
              </a:rPr>
              <a:t>ecommendations for </a:t>
            </a:r>
            <a:r>
              <a:rPr lang="en-US" sz="3200" b="1">
                <a:solidFill>
                  <a:srgbClr val="CCFF33"/>
                </a:solidFill>
                <a:effectLst>
                  <a:outerShdw blurRad="38100" dist="38100" dir="2700000" algn="tl">
                    <a:srgbClr val="000000"/>
                  </a:outerShdw>
                </a:effectLst>
                <a:latin typeface="Calibri" pitchFamily="34" charset="0"/>
              </a:rPr>
              <a:t>I</a:t>
            </a:r>
            <a:r>
              <a:rPr lang="en-US" sz="3200">
                <a:solidFill>
                  <a:schemeClr val="bg1"/>
                </a:solidFill>
                <a:effectLst>
                  <a:outerShdw blurRad="38100" dist="38100" dir="2700000" algn="tl">
                    <a:srgbClr val="000000"/>
                  </a:outerShdw>
                </a:effectLst>
                <a:latin typeface="Calibri" pitchFamily="34" charset="0"/>
              </a:rPr>
              <a:t>nterventional </a:t>
            </a:r>
            <a:r>
              <a:rPr lang="en-US" sz="3200" b="1">
                <a:solidFill>
                  <a:srgbClr val="CCFF33"/>
                </a:solidFill>
                <a:effectLst>
                  <a:outerShdw blurRad="38100" dist="38100" dir="2700000" algn="tl">
                    <a:srgbClr val="000000"/>
                  </a:outerShdw>
                </a:effectLst>
                <a:latin typeface="Calibri" pitchFamily="34" charset="0"/>
              </a:rPr>
              <a:t>T</a:t>
            </a:r>
            <a:r>
              <a:rPr lang="en-US" sz="3200">
                <a:solidFill>
                  <a:schemeClr val="bg1"/>
                </a:solidFill>
                <a:effectLst>
                  <a:outerShdw blurRad="38100" dist="38100" dir="2700000" algn="tl">
                    <a:srgbClr val="000000"/>
                  </a:outerShdw>
                </a:effectLst>
                <a:latin typeface="Calibri" pitchFamily="34" charset="0"/>
              </a:rPr>
              <a:t>rials</a:t>
            </a:r>
            <a:endParaRPr lang="it-IT" sz="3200">
              <a:solidFill>
                <a:schemeClr val="bg1"/>
              </a:solidFill>
              <a:effectLst>
                <a:outerShdw blurRad="38100" dist="38100" dir="2700000" algn="tl">
                  <a:srgbClr val="000000"/>
                </a:outerShdw>
              </a:effectLst>
              <a:latin typeface="Calibri" pitchFamily="34" charset="0"/>
            </a:endParaRPr>
          </a:p>
        </p:txBody>
      </p:sp>
      <p:sp>
        <p:nvSpPr>
          <p:cNvPr id="178179" name="Rectangle 3">
            <a:extLst>
              <a:ext uri="{FF2B5EF4-FFF2-40B4-BE49-F238E27FC236}">
                <a16:creationId xmlns:a16="http://schemas.microsoft.com/office/drawing/2014/main" id="{DB708528-7A9E-48EA-AA09-FC745EC22167}"/>
              </a:ext>
            </a:extLst>
          </p:cNvPr>
          <p:cNvSpPr>
            <a:spLocks noGrp="1" noChangeArrowheads="1"/>
          </p:cNvSpPr>
          <p:nvPr>
            <p:ph type="body" idx="4294967295"/>
          </p:nvPr>
        </p:nvSpPr>
        <p:spPr>
          <a:xfrm>
            <a:off x="457200" y="1700808"/>
            <a:ext cx="8229600" cy="5040313"/>
          </a:xfrm>
        </p:spPr>
        <p:txBody>
          <a:bodyPr/>
          <a:lstStyle/>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Progetto internazionale, </a:t>
            </a:r>
            <a:r>
              <a:rPr lang="it-IT" altLang="en-US" sz="2800" i="1" dirty="0" err="1">
                <a:latin typeface="Calibri" panose="020F0502020204030204" pitchFamily="34" charset="0"/>
              </a:rPr>
              <a:t>evidence</a:t>
            </a:r>
            <a:r>
              <a:rPr lang="it-IT" altLang="en-US" sz="2800" i="1" dirty="0">
                <a:latin typeface="Calibri" panose="020F0502020204030204" pitchFamily="34" charset="0"/>
              </a:rPr>
              <a:t> </a:t>
            </a:r>
            <a:r>
              <a:rPr lang="it-IT" altLang="en-US" sz="2800" i="1" dirty="0" err="1">
                <a:latin typeface="Calibri" panose="020F0502020204030204" pitchFamily="34" charset="0"/>
              </a:rPr>
              <a:t>based</a:t>
            </a:r>
            <a:r>
              <a:rPr lang="it-IT" altLang="en-US" sz="2800" dirty="0">
                <a:latin typeface="Calibri" panose="020F0502020204030204" pitchFamily="34" charset="0"/>
              </a:rPr>
              <a:t>, per migliorare la completezza e la qualità dei protocolli di trial clinici attraverso:</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coinvolgimento di 115 </a:t>
            </a:r>
            <a:r>
              <a:rPr lang="it-IT" altLang="en-US" sz="2400" dirty="0" err="1">
                <a:latin typeface="Calibri" panose="020F0502020204030204" pitchFamily="34" charset="0"/>
              </a:rPr>
              <a:t>stakeholders</a:t>
            </a:r>
            <a:endParaRPr lang="it-IT" altLang="en-US" sz="2400" dirty="0">
              <a:latin typeface="Calibri" panose="020F0502020204030204" pitchFamily="34" charset="0"/>
            </a:endParaRP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un processo di consenso </a:t>
            </a:r>
            <a:r>
              <a:rPr lang="it-IT" altLang="en-US" sz="2400" dirty="0" err="1">
                <a:latin typeface="Calibri" panose="020F0502020204030204" pitchFamily="34" charset="0"/>
              </a:rPr>
              <a:t>Delphi</a:t>
            </a:r>
            <a:endParaRPr lang="it-IT" altLang="en-US" sz="2400" dirty="0">
              <a:latin typeface="Calibri" panose="020F0502020204030204" pitchFamily="34" charset="0"/>
            </a:endParaRP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2 </a:t>
            </a:r>
            <a:r>
              <a:rPr lang="it-IT" altLang="en-US" sz="2400" dirty="0" err="1">
                <a:latin typeface="Calibri" panose="020F0502020204030204" pitchFamily="34" charset="0"/>
              </a:rPr>
              <a:t>meetings</a:t>
            </a:r>
            <a:endParaRPr lang="it-IT" altLang="en-US" sz="2400" dirty="0">
              <a:latin typeface="Calibri" panose="020F0502020204030204" pitchFamily="34" charset="0"/>
            </a:endParaRPr>
          </a:p>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Riduzione da 59 items iniziali a </a:t>
            </a:r>
            <a:r>
              <a:rPr lang="it-IT" altLang="en-US" sz="2800" b="1" dirty="0">
                <a:latin typeface="Calibri" panose="020F0502020204030204" pitchFamily="34" charset="0"/>
              </a:rPr>
              <a:t>33 finali</a:t>
            </a:r>
          </a:p>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Coerente con gli standard CONSORT (http://www.consort-statement.org/)</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A5F43359-BD27-421A-ACF4-C25D790D3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07" r="3586"/>
          <a:stretch>
            <a:fillRect/>
          </a:stretch>
        </p:blipFill>
        <p:spPr bwMode="auto">
          <a:xfrm>
            <a:off x="250825" y="1169988"/>
            <a:ext cx="8748713"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400">
                <a:solidFill>
                  <a:schemeClr val="bg1"/>
                </a:solidFill>
                <a:latin typeface="+mj-lt"/>
                <a:ea typeface="MS PGothic" pitchFamily="34" charset="-128"/>
                <a:cs typeface="+mj-cs"/>
              </a:rPr>
              <a:t>Cos’è un clinical-trial?</a:t>
            </a:r>
            <a:endParaRPr lang="it-IT" altLang="it-IT" sz="4400">
              <a:solidFill>
                <a:schemeClr val="bg1"/>
              </a:solidFill>
              <a:latin typeface="+mj-lt"/>
              <a:ea typeface="MS PGothic" pitchFamily="34" charset="-128"/>
              <a:cs typeface="+mj-cs"/>
            </a:endParaRPr>
          </a:p>
        </p:txBody>
      </p:sp>
      <p:sp>
        <p:nvSpPr>
          <p:cNvPr id="12291" name="Segnaposto contenuto 2"/>
          <p:cNvSpPr>
            <a:spLocks noGrp="1"/>
          </p:cNvSpPr>
          <p:nvPr>
            <p:ph idx="1"/>
          </p:nvPr>
        </p:nvSpPr>
        <p:spPr/>
        <p:txBody>
          <a:bodyPr/>
          <a:lstStyle/>
          <a:p>
            <a:pPr eaLnBrk="1" hangingPunct="1"/>
            <a:r>
              <a:rPr lang="it-IT" altLang="it-IT" sz="2400" dirty="0">
                <a:ea typeface="ＭＳ Ｐゴシック" panose="020B0600070205080204" pitchFamily="34" charset="-128"/>
              </a:rPr>
              <a:t>«Un trial clinico è un esperimento </a:t>
            </a:r>
            <a:r>
              <a:rPr lang="it-IT" altLang="it-IT" sz="2400" u="sng" dirty="0">
                <a:ea typeface="ＭＳ Ｐゴシック" panose="020B0600070205080204" pitchFamily="34" charset="-128"/>
              </a:rPr>
              <a:t>pianificato</a:t>
            </a:r>
            <a:r>
              <a:rPr lang="it-IT" altLang="it-IT" sz="2400" dirty="0">
                <a:ea typeface="ＭＳ Ｐゴシック" panose="020B0600070205080204" pitchFamily="34" charset="-128"/>
              </a:rPr>
              <a:t> su pazienti, progettato per valutare </a:t>
            </a:r>
            <a:r>
              <a:rPr lang="it-IT" altLang="it-IT" sz="2400" u="sng" dirty="0">
                <a:ea typeface="ＭＳ Ｐゴシック" panose="020B0600070205080204" pitchFamily="34" charset="-128"/>
              </a:rPr>
              <a:t>l'efficacia</a:t>
            </a:r>
            <a:r>
              <a:rPr lang="it-IT" altLang="it-IT" sz="2400" dirty="0">
                <a:ea typeface="ＭＳ Ｐゴシック" panose="020B0600070205080204" pitchFamily="34" charset="-128"/>
              </a:rPr>
              <a:t> di uno o più trattamenti.» </a:t>
            </a:r>
          </a:p>
          <a:p>
            <a:pPr eaLnBrk="1" hangingPunct="1"/>
            <a:endParaRPr lang="it-IT" altLang="it-IT" sz="2400" dirty="0">
              <a:ea typeface="ＭＳ Ｐゴシック" panose="020B0600070205080204" pitchFamily="34" charset="-128"/>
            </a:endParaRPr>
          </a:p>
          <a:p>
            <a:pPr eaLnBrk="1" hangingPunct="1"/>
            <a:r>
              <a:rPr lang="it-IT" altLang="it-IT" sz="2400" dirty="0">
                <a:ea typeface="ＭＳ Ｐゴシック" panose="020B0600070205080204" pitchFamily="34" charset="-128"/>
              </a:rPr>
              <a:t>«I trial possono essere condotti per valutare tutto ciò che può essere considerato un </a:t>
            </a:r>
            <a:r>
              <a:rPr lang="it-IT" altLang="it-IT" sz="2400" u="sng" dirty="0">
                <a:ea typeface="ＭＳ Ｐゴシック" panose="020B0600070205080204" pitchFamily="34" charset="-128"/>
              </a:rPr>
              <a:t>potenziale trattamento </a:t>
            </a:r>
            <a:r>
              <a:rPr lang="it-IT" altLang="it-IT" sz="2400" dirty="0">
                <a:ea typeface="ＭＳ Ｐゴシック" panose="020B0600070205080204" pitchFamily="34" charset="-128"/>
              </a:rPr>
              <a:t>nel senso più ampio, come i farmaci, gli interventi chirurgici, la dieta, l'agopuntura, l'educazione verso particolari stili di vita, e così via.»</a:t>
            </a:r>
          </a:p>
          <a:p>
            <a:pPr eaLnBrk="1" hangingPunct="1"/>
            <a:endParaRPr lang="it-IT" altLang="it-IT" dirty="0">
              <a:ea typeface="ＭＳ Ｐゴシック" panose="020B0600070205080204" pitchFamily="34" charset="-128"/>
            </a:endParaRPr>
          </a:p>
          <a:p>
            <a:pPr eaLnBrk="1" hangingPunct="1">
              <a:buFont typeface="Arial" panose="020B0604020202020204" pitchFamily="34" charset="0"/>
              <a:buNone/>
            </a:pPr>
            <a:r>
              <a:rPr lang="en-US" altLang="it-IT" sz="1800" dirty="0">
                <a:ea typeface="ＭＳ Ｐゴシック" panose="020B0600070205080204" pitchFamily="34" charset="-128"/>
              </a:rPr>
              <a:t>*Douglas Altman (1991): </a:t>
            </a:r>
            <a:r>
              <a:rPr lang="en-US" altLang="it-IT" sz="1800" i="1" dirty="0">
                <a:ea typeface="ＭＳ Ｐゴシック" panose="020B0600070205080204" pitchFamily="34" charset="-128"/>
              </a:rPr>
              <a:t>Practical Statistics for Medical Research </a:t>
            </a:r>
          </a:p>
          <a:p>
            <a:pPr eaLnBrk="1" hangingPunct="1"/>
            <a:endParaRPr lang="it-IT" altLang="it-IT" dirty="0">
              <a:ea typeface="ＭＳ Ｐゴシック" panose="020B0600070205080204" pitchFamily="34" charset="-128"/>
            </a:endParaRPr>
          </a:p>
          <a:p>
            <a:pPr eaLnBrk="1" hangingPunct="1">
              <a:buFont typeface="Arial" panose="020B0604020202020204" pitchFamily="34" charset="0"/>
              <a:buNone/>
            </a:pPr>
            <a:endParaRPr lang="it-IT" altLang="it-IT" i="1" dirty="0">
              <a:ea typeface="ＭＳ Ｐゴシック" panose="020B0600070205080204" pitchFamily="34" charset="-128"/>
            </a:endParaRPr>
          </a:p>
        </p:txBody>
      </p:sp>
    </p:spTree>
    <p:extLst>
      <p:ext uri="{BB962C8B-B14F-4D97-AF65-F5344CB8AC3E}">
        <p14:creationId xmlns:p14="http://schemas.microsoft.com/office/powerpoint/2010/main" val="20416551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48F4D6CC-323C-4EBA-8E08-72A6791A0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0"/>
            <a:ext cx="507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432A164-A52B-4471-92CD-8D30DECAEEB3}"/>
              </a:ext>
            </a:extLst>
          </p:cNvPr>
          <p:cNvPicPr>
            <a:picLocks noChangeAspect="1"/>
          </p:cNvPicPr>
          <p:nvPr/>
        </p:nvPicPr>
        <p:blipFill rotWithShape="1">
          <a:blip r:embed="rId2"/>
          <a:srcRect l="-1187" t="12200" r="1187" b="5201"/>
          <a:stretch/>
        </p:blipFill>
        <p:spPr>
          <a:xfrm>
            <a:off x="-35496" y="1484784"/>
            <a:ext cx="9144000" cy="4248472"/>
          </a:xfrm>
          <a:prstGeom prst="rect">
            <a:avLst/>
          </a:prstGeom>
        </p:spPr>
      </p:pic>
      <p:sp>
        <p:nvSpPr>
          <p:cNvPr id="5" name="Rectangle 2">
            <a:extLst>
              <a:ext uri="{FF2B5EF4-FFF2-40B4-BE49-F238E27FC236}">
                <a16:creationId xmlns:a16="http://schemas.microsoft.com/office/drawing/2014/main" id="{92884D3E-8AEF-4375-8F8A-0946C9CB5AE4}"/>
              </a:ext>
            </a:extLst>
          </p:cNvPr>
          <p:cNvSpPr txBox="1">
            <a:spLocks noChangeArrowheads="1"/>
          </p:cNvSpPr>
          <p:nvPr/>
        </p:nvSpPr>
        <p:spPr bwMode="auto">
          <a:xfrm>
            <a:off x="0" y="-26988"/>
            <a:ext cx="9144000" cy="1143001"/>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kern="0" dirty="0">
                <a:solidFill>
                  <a:schemeClr val="bg1"/>
                </a:solidFill>
                <a:effectLst>
                  <a:outerShdw blurRad="38100" dist="38100" dir="2700000" algn="tl">
                    <a:srgbClr val="000000"/>
                  </a:outerShdw>
                </a:effectLst>
                <a:latin typeface="Calibri" pitchFamily="34" charset="0"/>
              </a:rPr>
              <a:t>https://www.spirit-statement.org/</a:t>
            </a:r>
          </a:p>
        </p:txBody>
      </p:sp>
    </p:spTree>
    <p:extLst>
      <p:ext uri="{BB962C8B-B14F-4D97-AF65-F5344CB8AC3E}">
        <p14:creationId xmlns:p14="http://schemas.microsoft.com/office/powerpoint/2010/main" val="325909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2884D3E-8AEF-4375-8F8A-0946C9CB5AE4}"/>
              </a:ext>
            </a:extLst>
          </p:cNvPr>
          <p:cNvSpPr txBox="1">
            <a:spLocks noChangeArrowheads="1"/>
          </p:cNvSpPr>
          <p:nvPr/>
        </p:nvSpPr>
        <p:spPr bwMode="auto">
          <a:xfrm>
            <a:off x="0" y="-26988"/>
            <a:ext cx="9144000" cy="1143001"/>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Clr>
                <a:srgbClr val="006666"/>
              </a:buClr>
              <a:buFont typeface="Wingdings" pitchFamily="2" charset="2"/>
              <a:buNone/>
              <a:defRPr/>
            </a:pPr>
            <a:r>
              <a:rPr lang="it-IT" kern="0" dirty="0">
                <a:solidFill>
                  <a:schemeClr val="bg1"/>
                </a:solidFill>
                <a:effectLst>
                  <a:outerShdw blurRad="38100" dist="38100" dir="2700000" algn="tl">
                    <a:srgbClr val="000000"/>
                  </a:outerShdw>
                </a:effectLst>
                <a:latin typeface="Calibri" pitchFamily="34" charset="0"/>
              </a:rPr>
              <a:t>https://www.spirit-statement.org/</a:t>
            </a:r>
          </a:p>
        </p:txBody>
      </p:sp>
      <p:pic>
        <p:nvPicPr>
          <p:cNvPr id="4" name="Immagine 3">
            <a:extLst>
              <a:ext uri="{FF2B5EF4-FFF2-40B4-BE49-F238E27FC236}">
                <a16:creationId xmlns:a16="http://schemas.microsoft.com/office/drawing/2014/main" id="{1A8969D2-5109-433B-A8F4-2B533EF0E98C}"/>
              </a:ext>
            </a:extLst>
          </p:cNvPr>
          <p:cNvPicPr>
            <a:picLocks noChangeAspect="1"/>
          </p:cNvPicPr>
          <p:nvPr/>
        </p:nvPicPr>
        <p:blipFill rotWithShape="1">
          <a:blip r:embed="rId2"/>
          <a:srcRect l="3538" t="12201" r="3538" b="8000"/>
          <a:stretch/>
        </p:blipFill>
        <p:spPr>
          <a:xfrm>
            <a:off x="25390" y="1484783"/>
            <a:ext cx="9118610" cy="4404753"/>
          </a:xfrm>
          <a:prstGeom prst="rect">
            <a:avLst/>
          </a:prstGeom>
        </p:spPr>
      </p:pic>
    </p:spTree>
    <p:extLst>
      <p:ext uri="{BB962C8B-B14F-4D97-AF65-F5344CB8AC3E}">
        <p14:creationId xmlns:p14="http://schemas.microsoft.com/office/powerpoint/2010/main" val="245520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DB48144-2281-4F62-9F7B-46AF02E932A4}"/>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a:solidFill>
                  <a:schemeClr val="bg1"/>
                </a:solidFill>
                <a:effectLst>
                  <a:outerShdw blurRad="38100" dist="38100" dir="2700000" algn="tl">
                    <a:srgbClr val="000000"/>
                  </a:outerShdw>
                </a:effectLst>
                <a:latin typeface="Calibri" pitchFamily="34" charset="0"/>
              </a:rPr>
              <a:t>SPIRIT-2013</a:t>
            </a:r>
          </a:p>
        </p:txBody>
      </p:sp>
      <p:sp>
        <p:nvSpPr>
          <p:cNvPr id="175107" name="Rectangle 3">
            <a:extLst>
              <a:ext uri="{FF2B5EF4-FFF2-40B4-BE49-F238E27FC236}">
                <a16:creationId xmlns:a16="http://schemas.microsoft.com/office/drawing/2014/main" id="{F22C8269-0A22-4673-BDDF-CE7C21CF15EB}"/>
              </a:ext>
            </a:extLst>
          </p:cNvPr>
          <p:cNvSpPr>
            <a:spLocks noGrp="1" noChangeArrowheads="1"/>
          </p:cNvSpPr>
          <p:nvPr>
            <p:ph type="body" idx="4294967295"/>
          </p:nvPr>
        </p:nvSpPr>
        <p:spPr>
          <a:xfrm>
            <a:off x="457200" y="1844824"/>
            <a:ext cx="8229600" cy="4281339"/>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Comprende </a:t>
            </a:r>
            <a:r>
              <a:rPr lang="it-IT" altLang="en-US" b="1" dirty="0">
                <a:latin typeface="Calibri" panose="020F0502020204030204" pitchFamily="34" charset="0"/>
              </a:rPr>
              <a:t>33 items </a:t>
            </a:r>
            <a:r>
              <a:rPr lang="it-IT" altLang="en-US" dirty="0">
                <a:latin typeface="Calibri" panose="020F0502020204030204" pitchFamily="34" charset="0"/>
              </a:rPr>
              <a:t>organizzati in </a:t>
            </a:r>
            <a:r>
              <a:rPr lang="it-IT" altLang="en-US" b="1" dirty="0">
                <a:latin typeface="Calibri" panose="020F0502020204030204" pitchFamily="34" charset="0"/>
              </a:rPr>
              <a:t>5 sezioni</a:t>
            </a:r>
            <a:r>
              <a:rPr lang="it-IT" altLang="en-US" dirty="0">
                <a:latin typeface="Calibri" panose="020F0502020204030204" pitchFamily="34" charset="0"/>
              </a:rPr>
              <a:t>:</a:t>
            </a:r>
          </a:p>
          <a:p>
            <a:pPr marL="990600" lvl="1" indent="-533400" eaLnBrk="1" hangingPunct="1">
              <a:lnSpc>
                <a:spcPct val="125000"/>
              </a:lnSpc>
              <a:buClr>
                <a:srgbClr val="006666"/>
              </a:buClr>
              <a:buFont typeface="Wingdings" panose="05000000000000000000" pitchFamily="2" charset="2"/>
              <a:buAutoNum type="arabicPeriod"/>
            </a:pPr>
            <a:r>
              <a:rPr lang="it-IT" altLang="en-US" b="1" dirty="0" err="1">
                <a:solidFill>
                  <a:srgbClr val="006666"/>
                </a:solidFill>
                <a:latin typeface="Calibri" panose="020F0502020204030204" pitchFamily="34" charset="0"/>
              </a:rPr>
              <a:t>Administrative</a:t>
            </a:r>
            <a:r>
              <a:rPr lang="it-IT" altLang="en-US" b="1" dirty="0">
                <a:solidFill>
                  <a:srgbClr val="006666"/>
                </a:solidFill>
                <a:latin typeface="Calibri" panose="020F0502020204030204" pitchFamily="34" charset="0"/>
              </a:rPr>
              <a:t> information (5)</a:t>
            </a:r>
          </a:p>
          <a:p>
            <a:pPr marL="990600" lvl="1" indent="-533400" eaLnBrk="1" hangingPunct="1">
              <a:lnSpc>
                <a:spcPct val="125000"/>
              </a:lnSpc>
              <a:buClr>
                <a:srgbClr val="006666"/>
              </a:buClr>
              <a:buFont typeface="Wingdings" panose="05000000000000000000" pitchFamily="2" charset="2"/>
              <a:buAutoNum type="arabicPeriod"/>
            </a:pPr>
            <a:r>
              <a:rPr lang="it-IT" altLang="en-US" b="1" dirty="0" err="1">
                <a:solidFill>
                  <a:srgbClr val="006666"/>
                </a:solidFill>
                <a:latin typeface="Calibri" panose="020F0502020204030204" pitchFamily="34" charset="0"/>
              </a:rPr>
              <a:t>Introduction</a:t>
            </a:r>
            <a:r>
              <a:rPr lang="it-IT" altLang="en-US" b="1" dirty="0">
                <a:solidFill>
                  <a:srgbClr val="006666"/>
                </a:solidFill>
                <a:latin typeface="Calibri" panose="020F0502020204030204" pitchFamily="34" charset="0"/>
              </a:rPr>
              <a:t> (3)</a:t>
            </a:r>
          </a:p>
          <a:p>
            <a:pPr marL="990600" lvl="1" indent="-533400" eaLnBrk="1" hangingPunct="1">
              <a:lnSpc>
                <a:spcPct val="125000"/>
              </a:lnSpc>
              <a:buClr>
                <a:srgbClr val="006666"/>
              </a:buClr>
              <a:buFont typeface="Wingdings" panose="05000000000000000000" pitchFamily="2" charset="2"/>
              <a:buAutoNum type="arabicPeriod"/>
            </a:pPr>
            <a:r>
              <a:rPr lang="it-IT" altLang="en-US" b="1" dirty="0" err="1">
                <a:solidFill>
                  <a:srgbClr val="006666"/>
                </a:solidFill>
                <a:latin typeface="Calibri" panose="020F0502020204030204" pitchFamily="34" charset="0"/>
              </a:rPr>
              <a:t>Methods</a:t>
            </a:r>
            <a:r>
              <a:rPr lang="it-IT" altLang="en-US" b="1" dirty="0">
                <a:solidFill>
                  <a:srgbClr val="006666"/>
                </a:solidFill>
                <a:latin typeface="Calibri" panose="020F0502020204030204" pitchFamily="34" charset="0"/>
              </a:rPr>
              <a:t> (15)</a:t>
            </a:r>
          </a:p>
          <a:p>
            <a:pPr marL="990600" lvl="1" indent="-533400" eaLnBrk="1" hangingPunct="1">
              <a:lnSpc>
                <a:spcPct val="125000"/>
              </a:lnSpc>
              <a:buClr>
                <a:srgbClr val="006666"/>
              </a:buClr>
              <a:buFont typeface="Wingdings" panose="05000000000000000000" pitchFamily="2" charset="2"/>
              <a:buAutoNum type="arabicPeriod"/>
            </a:pPr>
            <a:r>
              <a:rPr lang="it-IT" altLang="en-US" b="1" dirty="0">
                <a:solidFill>
                  <a:srgbClr val="006666"/>
                </a:solidFill>
                <a:latin typeface="Calibri" panose="020F0502020204030204" pitchFamily="34" charset="0"/>
              </a:rPr>
              <a:t>Ethics and </a:t>
            </a:r>
            <a:r>
              <a:rPr lang="it-IT" altLang="en-US" b="1" dirty="0" err="1">
                <a:solidFill>
                  <a:srgbClr val="006666"/>
                </a:solidFill>
                <a:latin typeface="Calibri" panose="020F0502020204030204" pitchFamily="34" charset="0"/>
              </a:rPr>
              <a:t>dissemination</a:t>
            </a:r>
            <a:r>
              <a:rPr lang="it-IT" altLang="en-US" b="1" dirty="0">
                <a:solidFill>
                  <a:srgbClr val="006666"/>
                </a:solidFill>
                <a:latin typeface="Calibri" panose="020F0502020204030204" pitchFamily="34" charset="0"/>
              </a:rPr>
              <a:t> (8)</a:t>
            </a:r>
          </a:p>
          <a:p>
            <a:pPr marL="990600" lvl="1" indent="-533400" eaLnBrk="1" hangingPunct="1">
              <a:lnSpc>
                <a:spcPct val="125000"/>
              </a:lnSpc>
              <a:buClr>
                <a:srgbClr val="006666"/>
              </a:buClr>
              <a:buFont typeface="Wingdings" panose="05000000000000000000" pitchFamily="2" charset="2"/>
              <a:buAutoNum type="arabicPeriod"/>
            </a:pPr>
            <a:r>
              <a:rPr lang="it-IT" altLang="en-US" b="1" dirty="0" err="1">
                <a:solidFill>
                  <a:srgbClr val="006666"/>
                </a:solidFill>
                <a:latin typeface="Calibri" panose="020F0502020204030204" pitchFamily="34" charset="0"/>
              </a:rPr>
              <a:t>Appendices</a:t>
            </a:r>
            <a:r>
              <a:rPr lang="it-IT" altLang="en-US" b="1" dirty="0">
                <a:solidFill>
                  <a:srgbClr val="006666"/>
                </a:solidFill>
                <a:latin typeface="Calibri" panose="020F0502020204030204" pitchFamily="34" charset="0"/>
              </a:rPr>
              <a:t> (2)</a:t>
            </a:r>
            <a:endParaRPr lang="it-IT" altLang="en-US"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C798185-7347-44FF-AF15-BBD706E24251}"/>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1. Titolo</a:t>
            </a:r>
          </a:p>
        </p:txBody>
      </p:sp>
      <p:sp>
        <p:nvSpPr>
          <p:cNvPr id="180227" name="Rectangle 3">
            <a:extLst>
              <a:ext uri="{FF2B5EF4-FFF2-40B4-BE49-F238E27FC236}">
                <a16:creationId xmlns:a16="http://schemas.microsoft.com/office/drawing/2014/main" id="{F501993F-A52C-40AB-ACBF-FC1C6651B8B3}"/>
              </a:ext>
            </a:extLst>
          </p:cNvPr>
          <p:cNvSpPr>
            <a:spLocks noGrp="1" noChangeArrowheads="1"/>
          </p:cNvSpPr>
          <p:nvPr>
            <p:ph type="body" idx="4294967295"/>
          </p:nvPr>
        </p:nvSpPr>
        <p:spPr>
          <a:xfrm>
            <a:off x="457200" y="1412875"/>
            <a:ext cx="8229600" cy="5040313"/>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Dovrebbe contenere informazioni su:</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Disegno di studio:</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Randomizzazione, fase, </a:t>
            </a:r>
            <a:r>
              <a:rPr lang="it-IT" altLang="en-US" dirty="0" err="1">
                <a:latin typeface="Calibri" panose="020F0502020204030204" pitchFamily="34" charset="0"/>
              </a:rPr>
              <a:t>sup</a:t>
            </a:r>
            <a:r>
              <a:rPr lang="it-IT" altLang="en-US" dirty="0">
                <a:latin typeface="Calibri" panose="020F0502020204030204" pitchFamily="34" charset="0"/>
              </a:rPr>
              <a:t>/non </a:t>
            </a:r>
            <a:r>
              <a:rPr lang="it-IT" altLang="en-US" dirty="0" err="1">
                <a:latin typeface="Calibri" panose="020F0502020204030204" pitchFamily="34" charset="0"/>
              </a:rPr>
              <a:t>inf</a:t>
            </a:r>
            <a:r>
              <a:rPr lang="it-IT" altLang="en-US" dirty="0">
                <a:latin typeface="Calibri" panose="020F0502020204030204" pitchFamily="34" charset="0"/>
              </a:rPr>
              <a:t>, cecità (</a:t>
            </a:r>
            <a:r>
              <a:rPr lang="it-IT" altLang="en-US" dirty="0" err="1">
                <a:latin typeface="Calibri" panose="020F0502020204030204" pitchFamily="34" charset="0"/>
              </a:rPr>
              <a:t>blinding</a:t>
            </a:r>
            <a:r>
              <a:rPr lang="it-IT" altLang="en-US" dirty="0">
                <a:latin typeface="Calibri" panose="020F0502020204030204" pitchFamily="34" charset="0"/>
              </a:rPr>
              <a:t>)</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Popolazione (patologia, stadio, fase)</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Interventi (sperimentale, controllo)</a:t>
            </a:r>
          </a:p>
          <a:p>
            <a:pPr marL="990600" lvl="1" indent="-533400" eaLnBrk="1" hangingPunct="1">
              <a:buClr>
                <a:srgbClr val="006666"/>
              </a:buClr>
              <a:buFont typeface="Wingdings" panose="05000000000000000000" pitchFamily="2" charset="2"/>
              <a:buChar char="§"/>
            </a:pPr>
            <a:r>
              <a:rPr lang="it-IT" altLang="en-US" dirty="0" err="1">
                <a:latin typeface="Calibri" panose="020F0502020204030204" pitchFamily="34" charset="0"/>
              </a:rPr>
              <a:t>Outcome</a:t>
            </a:r>
            <a:r>
              <a:rPr lang="it-IT" altLang="en-US" dirty="0">
                <a:latin typeface="Calibri" panose="020F0502020204030204" pitchFamily="34" charset="0"/>
              </a:rPr>
              <a:t> primario (risposta, PFS, OS)</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Eventuale Acronimo</a:t>
            </a:r>
          </a:p>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Facilita la riconoscibilità/rilevanza dello studio e la rintracciabilità in letteratura</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C019684-BE28-485D-802A-BBD60D74BB15}"/>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1. Titolo - esempio</a:t>
            </a:r>
          </a:p>
        </p:txBody>
      </p:sp>
      <p:pic>
        <p:nvPicPr>
          <p:cNvPr id="12291" name="Picture 4">
            <a:extLst>
              <a:ext uri="{FF2B5EF4-FFF2-40B4-BE49-F238E27FC236}">
                <a16:creationId xmlns:a16="http://schemas.microsoft.com/office/drawing/2014/main" id="{4EBF3C4A-F872-4C45-927E-B4A0BF9A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8988"/>
            <a:ext cx="9144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C4B129C-7701-4565-835F-AB29BE006CA4}"/>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2. Registrazione del trial</a:t>
            </a:r>
          </a:p>
        </p:txBody>
      </p:sp>
      <p:sp>
        <p:nvSpPr>
          <p:cNvPr id="181251" name="Rectangle 3">
            <a:extLst>
              <a:ext uri="{FF2B5EF4-FFF2-40B4-BE49-F238E27FC236}">
                <a16:creationId xmlns:a16="http://schemas.microsoft.com/office/drawing/2014/main" id="{DF01ADC6-E332-4875-BA74-8BC0C547ACF6}"/>
              </a:ext>
            </a:extLst>
          </p:cNvPr>
          <p:cNvSpPr>
            <a:spLocks noGrp="1" noChangeArrowheads="1"/>
          </p:cNvSpPr>
          <p:nvPr>
            <p:ph type="body" idx="4294967295"/>
          </p:nvPr>
        </p:nvSpPr>
        <p:spPr>
          <a:xfrm>
            <a:off x="457200" y="1917079"/>
            <a:ext cx="8229600" cy="4680273"/>
          </a:xfrm>
        </p:spPr>
        <p:txBody>
          <a:bodyPr/>
          <a:lstStyle/>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2a. Nome del registro e numero identificativo:</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CTIS (ex </a:t>
            </a:r>
            <a:r>
              <a:rPr lang="it-IT" altLang="en-US" sz="2400" dirty="0" err="1">
                <a:latin typeface="Calibri" panose="020F0502020204030204" pitchFamily="34" charset="0"/>
              </a:rPr>
              <a:t>eudraCT</a:t>
            </a:r>
            <a:r>
              <a:rPr lang="it-IT" altLang="en-US" sz="2400" dirty="0">
                <a:latin typeface="Calibri" panose="020F0502020204030204" pitchFamily="34" charset="0"/>
              </a:rPr>
              <a:t>), ClinicalTrials.gov, ISRCTN</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Numero di registrazione</a:t>
            </a:r>
          </a:p>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La registrazione deve essere fatta </a:t>
            </a:r>
            <a:r>
              <a:rPr lang="it-IT" altLang="en-US" sz="2800" u="sng" dirty="0">
                <a:latin typeface="Calibri" panose="020F0502020204030204" pitchFamily="34" charset="0"/>
              </a:rPr>
              <a:t>prima di arruolare il primo paziente</a:t>
            </a:r>
          </a:p>
          <a:p>
            <a:pPr marL="609600" indent="-609600" eaLnBrk="1" hangingPunct="1">
              <a:buClr>
                <a:srgbClr val="006666"/>
              </a:buClr>
              <a:buFont typeface="Wingdings" panose="05000000000000000000" pitchFamily="2" charset="2"/>
              <a:buChar char="§"/>
            </a:pPr>
            <a:r>
              <a:rPr lang="it-IT" altLang="en-US" sz="2800" dirty="0">
                <a:latin typeface="Calibri" panose="020F0502020204030204" pitchFamily="34" charset="0"/>
              </a:rPr>
              <a:t>2b. Items previsti da WHO per registrazione:</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Utile come sintesi strutturata dello studio</a:t>
            </a:r>
          </a:p>
          <a:p>
            <a:pPr marL="990600" lvl="1" indent="-533400" eaLnBrk="1" hangingPunct="1">
              <a:buClr>
                <a:srgbClr val="006666"/>
              </a:buClr>
              <a:buFont typeface="Wingdings" panose="05000000000000000000" pitchFamily="2" charset="2"/>
              <a:buChar char="§"/>
            </a:pPr>
            <a:r>
              <a:rPr lang="it-IT" altLang="en-US" sz="2400" dirty="0">
                <a:latin typeface="Calibri" panose="020F0502020204030204" pitchFamily="34" charset="0"/>
              </a:rPr>
              <a:t>Evita incertezze/discordanze con il protocollo</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C456535-937A-4BDF-9AB8-FC81D713F870}"/>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dirty="0">
                <a:solidFill>
                  <a:schemeClr val="bg1"/>
                </a:solidFill>
                <a:effectLst>
                  <a:outerShdw blurRad="38100" dist="38100" dir="2700000" algn="tl">
                    <a:srgbClr val="000000"/>
                  </a:outerShdw>
                </a:effectLst>
                <a:latin typeface="Calibri" pitchFamily="34" charset="0"/>
              </a:rPr>
              <a:t>SPIRIT 2013 </a:t>
            </a:r>
            <a:r>
              <a:rPr lang="it-IT" sz="2800" dirty="0" err="1">
                <a:solidFill>
                  <a:schemeClr val="bg1"/>
                </a:solidFill>
                <a:effectLst>
                  <a:outerShdw blurRad="38100" dist="38100" dir="2700000" algn="tl">
                    <a:srgbClr val="000000"/>
                  </a:outerShdw>
                </a:effectLst>
                <a:latin typeface="Calibri" pitchFamily="34" charset="0"/>
              </a:rPr>
              <a:t>checklist</a:t>
            </a:r>
            <a:r>
              <a:rPr lang="it-IT" sz="2800" dirty="0">
                <a:solidFill>
                  <a:schemeClr val="bg1"/>
                </a:solidFill>
                <a:effectLst>
                  <a:outerShdw blurRad="38100" dist="38100" dir="2700000" algn="tl">
                    <a:srgbClr val="000000"/>
                  </a:outerShdw>
                </a:effectLst>
                <a:latin typeface="Calibri" pitchFamily="34" charset="0"/>
              </a:rPr>
              <a:t> - </a:t>
            </a:r>
            <a:r>
              <a:rPr lang="it-IT" sz="2800" b="1" dirty="0">
                <a:solidFill>
                  <a:srgbClr val="CCFF33"/>
                </a:solidFill>
                <a:effectLst>
                  <a:outerShdw blurRad="38100" dist="38100" dir="2700000" algn="tl">
                    <a:srgbClr val="000000"/>
                  </a:outerShdw>
                </a:effectLst>
                <a:latin typeface="Calibri" pitchFamily="34" charset="0"/>
              </a:rPr>
              <a:t>1. </a:t>
            </a:r>
            <a:r>
              <a:rPr lang="it-IT" sz="2800" b="1" dirty="0" err="1">
                <a:solidFill>
                  <a:srgbClr val="CCFF33"/>
                </a:solidFill>
                <a:effectLst>
                  <a:outerShdw blurRad="38100" dist="38100" dir="2700000" algn="tl">
                    <a:srgbClr val="000000"/>
                  </a:outerShdw>
                </a:effectLst>
                <a:latin typeface="Calibri" pitchFamily="34" charset="0"/>
              </a:rPr>
              <a:t>Administrative</a:t>
            </a:r>
            <a:r>
              <a:rPr lang="it-IT" sz="2800" b="1" dirty="0">
                <a:solidFill>
                  <a:srgbClr val="CCFF33"/>
                </a:solidFill>
                <a:effectLst>
                  <a:outerShdw blurRad="38100" dist="38100" dir="2700000" algn="tl">
                    <a:srgbClr val="000000"/>
                  </a:outerShdw>
                </a:effectLst>
                <a:latin typeface="Calibri" pitchFamily="34" charset="0"/>
              </a:rPr>
              <a:t> information</a:t>
            </a:r>
            <a:r>
              <a:rPr lang="it-IT" sz="4000" dirty="0">
                <a:solidFill>
                  <a:schemeClr val="bg1"/>
                </a:solidFill>
                <a:effectLst>
                  <a:outerShdw blurRad="38100" dist="38100" dir="2700000" algn="tl">
                    <a:srgbClr val="000000"/>
                  </a:outerShdw>
                </a:effectLst>
                <a:latin typeface="Calibri" pitchFamily="34" charset="0"/>
              </a:rPr>
              <a:t> </a:t>
            </a:r>
            <a:br>
              <a:rPr lang="it-IT" sz="4000" dirty="0">
                <a:solidFill>
                  <a:schemeClr val="bg1"/>
                </a:solidFill>
                <a:effectLst>
                  <a:outerShdw blurRad="38100" dist="38100" dir="2700000" algn="tl">
                    <a:srgbClr val="000000"/>
                  </a:outerShdw>
                </a:effectLst>
                <a:latin typeface="Calibri" pitchFamily="34" charset="0"/>
              </a:rPr>
            </a:br>
            <a:r>
              <a:rPr lang="it-IT" sz="4000" dirty="0">
                <a:solidFill>
                  <a:schemeClr val="bg1"/>
                </a:solidFill>
                <a:effectLst>
                  <a:outerShdw blurRad="38100" dist="38100" dir="2700000" algn="tl">
                    <a:srgbClr val="000000"/>
                  </a:outerShdw>
                </a:effectLst>
                <a:latin typeface="Calibri" pitchFamily="34" charset="0"/>
              </a:rPr>
              <a:t>2. Registrazione del trial</a:t>
            </a:r>
          </a:p>
        </p:txBody>
      </p:sp>
      <p:pic>
        <p:nvPicPr>
          <p:cNvPr id="14339" name="Picture 4">
            <a:extLst>
              <a:ext uri="{FF2B5EF4-FFF2-40B4-BE49-F238E27FC236}">
                <a16:creationId xmlns:a16="http://schemas.microsoft.com/office/drawing/2014/main" id="{3DC11DBA-85B2-46AE-A187-8F1F22C6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24088"/>
            <a:ext cx="89281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BD255F-D5CD-4EA0-BCF5-65236C34CAFC}"/>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3-4. Date e versioni, Funding</a:t>
            </a:r>
          </a:p>
        </p:txBody>
      </p:sp>
      <p:sp>
        <p:nvSpPr>
          <p:cNvPr id="182275" name="Rectangle 3">
            <a:extLst>
              <a:ext uri="{FF2B5EF4-FFF2-40B4-BE49-F238E27FC236}">
                <a16:creationId xmlns:a16="http://schemas.microsoft.com/office/drawing/2014/main" id="{7ACD5CC6-BB77-45F6-8098-3237443B95B3}"/>
              </a:ext>
            </a:extLst>
          </p:cNvPr>
          <p:cNvSpPr>
            <a:spLocks noGrp="1" noChangeArrowheads="1"/>
          </p:cNvSpPr>
          <p:nvPr>
            <p:ph type="body" idx="4294967295"/>
          </p:nvPr>
        </p:nvSpPr>
        <p:spPr>
          <a:xfrm>
            <a:off x="457200" y="2061095"/>
            <a:ext cx="8229600" cy="5040313"/>
          </a:xfrm>
        </p:spPr>
        <p:txBody>
          <a:bodyPr/>
          <a:lstStyle/>
          <a:p>
            <a:pPr marL="609600" indent="-609600" eaLnBrk="1" hangingPunct="1">
              <a:lnSpc>
                <a:spcPct val="90000"/>
              </a:lnSpc>
              <a:buClr>
                <a:srgbClr val="006666"/>
              </a:buClr>
              <a:buFont typeface="Wingdings" panose="05000000000000000000" pitchFamily="2" charset="2"/>
              <a:buChar char="§"/>
            </a:pPr>
            <a:r>
              <a:rPr lang="it-IT" altLang="en-US" sz="2800" dirty="0">
                <a:latin typeface="Calibri" panose="020F0502020204030204" pitchFamily="34" charset="0"/>
              </a:rPr>
              <a:t>3. Identificativo del protocollo:</a:t>
            </a:r>
          </a:p>
          <a:p>
            <a:pPr marL="990600" lvl="1" indent="-533400" eaLnBrk="1" hangingPunct="1">
              <a:lnSpc>
                <a:spcPct val="90000"/>
              </a:lnSpc>
              <a:buClr>
                <a:srgbClr val="006666"/>
              </a:buClr>
              <a:buFont typeface="Wingdings" panose="05000000000000000000" pitchFamily="2" charset="2"/>
              <a:buChar char="§"/>
            </a:pPr>
            <a:r>
              <a:rPr lang="it-IT" altLang="en-US" sz="2400" dirty="0">
                <a:latin typeface="Calibri" panose="020F0502020204030204" pitchFamily="34" charset="0"/>
              </a:rPr>
              <a:t>data</a:t>
            </a:r>
          </a:p>
          <a:p>
            <a:pPr marL="990600" lvl="1" indent="-533400" eaLnBrk="1" hangingPunct="1">
              <a:lnSpc>
                <a:spcPct val="90000"/>
              </a:lnSpc>
              <a:buClr>
                <a:srgbClr val="006666"/>
              </a:buClr>
              <a:buFont typeface="Wingdings" panose="05000000000000000000" pitchFamily="2" charset="2"/>
              <a:buChar char="§"/>
            </a:pPr>
            <a:r>
              <a:rPr lang="it-IT" altLang="en-US" sz="2400" dirty="0">
                <a:latin typeface="Calibri" panose="020F0502020204030204" pitchFamily="34" charset="0"/>
              </a:rPr>
              <a:t>versione</a:t>
            </a:r>
          </a:p>
          <a:p>
            <a:pPr marL="609600" indent="-609600" eaLnBrk="1" hangingPunct="1">
              <a:lnSpc>
                <a:spcPct val="90000"/>
              </a:lnSpc>
              <a:buClr>
                <a:srgbClr val="006666"/>
              </a:buClr>
              <a:buFont typeface="Wingdings" panose="05000000000000000000" pitchFamily="2" charset="2"/>
              <a:buChar char="§"/>
            </a:pPr>
            <a:r>
              <a:rPr lang="it-IT" altLang="en-US" sz="2800" dirty="0">
                <a:latin typeface="Calibri" panose="020F0502020204030204" pitchFamily="34" charset="0"/>
              </a:rPr>
              <a:t>4. Fonte e tipo di supporti (fondi, materiali, </a:t>
            </a:r>
            <a:r>
              <a:rPr lang="it-IT" altLang="en-US" sz="2800" dirty="0" err="1">
                <a:latin typeface="Calibri" panose="020F0502020204030204" pitchFamily="34" charset="0"/>
              </a:rPr>
              <a:t>ecc</a:t>
            </a:r>
            <a:r>
              <a:rPr lang="it-IT" altLang="en-US" sz="2800" dirty="0">
                <a:latin typeface="Calibri" panose="020F0502020204030204" pitchFamily="34" charset="0"/>
              </a:rPr>
              <a:t>…):</a:t>
            </a:r>
          </a:p>
          <a:p>
            <a:pPr marL="990600" lvl="1" indent="-533400" eaLnBrk="1" hangingPunct="1">
              <a:lnSpc>
                <a:spcPct val="90000"/>
              </a:lnSpc>
              <a:buClr>
                <a:srgbClr val="006666"/>
              </a:buClr>
              <a:buFont typeface="Wingdings" panose="05000000000000000000" pitchFamily="2" charset="2"/>
              <a:buChar char="§"/>
            </a:pPr>
            <a:r>
              <a:rPr lang="it-IT" altLang="en-US" sz="2400" dirty="0">
                <a:latin typeface="Calibri" panose="020F0502020204030204" pitchFamily="34" charset="0"/>
              </a:rPr>
              <a:t>Elencare le diverse fonti di finanziamento/supporto</a:t>
            </a:r>
          </a:p>
          <a:p>
            <a:pPr marL="990600" lvl="1" indent="-533400" eaLnBrk="1" hangingPunct="1">
              <a:lnSpc>
                <a:spcPct val="90000"/>
              </a:lnSpc>
              <a:buClr>
                <a:srgbClr val="006666"/>
              </a:buClr>
              <a:buFont typeface="Wingdings" panose="05000000000000000000" pitchFamily="2" charset="2"/>
              <a:buChar char="§"/>
            </a:pPr>
            <a:r>
              <a:rPr lang="it-IT" altLang="en-US" sz="2400" dirty="0">
                <a:latin typeface="Calibri" panose="020F0502020204030204" pitchFamily="34" charset="0"/>
              </a:rPr>
              <a:t>Fornitura di materiali, farmaci, servizi</a:t>
            </a:r>
          </a:p>
          <a:p>
            <a:pPr marL="990600" lvl="1" indent="-533400" eaLnBrk="1" hangingPunct="1">
              <a:lnSpc>
                <a:spcPct val="90000"/>
              </a:lnSpc>
              <a:buClr>
                <a:srgbClr val="006666"/>
              </a:buClr>
              <a:buFont typeface="Wingdings" panose="05000000000000000000" pitchFamily="2" charset="2"/>
              <a:buChar char="§"/>
            </a:pPr>
            <a:r>
              <a:rPr lang="it-IT" altLang="en-US" sz="2400" dirty="0">
                <a:latin typeface="Calibri" panose="020F0502020204030204" pitchFamily="34" charset="0"/>
              </a:rPr>
              <a:t>Deve consentire di identificare potenziali conflitti di interesse</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E203984-BC7C-4E68-B1E8-36E50AD56FE3}"/>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3-4. Date e versioni, Funding</a:t>
            </a:r>
          </a:p>
        </p:txBody>
      </p:sp>
      <p:pic>
        <p:nvPicPr>
          <p:cNvPr id="17411" name="Picture 4">
            <a:extLst>
              <a:ext uri="{FF2B5EF4-FFF2-40B4-BE49-F238E27FC236}">
                <a16:creationId xmlns:a16="http://schemas.microsoft.com/office/drawing/2014/main" id="{A1770E79-1B41-4BE9-8F6A-7165E1B3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96975"/>
            <a:ext cx="6408738"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a:solidFill>
                  <a:schemeClr val="bg1"/>
                </a:solidFill>
                <a:latin typeface="+mj-lt"/>
                <a:ea typeface="MS PGothic" pitchFamily="34" charset="-128"/>
                <a:cs typeface="+mj-cs"/>
              </a:rPr>
              <a:t>Tipologie di Clinical-Trials</a:t>
            </a:r>
          </a:p>
        </p:txBody>
      </p:sp>
      <p:sp>
        <p:nvSpPr>
          <p:cNvPr id="15363" name="Segnaposto contenuto 2"/>
          <p:cNvSpPr>
            <a:spLocks noGrp="1"/>
          </p:cNvSpPr>
          <p:nvPr>
            <p:ph idx="1"/>
          </p:nvPr>
        </p:nvSpPr>
        <p:spPr/>
        <p:txBody>
          <a:bodyPr/>
          <a:lstStyle/>
          <a:p>
            <a:pPr eaLnBrk="1" hangingPunct="1">
              <a:spcBef>
                <a:spcPct val="50000"/>
              </a:spcBef>
            </a:pPr>
            <a:r>
              <a:rPr lang="it-IT" altLang="it-IT" sz="2400" b="1">
                <a:ea typeface="ＭＳ Ｐゴシック" panose="020B0600070205080204" pitchFamily="34" charset="-128"/>
              </a:rPr>
              <a:t>Fase I</a:t>
            </a:r>
            <a:r>
              <a:rPr lang="it-IT" altLang="it-IT" sz="2400">
                <a:ea typeface="ＭＳ Ｐゴシック" panose="020B0600070205080204" pitchFamily="34" charset="-128"/>
              </a:rPr>
              <a:t>: determinare la </a:t>
            </a:r>
            <a:r>
              <a:rPr lang="it-IT" altLang="it-IT" sz="2400" u="sng">
                <a:ea typeface="ＭＳ Ｐゴシック" panose="020B0600070205080204" pitchFamily="34" charset="-128"/>
              </a:rPr>
              <a:t>dose</a:t>
            </a:r>
            <a:r>
              <a:rPr lang="it-IT" altLang="it-IT" sz="2400">
                <a:ea typeface="ＭＳ Ｐゴシック" panose="020B0600070205080204" pitchFamily="34" charset="-128"/>
              </a:rPr>
              <a:t> del farmaco, la modalità di somministrazione, il suo comportamento farmacologico e la </a:t>
            </a:r>
            <a:r>
              <a:rPr lang="it-IT" altLang="it-IT" sz="2400" u="sng">
                <a:ea typeface="ＭＳ Ｐゴシック" panose="020B0600070205080204" pitchFamily="34" charset="-128"/>
              </a:rPr>
              <a:t>tossicità</a:t>
            </a:r>
          </a:p>
          <a:p>
            <a:pPr eaLnBrk="1" hangingPunct="1">
              <a:spcBef>
                <a:spcPct val="50000"/>
              </a:spcBef>
            </a:pPr>
            <a:r>
              <a:rPr lang="it-IT" altLang="it-IT" sz="2400" b="1">
                <a:ea typeface="ＭＳ Ｐゴシック" panose="020B0600070205080204" pitchFamily="34" charset="-128"/>
              </a:rPr>
              <a:t>Fase II</a:t>
            </a:r>
            <a:r>
              <a:rPr lang="it-IT" altLang="it-IT" sz="2400">
                <a:ea typeface="ＭＳ Ｐゴシック" panose="020B0600070205080204" pitchFamily="34" charset="-128"/>
              </a:rPr>
              <a:t>: determinare la fattibilità del trattamento  e produrre prove di </a:t>
            </a:r>
            <a:r>
              <a:rPr lang="it-IT" altLang="it-IT" sz="2400" u="sng">
                <a:ea typeface="ＭＳ Ｐゴシック" panose="020B0600070205080204" pitchFamily="34" charset="-128"/>
              </a:rPr>
              <a:t>attività</a:t>
            </a:r>
            <a:r>
              <a:rPr lang="it-IT" altLang="it-IT" sz="2400">
                <a:ea typeface="ＭＳ Ｐゴシック" panose="020B0600070205080204" pitchFamily="34" charset="-128"/>
              </a:rPr>
              <a:t> del farmaco</a:t>
            </a:r>
          </a:p>
          <a:p>
            <a:pPr eaLnBrk="1" hangingPunct="1">
              <a:spcBef>
                <a:spcPct val="50000"/>
              </a:spcBef>
            </a:pPr>
            <a:r>
              <a:rPr lang="it-IT" altLang="it-IT" sz="2400" b="1">
                <a:ea typeface="ＭＳ Ｐゴシック" panose="020B0600070205080204" pitchFamily="34" charset="-128"/>
              </a:rPr>
              <a:t>Fase III</a:t>
            </a:r>
            <a:r>
              <a:rPr lang="it-IT" altLang="it-IT" sz="2400">
                <a:ea typeface="ＭＳ Ｐゴシック" panose="020B0600070205080204" pitchFamily="34" charset="-128"/>
              </a:rPr>
              <a:t>: valutazione dell</a:t>
            </a:r>
            <a:r>
              <a:rPr lang="it-IT" altLang="it-IT" sz="2400" u="sng">
                <a:ea typeface="ＭＳ Ｐゴシック" panose="020B0600070205080204" pitchFamily="34" charset="-128"/>
              </a:rPr>
              <a:t>’efficacia </a:t>
            </a:r>
            <a:r>
              <a:rPr lang="it-IT" altLang="it-IT" sz="2400">
                <a:ea typeface="ＭＳ Ｐゴシック" panose="020B0600070205080204" pitchFamily="34" charset="-128"/>
              </a:rPr>
              <a:t>efficacia del nuovo trattamento rispetto a quello standard </a:t>
            </a:r>
          </a:p>
          <a:p>
            <a:pPr eaLnBrk="1" hangingPunct="1">
              <a:spcBef>
                <a:spcPct val="50000"/>
              </a:spcBef>
            </a:pPr>
            <a:r>
              <a:rPr lang="it-IT" altLang="it-IT" sz="2400" b="1">
                <a:ea typeface="ＭＳ Ｐゴシック" panose="020B0600070205080204" pitchFamily="34" charset="-128"/>
              </a:rPr>
              <a:t>Fase IV</a:t>
            </a:r>
            <a:r>
              <a:rPr lang="it-IT" altLang="it-IT" sz="2400">
                <a:ea typeface="ＭＳ Ｐゴシック" panose="020B0600070205080204" pitchFamily="34" charset="-128"/>
              </a:rPr>
              <a:t>: valutare a lungo termine la sicurezza e l’efficacia del trattamento. Individuare effetti collaterali  meno comuni e/o lontani dal momento della somministrazione </a:t>
            </a:r>
          </a:p>
        </p:txBody>
      </p:sp>
    </p:spTree>
    <p:extLst>
      <p:ext uri="{BB962C8B-B14F-4D97-AF65-F5344CB8AC3E}">
        <p14:creationId xmlns:p14="http://schemas.microsoft.com/office/powerpoint/2010/main" val="7116723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D675324-BDA3-42CC-B021-4E87EDE6C858}"/>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5. Ruolo, responsabilità, contributi</a:t>
            </a:r>
          </a:p>
        </p:txBody>
      </p:sp>
      <p:sp>
        <p:nvSpPr>
          <p:cNvPr id="183299" name="Rectangle 3">
            <a:extLst>
              <a:ext uri="{FF2B5EF4-FFF2-40B4-BE49-F238E27FC236}">
                <a16:creationId xmlns:a16="http://schemas.microsoft.com/office/drawing/2014/main" id="{B4F5498E-9A0D-45AA-A5C3-6AF665FEBBD3}"/>
              </a:ext>
            </a:extLst>
          </p:cNvPr>
          <p:cNvSpPr>
            <a:spLocks noGrp="1" noChangeArrowheads="1"/>
          </p:cNvSpPr>
          <p:nvPr>
            <p:ph type="body" idx="4294967295"/>
          </p:nvPr>
        </p:nvSpPr>
        <p:spPr>
          <a:xfrm>
            <a:off x="457200" y="2061095"/>
            <a:ext cx="8229600" cy="5040313"/>
          </a:xfrm>
        </p:spPr>
        <p:txBody>
          <a:bodyPr/>
          <a:lstStyle/>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5a. Nomi, affiliazioni e ruolo degli autori del protocollo:</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In analogia con le regole di </a:t>
            </a:r>
            <a:r>
              <a:rPr lang="it-IT" altLang="en-US" sz="2000" dirty="0" err="1">
                <a:latin typeface="Calibri" panose="020F0502020204030204" pitchFamily="34" charset="0"/>
              </a:rPr>
              <a:t>authorship</a:t>
            </a:r>
            <a:r>
              <a:rPr lang="it-IT" altLang="en-US" sz="2000" dirty="0">
                <a:latin typeface="Calibri" panose="020F0502020204030204" pitchFamily="34" charset="0"/>
              </a:rPr>
              <a:t> per gli articoli</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Dovrebbe ridurre il fenomeno del “ghost </a:t>
            </a:r>
            <a:r>
              <a:rPr lang="it-IT" altLang="en-US" sz="2000" dirty="0" err="1">
                <a:latin typeface="Calibri" panose="020F0502020204030204" pitchFamily="34" charset="0"/>
              </a:rPr>
              <a:t>authorship</a:t>
            </a:r>
            <a:r>
              <a:rPr lang="it-IT" altLang="en-US" sz="2000" dirty="0">
                <a:latin typeface="Calibri" panose="020F0502020204030204" pitchFamily="34" charset="0"/>
              </a:rPr>
              <a:t>”</a:t>
            </a:r>
          </a:p>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5b. Nome e contatti dello sponsor</a:t>
            </a:r>
          </a:p>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5c. Ruolo e responsabilità dello sponsor:</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nel disegno, raccolta dati, analisi e interpretazione dei risultati</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nella scrittura degli articoli</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nelle decisioni sulla pubblicazione</a:t>
            </a:r>
          </a:p>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5d. Composizione e responsabilità dei committees</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F20E66-7C88-47C6-824F-43830C672628}"/>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1. Administrative information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5. Ruolo, responsabilità, contributi</a:t>
            </a:r>
          </a:p>
        </p:txBody>
      </p:sp>
      <p:pic>
        <p:nvPicPr>
          <p:cNvPr id="19459" name="Picture 4">
            <a:extLst>
              <a:ext uri="{FF2B5EF4-FFF2-40B4-BE49-F238E27FC236}">
                <a16:creationId xmlns:a16="http://schemas.microsoft.com/office/drawing/2014/main" id="{DA5D90FA-5D33-455F-830C-E836E52F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87463"/>
            <a:ext cx="6672262"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5">
            <a:extLst>
              <a:ext uri="{FF2B5EF4-FFF2-40B4-BE49-F238E27FC236}">
                <a16:creationId xmlns:a16="http://schemas.microsoft.com/office/drawing/2014/main" id="{686349FA-2AB4-4A1E-82D4-EFF903055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084763"/>
            <a:ext cx="66611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476547-B2BD-4E13-8CDC-47AE43D57585}"/>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2. Introduction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6. Background e razionale</a:t>
            </a:r>
          </a:p>
        </p:txBody>
      </p:sp>
      <p:sp>
        <p:nvSpPr>
          <p:cNvPr id="184323" name="Rectangle 3">
            <a:extLst>
              <a:ext uri="{FF2B5EF4-FFF2-40B4-BE49-F238E27FC236}">
                <a16:creationId xmlns:a16="http://schemas.microsoft.com/office/drawing/2014/main" id="{472F6962-48BA-4892-A831-1A40289C1CA3}"/>
              </a:ext>
            </a:extLst>
          </p:cNvPr>
          <p:cNvSpPr>
            <a:spLocks noGrp="1" noChangeArrowheads="1"/>
          </p:cNvSpPr>
          <p:nvPr>
            <p:ph type="body" idx="4294967295"/>
          </p:nvPr>
        </p:nvSpPr>
        <p:spPr>
          <a:xfrm>
            <a:off x="457200" y="2060848"/>
            <a:ext cx="8229600" cy="5040313"/>
          </a:xfrm>
        </p:spPr>
        <p:txBody>
          <a:bodyPr/>
          <a:lstStyle/>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6a. Descrizione del quesito e giustificazione del trial sulla base di revisioni degli studi disponibili (pubblicati, in corso):</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Definire l’importanza del quesito</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Collocare lo studio nel contesto di conoscenze disponibili (citare o condurre revisioni sistematiche)</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Analizzare aspetti scientifici, etici</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Grado di incertezza su benefici e rischi delle alternative</a:t>
            </a:r>
          </a:p>
          <a:p>
            <a:pPr marL="609600" indent="-609600" eaLnBrk="1" hangingPunct="1">
              <a:buClr>
                <a:srgbClr val="006666"/>
              </a:buClr>
              <a:buFont typeface="Wingdings" panose="05000000000000000000" pitchFamily="2" charset="2"/>
              <a:buChar char="§"/>
            </a:pPr>
            <a:r>
              <a:rPr lang="it-IT" altLang="en-US" sz="2400" dirty="0">
                <a:latin typeface="Calibri" panose="020F0502020204030204" pitchFamily="34" charset="0"/>
              </a:rPr>
              <a:t>6b. Giustificazione della scelta del comparatore</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Appropriatezza della scelta</a:t>
            </a:r>
          </a:p>
          <a:p>
            <a:pPr marL="990600" lvl="1" indent="-533400" eaLnBrk="1" hangingPunct="1">
              <a:buClr>
                <a:srgbClr val="006666"/>
              </a:buClr>
              <a:buFont typeface="Wingdings" panose="05000000000000000000" pitchFamily="2" charset="2"/>
              <a:buChar char="§"/>
            </a:pPr>
            <a:r>
              <a:rPr lang="it-IT" altLang="en-US" sz="2000" dirty="0">
                <a:latin typeface="Calibri" panose="020F0502020204030204" pitchFamily="34" charset="0"/>
              </a:rPr>
              <a:t>Giustificazione uso di placebo, assenza di trattamento</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730B400-6DDA-47D8-8D73-1370A148E6BA}"/>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dirty="0">
                <a:solidFill>
                  <a:schemeClr val="bg1"/>
                </a:solidFill>
                <a:effectLst>
                  <a:outerShdw blurRad="38100" dist="38100" dir="2700000" algn="tl">
                    <a:srgbClr val="000000"/>
                  </a:outerShdw>
                </a:effectLst>
                <a:latin typeface="Calibri" pitchFamily="34" charset="0"/>
              </a:rPr>
              <a:t>SPIRIT 2013 checklist – </a:t>
            </a:r>
            <a:r>
              <a:rPr lang="it-IT" sz="2800" b="1" dirty="0">
                <a:solidFill>
                  <a:srgbClr val="CCFF33"/>
                </a:solidFill>
                <a:effectLst>
                  <a:outerShdw blurRad="38100" dist="38100" dir="2700000" algn="tl">
                    <a:srgbClr val="000000"/>
                  </a:outerShdw>
                </a:effectLst>
                <a:latin typeface="Calibri" pitchFamily="34" charset="0"/>
              </a:rPr>
              <a:t>2. </a:t>
            </a:r>
            <a:r>
              <a:rPr lang="it-IT" sz="2800" b="1" dirty="0" err="1">
                <a:solidFill>
                  <a:srgbClr val="CCFF33"/>
                </a:solidFill>
                <a:effectLst>
                  <a:outerShdw blurRad="38100" dist="38100" dir="2700000" algn="tl">
                    <a:srgbClr val="000000"/>
                  </a:outerShdw>
                </a:effectLst>
                <a:latin typeface="Calibri" pitchFamily="34" charset="0"/>
              </a:rPr>
              <a:t>Introduction</a:t>
            </a:r>
            <a:r>
              <a:rPr lang="it-IT" sz="4000" dirty="0">
                <a:solidFill>
                  <a:schemeClr val="bg1"/>
                </a:solidFill>
                <a:effectLst>
                  <a:outerShdw blurRad="38100" dist="38100" dir="2700000" algn="tl">
                    <a:srgbClr val="000000"/>
                  </a:outerShdw>
                </a:effectLst>
                <a:latin typeface="Calibri" pitchFamily="34" charset="0"/>
              </a:rPr>
              <a:t> </a:t>
            </a:r>
            <a:br>
              <a:rPr lang="it-IT" sz="4000" dirty="0">
                <a:solidFill>
                  <a:schemeClr val="bg1"/>
                </a:solidFill>
                <a:effectLst>
                  <a:outerShdw blurRad="38100" dist="38100" dir="2700000" algn="tl">
                    <a:srgbClr val="000000"/>
                  </a:outerShdw>
                </a:effectLst>
                <a:latin typeface="Calibri" pitchFamily="34" charset="0"/>
              </a:rPr>
            </a:br>
            <a:r>
              <a:rPr lang="it-IT" sz="4000" dirty="0">
                <a:solidFill>
                  <a:schemeClr val="bg1"/>
                </a:solidFill>
                <a:effectLst>
                  <a:outerShdw blurRad="38100" dist="38100" dir="2700000" algn="tl">
                    <a:srgbClr val="000000"/>
                  </a:outerShdw>
                </a:effectLst>
                <a:latin typeface="Calibri" pitchFamily="34" charset="0"/>
              </a:rPr>
              <a:t>7. Obiettivi</a:t>
            </a:r>
          </a:p>
        </p:txBody>
      </p:sp>
      <p:sp>
        <p:nvSpPr>
          <p:cNvPr id="223235" name="Rectangle 3">
            <a:extLst>
              <a:ext uri="{FF2B5EF4-FFF2-40B4-BE49-F238E27FC236}">
                <a16:creationId xmlns:a16="http://schemas.microsoft.com/office/drawing/2014/main" id="{11E5646A-85B0-4D83-BCC3-66613BA582A2}"/>
              </a:ext>
            </a:extLst>
          </p:cNvPr>
          <p:cNvSpPr>
            <a:spLocks noGrp="1" noChangeArrowheads="1"/>
          </p:cNvSpPr>
          <p:nvPr>
            <p:ph type="body" idx="4294967295"/>
          </p:nvPr>
        </p:nvSpPr>
        <p:spPr>
          <a:xfrm>
            <a:off x="457200" y="1412875"/>
            <a:ext cx="8229600" cy="5040313"/>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7. Riflettono le domande scientifiche a cui lo studio mira a rispondere:</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formulare l’ipotesi in modo specifico:</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dichiarando se lo studio è di superiorità o di non inferiorità</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quali confronti sono previsti (se multi-</a:t>
            </a:r>
            <a:r>
              <a:rPr lang="it-IT" altLang="en-US" dirty="0" err="1">
                <a:latin typeface="Calibri" panose="020F0502020204030204" pitchFamily="34" charset="0"/>
              </a:rPr>
              <a:t>arm</a:t>
            </a:r>
            <a:r>
              <a:rPr lang="it-IT" altLang="en-US" dirty="0">
                <a:latin typeface="Calibri" panose="020F0502020204030204" pitchFamily="34" charset="0"/>
              </a:rPr>
              <a:t>)</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esplicitare in termini operativi:</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l’obiettivo primario</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gli  obiettivi secondari (di efficacia e di sicurezza)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60E6C1-B2EC-40F6-93F4-5D3F25C2A954}"/>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dirty="0">
                <a:solidFill>
                  <a:schemeClr val="bg1"/>
                </a:solidFill>
                <a:effectLst>
                  <a:outerShdw blurRad="38100" dist="38100" dir="2700000" algn="tl">
                    <a:srgbClr val="000000"/>
                  </a:outerShdw>
                </a:effectLst>
                <a:latin typeface="Calibri" pitchFamily="34" charset="0"/>
              </a:rPr>
              <a:t>SPIRIT 2013 checklist – </a:t>
            </a:r>
            <a:r>
              <a:rPr lang="it-IT" sz="2800" b="1" dirty="0">
                <a:solidFill>
                  <a:srgbClr val="CCFF33"/>
                </a:solidFill>
                <a:effectLst>
                  <a:outerShdw blurRad="38100" dist="38100" dir="2700000" algn="tl">
                    <a:srgbClr val="000000"/>
                  </a:outerShdw>
                </a:effectLst>
                <a:latin typeface="Calibri" pitchFamily="34" charset="0"/>
              </a:rPr>
              <a:t>2. </a:t>
            </a:r>
            <a:r>
              <a:rPr lang="it-IT" sz="2800" b="1" dirty="0" err="1">
                <a:solidFill>
                  <a:srgbClr val="CCFF33"/>
                </a:solidFill>
                <a:effectLst>
                  <a:outerShdw blurRad="38100" dist="38100" dir="2700000" algn="tl">
                    <a:srgbClr val="000000"/>
                  </a:outerShdw>
                </a:effectLst>
                <a:latin typeface="Calibri" pitchFamily="34" charset="0"/>
              </a:rPr>
              <a:t>Introduction</a:t>
            </a:r>
            <a:r>
              <a:rPr lang="it-IT" sz="4000" dirty="0">
                <a:solidFill>
                  <a:schemeClr val="bg1"/>
                </a:solidFill>
                <a:effectLst>
                  <a:outerShdw blurRad="38100" dist="38100" dir="2700000" algn="tl">
                    <a:srgbClr val="000000"/>
                  </a:outerShdw>
                </a:effectLst>
                <a:latin typeface="Calibri" pitchFamily="34" charset="0"/>
              </a:rPr>
              <a:t> </a:t>
            </a:r>
            <a:br>
              <a:rPr lang="it-IT" sz="4000" dirty="0">
                <a:solidFill>
                  <a:schemeClr val="bg1"/>
                </a:solidFill>
                <a:effectLst>
                  <a:outerShdw blurRad="38100" dist="38100" dir="2700000" algn="tl">
                    <a:srgbClr val="000000"/>
                  </a:outerShdw>
                </a:effectLst>
                <a:latin typeface="Calibri" pitchFamily="34" charset="0"/>
              </a:rPr>
            </a:br>
            <a:r>
              <a:rPr lang="it-IT" sz="4000" dirty="0">
                <a:solidFill>
                  <a:schemeClr val="bg1"/>
                </a:solidFill>
                <a:effectLst>
                  <a:outerShdw blurRad="38100" dist="38100" dir="2700000" algn="tl">
                    <a:srgbClr val="000000"/>
                  </a:outerShdw>
                </a:effectLst>
                <a:latin typeface="Calibri" pitchFamily="34" charset="0"/>
              </a:rPr>
              <a:t>7. Obiettivi</a:t>
            </a:r>
          </a:p>
        </p:txBody>
      </p:sp>
      <p:pic>
        <p:nvPicPr>
          <p:cNvPr id="22531" name="Picture 4">
            <a:extLst>
              <a:ext uri="{FF2B5EF4-FFF2-40B4-BE49-F238E27FC236}">
                <a16:creationId xmlns:a16="http://schemas.microsoft.com/office/drawing/2014/main" id="{06DC470C-F2D1-4011-B9F5-254396200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79525"/>
            <a:ext cx="7153275"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CB10C6-0B1A-43DE-ADCB-1B426B6599CF}"/>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dirty="0">
                <a:solidFill>
                  <a:schemeClr val="bg1"/>
                </a:solidFill>
                <a:effectLst>
                  <a:outerShdw blurRad="38100" dist="38100" dir="2700000" algn="tl">
                    <a:srgbClr val="000000"/>
                  </a:outerShdw>
                </a:effectLst>
                <a:latin typeface="Calibri" pitchFamily="34" charset="0"/>
              </a:rPr>
              <a:t>SPIRIT 2013 checklist – </a:t>
            </a:r>
            <a:r>
              <a:rPr lang="it-IT" sz="2800" b="1" dirty="0">
                <a:solidFill>
                  <a:srgbClr val="CCFF33"/>
                </a:solidFill>
                <a:effectLst>
                  <a:outerShdw blurRad="38100" dist="38100" dir="2700000" algn="tl">
                    <a:srgbClr val="000000"/>
                  </a:outerShdw>
                </a:effectLst>
                <a:latin typeface="Calibri" pitchFamily="34" charset="0"/>
              </a:rPr>
              <a:t>2. </a:t>
            </a:r>
            <a:r>
              <a:rPr lang="it-IT" sz="2800" b="1" dirty="0" err="1">
                <a:solidFill>
                  <a:srgbClr val="CCFF33"/>
                </a:solidFill>
                <a:effectLst>
                  <a:outerShdw blurRad="38100" dist="38100" dir="2700000" algn="tl">
                    <a:srgbClr val="000000"/>
                  </a:outerShdw>
                </a:effectLst>
                <a:latin typeface="Calibri" pitchFamily="34" charset="0"/>
              </a:rPr>
              <a:t>Introduction</a:t>
            </a:r>
            <a:r>
              <a:rPr lang="it-IT" sz="4000" dirty="0">
                <a:solidFill>
                  <a:schemeClr val="bg1"/>
                </a:solidFill>
                <a:effectLst>
                  <a:outerShdw blurRad="38100" dist="38100" dir="2700000" algn="tl">
                    <a:srgbClr val="000000"/>
                  </a:outerShdw>
                </a:effectLst>
                <a:latin typeface="Calibri" pitchFamily="34" charset="0"/>
              </a:rPr>
              <a:t> </a:t>
            </a:r>
            <a:br>
              <a:rPr lang="it-IT" sz="4000" dirty="0">
                <a:solidFill>
                  <a:schemeClr val="bg1"/>
                </a:solidFill>
                <a:effectLst>
                  <a:outerShdw blurRad="38100" dist="38100" dir="2700000" algn="tl">
                    <a:srgbClr val="000000"/>
                  </a:outerShdw>
                </a:effectLst>
                <a:latin typeface="Calibri" pitchFamily="34" charset="0"/>
              </a:rPr>
            </a:br>
            <a:r>
              <a:rPr lang="it-IT" sz="4000" dirty="0">
                <a:solidFill>
                  <a:schemeClr val="bg1"/>
                </a:solidFill>
                <a:effectLst>
                  <a:outerShdw blurRad="38100" dist="38100" dir="2700000" algn="tl">
                    <a:srgbClr val="000000"/>
                  </a:outerShdw>
                </a:effectLst>
                <a:latin typeface="Calibri" pitchFamily="34" charset="0"/>
              </a:rPr>
              <a:t>7. Obiettivi</a:t>
            </a:r>
          </a:p>
        </p:txBody>
      </p:sp>
      <p:pic>
        <p:nvPicPr>
          <p:cNvPr id="23555" name="Picture 4">
            <a:extLst>
              <a:ext uri="{FF2B5EF4-FFF2-40B4-BE49-F238E27FC236}">
                <a16:creationId xmlns:a16="http://schemas.microsoft.com/office/drawing/2014/main" id="{89089F12-4A49-4D24-A669-82F1D453C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92225"/>
            <a:ext cx="5761037"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7BE4FD7-E934-41A5-8614-25DB2042DA9A}"/>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2. Introduction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8. Disegno</a:t>
            </a:r>
          </a:p>
        </p:txBody>
      </p:sp>
      <p:sp>
        <p:nvSpPr>
          <p:cNvPr id="185347" name="Rectangle 3">
            <a:extLst>
              <a:ext uri="{FF2B5EF4-FFF2-40B4-BE49-F238E27FC236}">
                <a16:creationId xmlns:a16="http://schemas.microsoft.com/office/drawing/2014/main" id="{BC583DA1-EFA6-4A6D-8922-D438069EB0A9}"/>
              </a:ext>
            </a:extLst>
          </p:cNvPr>
          <p:cNvSpPr>
            <a:spLocks noGrp="1" noChangeArrowheads="1"/>
          </p:cNvSpPr>
          <p:nvPr>
            <p:ph type="body" idx="4294967295"/>
          </p:nvPr>
        </p:nvSpPr>
        <p:spPr>
          <a:xfrm>
            <a:off x="457200" y="1412875"/>
            <a:ext cx="8229600" cy="5040313"/>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8. Disegno del trial:</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Descrivere il disegno:</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Gruppi paralleli</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Fattoriale</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Cross-over</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Cluster</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Rapporto di randomizzazione (1:1, 2:1, …)</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Esplicitare le regole per i disegni adattivi</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B015B0-4CEF-4B3A-8875-A436307AFF8D}"/>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dirty="0">
                <a:solidFill>
                  <a:schemeClr val="bg1"/>
                </a:solidFill>
                <a:effectLst>
                  <a:outerShdw blurRad="38100" dist="38100" dir="2700000" algn="tl">
                    <a:srgbClr val="000000"/>
                  </a:outerShdw>
                </a:effectLst>
                <a:latin typeface="Calibri" pitchFamily="34" charset="0"/>
              </a:rPr>
              <a:t>SPIRIT 2013 </a:t>
            </a:r>
            <a:r>
              <a:rPr lang="it-IT" sz="2800" dirty="0" err="1">
                <a:solidFill>
                  <a:schemeClr val="bg1"/>
                </a:solidFill>
                <a:effectLst>
                  <a:outerShdw blurRad="38100" dist="38100" dir="2700000" algn="tl">
                    <a:srgbClr val="000000"/>
                  </a:outerShdw>
                </a:effectLst>
                <a:latin typeface="Calibri" pitchFamily="34" charset="0"/>
              </a:rPr>
              <a:t>checklist</a:t>
            </a:r>
            <a:r>
              <a:rPr lang="it-IT" sz="2800" dirty="0">
                <a:solidFill>
                  <a:schemeClr val="bg1"/>
                </a:solidFill>
                <a:effectLst>
                  <a:outerShdw blurRad="38100" dist="38100" dir="2700000" algn="tl">
                    <a:srgbClr val="000000"/>
                  </a:outerShdw>
                </a:effectLst>
                <a:latin typeface="Calibri" pitchFamily="34" charset="0"/>
              </a:rPr>
              <a:t> – </a:t>
            </a:r>
            <a:r>
              <a:rPr lang="it-IT" sz="2800" b="1" dirty="0">
                <a:solidFill>
                  <a:srgbClr val="CCFF33"/>
                </a:solidFill>
                <a:effectLst>
                  <a:outerShdw blurRad="38100" dist="38100" dir="2700000" algn="tl">
                    <a:srgbClr val="000000"/>
                  </a:outerShdw>
                </a:effectLst>
                <a:latin typeface="Calibri" pitchFamily="34" charset="0"/>
              </a:rPr>
              <a:t>2. </a:t>
            </a:r>
            <a:r>
              <a:rPr lang="it-IT" sz="2800" b="1" dirty="0" err="1">
                <a:solidFill>
                  <a:srgbClr val="CCFF33"/>
                </a:solidFill>
                <a:effectLst>
                  <a:outerShdw blurRad="38100" dist="38100" dir="2700000" algn="tl">
                    <a:srgbClr val="000000"/>
                  </a:outerShdw>
                </a:effectLst>
                <a:latin typeface="Calibri" pitchFamily="34" charset="0"/>
              </a:rPr>
              <a:t>Introduction</a:t>
            </a:r>
            <a:r>
              <a:rPr lang="it-IT" sz="4000" dirty="0">
                <a:solidFill>
                  <a:schemeClr val="bg1"/>
                </a:solidFill>
                <a:effectLst>
                  <a:outerShdw blurRad="38100" dist="38100" dir="2700000" algn="tl">
                    <a:srgbClr val="000000"/>
                  </a:outerShdw>
                </a:effectLst>
                <a:latin typeface="Calibri" pitchFamily="34" charset="0"/>
              </a:rPr>
              <a:t> </a:t>
            </a:r>
            <a:br>
              <a:rPr lang="it-IT" sz="4000" dirty="0">
                <a:solidFill>
                  <a:schemeClr val="bg1"/>
                </a:solidFill>
                <a:effectLst>
                  <a:outerShdw blurRad="38100" dist="38100" dir="2700000" algn="tl">
                    <a:srgbClr val="000000"/>
                  </a:outerShdw>
                </a:effectLst>
                <a:latin typeface="Calibri" pitchFamily="34" charset="0"/>
              </a:rPr>
            </a:br>
            <a:r>
              <a:rPr lang="it-IT" sz="4000" dirty="0">
                <a:solidFill>
                  <a:schemeClr val="bg1"/>
                </a:solidFill>
                <a:effectLst>
                  <a:outerShdw blurRad="38100" dist="38100" dir="2700000" algn="tl">
                    <a:srgbClr val="000000"/>
                  </a:outerShdw>
                </a:effectLst>
                <a:latin typeface="Calibri" pitchFamily="34" charset="0"/>
              </a:rPr>
              <a:t>8. Disegno</a:t>
            </a:r>
          </a:p>
        </p:txBody>
      </p:sp>
      <p:pic>
        <p:nvPicPr>
          <p:cNvPr id="25603" name="Picture 4">
            <a:extLst>
              <a:ext uri="{FF2B5EF4-FFF2-40B4-BE49-F238E27FC236}">
                <a16:creationId xmlns:a16="http://schemas.microsoft.com/office/drawing/2014/main" id="{DAD2B332-7F66-4600-A6E8-6FA9D35BC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95488"/>
            <a:ext cx="856932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sz="4000" dirty="0">
                <a:solidFill>
                  <a:schemeClr val="bg1"/>
                </a:solidFill>
                <a:latin typeface="Calibri" pitchFamily="34" charset="0"/>
              </a:rPr>
              <a:t>Disegno a bracci paralleli</a:t>
            </a:r>
          </a:p>
        </p:txBody>
      </p:sp>
      <p:pic>
        <p:nvPicPr>
          <p:cNvPr id="4" name="Segnaposto contenuto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483768" y="1556792"/>
            <a:ext cx="4551779" cy="5070439"/>
          </a:xfrm>
        </p:spPr>
      </p:pic>
      <p:sp>
        <p:nvSpPr>
          <p:cNvPr id="3" name="CasellaDiTesto 2">
            <a:extLst>
              <a:ext uri="{FF2B5EF4-FFF2-40B4-BE49-F238E27FC236}">
                <a16:creationId xmlns:a16="http://schemas.microsoft.com/office/drawing/2014/main" id="{D4E1064D-270C-160B-F76D-432754966135}"/>
              </a:ext>
            </a:extLst>
          </p:cNvPr>
          <p:cNvSpPr txBox="1"/>
          <p:nvPr/>
        </p:nvSpPr>
        <p:spPr>
          <a:xfrm>
            <a:off x="107504" y="6519446"/>
            <a:ext cx="2304256" cy="338554"/>
          </a:xfrm>
          <a:prstGeom prst="rect">
            <a:avLst/>
          </a:prstGeom>
          <a:noFill/>
        </p:spPr>
        <p:txBody>
          <a:bodyPr wrap="square" rtlCol="0">
            <a:spAutoFit/>
          </a:bodyPr>
          <a:lstStyle/>
          <a:p>
            <a:r>
              <a:rPr lang="it-IT" sz="1600" dirty="0"/>
              <a:t>Da CONSORT 2010</a:t>
            </a:r>
          </a:p>
        </p:txBody>
      </p:sp>
    </p:spTree>
    <p:extLst>
      <p:ext uri="{BB962C8B-B14F-4D97-AF65-F5344CB8AC3E}">
        <p14:creationId xmlns:p14="http://schemas.microsoft.com/office/powerpoint/2010/main" val="1350423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B015B0-4CEF-4B3A-8875-A436307AFF8D}"/>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2. Introduction</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8. Disegno</a:t>
            </a:r>
          </a:p>
        </p:txBody>
      </p:sp>
      <p:sp>
        <p:nvSpPr>
          <p:cNvPr id="4" name="CasellaDiTesto 3">
            <a:extLst>
              <a:ext uri="{FF2B5EF4-FFF2-40B4-BE49-F238E27FC236}">
                <a16:creationId xmlns:a16="http://schemas.microsoft.com/office/drawing/2014/main" id="{81DDF03D-5FAB-484B-A8DA-7FDF0948127C}"/>
              </a:ext>
            </a:extLst>
          </p:cNvPr>
          <p:cNvSpPr txBox="1"/>
          <p:nvPr/>
        </p:nvSpPr>
        <p:spPr>
          <a:xfrm>
            <a:off x="251520" y="6228020"/>
            <a:ext cx="6264696" cy="369332"/>
          </a:xfrm>
          <a:prstGeom prst="rect">
            <a:avLst/>
          </a:prstGeom>
          <a:noFill/>
        </p:spPr>
        <p:txBody>
          <a:bodyPr wrap="square" rtlCol="0">
            <a:spAutoFit/>
          </a:bodyPr>
          <a:lstStyle/>
          <a:p>
            <a:r>
              <a:rPr lang="en-GB" dirty="0"/>
              <a:t>Pessoa-Amorim, Future Healthcare J 2021</a:t>
            </a:r>
          </a:p>
        </p:txBody>
      </p:sp>
      <p:pic>
        <p:nvPicPr>
          <p:cNvPr id="5" name="Immagine 4">
            <a:extLst>
              <a:ext uri="{FF2B5EF4-FFF2-40B4-BE49-F238E27FC236}">
                <a16:creationId xmlns:a16="http://schemas.microsoft.com/office/drawing/2014/main" id="{9AC02793-B69B-4557-89ED-D621AA597C60}"/>
              </a:ext>
            </a:extLst>
          </p:cNvPr>
          <p:cNvPicPr>
            <a:picLocks noChangeAspect="1"/>
          </p:cNvPicPr>
          <p:nvPr/>
        </p:nvPicPr>
        <p:blipFill rotWithShape="1">
          <a:blip r:embed="rId3"/>
          <a:srcRect l="9050" t="15001" r="7476" b="16400"/>
          <a:stretch/>
        </p:blipFill>
        <p:spPr>
          <a:xfrm>
            <a:off x="204494" y="1628800"/>
            <a:ext cx="8879028" cy="4104456"/>
          </a:xfrm>
          <a:prstGeom prst="rect">
            <a:avLst/>
          </a:prstGeom>
        </p:spPr>
      </p:pic>
      <p:sp>
        <p:nvSpPr>
          <p:cNvPr id="7" name="CasellaDiTesto 6">
            <a:extLst>
              <a:ext uri="{FF2B5EF4-FFF2-40B4-BE49-F238E27FC236}">
                <a16:creationId xmlns:a16="http://schemas.microsoft.com/office/drawing/2014/main" id="{4AA55299-A867-41AB-AA1F-970819327920}"/>
              </a:ext>
            </a:extLst>
          </p:cNvPr>
          <p:cNvSpPr txBox="1"/>
          <p:nvPr/>
        </p:nvSpPr>
        <p:spPr>
          <a:xfrm>
            <a:off x="1943708" y="1181943"/>
            <a:ext cx="5400600" cy="461665"/>
          </a:xfrm>
          <a:prstGeom prst="rect">
            <a:avLst/>
          </a:prstGeom>
          <a:noFill/>
        </p:spPr>
        <p:txBody>
          <a:bodyPr wrap="square" rtlCol="0">
            <a:spAutoFit/>
          </a:bodyPr>
          <a:lstStyle/>
          <a:p>
            <a:pPr algn="ctr"/>
            <a:r>
              <a:rPr lang="it-IT" sz="2400" dirty="0"/>
              <a:t>Recovery Trial: disegno iniziale</a:t>
            </a:r>
            <a:endParaRPr lang="en-GB" sz="2400" dirty="0"/>
          </a:p>
        </p:txBody>
      </p:sp>
    </p:spTree>
    <p:extLst>
      <p:ext uri="{BB962C8B-B14F-4D97-AF65-F5344CB8AC3E}">
        <p14:creationId xmlns:p14="http://schemas.microsoft.com/office/powerpoint/2010/main" val="42380587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a:solidFill>
                  <a:schemeClr val="bg1"/>
                </a:solidFill>
                <a:latin typeface="+mj-lt"/>
                <a:ea typeface="MS PGothic" pitchFamily="34" charset="-128"/>
                <a:cs typeface="+mj-cs"/>
              </a:rPr>
              <a:t>Attività e Efficacia </a:t>
            </a:r>
            <a:br>
              <a:rPr lang="it-IT" altLang="it-IT" sz="4400">
                <a:solidFill>
                  <a:schemeClr val="bg1"/>
                </a:solidFill>
                <a:latin typeface="+mj-lt"/>
                <a:ea typeface="MS PGothic" pitchFamily="34" charset="-128"/>
                <a:cs typeface="+mj-cs"/>
              </a:rPr>
            </a:br>
            <a:r>
              <a:rPr lang="it-IT" altLang="it-IT" sz="4400">
                <a:solidFill>
                  <a:schemeClr val="bg1"/>
                </a:solidFill>
                <a:latin typeface="+mj-lt"/>
                <a:ea typeface="MS PGothic" pitchFamily="34" charset="-128"/>
                <a:cs typeface="+mj-cs"/>
              </a:rPr>
              <a:t>di un trattamento</a:t>
            </a:r>
          </a:p>
        </p:txBody>
      </p:sp>
      <p:sp>
        <p:nvSpPr>
          <p:cNvPr id="16387" name="Segnaposto contenuto 4"/>
          <p:cNvSpPr>
            <a:spLocks noGrp="1"/>
          </p:cNvSpPr>
          <p:nvPr>
            <p:ph idx="1"/>
          </p:nvPr>
        </p:nvSpPr>
        <p:spPr/>
        <p:txBody>
          <a:bodyPr/>
          <a:lstStyle/>
          <a:p>
            <a:pPr eaLnBrk="1" hangingPunct="1"/>
            <a:endParaRPr lang="it-IT" altLang="it-IT" dirty="0">
              <a:ea typeface="ＭＳ Ｐゴシック" panose="020B0600070205080204" pitchFamily="34" charset="-128"/>
            </a:endParaRPr>
          </a:p>
          <a:p>
            <a:pPr eaLnBrk="1" hangingPunct="1"/>
            <a:r>
              <a:rPr lang="it-IT" altLang="it-IT" b="1" dirty="0">
                <a:ea typeface="ＭＳ Ｐゴシック" panose="020B0600070205080204" pitchFamily="34" charset="-128"/>
              </a:rPr>
              <a:t>Efficacia</a:t>
            </a:r>
            <a:r>
              <a:rPr lang="it-IT" altLang="it-IT" dirty="0">
                <a:ea typeface="ＭＳ Ｐゴシック" panose="020B0600070205080204" pitchFamily="34" charset="-128"/>
              </a:rPr>
              <a:t>: capacità di un trattamento di indurre i benefici clinici desiderati</a:t>
            </a:r>
          </a:p>
          <a:p>
            <a:pPr eaLnBrk="1" hangingPunct="1"/>
            <a:endParaRPr lang="it-IT" altLang="it-IT" dirty="0">
              <a:ea typeface="ＭＳ Ｐゴシック" panose="020B0600070205080204" pitchFamily="34" charset="-128"/>
            </a:endParaRPr>
          </a:p>
          <a:p>
            <a:pPr eaLnBrk="1" hangingPunct="1"/>
            <a:r>
              <a:rPr lang="it-IT" altLang="it-IT" b="1" dirty="0">
                <a:ea typeface="ＭＳ Ｐゴシック" panose="020B0600070205080204" pitchFamily="34" charset="-128"/>
              </a:rPr>
              <a:t>Attività</a:t>
            </a:r>
            <a:r>
              <a:rPr lang="it-IT" altLang="it-IT" dirty="0">
                <a:ea typeface="ＭＳ Ｐゴシック" panose="020B0600070205080204" pitchFamily="34" charset="-128"/>
              </a:rPr>
              <a:t>: capacità di un trattamento di indurre quelle modificazioni attraverso le quali si </a:t>
            </a:r>
            <a:r>
              <a:rPr lang="it-IT" altLang="it-IT" u="sng" dirty="0">
                <a:ea typeface="ＭＳ Ｐゴシック" panose="020B0600070205080204" pitchFamily="34" charset="-128"/>
              </a:rPr>
              <a:t>presume</a:t>
            </a:r>
            <a:r>
              <a:rPr lang="it-IT" altLang="it-IT" dirty="0">
                <a:ea typeface="ＭＳ Ｐゴシック" panose="020B0600070205080204" pitchFamily="34" charset="-128"/>
              </a:rPr>
              <a:t> si possano ottenere i benefici clinici desiderati </a:t>
            </a:r>
          </a:p>
          <a:p>
            <a:pPr eaLnBrk="1" hangingPunct="1"/>
            <a:endParaRPr lang="it-IT" altLang="it-IT" dirty="0">
              <a:ea typeface="ＭＳ Ｐゴシック" panose="020B0600070205080204" pitchFamily="34" charset="-128"/>
            </a:endParaRPr>
          </a:p>
          <a:p>
            <a:pPr eaLnBrk="1" hangingPunct="1"/>
            <a:endParaRPr lang="it-IT" altLang="it-IT" dirty="0">
              <a:ea typeface="ＭＳ Ｐゴシック" panose="020B0600070205080204" pitchFamily="34" charset="-128"/>
            </a:endParaRPr>
          </a:p>
        </p:txBody>
      </p:sp>
    </p:spTree>
    <p:extLst>
      <p:ext uri="{BB962C8B-B14F-4D97-AF65-F5344CB8AC3E}">
        <p14:creationId xmlns:p14="http://schemas.microsoft.com/office/powerpoint/2010/main" val="358056176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428625" y="2332038"/>
            <a:ext cx="4038600" cy="4525962"/>
          </a:xfrm>
        </p:spPr>
        <p:txBody>
          <a:bodyPr/>
          <a:lstStyle/>
          <a:p>
            <a:pPr>
              <a:buFontTx/>
              <a:buNone/>
            </a:pPr>
            <a:r>
              <a:rPr lang="en-GB" altLang="it-IT" b="1" dirty="0" err="1">
                <a:solidFill>
                  <a:srgbClr val="00B050"/>
                </a:solidFill>
              </a:rPr>
              <a:t>Corretti</a:t>
            </a:r>
            <a:r>
              <a:rPr lang="en-GB" altLang="it-IT" b="1" dirty="0">
                <a:solidFill>
                  <a:srgbClr val="00B050"/>
                </a:solidFill>
              </a:rPr>
              <a:t>: </a:t>
            </a:r>
          </a:p>
          <a:p>
            <a:pPr>
              <a:buFontTx/>
              <a:buNone/>
            </a:pPr>
            <a:r>
              <a:rPr lang="en-GB" altLang="it-IT" dirty="0"/>
              <a:t>Exp vs ST</a:t>
            </a:r>
          </a:p>
          <a:p>
            <a:pPr>
              <a:buFontTx/>
              <a:buNone/>
            </a:pPr>
            <a:r>
              <a:rPr lang="en-GB" altLang="it-IT" dirty="0"/>
              <a:t>Exp vs NT</a:t>
            </a:r>
          </a:p>
          <a:p>
            <a:pPr>
              <a:buFontTx/>
              <a:buNone/>
            </a:pPr>
            <a:r>
              <a:rPr lang="en-GB" altLang="it-IT" dirty="0" err="1"/>
              <a:t>Exp+ST</a:t>
            </a:r>
            <a:r>
              <a:rPr lang="en-GB" altLang="it-IT" dirty="0"/>
              <a:t> vs ST</a:t>
            </a:r>
          </a:p>
          <a:p>
            <a:pPr>
              <a:buFontTx/>
              <a:buNone/>
            </a:pPr>
            <a:r>
              <a:rPr lang="en-GB" altLang="it-IT" dirty="0"/>
              <a:t>Exp1 vs Exp2 vs ST</a:t>
            </a:r>
          </a:p>
        </p:txBody>
      </p:sp>
      <p:sp>
        <p:nvSpPr>
          <p:cNvPr id="49156" name="Rectangle 4"/>
          <p:cNvSpPr>
            <a:spLocks noGrp="1" noChangeArrowheads="1"/>
          </p:cNvSpPr>
          <p:nvPr>
            <p:ph type="body" sz="half" idx="2"/>
          </p:nvPr>
        </p:nvSpPr>
        <p:spPr>
          <a:xfrm>
            <a:off x="4643438" y="2332038"/>
            <a:ext cx="4038600" cy="4525962"/>
          </a:xfrm>
        </p:spPr>
        <p:txBody>
          <a:bodyPr/>
          <a:lstStyle/>
          <a:p>
            <a:pPr>
              <a:buFontTx/>
              <a:buNone/>
            </a:pPr>
            <a:r>
              <a:rPr lang="en-GB" altLang="it-IT" b="1" dirty="0" err="1">
                <a:solidFill>
                  <a:srgbClr val="FF0000"/>
                </a:solidFill>
              </a:rPr>
              <a:t>Scorretti</a:t>
            </a:r>
            <a:r>
              <a:rPr lang="en-GB" altLang="it-IT" b="1" dirty="0">
                <a:solidFill>
                  <a:srgbClr val="FF0000"/>
                </a:solidFill>
              </a:rPr>
              <a:t>:</a:t>
            </a:r>
          </a:p>
          <a:p>
            <a:pPr>
              <a:buFontTx/>
              <a:buNone/>
            </a:pPr>
            <a:r>
              <a:rPr lang="en-GB" altLang="it-IT" dirty="0" err="1"/>
              <a:t>Exp+ST</a:t>
            </a:r>
            <a:r>
              <a:rPr lang="en-GB" altLang="it-IT" dirty="0"/>
              <a:t> vs NT </a:t>
            </a:r>
          </a:p>
          <a:p>
            <a:pPr>
              <a:buFontTx/>
              <a:buNone/>
            </a:pPr>
            <a:r>
              <a:rPr lang="en-GB" altLang="it-IT" dirty="0" err="1"/>
              <a:t>Exp+ST</a:t>
            </a:r>
            <a:r>
              <a:rPr lang="en-GB" altLang="it-IT" dirty="0"/>
              <a:t> vs Exp</a:t>
            </a:r>
          </a:p>
          <a:p>
            <a:pPr>
              <a:buFontTx/>
              <a:buNone/>
            </a:pPr>
            <a:r>
              <a:rPr lang="en-GB" altLang="it-IT" dirty="0"/>
              <a:t>Exp1 vs Exp2</a:t>
            </a:r>
          </a:p>
          <a:p>
            <a:pPr>
              <a:buFontTx/>
              <a:buNone/>
            </a:pPr>
            <a:endParaRPr lang="en-GB" altLang="it-IT" dirty="0"/>
          </a:p>
        </p:txBody>
      </p:sp>
      <p:sp>
        <p:nvSpPr>
          <p:cNvPr id="49157"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sp>
        <p:nvSpPr>
          <p:cNvPr id="3" name="Titolo 2"/>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sz="4000" dirty="0">
                <a:solidFill>
                  <a:schemeClr val="bg1"/>
                </a:solidFill>
                <a:latin typeface="Calibri" pitchFamily="34" charset="0"/>
              </a:rPr>
              <a:t>Disegni a bracci paralleli</a:t>
            </a:r>
          </a:p>
        </p:txBody>
      </p:sp>
      <p:sp>
        <p:nvSpPr>
          <p:cNvPr id="4" name="Rettangolo 3"/>
          <p:cNvSpPr/>
          <p:nvPr/>
        </p:nvSpPr>
        <p:spPr>
          <a:xfrm>
            <a:off x="392745" y="1614593"/>
            <a:ext cx="8358510" cy="461665"/>
          </a:xfrm>
          <a:prstGeom prst="rect">
            <a:avLst/>
          </a:prstGeom>
        </p:spPr>
        <p:txBody>
          <a:bodyPr wrap="square">
            <a:spAutoFit/>
          </a:bodyPr>
          <a:lstStyle/>
          <a:p>
            <a:r>
              <a:rPr lang="en-GB" altLang="it-IT" sz="2400" dirty="0" err="1"/>
              <a:t>Exp</a:t>
            </a:r>
            <a:r>
              <a:rPr lang="en-GB" altLang="it-IT" sz="2400" dirty="0"/>
              <a:t>=</a:t>
            </a:r>
            <a:r>
              <a:rPr lang="en-GB" altLang="it-IT" sz="2400" dirty="0" err="1"/>
              <a:t>Sperimentale</a:t>
            </a:r>
            <a:r>
              <a:rPr lang="en-GB" altLang="it-IT" sz="2400" dirty="0"/>
              <a:t>, ST=Standard, NT=</a:t>
            </a:r>
            <a:r>
              <a:rPr lang="en-GB" altLang="it-IT" sz="2400" dirty="0" err="1"/>
              <a:t>nessun</a:t>
            </a:r>
            <a:r>
              <a:rPr lang="en-GB" altLang="it-IT" sz="2400" dirty="0"/>
              <a:t> </a:t>
            </a:r>
            <a:r>
              <a:rPr lang="en-GB" altLang="it-IT" sz="2400" dirty="0" err="1"/>
              <a:t>trattamento</a:t>
            </a:r>
            <a:endParaRPr lang="it-IT" sz="2400" dirty="0"/>
          </a:p>
        </p:txBody>
      </p:sp>
    </p:spTree>
    <p:extLst>
      <p:ext uri="{BB962C8B-B14F-4D97-AF65-F5344CB8AC3E}">
        <p14:creationId xmlns:p14="http://schemas.microsoft.com/office/powerpoint/2010/main" val="226687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slide(fromBottom)">
                                      <p:cBhvr>
                                        <p:cTn id="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85813"/>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Crossover</a:t>
            </a:r>
          </a:p>
        </p:txBody>
      </p:sp>
      <p:sp>
        <p:nvSpPr>
          <p:cNvPr id="51203" name="Segnaposto contenuto 7"/>
          <p:cNvSpPr>
            <a:spLocks noGrp="1"/>
          </p:cNvSpPr>
          <p:nvPr>
            <p:ph idx="1"/>
          </p:nvPr>
        </p:nvSpPr>
        <p:spPr>
          <a:xfrm>
            <a:off x="357188" y="785813"/>
            <a:ext cx="8229600" cy="4525962"/>
          </a:xfrm>
        </p:spPr>
        <p:txBody>
          <a:bodyPr/>
          <a:lstStyle/>
          <a:p>
            <a:r>
              <a:rPr lang="it-IT" altLang="it-IT" sz="2800" dirty="0"/>
              <a:t>Ogni paziente riceve i due trattamenti in studio in ordine random (casuale)</a:t>
            </a:r>
          </a:p>
          <a:p>
            <a:r>
              <a:rPr lang="it-IT" altLang="it-IT" sz="2800" dirty="0"/>
              <a:t>La somministrazione dei due trattamenti è spesso intervallato da un periodo detto di </a:t>
            </a:r>
            <a:r>
              <a:rPr lang="it-IT" altLang="it-IT" sz="2800" b="1" dirty="0"/>
              <a:t>wash-out, </a:t>
            </a:r>
            <a:r>
              <a:rPr lang="it-IT" altLang="it-IT" sz="2800" dirty="0"/>
              <a:t>in cui entrambi i trattamenti vengono sospesi per permettere la scomparsa dell’effetto del trattamento precedentemente somministrato.</a:t>
            </a:r>
          </a:p>
          <a:p>
            <a:r>
              <a:rPr lang="it-IT" altLang="it-IT" sz="2800" dirty="0"/>
              <a:t>Richiedono l’arruolamento di un numero più ridotto di pazienti per via della “duplicazione” delle osservazioni</a:t>
            </a:r>
          </a:p>
          <a:p>
            <a:r>
              <a:rPr lang="it-IT" altLang="it-IT" sz="2800" dirty="0"/>
              <a:t>Adatti per lo studio di efficacia in malattie croniche (es anti-ipertensivi, anti-diabetici)</a:t>
            </a:r>
            <a:r>
              <a:rPr lang="it-IT" altLang="it-IT" dirty="0"/>
              <a:t> </a:t>
            </a:r>
          </a:p>
        </p:txBody>
      </p:sp>
    </p:spTree>
    <p:extLst>
      <p:ext uri="{BB962C8B-B14F-4D97-AF65-F5344CB8AC3E}">
        <p14:creationId xmlns:p14="http://schemas.microsoft.com/office/powerpoint/2010/main" val="2757564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Crossover: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2227"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22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500188"/>
            <a:ext cx="7129463" cy="4151312"/>
          </a:xfrm>
          <a:noFill/>
        </p:spPr>
      </p:pic>
    </p:spTree>
    <p:extLst>
      <p:ext uri="{BB962C8B-B14F-4D97-AF65-F5344CB8AC3E}">
        <p14:creationId xmlns:p14="http://schemas.microsoft.com/office/powerpoint/2010/main" val="3068906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Crossover: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3251"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325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2731" y="1700808"/>
            <a:ext cx="6078538" cy="4808538"/>
          </a:xfrm>
          <a:solidFill>
            <a:srgbClr val="006666"/>
          </a:solidFill>
          <a:ln>
            <a:noFill/>
          </a:ln>
        </p:spPr>
      </p:pic>
    </p:spTree>
    <p:extLst>
      <p:ext uri="{BB962C8B-B14F-4D97-AF65-F5344CB8AC3E}">
        <p14:creationId xmlns:p14="http://schemas.microsoft.com/office/powerpoint/2010/main" val="4036359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259632"/>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a:t>
            </a:r>
            <a:r>
              <a:rPr lang="en-GB" altLang="it-IT" sz="4000" dirty="0" err="1">
                <a:solidFill>
                  <a:schemeClr val="bg1"/>
                </a:solidFill>
                <a:latin typeface="Calibri" pitchFamily="34" charset="0"/>
              </a:rPr>
              <a:t>Fattoriale</a:t>
            </a:r>
            <a:endParaRPr lang="en-GB" altLang="it-IT" sz="4000" dirty="0">
              <a:solidFill>
                <a:schemeClr val="bg1"/>
              </a:solidFill>
              <a:latin typeface="Calibri" pitchFamily="34" charset="0"/>
            </a:endParaRPr>
          </a:p>
        </p:txBody>
      </p:sp>
      <p:sp>
        <p:nvSpPr>
          <p:cNvPr id="54275" name="Segnaposto contenuto 7"/>
          <p:cNvSpPr>
            <a:spLocks noGrp="1"/>
          </p:cNvSpPr>
          <p:nvPr>
            <p:ph idx="1"/>
          </p:nvPr>
        </p:nvSpPr>
        <p:spPr>
          <a:xfrm>
            <a:off x="357188" y="785813"/>
            <a:ext cx="8229600" cy="4525962"/>
          </a:xfrm>
        </p:spPr>
        <p:txBody>
          <a:bodyPr/>
          <a:lstStyle/>
          <a:p>
            <a:endParaRPr lang="it-IT" altLang="it-IT" dirty="0"/>
          </a:p>
          <a:p>
            <a:r>
              <a:rPr lang="it-IT" altLang="it-IT" dirty="0"/>
              <a:t>Due trattamenti vengono valutati all’interno di uno stesso studio.</a:t>
            </a:r>
          </a:p>
          <a:p>
            <a:r>
              <a:rPr lang="it-IT" altLang="it-IT" dirty="0"/>
              <a:t>Il paziente può ricevere, a seguito della randomizzazione, entrambi i trattamenti, solo uno dei due, o nessuno dei due.</a:t>
            </a:r>
          </a:p>
          <a:p>
            <a:r>
              <a:rPr lang="it-IT" altLang="it-IT" dirty="0"/>
              <a:t>Rispetto ad un disegno a gruppi paralleli, permettono di valutare l’efficacia anche dell’azione congiunta dei due trattamenti (</a:t>
            </a:r>
            <a:r>
              <a:rPr lang="it-IT" altLang="it-IT" u="sng" dirty="0"/>
              <a:t>modificazione di effetto</a:t>
            </a:r>
            <a:r>
              <a:rPr lang="it-IT" altLang="it-IT" dirty="0"/>
              <a:t>)</a:t>
            </a:r>
          </a:p>
        </p:txBody>
      </p:sp>
      <p:sp>
        <p:nvSpPr>
          <p:cNvPr id="54276"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spTree>
    <p:extLst>
      <p:ext uri="{BB962C8B-B14F-4D97-AF65-F5344CB8AC3E}">
        <p14:creationId xmlns:p14="http://schemas.microsoft.com/office/powerpoint/2010/main" val="4246520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a:t>
            </a:r>
            <a:r>
              <a:rPr lang="en-GB" altLang="it-IT" sz="4000" dirty="0" err="1">
                <a:solidFill>
                  <a:schemeClr val="bg1"/>
                </a:solidFill>
                <a:latin typeface="Calibri" pitchFamily="34" charset="0"/>
              </a:rPr>
              <a:t>Fattoriale</a:t>
            </a:r>
            <a:r>
              <a:rPr lang="en-GB" altLang="it-IT" sz="4000" dirty="0">
                <a:solidFill>
                  <a:schemeClr val="bg1"/>
                </a:solidFill>
                <a:latin typeface="Calibri" pitchFamily="34" charset="0"/>
              </a:rPr>
              <a:t>: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5299"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530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714500"/>
            <a:ext cx="7500938" cy="4079875"/>
          </a:xfrm>
          <a:noFill/>
        </p:spPr>
      </p:pic>
    </p:spTree>
    <p:extLst>
      <p:ext uri="{BB962C8B-B14F-4D97-AF65-F5344CB8AC3E}">
        <p14:creationId xmlns:p14="http://schemas.microsoft.com/office/powerpoint/2010/main" val="2412525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890092"/>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a:t>
            </a:r>
            <a:r>
              <a:rPr lang="en-GB" altLang="it-IT" sz="4000" dirty="0" err="1">
                <a:solidFill>
                  <a:schemeClr val="bg1"/>
                </a:solidFill>
                <a:latin typeface="Calibri" pitchFamily="34" charset="0"/>
              </a:rPr>
              <a:t>Fattoriale</a:t>
            </a:r>
            <a:r>
              <a:rPr lang="en-GB" altLang="it-IT" sz="4000" dirty="0">
                <a:solidFill>
                  <a:schemeClr val="bg1"/>
                </a:solidFill>
                <a:latin typeface="Calibri" pitchFamily="34" charset="0"/>
              </a:rPr>
              <a:t>: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6323"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63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0563" y="1062038"/>
            <a:ext cx="5662612" cy="5367337"/>
          </a:xfrm>
          <a:noFill/>
        </p:spPr>
      </p:pic>
    </p:spTree>
    <p:extLst>
      <p:ext uri="{BB962C8B-B14F-4D97-AF65-F5344CB8AC3E}">
        <p14:creationId xmlns:p14="http://schemas.microsoft.com/office/powerpoint/2010/main" val="333554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890092"/>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a:t>
            </a:r>
            <a:r>
              <a:rPr lang="en-GB" altLang="it-IT" sz="4000" dirty="0" err="1">
                <a:solidFill>
                  <a:schemeClr val="bg1"/>
                </a:solidFill>
                <a:latin typeface="Calibri" pitchFamily="34" charset="0"/>
              </a:rPr>
              <a:t>Fattoriale</a:t>
            </a:r>
            <a:r>
              <a:rPr lang="en-GB" altLang="it-IT" sz="4000" dirty="0">
                <a:solidFill>
                  <a:schemeClr val="bg1"/>
                </a:solidFill>
                <a:latin typeface="Calibri" pitchFamily="34" charset="0"/>
              </a:rPr>
              <a:t>: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6323"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63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0563" y="1062038"/>
            <a:ext cx="5662612" cy="5367337"/>
          </a:xfrm>
          <a:noFill/>
        </p:spPr>
      </p:pic>
      <p:sp>
        <p:nvSpPr>
          <p:cNvPr id="2" name="Rettangolo 1">
            <a:extLst>
              <a:ext uri="{FF2B5EF4-FFF2-40B4-BE49-F238E27FC236}">
                <a16:creationId xmlns:a16="http://schemas.microsoft.com/office/drawing/2014/main" id="{566B83EC-5300-325A-2A64-500D57EB5CF6}"/>
              </a:ext>
            </a:extLst>
          </p:cNvPr>
          <p:cNvSpPr/>
          <p:nvPr/>
        </p:nvSpPr>
        <p:spPr>
          <a:xfrm>
            <a:off x="2051720" y="3140968"/>
            <a:ext cx="2736304"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7B79E1A7-4F1A-C492-A82B-EF98B3211CE1}"/>
              </a:ext>
            </a:extLst>
          </p:cNvPr>
          <p:cNvSpPr/>
          <p:nvPr/>
        </p:nvSpPr>
        <p:spPr>
          <a:xfrm>
            <a:off x="4860095" y="3140968"/>
            <a:ext cx="2736304" cy="23762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8F55BF5A-25EA-BFF1-8CF5-22512544B74A}"/>
              </a:ext>
            </a:extLst>
          </p:cNvPr>
          <p:cNvCxnSpPr>
            <a:cxnSpLocks/>
          </p:cNvCxnSpPr>
          <p:nvPr/>
        </p:nvCxnSpPr>
        <p:spPr>
          <a:xfrm>
            <a:off x="5508104" y="5949280"/>
            <a:ext cx="108012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62245144-B51C-6038-CF88-5385D76FD053}"/>
              </a:ext>
            </a:extLst>
          </p:cNvPr>
          <p:cNvCxnSpPr>
            <a:cxnSpLocks/>
          </p:cNvCxnSpPr>
          <p:nvPr/>
        </p:nvCxnSpPr>
        <p:spPr>
          <a:xfrm>
            <a:off x="4247964" y="5949280"/>
            <a:ext cx="10801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29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890092"/>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en-GB" altLang="it-IT" sz="4000" dirty="0" err="1">
                <a:solidFill>
                  <a:schemeClr val="bg1"/>
                </a:solidFill>
                <a:latin typeface="Calibri" pitchFamily="34" charset="0"/>
              </a:rPr>
              <a:t>Disegno</a:t>
            </a:r>
            <a:r>
              <a:rPr lang="en-GB" altLang="it-IT" sz="4000" dirty="0">
                <a:solidFill>
                  <a:schemeClr val="bg1"/>
                </a:solidFill>
                <a:latin typeface="Calibri" pitchFamily="34" charset="0"/>
              </a:rPr>
              <a:t> </a:t>
            </a:r>
            <a:r>
              <a:rPr lang="en-GB" altLang="it-IT" sz="4000" dirty="0" err="1">
                <a:solidFill>
                  <a:schemeClr val="bg1"/>
                </a:solidFill>
                <a:latin typeface="Calibri" pitchFamily="34" charset="0"/>
              </a:rPr>
              <a:t>Fattoriale</a:t>
            </a:r>
            <a:r>
              <a:rPr lang="en-GB" altLang="it-IT" sz="4000" dirty="0">
                <a:solidFill>
                  <a:schemeClr val="bg1"/>
                </a:solidFill>
                <a:latin typeface="Calibri" pitchFamily="34" charset="0"/>
              </a:rPr>
              <a:t>: un </a:t>
            </a:r>
            <a:r>
              <a:rPr lang="en-GB" altLang="it-IT" sz="4000" dirty="0" err="1">
                <a:solidFill>
                  <a:schemeClr val="bg1"/>
                </a:solidFill>
                <a:latin typeface="Calibri" pitchFamily="34" charset="0"/>
              </a:rPr>
              <a:t>esempio</a:t>
            </a:r>
            <a:endParaRPr lang="en-GB" altLang="it-IT" sz="4000" dirty="0">
              <a:solidFill>
                <a:schemeClr val="bg1"/>
              </a:solidFill>
              <a:latin typeface="Calibri" pitchFamily="34" charset="0"/>
            </a:endParaRPr>
          </a:p>
        </p:txBody>
      </p:sp>
      <p:sp>
        <p:nvSpPr>
          <p:cNvPr id="56323" name="Text Box 5"/>
          <p:cNvSpPr txBox="1">
            <a:spLocks noChangeArrowheads="1"/>
          </p:cNvSpPr>
          <p:nvPr/>
        </p:nvSpPr>
        <p:spPr bwMode="auto">
          <a:xfrm>
            <a:off x="2590800" y="487680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it-IT" sz="2800"/>
          </a:p>
          <a:p>
            <a:pPr eaLnBrk="1" hangingPunct="1"/>
            <a:endParaRPr lang="en-GB" altLang="it-IT" sz="2800"/>
          </a:p>
        </p:txBody>
      </p:sp>
      <p:pic>
        <p:nvPicPr>
          <p:cNvPr id="563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0563" y="1062038"/>
            <a:ext cx="5662612" cy="5367337"/>
          </a:xfrm>
          <a:noFill/>
        </p:spPr>
      </p:pic>
      <p:sp>
        <p:nvSpPr>
          <p:cNvPr id="2" name="Rettangolo 1">
            <a:extLst>
              <a:ext uri="{FF2B5EF4-FFF2-40B4-BE49-F238E27FC236}">
                <a16:creationId xmlns:a16="http://schemas.microsoft.com/office/drawing/2014/main" id="{566B83EC-5300-325A-2A64-500D57EB5CF6}"/>
              </a:ext>
            </a:extLst>
          </p:cNvPr>
          <p:cNvSpPr/>
          <p:nvPr/>
        </p:nvSpPr>
        <p:spPr>
          <a:xfrm>
            <a:off x="2051719" y="3140968"/>
            <a:ext cx="1361051"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7B79E1A7-4F1A-C492-A82B-EF98B3211CE1}"/>
              </a:ext>
            </a:extLst>
          </p:cNvPr>
          <p:cNvSpPr/>
          <p:nvPr/>
        </p:nvSpPr>
        <p:spPr>
          <a:xfrm>
            <a:off x="6228247" y="3140968"/>
            <a:ext cx="1296081" cy="23762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8F55BF5A-25EA-BFF1-8CF5-22512544B74A}"/>
              </a:ext>
            </a:extLst>
          </p:cNvPr>
          <p:cNvCxnSpPr>
            <a:cxnSpLocks/>
          </p:cNvCxnSpPr>
          <p:nvPr/>
        </p:nvCxnSpPr>
        <p:spPr>
          <a:xfrm>
            <a:off x="5724128" y="6355936"/>
            <a:ext cx="108012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62245144-B51C-6038-CF88-5385D76FD053}"/>
              </a:ext>
            </a:extLst>
          </p:cNvPr>
          <p:cNvCxnSpPr>
            <a:cxnSpLocks/>
          </p:cNvCxnSpPr>
          <p:nvPr/>
        </p:nvCxnSpPr>
        <p:spPr>
          <a:xfrm>
            <a:off x="4262758" y="6381328"/>
            <a:ext cx="10801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9F258B24-14E0-C802-C5FF-34C5A6B04505}"/>
              </a:ext>
            </a:extLst>
          </p:cNvPr>
          <p:cNvSpPr/>
          <p:nvPr/>
        </p:nvSpPr>
        <p:spPr>
          <a:xfrm>
            <a:off x="4853057" y="3140968"/>
            <a:ext cx="1296081"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2C726256-0F4D-B7F0-1904-520080F41BFF}"/>
              </a:ext>
            </a:extLst>
          </p:cNvPr>
          <p:cNvSpPr/>
          <p:nvPr/>
        </p:nvSpPr>
        <p:spPr>
          <a:xfrm>
            <a:off x="3511617" y="3131472"/>
            <a:ext cx="1276343" cy="23762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28826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2D61AAF-BA34-4884-9A10-0DF429A8628B}"/>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3. Methods</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9-10. Contesto, eligibilità dei pazienti</a:t>
            </a:r>
          </a:p>
        </p:txBody>
      </p:sp>
      <p:sp>
        <p:nvSpPr>
          <p:cNvPr id="186371" name="Rectangle 3">
            <a:extLst>
              <a:ext uri="{FF2B5EF4-FFF2-40B4-BE49-F238E27FC236}">
                <a16:creationId xmlns:a16="http://schemas.microsoft.com/office/drawing/2014/main" id="{390C66CC-77A7-4BB6-8089-2863F6F9967D}"/>
              </a:ext>
            </a:extLst>
          </p:cNvPr>
          <p:cNvSpPr>
            <a:spLocks noGrp="1" noChangeArrowheads="1"/>
          </p:cNvSpPr>
          <p:nvPr>
            <p:ph type="body" idx="4294967295"/>
          </p:nvPr>
        </p:nvSpPr>
        <p:spPr>
          <a:xfrm>
            <a:off x="457200" y="1412875"/>
            <a:ext cx="8229600" cy="5040313"/>
          </a:xfrm>
        </p:spPr>
        <p:txBody>
          <a:bodyPr/>
          <a:lstStyle/>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9. Descrivere numero e tipologia dei paesi e dei centri partecipanti:</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Importante per la trasferibilità dei risultati</a:t>
            </a:r>
          </a:p>
          <a:p>
            <a:pPr marL="990600" lvl="1" indent="-533400" eaLnBrk="1" hangingPunct="1">
              <a:buClr>
                <a:srgbClr val="006666"/>
              </a:buClr>
              <a:buFont typeface="Wingdings" panose="05000000000000000000" pitchFamily="2" charset="2"/>
              <a:buChar char="§"/>
            </a:pPr>
            <a:r>
              <a:rPr lang="it-IT" altLang="en-US" dirty="0">
                <a:latin typeface="Calibri" panose="020F0502020204030204" pitchFamily="34" charset="0"/>
              </a:rPr>
              <a:t>Se presenti centri di diversa tipologia, possibili differenze di risultati</a:t>
            </a:r>
          </a:p>
          <a:p>
            <a:pPr marL="609600" indent="-609600" eaLnBrk="1" hangingPunct="1">
              <a:buClr>
                <a:srgbClr val="006666"/>
              </a:buClr>
              <a:buFont typeface="Wingdings" panose="05000000000000000000" pitchFamily="2" charset="2"/>
              <a:buChar char="§"/>
            </a:pPr>
            <a:r>
              <a:rPr lang="it-IT" altLang="en-US" dirty="0">
                <a:latin typeface="Calibri" panose="020F0502020204030204" pitchFamily="34" charset="0"/>
              </a:rPr>
              <a:t>10. Definire e giustificare i criteri di </a:t>
            </a:r>
            <a:r>
              <a:rPr lang="it-IT" altLang="en-US" dirty="0" err="1">
                <a:latin typeface="Calibri" panose="020F0502020204030204" pitchFamily="34" charset="0"/>
              </a:rPr>
              <a:t>eligibilità</a:t>
            </a:r>
            <a:r>
              <a:rPr lang="it-IT" altLang="en-US" dirty="0">
                <a:latin typeface="Calibri" panose="020F0502020204030204" pitchFamily="34" charset="0"/>
              </a:rPr>
              <a:t>:</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Criteri restrittivi vs allargati</a:t>
            </a:r>
          </a:p>
          <a:p>
            <a:pPr marL="1371600" lvl="2" indent="-457200" eaLnBrk="1" hangingPunct="1">
              <a:buClr>
                <a:srgbClr val="006666"/>
              </a:buClr>
              <a:buFont typeface="Wingdings" panose="05000000000000000000" pitchFamily="2" charset="2"/>
              <a:buChar char="§"/>
            </a:pPr>
            <a:r>
              <a:rPr lang="it-IT" altLang="en-US" dirty="0">
                <a:latin typeface="Calibri" panose="020F0502020204030204" pitchFamily="34" charset="0"/>
              </a:rPr>
              <a:t>Limiti di trasferibilità</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0" y="0"/>
            <a:ext cx="9144000" cy="1417638"/>
          </a:xfrm>
          <a:solidFill>
            <a:srgbClr val="006666"/>
          </a:solidFill>
          <a:ln>
            <a:noFill/>
          </a:ln>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a:solidFill>
                  <a:schemeClr val="bg1"/>
                </a:solidFill>
                <a:latin typeface="+mj-lt"/>
                <a:ea typeface="MS PGothic" pitchFamily="34" charset="-128"/>
                <a:cs typeface="+mj-cs"/>
              </a:rPr>
              <a:t>Attività ed Efficacia </a:t>
            </a:r>
            <a:br>
              <a:rPr lang="it-IT" altLang="it-IT" sz="4400">
                <a:solidFill>
                  <a:schemeClr val="bg1"/>
                </a:solidFill>
                <a:latin typeface="+mj-lt"/>
                <a:ea typeface="MS PGothic" pitchFamily="34" charset="-128"/>
                <a:cs typeface="+mj-cs"/>
              </a:rPr>
            </a:br>
            <a:r>
              <a:rPr lang="it-IT" altLang="it-IT" sz="4400">
                <a:solidFill>
                  <a:schemeClr val="bg1"/>
                </a:solidFill>
                <a:latin typeface="+mj-lt"/>
                <a:ea typeface="MS PGothic" pitchFamily="34" charset="-128"/>
                <a:cs typeface="+mj-cs"/>
              </a:rPr>
              <a:t>di un trattamento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391263779"/>
              </p:ext>
            </p:extLst>
          </p:nvPr>
        </p:nvGraphicFramePr>
        <p:xfrm>
          <a:off x="457200" y="1600200"/>
          <a:ext cx="8401050" cy="4829175"/>
        </p:xfrm>
        <a:graphic>
          <a:graphicData uri="http://schemas.openxmlformats.org/drawingml/2006/table">
            <a:tbl>
              <a:tblPr firstRow="1" bandRow="1">
                <a:tableStyleId>{EB344D84-9AFB-497E-A393-DC336BA19D2E}</a:tableStyleId>
              </a:tblPr>
              <a:tblGrid>
                <a:gridCol w="28003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tblGrid>
              <a:tr h="698079">
                <a:tc>
                  <a:txBody>
                    <a:bodyPr/>
                    <a:lstStyle/>
                    <a:p>
                      <a:pPr marL="0" algn="ctr" defTabSz="457200" rtl="0" eaLnBrk="1" latinLnBrk="0" hangingPunct="1">
                        <a:spcAft>
                          <a:spcPts val="0"/>
                        </a:spcAft>
                      </a:pPr>
                      <a:r>
                        <a:rPr lang="it-IT" sz="2400" b="1" kern="1200" dirty="0">
                          <a:solidFill>
                            <a:schemeClr val="lt1"/>
                          </a:solidFill>
                          <a:latin typeface="+mn-lt"/>
                          <a:ea typeface="+mn-ea"/>
                          <a:cs typeface="+mn-cs"/>
                        </a:rPr>
                        <a:t>Terapia o Intervento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8C"/>
                    </a:solidFill>
                  </a:tcPr>
                </a:tc>
                <a:tc>
                  <a:txBody>
                    <a:bodyPr/>
                    <a:lstStyle/>
                    <a:p>
                      <a:pPr marL="0" algn="ctr" defTabSz="457200" rtl="0" eaLnBrk="1" latinLnBrk="0" hangingPunct="1">
                        <a:spcAft>
                          <a:spcPts val="0"/>
                        </a:spcAft>
                      </a:pPr>
                      <a:r>
                        <a:rPr lang="it-IT" sz="2400" b="1" kern="1200" dirty="0">
                          <a:solidFill>
                            <a:schemeClr val="lt1"/>
                          </a:solidFill>
                          <a:latin typeface="+mn-lt"/>
                          <a:ea typeface="+mn-ea"/>
                          <a:cs typeface="+mn-cs"/>
                        </a:rPr>
                        <a:t>Attività</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8C"/>
                    </a:solidFill>
                  </a:tcPr>
                </a:tc>
                <a:tc>
                  <a:txBody>
                    <a:bodyPr/>
                    <a:lstStyle/>
                    <a:p>
                      <a:pPr algn="ctr">
                        <a:spcAft>
                          <a:spcPts val="0"/>
                        </a:spcAft>
                      </a:pPr>
                      <a:r>
                        <a:rPr lang="it-IT" sz="2400" dirty="0"/>
                        <a:t>Efficacia</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8C"/>
                    </a:solidFill>
                  </a:tcPr>
                </a:tc>
                <a:extLst>
                  <a:ext uri="{0D108BD9-81ED-4DB2-BD59-A6C34878D82A}">
                    <a16:rowId xmlns:a16="http://schemas.microsoft.com/office/drawing/2014/main" val="10000"/>
                  </a:ext>
                </a:extLst>
              </a:tr>
              <a:tr h="1377032">
                <a:tc>
                  <a:txBody>
                    <a:bodyPr/>
                    <a:lstStyle/>
                    <a:p>
                      <a:pPr algn="ctr">
                        <a:spcAft>
                          <a:spcPts val="0"/>
                        </a:spcAft>
                      </a:pPr>
                      <a:r>
                        <a:rPr lang="it-IT" sz="2400" dirty="0"/>
                        <a:t>Antidiabetici</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dirty="0" err="1"/>
                        <a:t>Ipoglicemizzante</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dirty="0"/>
                        <a:t>Riduzione mortalità</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7032">
                <a:tc>
                  <a:txBody>
                    <a:bodyPr/>
                    <a:lstStyle/>
                    <a:p>
                      <a:pPr algn="ctr">
                        <a:spcAft>
                          <a:spcPts val="0"/>
                        </a:spcAft>
                      </a:pPr>
                      <a:r>
                        <a:rPr lang="it-IT" sz="2400" dirty="0"/>
                        <a:t>Antipertensivi</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dirty="0"/>
                        <a:t>Riduzione pressione arteriosa</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dirty="0"/>
                        <a:t>Prevenzione Infarti</a:t>
                      </a:r>
                      <a:endParaRPr lang="it-IT" sz="1000" dirty="0"/>
                    </a:p>
                    <a:p>
                      <a:pPr algn="ctr">
                        <a:spcAft>
                          <a:spcPts val="0"/>
                        </a:spcAft>
                      </a:pPr>
                      <a:r>
                        <a:rPr lang="it-IT" sz="2400" dirty="0"/>
                        <a:t>e Ictus</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7032">
                <a:tc>
                  <a:txBody>
                    <a:bodyPr/>
                    <a:lstStyle/>
                    <a:p>
                      <a:pPr algn="ctr">
                        <a:spcAft>
                          <a:spcPts val="0"/>
                        </a:spcAft>
                      </a:pPr>
                      <a:r>
                        <a:rPr lang="it-IT" sz="2400"/>
                        <a:t>Screening tumorali</a:t>
                      </a:r>
                      <a:endParaRPr lang="it-IT" sz="100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a:t>Anticipazione</a:t>
                      </a:r>
                      <a:endParaRPr lang="it-IT" sz="1000"/>
                    </a:p>
                    <a:p>
                      <a:pPr algn="ctr">
                        <a:spcAft>
                          <a:spcPts val="0"/>
                        </a:spcAft>
                      </a:pPr>
                      <a:r>
                        <a:rPr lang="it-IT" sz="2400"/>
                        <a:t>Diagnostica</a:t>
                      </a:r>
                      <a:endParaRPr lang="it-IT" sz="100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2400" dirty="0"/>
                        <a:t>Riduzione Mortalità</a:t>
                      </a:r>
                      <a:endParaRPr lang="it-IT" sz="1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725139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7F41AA4-A28E-4FE6-BEA9-8B29B97B4CD3}"/>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3. Methods</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9-10. Contesto, eligibilità dei pazienti</a:t>
            </a:r>
          </a:p>
        </p:txBody>
      </p:sp>
      <p:pic>
        <p:nvPicPr>
          <p:cNvPr id="27651" name="Picture 4">
            <a:extLst>
              <a:ext uri="{FF2B5EF4-FFF2-40B4-BE49-F238E27FC236}">
                <a16:creationId xmlns:a16="http://schemas.microsoft.com/office/drawing/2014/main" id="{D703551D-80BD-4F8C-85DD-2992EAEB8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06"/>
          <a:stretch>
            <a:fillRect/>
          </a:stretch>
        </p:blipFill>
        <p:spPr bwMode="auto">
          <a:xfrm>
            <a:off x="215900" y="1341438"/>
            <a:ext cx="86042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FFE69912-0EF9-4D2E-AF6A-061FAFDEC209}"/>
              </a:ext>
            </a:extLst>
          </p:cNvPr>
          <p:cNvSpPr>
            <a:spLocks noGrp="1"/>
          </p:cNvSpPr>
          <p:nvPr>
            <p:ph type="title"/>
          </p:nvPr>
        </p:nvSpPr>
        <p:spPr>
          <a:xfrm>
            <a:off x="0" y="-1"/>
            <a:ext cx="9144000" cy="1052737"/>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3600" dirty="0">
                <a:solidFill>
                  <a:schemeClr val="bg1"/>
                </a:solidFill>
                <a:effectLst>
                  <a:outerShdw blurRad="38100" dist="38100" dir="2700000" algn="tl">
                    <a:srgbClr val="000000"/>
                  </a:outerShdw>
                </a:effectLst>
                <a:latin typeface="Calibri" pitchFamily="34" charset="0"/>
              </a:rPr>
              <a:t>Definizione della popolazione (pazienti)</a:t>
            </a:r>
          </a:p>
        </p:txBody>
      </p:sp>
      <p:sp>
        <p:nvSpPr>
          <p:cNvPr id="21507" name="Segnaposto contenuto 2">
            <a:extLst>
              <a:ext uri="{FF2B5EF4-FFF2-40B4-BE49-F238E27FC236}">
                <a16:creationId xmlns:a16="http://schemas.microsoft.com/office/drawing/2014/main" id="{38D03ABC-486E-47C0-9590-7267D6A8F5D6}"/>
              </a:ext>
            </a:extLst>
          </p:cNvPr>
          <p:cNvSpPr>
            <a:spLocks noGrp="1"/>
          </p:cNvSpPr>
          <p:nvPr>
            <p:ph idx="1"/>
          </p:nvPr>
        </p:nvSpPr>
        <p:spPr>
          <a:xfrm>
            <a:off x="457200" y="1169988"/>
            <a:ext cx="8229600" cy="4454525"/>
          </a:xfrm>
        </p:spPr>
        <p:txBody>
          <a:bodyPr/>
          <a:lstStyle/>
          <a:p>
            <a:pPr>
              <a:buClr>
                <a:srgbClr val="006666"/>
              </a:buClr>
              <a:buFont typeface="Wingdings" panose="05000000000000000000" pitchFamily="2" charset="2"/>
              <a:buChar char="§"/>
              <a:defRPr/>
            </a:pPr>
            <a:r>
              <a:rPr lang="it-IT" altLang="it-IT" sz="2400" dirty="0">
                <a:solidFill>
                  <a:srgbClr val="404041"/>
                </a:solidFill>
              </a:rPr>
              <a:t>La definizione della popolazione di studio ha un grande impatto sulla fattibilità, la validità e la </a:t>
            </a:r>
            <a:r>
              <a:rPr lang="it-IT" altLang="it-IT" sz="2400" dirty="0" err="1">
                <a:solidFill>
                  <a:srgbClr val="404041"/>
                </a:solidFill>
              </a:rPr>
              <a:t>generalizzabilità</a:t>
            </a:r>
            <a:r>
              <a:rPr lang="it-IT" altLang="it-IT" sz="2400" dirty="0">
                <a:solidFill>
                  <a:srgbClr val="404041"/>
                </a:solidFill>
              </a:rPr>
              <a:t> dello studio. </a:t>
            </a:r>
          </a:p>
          <a:p>
            <a:pPr>
              <a:buClr>
                <a:srgbClr val="006666"/>
              </a:buClr>
              <a:buFont typeface="Wingdings" panose="05000000000000000000" pitchFamily="2" charset="2"/>
              <a:buChar char="§"/>
              <a:defRPr/>
            </a:pPr>
            <a:r>
              <a:rPr lang="it-IT" altLang="it-IT" sz="2400" dirty="0">
                <a:solidFill>
                  <a:srgbClr val="404041"/>
                </a:solidFill>
              </a:rPr>
              <a:t>In generale, i criteri di esclusione dovrebbero essere limitati a poche ragioni etiche forti, biologiche, cliniche e di sicurezza.</a:t>
            </a:r>
          </a:p>
          <a:p>
            <a:pPr lvl="1">
              <a:buClr>
                <a:srgbClr val="006666"/>
              </a:buClr>
              <a:buFont typeface="Wingdings" panose="05000000000000000000" pitchFamily="2" charset="2"/>
              <a:buChar char="§"/>
              <a:defRPr/>
            </a:pPr>
            <a:r>
              <a:rPr lang="it-IT" altLang="it-IT" sz="2000" dirty="0">
                <a:solidFill>
                  <a:srgbClr val="404041"/>
                </a:solidFill>
              </a:rPr>
              <a:t>Pazienti più selezionati possono essere appropriati per gli studi di fase precoce per testare l'intervento in circostanze più controllate (</a:t>
            </a:r>
            <a:r>
              <a:rPr lang="it-IT" altLang="it-IT" sz="2000" b="1" dirty="0">
                <a:solidFill>
                  <a:srgbClr val="404041"/>
                </a:solidFill>
              </a:rPr>
              <a:t>studi esplicativi</a:t>
            </a:r>
            <a:r>
              <a:rPr lang="it-IT" altLang="it-IT" sz="2000" dirty="0">
                <a:solidFill>
                  <a:srgbClr val="404041"/>
                </a:solidFill>
              </a:rPr>
              <a:t>). </a:t>
            </a:r>
          </a:p>
          <a:p>
            <a:pPr lvl="1">
              <a:buClr>
                <a:srgbClr val="006666"/>
              </a:buClr>
              <a:buFont typeface="Wingdings" panose="05000000000000000000" pitchFamily="2" charset="2"/>
              <a:buChar char="§"/>
              <a:defRPr/>
            </a:pPr>
            <a:r>
              <a:rPr lang="it-IT" altLang="it-IT" sz="2000" dirty="0">
                <a:solidFill>
                  <a:srgbClr val="404041"/>
                </a:solidFill>
              </a:rPr>
              <a:t>Gli studi mirati a confrontare gli interventi con possibili utilizzi nella pratica attuale dovrebbero essere condotti su pazienti non selezionati (</a:t>
            </a:r>
            <a:r>
              <a:rPr lang="it-IT" altLang="it-IT" sz="2000" b="1" dirty="0">
                <a:solidFill>
                  <a:srgbClr val="404041"/>
                </a:solidFill>
              </a:rPr>
              <a:t>studi pragmatici). </a:t>
            </a:r>
            <a:endParaRPr lang="en-GB" altLang="it-IT" sz="2000" dirty="0">
              <a:solidFill>
                <a:srgbClr val="404041"/>
              </a:solidFill>
              <a:latin typeface="+mn-lt"/>
            </a:endParaRPr>
          </a:p>
        </p:txBody>
      </p:sp>
    </p:spTree>
    <p:extLst>
      <p:ext uri="{BB962C8B-B14F-4D97-AF65-F5344CB8AC3E}">
        <p14:creationId xmlns:p14="http://schemas.microsoft.com/office/powerpoint/2010/main" val="546401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srcRect/>
          <a:stretch>
            <a:fillRect/>
          </a:stretch>
        </p:blipFill>
        <p:spPr bwMode="auto">
          <a:xfrm>
            <a:off x="0" y="112713"/>
            <a:ext cx="9144000" cy="3051175"/>
          </a:xfrm>
          <a:prstGeom prst="rect">
            <a:avLst/>
          </a:prstGeom>
          <a:noFill/>
          <a:ln w="9525">
            <a:noFill/>
            <a:miter lim="800000"/>
            <a:headEnd/>
            <a:tailEnd/>
          </a:ln>
        </p:spPr>
      </p:pic>
      <p:pic>
        <p:nvPicPr>
          <p:cNvPr id="115715" name="Picture 3"/>
          <p:cNvPicPr>
            <a:picLocks noChangeAspect="1" noChangeArrowheads="1"/>
          </p:cNvPicPr>
          <p:nvPr/>
        </p:nvPicPr>
        <p:blipFill>
          <a:blip r:embed="rId4"/>
          <a:srcRect/>
          <a:stretch>
            <a:fillRect/>
          </a:stretch>
        </p:blipFill>
        <p:spPr bwMode="auto">
          <a:xfrm>
            <a:off x="95250" y="3860800"/>
            <a:ext cx="4116388" cy="1973263"/>
          </a:xfrm>
          <a:prstGeom prst="rect">
            <a:avLst/>
          </a:prstGeom>
          <a:noFill/>
          <a:ln w="9525">
            <a:noFill/>
            <a:miter lim="800000"/>
            <a:headEnd/>
            <a:tailEnd/>
          </a:ln>
        </p:spPr>
      </p:pic>
      <p:pic>
        <p:nvPicPr>
          <p:cNvPr id="115716" name="Picture 4"/>
          <p:cNvPicPr>
            <a:picLocks noChangeAspect="1" noChangeArrowheads="1"/>
          </p:cNvPicPr>
          <p:nvPr/>
        </p:nvPicPr>
        <p:blipFill>
          <a:blip r:embed="rId5"/>
          <a:srcRect/>
          <a:stretch>
            <a:fillRect/>
          </a:stretch>
        </p:blipFill>
        <p:spPr bwMode="auto">
          <a:xfrm>
            <a:off x="4319588" y="4292600"/>
            <a:ext cx="4716462" cy="1062038"/>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0" y="500063"/>
            <a:ext cx="9144000" cy="6189662"/>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Immagine 1"/>
          <p:cNvPicPr>
            <a:picLocks noChangeAspect="1" noChangeArrowheads="1"/>
          </p:cNvPicPr>
          <p:nvPr/>
        </p:nvPicPr>
        <p:blipFill>
          <a:blip r:embed="rId3"/>
          <a:srcRect/>
          <a:stretch>
            <a:fillRect/>
          </a:stretch>
        </p:blipFill>
        <p:spPr bwMode="auto">
          <a:xfrm>
            <a:off x="0" y="123825"/>
            <a:ext cx="9144000" cy="3671888"/>
          </a:xfrm>
          <a:prstGeom prst="rect">
            <a:avLst/>
          </a:prstGeom>
          <a:noFill/>
          <a:ln w="9525">
            <a:noFill/>
            <a:miter lim="800000"/>
            <a:headEnd/>
            <a:tailEnd/>
          </a:ln>
        </p:spPr>
      </p:pic>
      <p:sp>
        <p:nvSpPr>
          <p:cNvPr id="173059" name="CasellaDiTesto 2"/>
          <p:cNvSpPr txBox="1">
            <a:spLocks noChangeArrowheads="1"/>
          </p:cNvSpPr>
          <p:nvPr/>
        </p:nvSpPr>
        <p:spPr bwMode="auto">
          <a:xfrm>
            <a:off x="4835525" y="6234113"/>
            <a:ext cx="3546475" cy="369887"/>
          </a:xfrm>
          <a:prstGeom prst="rect">
            <a:avLst/>
          </a:prstGeom>
          <a:noFill/>
          <a:ln w="9525">
            <a:noFill/>
            <a:miter lim="800000"/>
            <a:headEnd/>
            <a:tailEnd/>
          </a:ln>
        </p:spPr>
        <p:txBody>
          <a:bodyPr>
            <a:spAutoFit/>
          </a:bodyPr>
          <a:lstStyle/>
          <a:p>
            <a:pPr algn="r"/>
            <a:r>
              <a:rPr lang="it-IT" altLang="en-US">
                <a:cs typeface="Arial" pitchFamily="34" charset="0"/>
              </a:rPr>
              <a:t>(JAMA Oncol 2017)</a:t>
            </a:r>
            <a:endParaRPr lang="en-GB" altLang="en-US">
              <a:cs typeface="Arial" pitchFamily="34" charset="0"/>
            </a:endParaRPr>
          </a:p>
        </p:txBody>
      </p:sp>
      <p:sp>
        <p:nvSpPr>
          <p:cNvPr id="4" name="Rettangolo con angoli arrotondati 3">
            <a:extLst>
              <a:ext uri="{FF2B5EF4-FFF2-40B4-BE49-F238E27FC236}">
                <a16:creationId xmlns:a16="http://schemas.microsoft.com/office/drawing/2014/main" id="{667A3D87-1FC9-438D-8890-86BEB2EB635A}"/>
              </a:ext>
            </a:extLst>
          </p:cNvPr>
          <p:cNvSpPr/>
          <p:nvPr/>
        </p:nvSpPr>
        <p:spPr>
          <a:xfrm>
            <a:off x="263525" y="3795713"/>
            <a:ext cx="8602663" cy="2438400"/>
          </a:xfrm>
          <a:prstGeom prst="roundRect">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dirty="0"/>
              <a:t>The benefit of most cancer drugs is marginal, and these benefits are seen in carefully selected, young, healthy populations—in part because such patients can be rapidly enrolled in clinical trials and comorbidities do not confound interpretations of the drug’s activity.</a:t>
            </a:r>
          </a:p>
          <a:p>
            <a:pPr algn="ctr">
              <a:defRPr/>
            </a:pPr>
            <a:r>
              <a:rPr lang="en-GB" sz="2000" dirty="0"/>
              <a:t>Whether such drugs retain their benefits when used in the real world is unknown but is clearly important for the purpose of drug regulation.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601879-5717-40ED-BDF1-7B9976247BB4}"/>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3. Methods</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9-10. Contesto, eligibilità dei pazienti</a:t>
            </a:r>
          </a:p>
        </p:txBody>
      </p:sp>
      <p:pic>
        <p:nvPicPr>
          <p:cNvPr id="28675" name="Picture 2">
            <a:extLst>
              <a:ext uri="{FF2B5EF4-FFF2-40B4-BE49-F238E27FC236}">
                <a16:creationId xmlns:a16="http://schemas.microsoft.com/office/drawing/2014/main" id="{16EA0D46-8459-41E7-B4CA-8AC11DF08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285875"/>
            <a:ext cx="842962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EE20ABD0-BE0F-4086-A441-E5A27384D71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71450"/>
            <a:ext cx="91440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a:extLst>
              <a:ext uri="{FF2B5EF4-FFF2-40B4-BE49-F238E27FC236}">
                <a16:creationId xmlns:a16="http://schemas.microsoft.com/office/drawing/2014/main" id="{26B7465B-EF94-42C1-9400-8D26D3949CB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51149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a:extLst>
              <a:ext uri="{FF2B5EF4-FFF2-40B4-BE49-F238E27FC236}">
                <a16:creationId xmlns:a16="http://schemas.microsoft.com/office/drawing/2014/main" id="{47A1DCF4-731D-4CB3-A991-79F05520211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76375" y="1557338"/>
            <a:ext cx="51149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1289F778-70D5-4772-B8D9-2D6D8B5E5EF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29075" y="3117850"/>
            <a:ext cx="51149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516F22-11E4-4D90-9973-3592689E143C}"/>
              </a:ext>
            </a:extLst>
          </p:cNvPr>
          <p:cNvSpPr>
            <a:spLocks noGrp="1" noChangeArrowheads="1"/>
          </p:cNvSpPr>
          <p:nvPr>
            <p:ph type="title" idx="4294967295"/>
          </p:nvPr>
        </p:nvSpPr>
        <p:spPr>
          <a:xfrm>
            <a:off x="0" y="-26988"/>
            <a:ext cx="9144000" cy="1143001"/>
          </a:xfrm>
          <a:solidFill>
            <a:srgbClr val="006666"/>
          </a:solidFill>
        </p:spPr>
        <p:txBody>
          <a:bodyPr/>
          <a:lstStyle/>
          <a:p>
            <a:pPr eaLnBrk="1" hangingPunct="1">
              <a:buClr>
                <a:srgbClr val="006666"/>
              </a:buClr>
              <a:buFont typeface="Wingdings" pitchFamily="2" charset="2"/>
              <a:buNone/>
              <a:defRPr/>
            </a:pPr>
            <a:r>
              <a:rPr lang="it-IT" sz="2800">
                <a:solidFill>
                  <a:schemeClr val="bg1"/>
                </a:solidFill>
                <a:effectLst>
                  <a:outerShdw blurRad="38100" dist="38100" dir="2700000" algn="tl">
                    <a:srgbClr val="000000"/>
                  </a:outerShdw>
                </a:effectLst>
                <a:latin typeface="Calibri" pitchFamily="34" charset="0"/>
              </a:rPr>
              <a:t>SPIRIT 2013 checklist – </a:t>
            </a:r>
            <a:r>
              <a:rPr lang="it-IT" sz="2800" b="1">
                <a:solidFill>
                  <a:srgbClr val="CCFF33"/>
                </a:solidFill>
                <a:effectLst>
                  <a:outerShdw blurRad="38100" dist="38100" dir="2700000" algn="tl">
                    <a:srgbClr val="000000"/>
                  </a:outerShdw>
                </a:effectLst>
                <a:latin typeface="Calibri" pitchFamily="34" charset="0"/>
              </a:rPr>
              <a:t>3. Methods</a:t>
            </a:r>
            <a:r>
              <a:rPr lang="it-IT" sz="4000">
                <a:solidFill>
                  <a:schemeClr val="bg1"/>
                </a:solidFill>
                <a:effectLst>
                  <a:outerShdw blurRad="38100" dist="38100" dir="2700000" algn="tl">
                    <a:srgbClr val="000000"/>
                  </a:outerShdw>
                </a:effectLst>
                <a:latin typeface="Calibri" pitchFamily="34" charset="0"/>
              </a:rPr>
              <a:t> </a:t>
            </a:r>
            <a:br>
              <a:rPr lang="it-IT" sz="4000">
                <a:solidFill>
                  <a:schemeClr val="bg1"/>
                </a:solidFill>
                <a:effectLst>
                  <a:outerShdw blurRad="38100" dist="38100" dir="2700000" algn="tl">
                    <a:srgbClr val="000000"/>
                  </a:outerShdw>
                </a:effectLst>
                <a:latin typeface="Calibri" pitchFamily="34" charset="0"/>
              </a:rPr>
            </a:br>
            <a:r>
              <a:rPr lang="it-IT" sz="4000">
                <a:solidFill>
                  <a:schemeClr val="bg1"/>
                </a:solidFill>
                <a:effectLst>
                  <a:outerShdw blurRad="38100" dist="38100" dir="2700000" algn="tl">
                    <a:srgbClr val="000000"/>
                  </a:outerShdw>
                </a:effectLst>
                <a:latin typeface="Calibri" pitchFamily="34" charset="0"/>
              </a:rPr>
              <a:t>11. Interventi</a:t>
            </a:r>
          </a:p>
        </p:txBody>
      </p:sp>
      <p:sp>
        <p:nvSpPr>
          <p:cNvPr id="187395" name="Rectangle 3">
            <a:extLst>
              <a:ext uri="{FF2B5EF4-FFF2-40B4-BE49-F238E27FC236}">
                <a16:creationId xmlns:a16="http://schemas.microsoft.com/office/drawing/2014/main" id="{CA26A485-ED36-46FE-8FB0-BA900E3A4156}"/>
              </a:ext>
            </a:extLst>
          </p:cNvPr>
          <p:cNvSpPr>
            <a:spLocks noGrp="1" noChangeArrowheads="1"/>
          </p:cNvSpPr>
          <p:nvPr>
            <p:ph type="body" idx="4294967295"/>
          </p:nvPr>
        </p:nvSpPr>
        <p:spPr>
          <a:xfrm>
            <a:off x="457200" y="1196975"/>
            <a:ext cx="8229600" cy="5472113"/>
          </a:xfrm>
        </p:spPr>
        <p:txBody>
          <a:bodyPr/>
          <a:lstStyle/>
          <a:p>
            <a:pPr marL="609600" indent="-609600" eaLnBrk="1" hangingPunct="1">
              <a:lnSpc>
                <a:spcPct val="80000"/>
              </a:lnSpc>
              <a:buClr>
                <a:srgbClr val="006666"/>
              </a:buClr>
              <a:buFont typeface="Wingdings" panose="05000000000000000000" pitchFamily="2" charset="2"/>
              <a:buChar char="§"/>
            </a:pPr>
            <a:r>
              <a:rPr lang="it-IT" altLang="en-US" sz="2000" dirty="0">
                <a:latin typeface="Calibri" panose="020F0502020204030204" pitchFamily="34" charset="0"/>
              </a:rPr>
              <a:t>11a. Completa descrizione degli interventi per consentirne la replicazione:</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In particolare per interventi complessi</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Descrivere termini generici (es. </a:t>
            </a:r>
            <a:r>
              <a:rPr lang="it-IT" altLang="en-US" sz="1800" dirty="0" err="1">
                <a:latin typeface="Calibri" panose="020F0502020204030204" pitchFamily="34" charset="0"/>
              </a:rPr>
              <a:t>usual</a:t>
            </a:r>
            <a:r>
              <a:rPr lang="it-IT" altLang="en-US" sz="1800" dirty="0">
                <a:latin typeface="Calibri" panose="020F0502020204030204" pitchFamily="34" charset="0"/>
              </a:rPr>
              <a:t>/standard care)</a:t>
            </a:r>
          </a:p>
          <a:p>
            <a:pPr marL="990600" lvl="1" indent="-533400" eaLnBrk="1" hangingPunct="1">
              <a:lnSpc>
                <a:spcPct val="80000"/>
              </a:lnSpc>
              <a:buClr>
                <a:srgbClr val="006666"/>
              </a:buClr>
              <a:buFont typeface="Wingdings" panose="05000000000000000000" pitchFamily="2" charset="2"/>
              <a:buChar char="§"/>
            </a:pPr>
            <a:endParaRPr lang="it-IT" altLang="en-US" sz="1800" dirty="0">
              <a:latin typeface="Calibri" panose="020F0502020204030204" pitchFamily="34" charset="0"/>
            </a:endParaRPr>
          </a:p>
          <a:p>
            <a:pPr marL="609600" indent="-609600" eaLnBrk="1" hangingPunct="1">
              <a:lnSpc>
                <a:spcPct val="80000"/>
              </a:lnSpc>
              <a:buClr>
                <a:srgbClr val="006666"/>
              </a:buClr>
              <a:buFont typeface="Wingdings" panose="05000000000000000000" pitchFamily="2" charset="2"/>
              <a:buChar char="§"/>
            </a:pPr>
            <a:r>
              <a:rPr lang="it-IT" altLang="en-US" sz="2000" dirty="0">
                <a:latin typeface="Calibri" panose="020F0502020204030204" pitchFamily="34" charset="0"/>
              </a:rPr>
              <a:t>11b. Specificare criteri per modifiche/interruzioni dei trattamenti:</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In ogni caso i pazienti devono restare nello studio per la valutazione di tutti gli </a:t>
            </a:r>
            <a:r>
              <a:rPr lang="it-IT" altLang="en-US" sz="1800" dirty="0" err="1">
                <a:latin typeface="Calibri" panose="020F0502020204030204" pitchFamily="34" charset="0"/>
              </a:rPr>
              <a:t>outcome</a:t>
            </a:r>
            <a:r>
              <a:rPr lang="it-IT" altLang="en-US" sz="1800" dirty="0">
                <a:latin typeface="Calibri" panose="020F0502020204030204" pitchFamily="34" charset="0"/>
              </a:rPr>
              <a:t> previsti (NO DROP OUT!)</a:t>
            </a:r>
          </a:p>
          <a:p>
            <a:pPr marL="990600" lvl="1" indent="-533400" eaLnBrk="1" hangingPunct="1">
              <a:lnSpc>
                <a:spcPct val="80000"/>
              </a:lnSpc>
              <a:buClr>
                <a:srgbClr val="006666"/>
              </a:buClr>
              <a:buFont typeface="Wingdings" panose="05000000000000000000" pitchFamily="2" charset="2"/>
              <a:buChar char="§"/>
            </a:pPr>
            <a:endParaRPr lang="it-IT" altLang="en-US" sz="1800" dirty="0">
              <a:latin typeface="Calibri" panose="020F0502020204030204" pitchFamily="34" charset="0"/>
            </a:endParaRPr>
          </a:p>
          <a:p>
            <a:pPr marL="609600" indent="-609600" eaLnBrk="1" hangingPunct="1">
              <a:lnSpc>
                <a:spcPct val="80000"/>
              </a:lnSpc>
              <a:buClr>
                <a:srgbClr val="006666"/>
              </a:buClr>
              <a:buFont typeface="Wingdings" panose="05000000000000000000" pitchFamily="2" charset="2"/>
              <a:buChar char="§"/>
            </a:pPr>
            <a:r>
              <a:rPr lang="it-IT" altLang="en-US" sz="2000" dirty="0">
                <a:latin typeface="Calibri" panose="020F0502020204030204" pitchFamily="34" charset="0"/>
              </a:rPr>
              <a:t>11c. Misure per aumentare e valutare l’aderenza ai trattamenti:</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Una scarsa aderenza distorce i risultati:</a:t>
            </a:r>
          </a:p>
          <a:p>
            <a:pPr marL="1371600" lvl="2" indent="-457200" eaLnBrk="1" hangingPunct="1">
              <a:lnSpc>
                <a:spcPct val="80000"/>
              </a:lnSpc>
              <a:buClr>
                <a:srgbClr val="006666"/>
              </a:buClr>
              <a:buFont typeface="Wingdings" panose="05000000000000000000" pitchFamily="2" charset="2"/>
              <a:buChar char="§"/>
            </a:pPr>
            <a:r>
              <a:rPr lang="it-IT" altLang="en-US" sz="1600" dirty="0">
                <a:latin typeface="Calibri" panose="020F0502020204030204" pitchFamily="34" charset="0"/>
              </a:rPr>
              <a:t>Riducendo la potenza e le differenze nei trial di superiorità</a:t>
            </a:r>
          </a:p>
          <a:p>
            <a:pPr marL="1371600" lvl="2" indent="-457200" eaLnBrk="1" hangingPunct="1">
              <a:lnSpc>
                <a:spcPct val="80000"/>
              </a:lnSpc>
              <a:buClr>
                <a:srgbClr val="006666"/>
              </a:buClr>
              <a:buFont typeface="Wingdings" panose="05000000000000000000" pitchFamily="2" charset="2"/>
              <a:buChar char="§"/>
            </a:pPr>
            <a:r>
              <a:rPr lang="it-IT" altLang="en-US" sz="1600" dirty="0">
                <a:latin typeface="Calibri" panose="020F0502020204030204" pitchFamily="34" charset="0"/>
              </a:rPr>
              <a:t>Aumentando la probabilità di equivalenza o non inferiorità</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Utilizzo di strategie per aumentare l’aderenza</a:t>
            </a:r>
          </a:p>
          <a:p>
            <a:pPr marL="990600" lvl="1" indent="-533400" eaLnBrk="1" hangingPunct="1">
              <a:lnSpc>
                <a:spcPct val="80000"/>
              </a:lnSpc>
              <a:buClr>
                <a:srgbClr val="006666"/>
              </a:buClr>
              <a:buFont typeface="Wingdings" panose="05000000000000000000" pitchFamily="2" charset="2"/>
              <a:buChar char="§"/>
            </a:pPr>
            <a:r>
              <a:rPr lang="it-IT" altLang="en-US" sz="1800" dirty="0">
                <a:latin typeface="Calibri" panose="020F0502020204030204" pitchFamily="34" charset="0"/>
              </a:rPr>
              <a:t>Misure di aderenza utilizzabili per analisi stratificate</a:t>
            </a:r>
          </a:p>
          <a:p>
            <a:pPr marL="990600" lvl="1" indent="-533400" eaLnBrk="1" hangingPunct="1">
              <a:lnSpc>
                <a:spcPct val="80000"/>
              </a:lnSpc>
              <a:buClr>
                <a:srgbClr val="006666"/>
              </a:buClr>
              <a:buFont typeface="Wingdings" panose="05000000000000000000" pitchFamily="2" charset="2"/>
              <a:buChar char="§"/>
            </a:pPr>
            <a:endParaRPr lang="it-IT" altLang="en-US" sz="1800" dirty="0">
              <a:latin typeface="Calibri" panose="020F0502020204030204" pitchFamily="34" charset="0"/>
            </a:endParaRPr>
          </a:p>
          <a:p>
            <a:pPr marL="609600" indent="-609600" eaLnBrk="1" hangingPunct="1">
              <a:lnSpc>
                <a:spcPct val="80000"/>
              </a:lnSpc>
              <a:buClr>
                <a:srgbClr val="006666"/>
              </a:buClr>
              <a:buFont typeface="Wingdings" panose="05000000000000000000" pitchFamily="2" charset="2"/>
              <a:buChar char="§"/>
            </a:pPr>
            <a:r>
              <a:rPr lang="it-IT" altLang="en-US" sz="2000" dirty="0">
                <a:latin typeface="Calibri" panose="020F0502020204030204" pitchFamily="34" charset="0"/>
              </a:rPr>
              <a:t> 11d. Terapie concomitanti ammesse/non ammesse:</a:t>
            </a:r>
          </a:p>
          <a:p>
            <a:pPr marL="1371600" lvl="2" indent="-457200" eaLnBrk="1" hangingPunct="1">
              <a:lnSpc>
                <a:spcPct val="80000"/>
              </a:lnSpc>
              <a:buClr>
                <a:srgbClr val="006666"/>
              </a:buClr>
              <a:buFont typeface="Wingdings" panose="05000000000000000000" pitchFamily="2" charset="2"/>
              <a:buChar char="§"/>
            </a:pPr>
            <a:r>
              <a:rPr lang="it-IT" altLang="en-US" sz="1600" dirty="0">
                <a:latin typeface="Calibri" panose="020F0502020204030204" pitchFamily="34" charset="0"/>
              </a:rPr>
              <a:t>Co-interventi o trattamenti successivi diversi tra i gruppi randomizzati possono complicare l’interpretazione dei risultati</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dirty="0">
                <a:solidFill>
                  <a:schemeClr val="bg1"/>
                </a:solidFill>
                <a:latin typeface="+mj-lt"/>
                <a:ea typeface="MS PGothic" pitchFamily="34" charset="-128"/>
                <a:cs typeface="+mj-cs"/>
              </a:rPr>
              <a:t>Razionale della suddivisione in fasi della sperimentazione clinica</a:t>
            </a:r>
          </a:p>
        </p:txBody>
      </p:sp>
      <p:sp>
        <p:nvSpPr>
          <p:cNvPr id="18435" name="Rectangle 3"/>
          <p:cNvSpPr>
            <a:spLocks noGrp="1" noChangeArrowheads="1"/>
          </p:cNvSpPr>
          <p:nvPr>
            <p:ph idx="1"/>
          </p:nvPr>
        </p:nvSpPr>
        <p:spPr/>
        <p:txBody>
          <a:bodyPr/>
          <a:lstStyle/>
          <a:p>
            <a:pPr eaLnBrk="1" hangingPunct="1"/>
            <a:r>
              <a:rPr lang="it-IT" altLang="it-IT" b="1" dirty="0">
                <a:ea typeface="ＭＳ Ｐゴシック" panose="020B0600070205080204" pitchFamily="34" charset="-128"/>
              </a:rPr>
              <a:t>Fase I</a:t>
            </a:r>
            <a:r>
              <a:rPr lang="it-IT" altLang="it-IT" dirty="0">
                <a:ea typeface="ＭＳ Ｐゴシック" panose="020B0600070205080204" pitchFamily="34" charset="-128"/>
              </a:rPr>
              <a:t>: Ogni nuovo trattamento (farmacologico, intervento, </a:t>
            </a:r>
            <a:r>
              <a:rPr lang="it-IT" altLang="it-IT" dirty="0" err="1">
                <a:ea typeface="ＭＳ Ｐゴシック" panose="020B0600070205080204" pitchFamily="34" charset="-128"/>
              </a:rPr>
              <a:t>ecc</a:t>
            </a:r>
            <a:r>
              <a:rPr lang="it-IT" altLang="it-IT" dirty="0">
                <a:ea typeface="ＭＳ Ｐゴシック" panose="020B0600070205080204" pitchFamily="34" charset="-128"/>
              </a:rPr>
              <a:t>) sperimentato per la prima volta sull’uomo comporta rischi ignoti, e ha proprietà farmacologiche e tossicità ignote.</a:t>
            </a:r>
          </a:p>
          <a:p>
            <a:pPr eaLnBrk="1" hangingPunct="1"/>
            <a:endParaRPr lang="it-IT" altLang="it-IT" dirty="0">
              <a:ea typeface="ＭＳ Ｐゴシック" panose="020B0600070205080204" pitchFamily="34" charset="-128"/>
            </a:endParaRPr>
          </a:p>
          <a:p>
            <a:pPr eaLnBrk="1" hangingPunct="1"/>
            <a:r>
              <a:rPr lang="it-IT" altLang="it-IT" b="1" dirty="0">
                <a:ea typeface="ＭＳ Ｐゴシック" panose="020B0600070205080204" pitchFamily="34" charset="-128"/>
              </a:rPr>
              <a:t>Fase II</a:t>
            </a:r>
            <a:r>
              <a:rPr lang="it-IT" altLang="it-IT" dirty="0">
                <a:ea typeface="ＭＳ Ｐゴシック" panose="020B0600070205080204" pitchFamily="34" charset="-128"/>
              </a:rPr>
              <a:t>: Prima di avviare una lunga e costosa sperimentazione di efficacia, è opportuno valutare se il trattamento possiede un’attività che ne rende plausibile l’efficacia.</a:t>
            </a:r>
          </a:p>
        </p:txBody>
      </p:sp>
    </p:spTree>
    <p:extLst>
      <p:ext uri="{BB962C8B-B14F-4D97-AF65-F5344CB8AC3E}">
        <p14:creationId xmlns:p14="http://schemas.microsoft.com/office/powerpoint/2010/main" val="13631726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a:solidFill>
                  <a:schemeClr val="bg1"/>
                </a:solidFill>
                <a:latin typeface="+mj-lt"/>
                <a:ea typeface="MS PGothic" pitchFamily="34" charset="-128"/>
                <a:cs typeface="+mj-cs"/>
              </a:rPr>
              <a:t>Studi di Fase I</a:t>
            </a:r>
          </a:p>
        </p:txBody>
      </p:sp>
      <p:sp>
        <p:nvSpPr>
          <p:cNvPr id="19459" name="Rectangle 3"/>
          <p:cNvSpPr>
            <a:spLocks noGrp="1" noChangeArrowheads="1"/>
          </p:cNvSpPr>
          <p:nvPr>
            <p:ph idx="1"/>
          </p:nvPr>
        </p:nvSpPr>
        <p:spPr/>
        <p:txBody>
          <a:bodyPr/>
          <a:lstStyle/>
          <a:p>
            <a:pPr eaLnBrk="1" hangingPunct="1"/>
            <a:r>
              <a:rPr lang="it-IT" altLang="it-IT" dirty="0">
                <a:ea typeface="ＭＳ Ｐゴシック" panose="020B0600070205080204" pitchFamily="34" charset="-128"/>
              </a:rPr>
              <a:t>Primi studi sull’uomo di un nuovo farmaco o intervento</a:t>
            </a:r>
          </a:p>
          <a:p>
            <a:pPr eaLnBrk="1" hangingPunct="1"/>
            <a:r>
              <a:rPr lang="it-IT" altLang="it-IT" dirty="0">
                <a:ea typeface="ＭＳ Ｐゴシック" panose="020B0600070205080204" pitchFamily="34" charset="-128"/>
              </a:rPr>
              <a:t>L’obiettivo è valutare quanto il farmaco può essere somministrato senza causare eventi avversi gravi</a:t>
            </a:r>
          </a:p>
          <a:p>
            <a:pPr eaLnBrk="1" hangingPunct="1"/>
            <a:r>
              <a:rPr lang="it-IT" altLang="it-IT" dirty="0">
                <a:ea typeface="ＭＳ Ｐゴシック" panose="020B0600070205080204" pitchFamily="34" charset="-128"/>
              </a:rPr>
              <a:t>Vengono variate le dosi e i tempi di somministrazione del trattamento</a:t>
            </a:r>
          </a:p>
          <a:p>
            <a:pPr eaLnBrk="1" hangingPunct="1"/>
            <a:r>
              <a:rPr lang="it-IT" altLang="it-IT" dirty="0">
                <a:ea typeface="ＭＳ Ｐゴシック" panose="020B0600070205080204" pitchFamily="34" charset="-128"/>
              </a:rPr>
              <a:t>L’obiettivo primario è in genere la valutazione della massima dose tollerata (maximum </a:t>
            </a:r>
            <a:r>
              <a:rPr lang="it-IT" altLang="it-IT" dirty="0" err="1">
                <a:ea typeface="ＭＳ Ｐゴシック" panose="020B0600070205080204" pitchFamily="34" charset="-128"/>
              </a:rPr>
              <a:t>tolerated</a:t>
            </a:r>
            <a:r>
              <a:rPr lang="it-IT" altLang="it-IT" dirty="0">
                <a:ea typeface="ＭＳ Ｐゴシック" panose="020B0600070205080204" pitchFamily="34" charset="-128"/>
              </a:rPr>
              <a:t> dose, MTD)</a:t>
            </a:r>
          </a:p>
        </p:txBody>
      </p:sp>
    </p:spTree>
    <p:extLst>
      <p:ext uri="{BB962C8B-B14F-4D97-AF65-F5344CB8AC3E}">
        <p14:creationId xmlns:p14="http://schemas.microsoft.com/office/powerpoint/2010/main" val="1216207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0" y="0"/>
            <a:ext cx="9144000" cy="1417638"/>
          </a:xfr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buClr>
                <a:srgbClr val="006666"/>
              </a:buClr>
              <a:buFont typeface="Wingdings" pitchFamily="2" charset="2"/>
              <a:buNone/>
            </a:pPr>
            <a:r>
              <a:rPr lang="it-IT" altLang="it-IT" sz="4400" dirty="0">
                <a:solidFill>
                  <a:schemeClr val="bg1"/>
                </a:solidFill>
                <a:latin typeface="+mj-lt"/>
                <a:ea typeface="MS PGothic" pitchFamily="34" charset="-128"/>
                <a:cs typeface="+mj-cs"/>
              </a:rPr>
              <a:t>Studi di Fase I: disegno 3+3</a:t>
            </a:r>
          </a:p>
        </p:txBody>
      </p:sp>
      <p:pic>
        <p:nvPicPr>
          <p:cNvPr id="21507" name="Segnaposto contenuto 3" descr="Picture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4638" y="1600200"/>
            <a:ext cx="6054725" cy="4525963"/>
          </a:xfrm>
        </p:spPr>
      </p:pic>
    </p:spTree>
    <p:extLst>
      <p:ext uri="{BB962C8B-B14F-4D97-AF65-F5344CB8AC3E}">
        <p14:creationId xmlns:p14="http://schemas.microsoft.com/office/powerpoint/2010/main" val="17301491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0" y="6400800"/>
            <a:ext cx="9144000" cy="457200"/>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a:solidFill>
                <a:srgbClr val="FFFFFF"/>
              </a:solidFill>
            </a:endParaRPr>
          </a:p>
        </p:txBody>
      </p:sp>
      <p:sp>
        <p:nvSpPr>
          <p:cNvPr id="22531" name="Date Placeholder 3"/>
          <p:cNvSpPr txBox="1">
            <a:spLocks noGrp="1"/>
          </p:cNvSpPr>
          <p:nvPr/>
        </p:nvSpPr>
        <p:spPr bwMode="auto">
          <a:xfrm>
            <a:off x="0" y="6477000"/>
            <a:ext cx="254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1000">
                <a:solidFill>
                  <a:srgbClr val="999999"/>
                </a:solidFill>
                <a:latin typeface="Helvetica" panose="020B0604020202020204" pitchFamily="34" charset="0"/>
              </a:rPr>
              <a:t>Date of download:  4/12/2017</a:t>
            </a:r>
          </a:p>
        </p:txBody>
      </p:sp>
      <p:sp>
        <p:nvSpPr>
          <p:cNvPr id="22532" name="Footer Placeholder 4"/>
          <p:cNvSpPr txBox="1">
            <a:spLocks noGrp="1"/>
          </p:cNvSpPr>
          <p:nvPr/>
        </p:nvSpPr>
        <p:spPr bwMode="auto">
          <a:xfrm>
            <a:off x="2971800" y="6477000"/>
            <a:ext cx="596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it-IT" sz="1000" dirty="0">
                <a:solidFill>
                  <a:srgbClr val="999999"/>
                </a:solidFill>
                <a:latin typeface="Helvetica" panose="020B0604020202020204" pitchFamily="34" charset="0"/>
              </a:rPr>
              <a:t>© The Author 2015. Published by Oxford University Press on behalf of the European Society for Medical Oncology. All rights reserved. For permissions, please email: journals.permissions@oup.com.</a:t>
            </a:r>
          </a:p>
        </p:txBody>
      </p:sp>
      <p:sp>
        <p:nvSpPr>
          <p:cNvPr id="22533" name="Text Placeholder 2"/>
          <p:cNvSpPr txBox="1">
            <a:spLocks/>
          </p:cNvSpPr>
          <p:nvPr/>
        </p:nvSpPr>
        <p:spPr bwMode="auto">
          <a:xfrm>
            <a:off x="0" y="1058863"/>
            <a:ext cx="9144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800"/>
              </a:lnSpc>
              <a:spcAft>
                <a:spcPts val="600"/>
              </a:spcAft>
            </a:pPr>
            <a:r>
              <a:rPr lang="en-US" altLang="it-IT" sz="1400">
                <a:solidFill>
                  <a:srgbClr val="404040"/>
                </a:solidFill>
                <a:latin typeface="Fira Sans Light"/>
                <a:ea typeface="Fira Sans Light"/>
                <a:cs typeface="Fira Sans Light"/>
              </a:rPr>
              <a:t>From: </a:t>
            </a:r>
            <a:r>
              <a:rPr lang="en-US" altLang="it-IT" sz="1400" b="1">
                <a:latin typeface="Helvetica" panose="020B0604020202020204" pitchFamily="34" charset="0"/>
              </a:rPr>
              <a:t>Statistical controversies in clinical research: requiem for the 3 + 3 design for phase I trials</a:t>
            </a:r>
          </a:p>
        </p:txBody>
      </p:sp>
      <p:sp>
        <p:nvSpPr>
          <p:cNvPr id="22534" name="Text Placeholder 2"/>
          <p:cNvSpPr txBox="1">
            <a:spLocks/>
          </p:cNvSpPr>
          <p:nvPr/>
        </p:nvSpPr>
        <p:spPr bwMode="auto">
          <a:xfrm>
            <a:off x="0" y="5310188"/>
            <a:ext cx="9029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it-IT" sz="1200" dirty="0">
                <a:latin typeface="Helvetica" panose="020B0604020202020204" pitchFamily="34" charset="0"/>
              </a:rPr>
              <a:t>Estimated dose–DLT curves in a simulated trial with five dose levels (d1–d5) after patients 6 (black line in A and B) and 7 (gray line in B). Dark gray (red online) dots represent the proportion of DLT at each dose level (empirical frequencies), the black (blue online) line corresponds to the targeted percentile of the dose–toxicity relation (20%); circled doses are the doses closest to the target, corresponding to the best current estimate of the MTD; this dose is recommended for the next patient.
</a:t>
            </a:r>
          </a:p>
        </p:txBody>
      </p:sp>
      <p:sp>
        <p:nvSpPr>
          <p:cNvPr id="22535" name="TextBox 11"/>
          <p:cNvSpPr txBox="1">
            <a:spLocks noChangeArrowheads="1"/>
          </p:cNvSpPr>
          <p:nvPr/>
        </p:nvSpPr>
        <p:spPr bwMode="auto">
          <a:xfrm>
            <a:off x="0" y="5105400"/>
            <a:ext cx="9144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1300">
                <a:solidFill>
                  <a:srgbClr val="404040"/>
                </a:solidFill>
                <a:latin typeface="Helvetica" panose="020B0604020202020204" pitchFamily="34" charset="0"/>
              </a:rPr>
              <a:t>Figure Legend:</a:t>
            </a:r>
          </a:p>
        </p:txBody>
      </p:sp>
      <p:pic>
        <p:nvPicPr>
          <p:cNvPr id="225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562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7" name="Straight Connector 5"/>
          <p:cNvCxnSpPr>
            <a:cxnSpLocks noChangeShapeType="1"/>
          </p:cNvCxnSpPr>
          <p:nvPr/>
        </p:nvCxnSpPr>
        <p:spPr bwMode="auto">
          <a:xfrm>
            <a:off x="0" y="882650"/>
            <a:ext cx="9144000" cy="0"/>
          </a:xfrm>
          <a:prstGeom prst="line">
            <a:avLst/>
          </a:prstGeom>
          <a:noFill/>
          <a:ln w="12700" algn="ctr">
            <a:solidFill>
              <a:srgbClr val="F2F2F2"/>
            </a:solidFill>
            <a:miter lim="800000"/>
            <a:headEnd/>
            <a:tailEnd/>
          </a:ln>
          <a:extLst>
            <a:ext uri="{909E8E84-426E-40DD-AFC4-6F175D3DCCD1}">
              <a14:hiddenFill xmlns:a14="http://schemas.microsoft.com/office/drawing/2010/main">
                <a:noFill/>
              </a14:hiddenFill>
            </a:ext>
          </a:extLst>
        </p:spPr>
      </p:cxnSp>
      <p:sp>
        <p:nvSpPr>
          <p:cNvPr id="22538" name="TextBox 1"/>
          <p:cNvSpPr txBox="1">
            <a:spLocks noChangeArrowheads="1"/>
          </p:cNvSpPr>
          <p:nvPr/>
        </p:nvSpPr>
        <p:spPr bwMode="auto">
          <a:xfrm>
            <a:off x="0" y="16129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1200">
                <a:solidFill>
                  <a:srgbClr val="7F7F7F"/>
                </a:solidFill>
                <a:latin typeface="Helvetica" panose="020B0604020202020204" pitchFamily="34" charset="0"/>
              </a:rPr>
              <a:t>Ann Oncol. 2015;26(9):1808-1812. doi:10.1093/annonc/mdv266</a:t>
            </a:r>
          </a:p>
        </p:txBody>
      </p:sp>
      <p:sp>
        <p:nvSpPr>
          <p:cNvPr id="22539"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a:solidFill>
                <a:srgbClr val="FFFFFF"/>
              </a:solidFill>
            </a:endParaRPr>
          </a:p>
        </p:txBody>
      </p:sp>
      <p:pic>
        <p:nvPicPr>
          <p:cNvPr id="22540"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2057400"/>
            <a:ext cx="24447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0"/>
            <a:ext cx="9144000" cy="100013"/>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solidFill>
                  <a:srgbClr val="F1592A"/>
                </a:solidFill>
                <a:latin typeface="Arial" pitchFamily="34" charset="0"/>
                <a:ea typeface="ＭＳ Ｐゴシック" charset="0"/>
                <a:cs typeface="Arial" pitchFamily="34" charset="0"/>
              </a:defRPr>
            </a:lvl1pPr>
            <a:lvl2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2pPr>
            <a:lvl3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3pPr>
            <a:lvl4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4pPr>
            <a:lvl5pPr algn="ctr" defTabSz="457200" rtl="0" eaLnBrk="0" fontAlgn="base" hangingPunct="0">
              <a:spcBef>
                <a:spcPct val="0"/>
              </a:spcBef>
              <a:spcAft>
                <a:spcPct val="0"/>
              </a:spcAft>
              <a:defRPr sz="4000">
                <a:solidFill>
                  <a:srgbClr val="F1592A"/>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buClr>
                <a:srgbClr val="006666"/>
              </a:buClr>
              <a:buFont typeface="Wingdings" pitchFamily="2" charset="2"/>
              <a:buNone/>
            </a:pPr>
            <a:endParaRPr lang="it-IT" altLang="it-IT" dirty="0">
              <a:solidFill>
                <a:schemeClr val="bg1"/>
              </a:solidFill>
              <a:latin typeface="+mj-lt"/>
              <a:ea typeface="MS PGothic" pitchFamily="34" charset="-128"/>
              <a:cs typeface="+mj-cs"/>
            </a:endParaRPr>
          </a:p>
        </p:txBody>
      </p:sp>
    </p:spTree>
    <p:extLst>
      <p:ext uri="{BB962C8B-B14F-4D97-AF65-F5344CB8AC3E}">
        <p14:creationId xmlns:p14="http://schemas.microsoft.com/office/powerpoint/2010/main" val="3168091225"/>
      </p:ext>
    </p:extLst>
  </p:cSld>
  <p:clrMapOvr>
    <a:masterClrMapping/>
  </p:clrMapOvr>
  <p:transition/>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490</TotalTime>
  <Words>2340</Words>
  <Application>Microsoft Office PowerPoint</Application>
  <PresentationFormat>Presentazione su schermo (4:3)</PresentationFormat>
  <Paragraphs>268</Paragraphs>
  <Slides>58</Slides>
  <Notes>10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58</vt:i4>
      </vt:variant>
    </vt:vector>
  </HeadingPairs>
  <TitlesOfParts>
    <vt:vector size="66" baseType="lpstr">
      <vt:lpstr>Arial</vt:lpstr>
      <vt:lpstr>Calibri</vt:lpstr>
      <vt:lpstr>Fira Sans Light</vt:lpstr>
      <vt:lpstr>Helvetica</vt:lpstr>
      <vt:lpstr>Times New Roman</vt:lpstr>
      <vt:lpstr>Wingdings</vt:lpstr>
      <vt:lpstr>1_Struttura predefinita</vt:lpstr>
      <vt:lpstr>Tema di Office</vt:lpstr>
      <vt:lpstr>Il disegno dello studio:  gli studi sperimentali</vt:lpstr>
      <vt:lpstr>Cos’è un clinical-trial?</vt:lpstr>
      <vt:lpstr>Tipologie di Clinical-Trials</vt:lpstr>
      <vt:lpstr>Attività e Efficacia  di un trattamento</vt:lpstr>
      <vt:lpstr>Attività ed Efficacia  di un trattamento</vt:lpstr>
      <vt:lpstr>Razionale della suddivisione in fasi della sperimentazione clinica</vt:lpstr>
      <vt:lpstr>Studi di Fase I</vt:lpstr>
      <vt:lpstr>Studi di Fase I: disegno 3+3</vt:lpstr>
      <vt:lpstr>Presentazione standard di PowerPoint</vt:lpstr>
      <vt:lpstr>Studi di Fase II</vt:lpstr>
      <vt:lpstr>Presentazione standard di PowerPoint</vt:lpstr>
      <vt:lpstr>Studi sperimentali di fase III</vt:lpstr>
      <vt:lpstr>Presentazione standard di PowerPoint</vt:lpstr>
      <vt:lpstr>Presentazione standard di PowerPoint</vt:lpstr>
      <vt:lpstr>Presentazione standard di PowerPoint</vt:lpstr>
      <vt:lpstr>Il protocollo dello studio: finalità</vt:lpstr>
      <vt:lpstr>Il protocollo dello studio: qualità</vt:lpstr>
      <vt:lpstr>The SPIRIT initiative  Standard Protocol Items:  Recommendations for Interventional Trials</vt:lpstr>
      <vt:lpstr>Presentazione standard di PowerPoint</vt:lpstr>
      <vt:lpstr>Presentazione standard di PowerPoint</vt:lpstr>
      <vt:lpstr>Presentazione standard di PowerPoint</vt:lpstr>
      <vt:lpstr>Presentazione standard di PowerPoint</vt:lpstr>
      <vt:lpstr>SPIRIT-2013</vt:lpstr>
      <vt:lpstr>SPIRIT 2013 checklist – 1. Administrative information  1. Titolo</vt:lpstr>
      <vt:lpstr>SPIRIT 2013 checklist – 1. Administrative information  1. Titolo - esempio</vt:lpstr>
      <vt:lpstr>SPIRIT 2013 checklist - 1. Administrative information  2. Registrazione del trial</vt:lpstr>
      <vt:lpstr>SPIRIT 2013 checklist - 1. Administrative information  2. Registrazione del trial</vt:lpstr>
      <vt:lpstr>SPIRIT 2013 checklist - 1. Administrative information  3-4. Date e versioni, Funding</vt:lpstr>
      <vt:lpstr>SPIRIT 2013 checklist - 1. Administrative information  3-4. Date e versioni, Funding</vt:lpstr>
      <vt:lpstr>SPIRIT 2013 checklist - 1. Administrative information  5. Ruolo, responsabilità, contributi</vt:lpstr>
      <vt:lpstr>SPIRIT 2013 checklist - 1. Administrative information  5. Ruolo, responsabilità, contributi</vt:lpstr>
      <vt:lpstr>SPIRIT 2013 checklist – 2. Introduction  6. Background e razionale</vt:lpstr>
      <vt:lpstr>SPIRIT 2013 checklist – 2. Introduction  7. Obiettivi</vt:lpstr>
      <vt:lpstr>SPIRIT 2013 checklist – 2. Introduction  7. Obiettivi</vt:lpstr>
      <vt:lpstr>SPIRIT 2013 checklist – 2. Introduction  7. Obiettivi</vt:lpstr>
      <vt:lpstr>SPIRIT 2013 checklist – 2. Introduction  8. Disegno</vt:lpstr>
      <vt:lpstr>SPIRIT 2013 checklist – 2. Introduction  8. Disegno</vt:lpstr>
      <vt:lpstr>Disegno a bracci paralleli</vt:lpstr>
      <vt:lpstr>SPIRIT 2013 checklist – 2. Introduction  8. Disegno</vt:lpstr>
      <vt:lpstr>Disegni a bracci paralleli</vt:lpstr>
      <vt:lpstr>Disegno Crossover</vt:lpstr>
      <vt:lpstr>Disegno Crossover: un esempio</vt:lpstr>
      <vt:lpstr>Disegno Crossover: un esempio</vt:lpstr>
      <vt:lpstr>Disegno Fattoriale</vt:lpstr>
      <vt:lpstr>Disegno Fattoriale: un esempio</vt:lpstr>
      <vt:lpstr>Disegno Fattoriale: un esempio</vt:lpstr>
      <vt:lpstr>Disegno Fattoriale: un esempio</vt:lpstr>
      <vt:lpstr>Disegno Fattoriale: un esempio</vt:lpstr>
      <vt:lpstr>SPIRIT 2013 checklist – 3. Methods  9-10. Contesto, eligibilità dei pazienti</vt:lpstr>
      <vt:lpstr>SPIRIT 2013 checklist – 3. Methods  9-10. Contesto, eligibilità dei pazienti</vt:lpstr>
      <vt:lpstr>Definizione della popolazione (pazienti)</vt:lpstr>
      <vt:lpstr>Presentazione standard di PowerPoint</vt:lpstr>
      <vt:lpstr>Presentazione standard di PowerPoint</vt:lpstr>
      <vt:lpstr>Presentazione standard di PowerPoint</vt:lpstr>
      <vt:lpstr>SPIRIT 2013 checklist – 3. Methods  9-10. Contesto, eligibilità dei pazienti</vt:lpstr>
      <vt:lpstr>Presentazione standard di PowerPoint</vt:lpstr>
      <vt:lpstr>Presentazione standard di PowerPoint</vt:lpstr>
      <vt:lpstr>SPIRIT 2013 checklist – 3. Methods  11. Interventi</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Cenni di metodologia del disegno di uno studio clinico, fasi dello studio e problemi statistici</dc:title>
  <dc:creator>CPO</dc:creator>
  <cp:lastModifiedBy>Andrea Evangelista</cp:lastModifiedBy>
  <cp:revision>260</cp:revision>
  <dcterms:created xsi:type="dcterms:W3CDTF">2012-12-23T17:30:47Z</dcterms:created>
  <dcterms:modified xsi:type="dcterms:W3CDTF">2024-03-19T09:40:56Z</dcterms:modified>
</cp:coreProperties>
</file>