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75" r:id="rId5"/>
    <p:sldId id="276" r:id="rId6"/>
    <p:sldId id="273" r:id="rId7"/>
    <p:sldId id="277" r:id="rId8"/>
    <p:sldId id="274" r:id="rId9"/>
    <p:sldId id="267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Public Sans" pitchFamily="2" charset="77"/>
      <p:regular r:id="rId19"/>
    </p:embeddedFont>
    <p:embeddedFont>
      <p:font typeface="Public Sans Bold" pitchFamily="2" charset="77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575" autoAdjust="0"/>
  </p:normalViewPr>
  <p:slideViewPr>
    <p:cSldViewPr>
      <p:cViewPr varScale="1">
        <p:scale>
          <a:sx n="59" d="100"/>
          <a:sy n="59" d="100"/>
        </p:scale>
        <p:origin x="89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6243439"/>
          </a:xfrm>
          <a:prstGeom prst="rect">
            <a:avLst/>
          </a:prstGeom>
          <a:solidFill>
            <a:srgbClr val="F1F1F1"/>
          </a:solidFill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1028700" y="6660410"/>
            <a:ext cx="16230600" cy="2209636"/>
            <a:chOff x="0" y="0"/>
            <a:chExt cx="21640800" cy="2946181"/>
          </a:xfrm>
        </p:grpSpPr>
        <p:sp>
          <p:nvSpPr>
            <p:cNvPr id="4" name="TextBox 4"/>
            <p:cNvSpPr txBox="1"/>
            <p:nvPr/>
          </p:nvSpPr>
          <p:spPr>
            <a:xfrm>
              <a:off x="0" y="1584105"/>
              <a:ext cx="21640800" cy="1362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000000"/>
                  </a:solidFill>
                  <a:latin typeface="Public Sans"/>
                </a:rPr>
                <a:t>Anna Vergnano, Paola Sabbadini, Elisa Lombardi, Valentina Ponti,  Alessandra Greco, Rita Tucci, Giacomo Ronconi, Guglielmo D’agostino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69415"/>
              <a:ext cx="21640800" cy="1085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859"/>
                </a:lnSpc>
                <a:spcBef>
                  <a:spcPct val="0"/>
                </a:spcBef>
              </a:pPr>
              <a:r>
                <a:rPr lang="en-US" sz="4899">
                  <a:solidFill>
                    <a:srgbClr val="000000"/>
                  </a:solidFill>
                  <a:latin typeface="Public Sans Bold"/>
                </a:rPr>
                <a:t>GRUPPO 1 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12700"/>
              <a:ext cx="21640800" cy="0"/>
            </a:xfrm>
            <a:prstGeom prst="line">
              <a:avLst/>
            </a:prstGeom>
            <a:ln w="25400" cap="flat">
              <a:solidFill>
                <a:srgbClr val="FA643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Freeform 7"/>
          <p:cNvSpPr/>
          <p:nvPr/>
        </p:nvSpPr>
        <p:spPr>
          <a:xfrm>
            <a:off x="9144000" y="0"/>
            <a:ext cx="9053978" cy="6243439"/>
          </a:xfrm>
          <a:custGeom>
            <a:avLst/>
            <a:gdLst/>
            <a:ahLst/>
            <a:cxnLst/>
            <a:rect l="l" t="t" r="r" b="b"/>
            <a:pathLst>
              <a:path w="9053978" h="6243439">
                <a:moveTo>
                  <a:pt x="0" y="0"/>
                </a:moveTo>
                <a:lnTo>
                  <a:pt x="9053978" y="0"/>
                </a:lnTo>
                <a:lnTo>
                  <a:pt x="9053978" y="6243439"/>
                </a:lnTo>
                <a:lnTo>
                  <a:pt x="0" y="62434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7000"/>
            </a:blip>
            <a:stretch>
              <a:fillRect l="-22788" r="-8020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8" name="TextBox 8"/>
          <p:cNvSpPr txBox="1"/>
          <p:nvPr/>
        </p:nvSpPr>
        <p:spPr>
          <a:xfrm>
            <a:off x="609600" y="1015106"/>
            <a:ext cx="8235578" cy="421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99"/>
              </a:lnSpc>
            </a:pPr>
            <a:r>
              <a:rPr lang="en-US" sz="9999" dirty="0">
                <a:solidFill>
                  <a:srgbClr val="D64B24"/>
                </a:solidFill>
                <a:latin typeface="Public Sans Bold"/>
              </a:rPr>
              <a:t>SVILUPPO DI PROTOCOLLI DI RICERCA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4326641"/>
            <a:ext cx="18288000" cy="5960359"/>
          </a:xfrm>
          <a:prstGeom prst="rect">
            <a:avLst/>
          </a:prstGeom>
          <a:solidFill>
            <a:srgbClr val="F1F1F1"/>
          </a:solid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8796690" y="332819"/>
            <a:ext cx="8126950" cy="5414580"/>
          </a:xfrm>
          <a:custGeom>
            <a:avLst/>
            <a:gdLst/>
            <a:ahLst/>
            <a:cxnLst/>
            <a:rect l="l" t="t" r="r" b="b"/>
            <a:pathLst>
              <a:path w="8126950" h="5414580">
                <a:moveTo>
                  <a:pt x="0" y="0"/>
                </a:moveTo>
                <a:lnTo>
                  <a:pt x="8126950" y="0"/>
                </a:lnTo>
                <a:lnTo>
                  <a:pt x="8126950" y="5414580"/>
                </a:lnTo>
                <a:lnTo>
                  <a:pt x="0" y="5414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1364360" y="1224370"/>
            <a:ext cx="8592052" cy="275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800"/>
              </a:lnSpc>
              <a:spcBef>
                <a:spcPct val="0"/>
              </a:spcBef>
            </a:pPr>
            <a:r>
              <a:rPr lang="en-US" sz="9000" dirty="0" err="1">
                <a:solidFill>
                  <a:srgbClr val="000000"/>
                </a:solidFill>
                <a:latin typeface="Public Sans Bold"/>
              </a:rPr>
              <a:t>Tema</a:t>
            </a:r>
            <a:r>
              <a:rPr lang="en-US" sz="9000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9000" dirty="0" err="1">
                <a:solidFill>
                  <a:srgbClr val="000000"/>
                </a:solidFill>
                <a:latin typeface="Public Sans Bold"/>
              </a:rPr>
              <a:t>assegnato</a:t>
            </a:r>
            <a:r>
              <a:rPr lang="en-US" sz="9000" dirty="0">
                <a:solidFill>
                  <a:srgbClr val="000000"/>
                </a:solidFill>
                <a:latin typeface="Public Sans Bold"/>
              </a:rPr>
              <a:t>: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2562" y="6304074"/>
            <a:ext cx="17682875" cy="250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Open Sans"/>
              </a:rPr>
              <a:t>Studio degli effetti di un fattore di rischio ambientale postnatale (e.g., inquinamento atmosferico, fumo passivo, infezioni, pesticidi…) per la leucemia infantile.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4991542"/>
            <a:ext cx="18288000" cy="5295458"/>
          </a:xfrm>
          <a:prstGeom prst="rect">
            <a:avLst/>
          </a:prstGeom>
          <a:solidFill>
            <a:srgbClr val="F1F1F1"/>
          </a:solid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2906843" y="1024121"/>
            <a:ext cx="12474312" cy="6187094"/>
            <a:chOff x="2" y="-1536267"/>
            <a:chExt cx="16632416" cy="8249459"/>
          </a:xfrm>
        </p:grpSpPr>
        <p:sp>
          <p:nvSpPr>
            <p:cNvPr id="8" name="TextBox 8"/>
            <p:cNvSpPr txBox="1"/>
            <p:nvPr/>
          </p:nvSpPr>
          <p:spPr>
            <a:xfrm>
              <a:off x="3" y="-1536267"/>
              <a:ext cx="16632404" cy="3693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800"/>
                </a:lnSpc>
                <a:spcBef>
                  <a:spcPct val="0"/>
                </a:spcBef>
              </a:pPr>
              <a:r>
                <a:rPr lang="en-US" sz="9000" dirty="0" err="1">
                  <a:solidFill>
                    <a:srgbClr val="000000"/>
                  </a:solidFill>
                  <a:latin typeface="Public Sans Bold"/>
                </a:rPr>
                <a:t>Definizione</a:t>
              </a:r>
              <a:r>
                <a:rPr lang="en-US" sz="9000" dirty="0">
                  <a:solidFill>
                    <a:srgbClr val="000000"/>
                  </a:solidFill>
                  <a:latin typeface="Public Sans Bold"/>
                </a:rPr>
                <a:t> del </a:t>
              </a:r>
              <a:r>
                <a:rPr lang="en-US" sz="9000" dirty="0" err="1">
                  <a:solidFill>
                    <a:srgbClr val="000000"/>
                  </a:solidFill>
                  <a:latin typeface="Public Sans Bold"/>
                </a:rPr>
                <a:t>quesito</a:t>
              </a:r>
              <a:r>
                <a:rPr lang="en-US" sz="9000" dirty="0">
                  <a:solidFill>
                    <a:srgbClr val="000000"/>
                  </a:solidFill>
                  <a:latin typeface="Public Sans Bold"/>
                </a:rPr>
                <a:t> di </a:t>
              </a:r>
              <a:r>
                <a:rPr lang="en-US" sz="9000" dirty="0" err="1">
                  <a:solidFill>
                    <a:srgbClr val="000000"/>
                  </a:solidFill>
                  <a:latin typeface="Public Sans Bold"/>
                </a:rPr>
                <a:t>ricerca</a:t>
              </a:r>
              <a:endParaRPr lang="en-US" sz="9000" dirty="0">
                <a:solidFill>
                  <a:srgbClr val="000000"/>
                </a:solidFill>
                <a:latin typeface="Public Sans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767065" y="9525"/>
              <a:ext cx="1098291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9"/>
                </a:lnSpc>
              </a:pPr>
              <a:endParaRPr lang="en-US" sz="2499" dirty="0">
                <a:solidFill>
                  <a:srgbClr val="FA643F"/>
                </a:solidFill>
                <a:latin typeface="Public Sans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" y="6112482"/>
              <a:ext cx="16632413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endParaRPr lang="en-US" sz="2700" dirty="0">
                <a:solidFill>
                  <a:srgbClr val="000000"/>
                </a:solidFill>
                <a:latin typeface="Public Sans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 rot="2624">
              <a:off x="2" y="3191280"/>
              <a:ext cx="16632408" cy="0"/>
            </a:xfrm>
            <a:prstGeom prst="line">
              <a:avLst/>
            </a:prstGeom>
            <a:ln w="25400" cap="flat">
              <a:solidFill>
                <a:srgbClr val="FA643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9477A31-58BE-654A-E7C0-A0D4679130D8}"/>
              </a:ext>
            </a:extLst>
          </p:cNvPr>
          <p:cNvSpPr txBox="1"/>
          <p:nvPr/>
        </p:nvSpPr>
        <p:spPr>
          <a:xfrm>
            <a:off x="1219196" y="5634620"/>
            <a:ext cx="1584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Valutazione dell’esposizione ai metalli pesanti come fattore di rischio per lo sviluppo di leucemia linfoblastica acuta (LLA): uno studio caso-controllo sui bambini nati tra il 1990 e il 2010 in Italia.</a:t>
            </a:r>
          </a:p>
        </p:txBody>
      </p:sp>
      <p:pic>
        <p:nvPicPr>
          <p:cNvPr id="4" name="Immagine 3" descr="Immagine che contiene cartone animato, illustrazione&#10;&#10;Descrizione generata automaticamente">
            <a:extLst>
              <a:ext uri="{FF2B5EF4-FFF2-40B4-BE49-F238E27FC236}">
                <a16:creationId xmlns:a16="http://schemas.microsoft.com/office/drawing/2014/main" id="{4E528C30-4DC8-2D65-0309-9AD28CCFA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443" y="2444313"/>
            <a:ext cx="5691407" cy="22256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893414"/>
            <a:ext cx="18288000" cy="7393586"/>
          </a:xfrm>
          <a:prstGeom prst="rect">
            <a:avLst/>
          </a:prstGeom>
          <a:solidFill>
            <a:srgbClr val="F1F1F1"/>
          </a:solid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2710711" y="671132"/>
            <a:ext cx="12866559" cy="6568761"/>
            <a:chOff x="-261504" y="-2045156"/>
            <a:chExt cx="17155411" cy="8758348"/>
          </a:xfrm>
        </p:grpSpPr>
        <p:sp>
          <p:nvSpPr>
            <p:cNvPr id="8" name="TextBox 8"/>
            <p:cNvSpPr txBox="1"/>
            <p:nvPr/>
          </p:nvSpPr>
          <p:spPr>
            <a:xfrm>
              <a:off x="-261504" y="-2045156"/>
              <a:ext cx="17155411" cy="18466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10800"/>
                </a:lnSpc>
                <a:spcBef>
                  <a:spcPct val="0"/>
                </a:spcBef>
              </a:pPr>
              <a:r>
                <a:rPr lang="en-US" sz="9000" dirty="0" err="1">
                  <a:solidFill>
                    <a:srgbClr val="000000"/>
                  </a:solidFill>
                  <a:latin typeface="Public Sans Bold"/>
                </a:rPr>
                <a:t>Protocollo</a:t>
              </a:r>
              <a:r>
                <a:rPr lang="en-US" sz="9000" dirty="0">
                  <a:solidFill>
                    <a:srgbClr val="000000"/>
                  </a:solidFill>
                  <a:latin typeface="Public Sans Bold"/>
                </a:rPr>
                <a:t> </a:t>
              </a:r>
              <a:r>
                <a:rPr lang="en-US" sz="9000" dirty="0" err="1">
                  <a:solidFill>
                    <a:srgbClr val="000000"/>
                  </a:solidFill>
                  <a:latin typeface="Public Sans Bold"/>
                </a:rPr>
                <a:t>dello</a:t>
              </a:r>
              <a:r>
                <a:rPr lang="en-US" sz="9000" dirty="0">
                  <a:solidFill>
                    <a:srgbClr val="000000"/>
                  </a:solidFill>
                  <a:latin typeface="Public Sans Bold"/>
                </a:rPr>
                <a:t> studio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767065" y="9525"/>
              <a:ext cx="1098291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9"/>
                </a:lnSpc>
              </a:pPr>
              <a:endParaRPr lang="en-US" sz="2499" dirty="0">
                <a:solidFill>
                  <a:srgbClr val="FA643F"/>
                </a:solidFill>
                <a:latin typeface="Public Sans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" y="6112482"/>
              <a:ext cx="16632413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endParaRPr lang="en-US" sz="2700" dirty="0">
                <a:solidFill>
                  <a:srgbClr val="000000"/>
                </a:solidFill>
                <a:latin typeface="Public Sans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 rot="2624">
              <a:off x="-4" y="411785"/>
              <a:ext cx="16632408" cy="0"/>
            </a:xfrm>
            <a:prstGeom prst="line">
              <a:avLst/>
            </a:prstGeom>
            <a:ln w="25400" cap="flat">
              <a:solidFill>
                <a:srgbClr val="FA643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B7050C8-2C45-F2FC-6FC7-3669FD09541B}"/>
              </a:ext>
            </a:extLst>
          </p:cNvPr>
          <p:cNvSpPr txBox="1"/>
          <p:nvPr/>
        </p:nvSpPr>
        <p:spPr>
          <a:xfrm>
            <a:off x="457189" y="3120003"/>
            <a:ext cx="17373600" cy="8343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RAZIONALE: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considerazione dei dati non univoci presenti in letteratura, , il nostro studio si pone l’obiettivo di indagare  gli effetti dell’esposizione ai metalli pesanti sull’insorgenza di leucemia linfoblastica acuta (LLA) nei bambini nati tra il 1990 e il 2010.</a:t>
            </a:r>
          </a:p>
          <a:p>
            <a:pPr>
              <a:lnSpc>
                <a:spcPct val="150000"/>
              </a:lnSpc>
            </a:pPr>
            <a:endParaRPr lang="it-IT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MATERIALI E METODI: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Studio caso – controllo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Contesto: popolazione di pazienti nati tra il 1990 e il 2010 in Italia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Criteri di </a:t>
            </a:r>
            <a:r>
              <a:rPr lang="it-I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eligibilità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CASI 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 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soggetti che hanno sviluppato LLA tra gli 0 e i 15 anni, inclusi pz con S. di Down (fonte dati AIEOP). CONTROLLI 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 </a:t>
            </a:r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soggetti sani che non hanno sviluppato LLA tra gli 0 e i 15 anni (fonte registri nascite di tutta Italia)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endParaRPr lang="it-IT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endParaRPr lang="it-IT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endParaRPr lang="it-IT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endParaRPr lang="it-IT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8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2657" y="3670595"/>
            <a:ext cx="18288000" cy="6621269"/>
          </a:xfrm>
          <a:prstGeom prst="rect">
            <a:avLst/>
          </a:prstGeom>
          <a:solidFill>
            <a:srgbClr val="F1F1F1"/>
          </a:solid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1715155" y="451614"/>
            <a:ext cx="13736101" cy="6720660"/>
            <a:chOff x="-1682384" y="-2247689"/>
            <a:chExt cx="18314802" cy="8960881"/>
          </a:xfrm>
        </p:grpSpPr>
        <p:sp>
          <p:nvSpPr>
            <p:cNvPr id="8" name="TextBox 8"/>
            <p:cNvSpPr txBox="1"/>
            <p:nvPr/>
          </p:nvSpPr>
          <p:spPr>
            <a:xfrm>
              <a:off x="-1632457" y="-2247689"/>
              <a:ext cx="16632404" cy="3514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0800"/>
                </a:lnSpc>
                <a:spcBef>
                  <a:spcPct val="0"/>
                </a:spcBef>
              </a:pPr>
              <a:r>
                <a:rPr lang="en-US" sz="7200" dirty="0" err="1">
                  <a:solidFill>
                    <a:srgbClr val="000000"/>
                  </a:solidFill>
                  <a:latin typeface="Public Sans Bold"/>
                </a:rPr>
                <a:t>Definizione</a:t>
              </a:r>
              <a:r>
                <a:rPr lang="en-US" sz="7200" dirty="0">
                  <a:solidFill>
                    <a:srgbClr val="000000"/>
                  </a:solidFill>
                  <a:latin typeface="Public Sans Bold"/>
                </a:rPr>
                <a:t> </a:t>
              </a:r>
              <a:r>
                <a:rPr lang="en-US" sz="7200" dirty="0" err="1">
                  <a:solidFill>
                    <a:srgbClr val="000000"/>
                  </a:solidFill>
                  <a:latin typeface="Public Sans Bold"/>
                </a:rPr>
                <a:t>della</a:t>
              </a:r>
              <a:r>
                <a:rPr lang="en-US" sz="7200" dirty="0">
                  <a:solidFill>
                    <a:srgbClr val="000000"/>
                  </a:solidFill>
                  <a:latin typeface="Public Sans Bold"/>
                </a:rPr>
                <a:t> </a:t>
              </a:r>
              <a:r>
                <a:rPr lang="en-US" sz="7200" dirty="0" err="1">
                  <a:solidFill>
                    <a:srgbClr val="000000"/>
                  </a:solidFill>
                  <a:latin typeface="Public Sans Bold"/>
                </a:rPr>
                <a:t>popolazione</a:t>
              </a:r>
              <a:r>
                <a:rPr lang="en-US" sz="7200" dirty="0">
                  <a:solidFill>
                    <a:srgbClr val="000000"/>
                  </a:solidFill>
                  <a:latin typeface="Public Sans Bold"/>
                </a:rPr>
                <a:t> </a:t>
              </a:r>
              <a:r>
                <a:rPr lang="en-US" sz="7200" dirty="0" err="1">
                  <a:solidFill>
                    <a:srgbClr val="000000"/>
                  </a:solidFill>
                  <a:latin typeface="Public Sans Bold"/>
                </a:rPr>
                <a:t>bersaglio</a:t>
              </a:r>
              <a:endParaRPr lang="en-US" sz="7200" dirty="0">
                <a:solidFill>
                  <a:srgbClr val="000000"/>
                </a:solidFill>
                <a:latin typeface="Public Sans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767065" y="9525"/>
              <a:ext cx="1098291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9"/>
                </a:lnSpc>
              </a:pPr>
              <a:endParaRPr lang="en-US" sz="2499" dirty="0">
                <a:solidFill>
                  <a:srgbClr val="FA643F"/>
                </a:solidFill>
                <a:latin typeface="Public Sans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" y="6112482"/>
              <a:ext cx="16632413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endParaRPr lang="en-US" sz="2700" dirty="0">
                <a:solidFill>
                  <a:srgbClr val="000000"/>
                </a:solidFill>
                <a:latin typeface="Public Sans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 rot="2624">
              <a:off x="-1682384" y="1772922"/>
              <a:ext cx="16632408" cy="0"/>
            </a:xfrm>
            <a:prstGeom prst="line">
              <a:avLst/>
            </a:prstGeom>
            <a:ln w="25400" cap="flat">
              <a:solidFill>
                <a:srgbClr val="FA643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" name="Freeform 12">
            <a:extLst>
              <a:ext uri="{FF2B5EF4-FFF2-40B4-BE49-F238E27FC236}">
                <a16:creationId xmlns:a16="http://schemas.microsoft.com/office/drawing/2014/main" id="{F5777A28-9479-85B3-00E7-A6D7D46A3B6C}"/>
              </a:ext>
            </a:extLst>
          </p:cNvPr>
          <p:cNvSpPr/>
          <p:nvPr/>
        </p:nvSpPr>
        <p:spPr>
          <a:xfrm>
            <a:off x="685800" y="5546296"/>
            <a:ext cx="3576027" cy="1574510"/>
          </a:xfrm>
          <a:custGeom>
            <a:avLst/>
            <a:gdLst/>
            <a:ahLst/>
            <a:cxnLst/>
            <a:rect l="l" t="t" r="r" b="b"/>
            <a:pathLst>
              <a:path w="5152178" h="945029">
                <a:moveTo>
                  <a:pt x="4598458" y="945029"/>
                </a:moveTo>
                <a:lnTo>
                  <a:pt x="553720" y="945029"/>
                </a:lnTo>
                <a:cubicBezTo>
                  <a:pt x="247650" y="945029"/>
                  <a:pt x="0" y="733433"/>
                  <a:pt x="0" y="473042"/>
                </a:cubicBezTo>
                <a:cubicBezTo>
                  <a:pt x="0" y="211567"/>
                  <a:pt x="247650" y="0"/>
                  <a:pt x="553720" y="0"/>
                </a:cubicBezTo>
                <a:lnTo>
                  <a:pt x="4598458" y="0"/>
                </a:lnTo>
                <a:cubicBezTo>
                  <a:pt x="4904528" y="0"/>
                  <a:pt x="5152178" y="211567"/>
                  <a:pt x="5152178" y="473042"/>
                </a:cubicBezTo>
                <a:cubicBezTo>
                  <a:pt x="5150908" y="733433"/>
                  <a:pt x="4903258" y="945029"/>
                  <a:pt x="4598458" y="945029"/>
                </a:cubicBezTo>
                <a:close/>
              </a:path>
            </a:pathLst>
          </a:custGeom>
          <a:solidFill>
            <a:srgbClr val="FA643F"/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53F5BB-D075-ADFE-1E22-89A7BA70D074}"/>
              </a:ext>
            </a:extLst>
          </p:cNvPr>
          <p:cNvSpPr txBox="1"/>
          <p:nvPr/>
        </p:nvSpPr>
        <p:spPr>
          <a:xfrm>
            <a:off x="833546" y="5716794"/>
            <a:ext cx="32653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POPOLAZIONE:</a:t>
            </a:r>
          </a:p>
          <a:p>
            <a:pPr algn="ctr"/>
            <a:r>
              <a:rPr lang="it-I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 in Italia tra il 1990 e il 2010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3B1D3C7-1C52-364A-2ECC-64F80211A66D}"/>
              </a:ext>
            </a:extLst>
          </p:cNvPr>
          <p:cNvSpPr txBox="1"/>
          <p:nvPr/>
        </p:nvSpPr>
        <p:spPr>
          <a:xfrm>
            <a:off x="6264659" y="4176635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CASI:</a:t>
            </a:r>
          </a:p>
          <a:p>
            <a:r>
              <a:rPr lang="it-IT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soggetti che hanno sviluppato LLA tra gli 0 e i 15 anni, inclusi pz con S. di Down</a:t>
            </a:r>
          </a:p>
          <a:p>
            <a:r>
              <a:rPr lang="it-IT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Fonte: dati AIEOP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51A63EF-3331-EBAE-F6CF-A0E11EAA8266}"/>
              </a:ext>
            </a:extLst>
          </p:cNvPr>
          <p:cNvSpPr txBox="1"/>
          <p:nvPr/>
        </p:nvSpPr>
        <p:spPr>
          <a:xfrm>
            <a:off x="6248400" y="7172274"/>
            <a:ext cx="807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CONTROLLI:</a:t>
            </a:r>
          </a:p>
          <a:p>
            <a:r>
              <a:rPr lang="it-IT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soggetti sani che non hanno sviluppato LLA tra gli 0 e i 15 anni</a:t>
            </a:r>
          </a:p>
          <a:p>
            <a:r>
              <a:rPr lang="it-IT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Fonte: registri nascite di tutta Italia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46528B3-ABA3-9B5D-986D-D1FE9A0712EA}"/>
              </a:ext>
            </a:extLst>
          </p:cNvPr>
          <p:cNvSpPr txBox="1"/>
          <p:nvPr/>
        </p:nvSpPr>
        <p:spPr>
          <a:xfrm>
            <a:off x="14325600" y="5143500"/>
            <a:ext cx="327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Appaiamento per età, etnia, sesso, luogo di nascita e stato socio-economico.</a:t>
            </a:r>
          </a:p>
        </p:txBody>
      </p:sp>
      <p:sp>
        <p:nvSpPr>
          <p:cNvPr id="19" name="Freccia su 18">
            <a:extLst>
              <a:ext uri="{FF2B5EF4-FFF2-40B4-BE49-F238E27FC236}">
                <a16:creationId xmlns:a16="http://schemas.microsoft.com/office/drawing/2014/main" id="{2C8A1744-34AF-6AE3-2035-B7FA5F9E5FB1}"/>
              </a:ext>
            </a:extLst>
          </p:cNvPr>
          <p:cNvSpPr/>
          <p:nvPr/>
        </p:nvSpPr>
        <p:spPr>
          <a:xfrm rot="3634010">
            <a:off x="5067300" y="4720978"/>
            <a:ext cx="533400" cy="106233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su 19">
            <a:extLst>
              <a:ext uri="{FF2B5EF4-FFF2-40B4-BE49-F238E27FC236}">
                <a16:creationId xmlns:a16="http://schemas.microsoft.com/office/drawing/2014/main" id="{701ED49F-6D93-DF95-4385-F3FE13DB97F4}"/>
              </a:ext>
            </a:extLst>
          </p:cNvPr>
          <p:cNvSpPr/>
          <p:nvPr/>
        </p:nvSpPr>
        <p:spPr>
          <a:xfrm rot="7427091">
            <a:off x="5099778" y="6501128"/>
            <a:ext cx="533400" cy="106233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 descr="Immagine che contiene cartone animato&#10;&#10;Descrizione generata automaticamente">
            <a:extLst>
              <a:ext uri="{FF2B5EF4-FFF2-40B4-BE49-F238E27FC236}">
                <a16:creationId xmlns:a16="http://schemas.microsoft.com/office/drawing/2014/main" id="{F223AF8B-8FA1-7459-AB96-04CFA6BF3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604" y="118697"/>
            <a:ext cx="5333093" cy="354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2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4991542"/>
            <a:ext cx="18288000" cy="5295458"/>
          </a:xfrm>
          <a:prstGeom prst="rect">
            <a:avLst/>
          </a:prstGeom>
          <a:solidFill>
            <a:srgbClr val="F1F1F1"/>
          </a:solid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2710713" y="1360847"/>
            <a:ext cx="12866559" cy="5879046"/>
            <a:chOff x="-261501" y="-1125536"/>
            <a:chExt cx="17155411" cy="7838728"/>
          </a:xfrm>
        </p:grpSpPr>
        <p:sp>
          <p:nvSpPr>
            <p:cNvPr id="8" name="TextBox 8"/>
            <p:cNvSpPr txBox="1"/>
            <p:nvPr/>
          </p:nvSpPr>
          <p:spPr>
            <a:xfrm>
              <a:off x="-261501" y="-1125536"/>
              <a:ext cx="17155411" cy="36933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10800"/>
                </a:lnSpc>
                <a:spcBef>
                  <a:spcPct val="0"/>
                </a:spcBef>
              </a:pPr>
              <a:r>
                <a:rPr lang="en-US" sz="9000" dirty="0" err="1">
                  <a:solidFill>
                    <a:srgbClr val="000000"/>
                  </a:solidFill>
                  <a:latin typeface="Public Sans Bold"/>
                </a:rPr>
                <a:t>Scelta</a:t>
              </a:r>
              <a:r>
                <a:rPr lang="en-US" sz="9000" dirty="0">
                  <a:solidFill>
                    <a:srgbClr val="000000"/>
                  </a:solidFill>
                  <a:latin typeface="Public Sans Bold"/>
                </a:rPr>
                <a:t> del </a:t>
              </a:r>
              <a:r>
                <a:rPr lang="en-US" sz="9000" dirty="0" err="1">
                  <a:solidFill>
                    <a:srgbClr val="000000"/>
                  </a:solidFill>
                  <a:latin typeface="Public Sans Bold"/>
                </a:rPr>
                <a:t>disegno</a:t>
              </a:r>
              <a:r>
                <a:rPr lang="en-US" sz="9000" dirty="0">
                  <a:solidFill>
                    <a:srgbClr val="000000"/>
                  </a:solidFill>
                  <a:latin typeface="Public Sans Bold"/>
                </a:rPr>
                <a:t> </a:t>
              </a:r>
              <a:r>
                <a:rPr lang="en-US" sz="9000" dirty="0" err="1">
                  <a:solidFill>
                    <a:srgbClr val="000000"/>
                  </a:solidFill>
                  <a:latin typeface="Public Sans Bold"/>
                </a:rPr>
                <a:t>dello</a:t>
              </a:r>
              <a:r>
                <a:rPr lang="en-US" sz="9000" dirty="0">
                  <a:solidFill>
                    <a:srgbClr val="000000"/>
                  </a:solidFill>
                  <a:latin typeface="Public Sans Bold"/>
                </a:rPr>
                <a:t> studio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767065" y="9525"/>
              <a:ext cx="1098291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9"/>
                </a:lnSpc>
              </a:pPr>
              <a:endParaRPr lang="en-US" sz="2499" dirty="0">
                <a:solidFill>
                  <a:srgbClr val="FA643F"/>
                </a:solidFill>
                <a:latin typeface="Public Sans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" y="6112482"/>
              <a:ext cx="16632413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endParaRPr lang="en-US" sz="2700" dirty="0">
                <a:solidFill>
                  <a:srgbClr val="000000"/>
                </a:solidFill>
                <a:latin typeface="Public Sans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 rot="2624">
              <a:off x="2" y="2932868"/>
              <a:ext cx="16632408" cy="0"/>
            </a:xfrm>
            <a:prstGeom prst="line">
              <a:avLst/>
            </a:prstGeom>
            <a:ln w="25400" cap="flat">
              <a:solidFill>
                <a:srgbClr val="FA643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9477A31-58BE-654A-E7C0-A0D4679130D8}"/>
              </a:ext>
            </a:extLst>
          </p:cNvPr>
          <p:cNvSpPr txBox="1"/>
          <p:nvPr/>
        </p:nvSpPr>
        <p:spPr>
          <a:xfrm>
            <a:off x="1219193" y="6789361"/>
            <a:ext cx="1584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/>
              <a:t>Studio osservazionale analitico caso-controllo retrospettivo</a:t>
            </a:r>
          </a:p>
        </p:txBody>
      </p:sp>
    </p:spTree>
    <p:extLst>
      <p:ext uri="{BB962C8B-B14F-4D97-AF65-F5344CB8AC3E}">
        <p14:creationId xmlns:p14="http://schemas.microsoft.com/office/powerpoint/2010/main" val="3029470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4400544"/>
            <a:ext cx="9296406" cy="5886456"/>
          </a:xfrm>
          <a:prstGeom prst="rect">
            <a:avLst/>
          </a:prstGeom>
          <a:solidFill>
            <a:srgbClr val="F1F1F1"/>
          </a:solidFill>
        </p:spPr>
        <p:txBody>
          <a:bodyPr/>
          <a:lstStyle/>
          <a:p>
            <a:endParaRPr lang="it-IT" dirty="0"/>
          </a:p>
        </p:txBody>
      </p:sp>
      <p:grpSp>
        <p:nvGrpSpPr>
          <p:cNvPr id="7" name="Group 7"/>
          <p:cNvGrpSpPr/>
          <p:nvPr/>
        </p:nvGrpSpPr>
        <p:grpSpPr>
          <a:xfrm>
            <a:off x="109862" y="495299"/>
            <a:ext cx="15160268" cy="6592315"/>
            <a:chOff x="-3581272" y="-2076561"/>
            <a:chExt cx="20213690" cy="8789753"/>
          </a:xfrm>
        </p:grpSpPr>
        <p:sp>
          <p:nvSpPr>
            <p:cNvPr id="8" name="TextBox 8"/>
            <p:cNvSpPr txBox="1"/>
            <p:nvPr/>
          </p:nvSpPr>
          <p:spPr>
            <a:xfrm>
              <a:off x="-3207901" y="-2076561"/>
              <a:ext cx="14064115" cy="35145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10800"/>
                </a:lnSpc>
                <a:spcBef>
                  <a:spcPct val="0"/>
                </a:spcBef>
              </a:pPr>
              <a:r>
                <a:rPr lang="en-US" sz="7200" dirty="0">
                  <a:solidFill>
                    <a:srgbClr val="000000"/>
                  </a:solidFill>
                  <a:latin typeface="Public Sans Bold"/>
                </a:rPr>
                <a:t>Come </a:t>
              </a:r>
              <a:r>
                <a:rPr lang="en-US" sz="7200" dirty="0" err="1">
                  <a:solidFill>
                    <a:srgbClr val="000000"/>
                  </a:solidFill>
                  <a:latin typeface="Public Sans Bold"/>
                </a:rPr>
                <a:t>ottenere</a:t>
              </a:r>
              <a:r>
                <a:rPr lang="en-US" sz="7200" dirty="0">
                  <a:solidFill>
                    <a:srgbClr val="000000"/>
                  </a:solidFill>
                  <a:latin typeface="Public Sans Bold"/>
                </a:rPr>
                <a:t> </a:t>
              </a:r>
              <a:r>
                <a:rPr lang="en-US" sz="7200" dirty="0" err="1">
                  <a:solidFill>
                    <a:srgbClr val="000000"/>
                  </a:solidFill>
                  <a:latin typeface="Public Sans Bold"/>
                </a:rPr>
                <a:t>i</a:t>
              </a:r>
              <a:r>
                <a:rPr lang="en-US" sz="7200" dirty="0">
                  <a:solidFill>
                    <a:srgbClr val="000000"/>
                  </a:solidFill>
                  <a:latin typeface="Public Sans Bold"/>
                </a:rPr>
                <a:t> </a:t>
              </a:r>
              <a:r>
                <a:rPr lang="en-US" sz="7200" dirty="0" err="1">
                  <a:solidFill>
                    <a:srgbClr val="000000"/>
                  </a:solidFill>
                  <a:latin typeface="Public Sans Bold"/>
                </a:rPr>
                <a:t>dati</a:t>
              </a:r>
              <a:r>
                <a:rPr lang="en-US" sz="7200" dirty="0">
                  <a:solidFill>
                    <a:srgbClr val="000000"/>
                  </a:solidFill>
                  <a:latin typeface="Public Sans Bold"/>
                </a:rPr>
                <a:t> </a:t>
              </a:r>
              <a:r>
                <a:rPr lang="en-US" sz="7200" dirty="0" err="1">
                  <a:solidFill>
                    <a:srgbClr val="000000"/>
                  </a:solidFill>
                  <a:latin typeface="Public Sans Bold"/>
                </a:rPr>
                <a:t>sull’esposizione</a:t>
              </a:r>
              <a:r>
                <a:rPr lang="en-US" sz="7200" dirty="0">
                  <a:solidFill>
                    <a:srgbClr val="000000"/>
                  </a:solidFill>
                  <a:latin typeface="Public Sans Bold"/>
                </a:rPr>
                <a:t>?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767065" y="9525"/>
              <a:ext cx="1098291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9"/>
                </a:lnSpc>
              </a:pPr>
              <a:endParaRPr lang="en-US" sz="2499" dirty="0">
                <a:solidFill>
                  <a:srgbClr val="FA643F"/>
                </a:solidFill>
                <a:latin typeface="Public Sans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" y="6112482"/>
              <a:ext cx="16632413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endParaRPr lang="en-US" sz="2700" dirty="0">
                <a:solidFill>
                  <a:srgbClr val="000000"/>
                </a:solidFill>
                <a:latin typeface="Public Sans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 rot="2624" flipV="1">
              <a:off x="-3581272" y="2204664"/>
              <a:ext cx="12102240" cy="64939"/>
            </a:xfrm>
            <a:prstGeom prst="line">
              <a:avLst/>
            </a:prstGeom>
            <a:ln w="25400" cap="flat">
              <a:solidFill>
                <a:srgbClr val="FA643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9477A31-58BE-654A-E7C0-A0D4679130D8}"/>
              </a:ext>
            </a:extLst>
          </p:cNvPr>
          <p:cNvSpPr txBox="1"/>
          <p:nvPr/>
        </p:nvSpPr>
        <p:spPr>
          <a:xfrm>
            <a:off x="551175" y="4589172"/>
            <a:ext cx="929640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I dati sono stati ottenuti mediante QUESTIONARIO somministrato direttamente ai soggetti inclusi nello studio se ancora in vita oppure ai familiari se deceduti.</a:t>
            </a:r>
          </a:p>
          <a:p>
            <a:endParaRPr lang="it-IT" sz="4400" dirty="0"/>
          </a:p>
          <a:p>
            <a:r>
              <a:rPr lang="it-IT" sz="4400" dirty="0"/>
              <a:t>E’ stato fatto firmare un CONSENSO INFORMATO.</a:t>
            </a:r>
          </a:p>
        </p:txBody>
      </p:sp>
      <p:sp>
        <p:nvSpPr>
          <p:cNvPr id="3" name="Freeform 63">
            <a:extLst>
              <a:ext uri="{FF2B5EF4-FFF2-40B4-BE49-F238E27FC236}">
                <a16:creationId xmlns:a16="http://schemas.microsoft.com/office/drawing/2014/main" id="{4C29DAEC-305B-9246-6E2E-F04A2EB71286}"/>
              </a:ext>
            </a:extLst>
          </p:cNvPr>
          <p:cNvSpPr/>
          <p:nvPr/>
        </p:nvSpPr>
        <p:spPr>
          <a:xfrm>
            <a:off x="9996010" y="128803"/>
            <a:ext cx="8082797" cy="9913934"/>
          </a:xfrm>
          <a:custGeom>
            <a:avLst/>
            <a:gdLst/>
            <a:ahLst/>
            <a:cxnLst/>
            <a:rect l="l" t="t" r="r" b="b"/>
            <a:pathLst>
              <a:path w="2778132" h="1435914">
                <a:moveTo>
                  <a:pt x="63071" y="0"/>
                </a:moveTo>
                <a:lnTo>
                  <a:pt x="2715061" y="0"/>
                </a:lnTo>
                <a:cubicBezTo>
                  <a:pt x="2731789" y="0"/>
                  <a:pt x="2747831" y="6645"/>
                  <a:pt x="2759659" y="18473"/>
                </a:cubicBezTo>
                <a:cubicBezTo>
                  <a:pt x="2771487" y="30301"/>
                  <a:pt x="2778132" y="46343"/>
                  <a:pt x="2778132" y="63071"/>
                </a:cubicBezTo>
                <a:lnTo>
                  <a:pt x="2778132" y="1372844"/>
                </a:lnTo>
                <a:cubicBezTo>
                  <a:pt x="2778132" y="1389571"/>
                  <a:pt x="2771487" y="1405613"/>
                  <a:pt x="2759659" y="1417441"/>
                </a:cubicBezTo>
                <a:cubicBezTo>
                  <a:pt x="2747831" y="1429269"/>
                  <a:pt x="2731789" y="1435914"/>
                  <a:pt x="2715061" y="1435914"/>
                </a:cubicBezTo>
                <a:lnTo>
                  <a:pt x="63071" y="1435914"/>
                </a:lnTo>
                <a:cubicBezTo>
                  <a:pt x="46343" y="1435914"/>
                  <a:pt x="30301" y="1429269"/>
                  <a:pt x="18473" y="1417441"/>
                </a:cubicBezTo>
                <a:cubicBezTo>
                  <a:pt x="6645" y="1405613"/>
                  <a:pt x="0" y="1389571"/>
                  <a:pt x="0" y="1372844"/>
                </a:cubicBezTo>
                <a:lnTo>
                  <a:pt x="0" y="63071"/>
                </a:lnTo>
                <a:cubicBezTo>
                  <a:pt x="0" y="46343"/>
                  <a:pt x="6645" y="30301"/>
                  <a:pt x="18473" y="18473"/>
                </a:cubicBezTo>
                <a:cubicBezTo>
                  <a:pt x="30301" y="6645"/>
                  <a:pt x="46343" y="0"/>
                  <a:pt x="63071" y="0"/>
                </a:cubicBezTo>
                <a:close/>
              </a:path>
            </a:pathLst>
          </a:custGeom>
          <a:solidFill>
            <a:srgbClr val="FA643F"/>
          </a:solidFill>
          <a:ln cap="rnd">
            <a:noFill/>
            <a:prstDash val="sysDot"/>
            <a:round/>
          </a:ln>
        </p:spPr>
        <p:txBody>
          <a:bodyPr/>
          <a:lstStyle/>
          <a:p>
            <a:pPr marL="0" lvl="0" indent="0" algn="ctr">
              <a:lnSpc>
                <a:spcPct val="200000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Public Sans Bold"/>
              </a:rPr>
              <a:t>QUESTIONARIO</a:t>
            </a:r>
          </a:p>
          <a:p>
            <a:pPr marL="0" lvl="0" indent="0" algn="ctr">
              <a:lnSpc>
                <a:spcPct val="20000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Public Sans Bold"/>
              </a:rPr>
              <a:t>Predisposizione</a:t>
            </a:r>
            <a:r>
              <a:rPr lang="en-US" sz="3600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ublic Sans Bold"/>
              </a:rPr>
              <a:t>genetica</a:t>
            </a:r>
            <a:endParaRPr lang="en-US" sz="3600" dirty="0">
              <a:solidFill>
                <a:srgbClr val="000000"/>
              </a:solidFill>
              <a:latin typeface="Public Sans Bold"/>
            </a:endParaRPr>
          </a:p>
          <a:p>
            <a:pPr marL="571500" lvl="0" indent="-571500" algn="ctr"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latin typeface="Public Sans Bold"/>
              </a:rPr>
              <a:t>Familiarità</a:t>
            </a:r>
            <a:r>
              <a:rPr lang="en-US" sz="2000" dirty="0">
                <a:solidFill>
                  <a:srgbClr val="000000"/>
                </a:solidFill>
                <a:latin typeface="Public Sans Bold"/>
              </a:rPr>
              <a:t> per LLA</a:t>
            </a:r>
          </a:p>
          <a:p>
            <a:pPr marL="571500" lvl="0" indent="-571500" algn="ctr"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Public Sans Bold"/>
              </a:rPr>
              <a:t>S. di Down</a:t>
            </a:r>
          </a:p>
          <a:p>
            <a:pPr marL="571500" lvl="0" indent="-571500" algn="ctr"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Public Sans Bold"/>
              </a:rPr>
              <a:t>Anemia di Fanconi</a:t>
            </a:r>
          </a:p>
          <a:p>
            <a:pPr marL="571500" lvl="0" indent="-571500" algn="ctr">
              <a:spcBef>
                <a:spcPct val="0"/>
              </a:spcBef>
              <a:buFont typeface="Wingdings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Public Sans Bold"/>
            </a:endParaRPr>
          </a:p>
          <a:p>
            <a:pPr lvl="0" algn="ctr"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Public Sans Bold"/>
              </a:rPr>
              <a:t>Esposizione</a:t>
            </a:r>
            <a:r>
              <a:rPr lang="en-US" sz="3600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ublic Sans Bold"/>
              </a:rPr>
              <a:t>lavorativa</a:t>
            </a:r>
            <a:endParaRPr lang="en-US" sz="3600" dirty="0">
              <a:solidFill>
                <a:srgbClr val="000000"/>
              </a:solidFill>
              <a:latin typeface="Public Sans Bold"/>
            </a:endParaRPr>
          </a:p>
          <a:p>
            <a:pPr marL="342900" lvl="0" indent="-342900" algn="ctr"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Public Sans Bold"/>
              </a:rPr>
              <a:t>N. di </a:t>
            </a:r>
            <a:r>
              <a:rPr lang="en-US" sz="2000" dirty="0" err="1">
                <a:solidFill>
                  <a:srgbClr val="000000"/>
                </a:solidFill>
                <a:latin typeface="Public Sans Bold"/>
              </a:rPr>
              <a:t>familiari</a:t>
            </a:r>
            <a:r>
              <a:rPr lang="en-US" sz="2000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ublic Sans Bold"/>
              </a:rPr>
              <a:t>esposti</a:t>
            </a:r>
            <a:endParaRPr lang="en-US" sz="2000" dirty="0">
              <a:solidFill>
                <a:srgbClr val="000000"/>
              </a:solidFill>
              <a:latin typeface="Public Sans Bold"/>
            </a:endParaRPr>
          </a:p>
          <a:p>
            <a:pPr marL="342900" lvl="0" indent="-342900" algn="ctr"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Public Sans Bold"/>
              </a:rPr>
              <a:t>Tipo di </a:t>
            </a:r>
            <a:r>
              <a:rPr lang="en-US" sz="2000" dirty="0" err="1">
                <a:solidFill>
                  <a:srgbClr val="000000"/>
                </a:solidFill>
                <a:latin typeface="Public Sans Bold"/>
              </a:rPr>
              <a:t>lavoro</a:t>
            </a:r>
            <a:r>
              <a:rPr lang="en-US" sz="2000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ublic Sans Bold"/>
              </a:rPr>
              <a:t>svolto</a:t>
            </a:r>
            <a:r>
              <a:rPr lang="en-US" sz="2000" dirty="0">
                <a:solidFill>
                  <a:srgbClr val="000000"/>
                </a:solidFill>
                <a:latin typeface="Public Sans Bold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Public Sans Bold"/>
              </a:rPr>
              <a:t>saldatore</a:t>
            </a:r>
            <a:r>
              <a:rPr lang="en-US" sz="2000" dirty="0">
                <a:solidFill>
                  <a:srgbClr val="000000"/>
                </a:solidFill>
                <a:latin typeface="Public Sans Bold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Public Sans Bold"/>
              </a:rPr>
              <a:t>benzinaio</a:t>
            </a:r>
            <a:r>
              <a:rPr lang="en-US" sz="2000" dirty="0">
                <a:solidFill>
                  <a:srgbClr val="000000"/>
                </a:solidFill>
                <a:latin typeface="Public Sans Bold"/>
              </a:rPr>
              <a:t>..)</a:t>
            </a:r>
          </a:p>
          <a:p>
            <a:pPr marL="342900" lvl="0" indent="-342900" algn="ctr"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latin typeface="Public Sans Bold"/>
              </a:rPr>
              <a:t>Durata</a:t>
            </a:r>
            <a:r>
              <a:rPr lang="en-US" sz="2000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ublic Sans Bold"/>
              </a:rPr>
              <a:t>dell’esposizione</a:t>
            </a:r>
            <a:r>
              <a:rPr lang="en-US" sz="2000" dirty="0">
                <a:solidFill>
                  <a:srgbClr val="000000"/>
                </a:solidFill>
                <a:latin typeface="Public Sans Bold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Public Sans Bold"/>
              </a:rPr>
              <a:t>almeno</a:t>
            </a:r>
            <a:r>
              <a:rPr lang="en-US" sz="2000" dirty="0">
                <a:solidFill>
                  <a:srgbClr val="000000"/>
                </a:solidFill>
                <a:latin typeface="Public Sans Bold"/>
              </a:rPr>
              <a:t> 2 </a:t>
            </a:r>
            <a:r>
              <a:rPr lang="en-US" sz="2000" dirty="0" err="1">
                <a:solidFill>
                  <a:srgbClr val="000000"/>
                </a:solidFill>
                <a:latin typeface="Public Sans Bold"/>
              </a:rPr>
              <a:t>settimane</a:t>
            </a:r>
            <a:r>
              <a:rPr lang="en-US" sz="2000" dirty="0">
                <a:solidFill>
                  <a:srgbClr val="000000"/>
                </a:solidFill>
                <a:latin typeface="Public Sans Bold"/>
              </a:rPr>
              <a:t>)</a:t>
            </a:r>
          </a:p>
          <a:p>
            <a:pPr marL="0" lvl="0" indent="0" algn="ctr">
              <a:lnSpc>
                <a:spcPts val="1080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Public Sans Bold"/>
              </a:rPr>
              <a:t>Esposizione</a:t>
            </a:r>
            <a:r>
              <a:rPr lang="en-US" sz="3600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ublic Sans Bold"/>
              </a:rPr>
              <a:t>ambientale</a:t>
            </a:r>
            <a:endParaRPr lang="en-US" sz="3600" dirty="0">
              <a:solidFill>
                <a:srgbClr val="000000"/>
              </a:solidFill>
              <a:latin typeface="Public Sans Bold"/>
            </a:endParaRPr>
          </a:p>
          <a:p>
            <a:pPr marL="571500" lvl="0" indent="-571500" algn="ctr">
              <a:spcBef>
                <a:spcPct val="0"/>
              </a:spcBef>
              <a:buFont typeface="Wingdings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Public Sans Bold"/>
            </a:endParaRPr>
          </a:p>
          <a:p>
            <a:pPr marL="571500" lvl="0" indent="-571500" algn="ctr"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Public Sans Bold"/>
              </a:rPr>
              <a:t>Zona di </a:t>
            </a:r>
            <a:r>
              <a:rPr lang="en-US" sz="2000" dirty="0" err="1">
                <a:solidFill>
                  <a:srgbClr val="000000"/>
                </a:solidFill>
                <a:latin typeface="Public Sans Bold"/>
              </a:rPr>
              <a:t>residenza</a:t>
            </a:r>
            <a:endParaRPr lang="en-US" sz="2000" dirty="0">
              <a:solidFill>
                <a:srgbClr val="000000"/>
              </a:solidFill>
              <a:latin typeface="Public Sans Bold"/>
            </a:endParaRPr>
          </a:p>
          <a:p>
            <a:pPr marL="571500" lvl="0" indent="-571500" algn="ctr"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latin typeface="Public Sans Bold"/>
              </a:rPr>
              <a:t>Intensità</a:t>
            </a:r>
            <a:r>
              <a:rPr lang="en-US" sz="2000" dirty="0">
                <a:solidFill>
                  <a:srgbClr val="000000"/>
                </a:solidFill>
                <a:latin typeface="Public Sans Bold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latin typeface="Public Sans Bold"/>
              </a:rPr>
              <a:t>traffico</a:t>
            </a:r>
            <a:endParaRPr lang="en-US" sz="2000" dirty="0">
              <a:solidFill>
                <a:srgbClr val="000000"/>
              </a:solidFill>
              <a:latin typeface="Public Sans Bold"/>
            </a:endParaRPr>
          </a:p>
          <a:p>
            <a:pPr marL="571500" lvl="0" indent="-571500" algn="ctr"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latin typeface="Public Sans Bold"/>
              </a:rPr>
              <a:t>Presenza</a:t>
            </a:r>
            <a:r>
              <a:rPr lang="en-US" sz="2000" dirty="0">
                <a:solidFill>
                  <a:srgbClr val="000000"/>
                </a:solidFill>
                <a:latin typeface="Public Sans Bold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latin typeface="Public Sans Bold"/>
              </a:rPr>
              <a:t>industrie</a:t>
            </a:r>
            <a:endParaRPr lang="en-US" sz="2000" dirty="0">
              <a:solidFill>
                <a:srgbClr val="000000"/>
              </a:solidFill>
              <a:latin typeface="Public Sans Bold"/>
            </a:endParaRPr>
          </a:p>
          <a:p>
            <a:pPr marL="571500" lvl="0" indent="-571500" algn="ctr">
              <a:spcBef>
                <a:spcPct val="0"/>
              </a:spcBef>
              <a:buFont typeface="Wingdings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Public Sans Bold"/>
            </a:endParaRPr>
          </a:p>
          <a:p>
            <a:pPr lvl="0" algn="ctr"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Public Sans Bold"/>
            </a:endParaRPr>
          </a:p>
          <a:p>
            <a:pPr lvl="0" algn="ctr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ublic Sans Bold"/>
              </a:rPr>
              <a:t>Abitudini</a:t>
            </a:r>
            <a:r>
              <a:rPr lang="en-US" sz="3600" dirty="0">
                <a:solidFill>
                  <a:srgbClr val="000000"/>
                </a:solidFill>
                <a:latin typeface="Public Sans Bold"/>
              </a:rPr>
              <a:t> di vita</a:t>
            </a:r>
          </a:p>
          <a:p>
            <a:pPr marL="571500" lvl="0" indent="-571500" algn="ctr"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latin typeface="Public Sans Bold"/>
              </a:rPr>
              <a:t>Fumo</a:t>
            </a:r>
            <a:r>
              <a:rPr lang="en-US" sz="2000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ublic Sans Bold"/>
              </a:rPr>
              <a:t>passivo</a:t>
            </a:r>
            <a:endParaRPr lang="en-US" sz="2000" dirty="0">
              <a:solidFill>
                <a:srgbClr val="000000"/>
              </a:solidFill>
              <a:latin typeface="Public Sans Bold"/>
            </a:endParaRPr>
          </a:p>
          <a:p>
            <a:pPr marL="571500" lvl="0" indent="-571500" algn="ctr">
              <a:spcBef>
                <a:spcPct val="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Public Sans Bold"/>
              </a:rPr>
              <a:t>Tipo di </a:t>
            </a:r>
            <a:r>
              <a:rPr lang="en-US" sz="2000" dirty="0" err="1">
                <a:solidFill>
                  <a:srgbClr val="000000"/>
                </a:solidFill>
                <a:latin typeface="Public Sans Bold"/>
              </a:rPr>
              <a:t>alimentazione</a:t>
            </a:r>
            <a:r>
              <a:rPr lang="en-US" sz="2000" dirty="0">
                <a:solidFill>
                  <a:srgbClr val="000000"/>
                </a:solidFill>
                <a:latin typeface="Public Sans Bold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Public Sans Bold"/>
              </a:rPr>
              <a:t>molluschi</a:t>
            </a:r>
            <a:r>
              <a:rPr lang="en-US" sz="2000" dirty="0">
                <a:solidFill>
                  <a:srgbClr val="000000"/>
                </a:solidFill>
                <a:latin typeface="Public Sans Bold"/>
              </a:rPr>
              <a:t> e </a:t>
            </a:r>
            <a:r>
              <a:rPr lang="en-US" sz="2000" dirty="0" err="1">
                <a:solidFill>
                  <a:srgbClr val="000000"/>
                </a:solidFill>
                <a:latin typeface="Public Sans Bold"/>
              </a:rPr>
              <a:t>crostacei</a:t>
            </a:r>
            <a:r>
              <a:rPr lang="en-US" sz="2000" dirty="0">
                <a:solidFill>
                  <a:srgbClr val="000000"/>
                </a:solidFill>
                <a:latin typeface="Public Sans Bold"/>
              </a:rPr>
              <a:t>)</a:t>
            </a:r>
          </a:p>
          <a:p>
            <a:pPr marL="571500" lvl="0" indent="-571500" algn="ctr">
              <a:spcBef>
                <a:spcPct val="0"/>
              </a:spcBef>
              <a:buFont typeface="Wingdings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Public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85401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3988310"/>
            <a:ext cx="18288000" cy="6260601"/>
          </a:xfrm>
          <a:prstGeom prst="rect">
            <a:avLst/>
          </a:prstGeom>
          <a:solidFill>
            <a:srgbClr val="F1F1F1"/>
          </a:solid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2710713" y="782225"/>
            <a:ext cx="12866559" cy="6457668"/>
            <a:chOff x="-261501" y="-1897032"/>
            <a:chExt cx="17155411" cy="8610224"/>
          </a:xfrm>
        </p:grpSpPr>
        <p:sp>
          <p:nvSpPr>
            <p:cNvPr id="8" name="TextBox 8"/>
            <p:cNvSpPr txBox="1"/>
            <p:nvPr/>
          </p:nvSpPr>
          <p:spPr>
            <a:xfrm>
              <a:off x="-261501" y="-1897032"/>
              <a:ext cx="17155411" cy="35145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10800"/>
                </a:lnSpc>
                <a:spcBef>
                  <a:spcPct val="0"/>
                </a:spcBef>
              </a:pPr>
              <a:r>
                <a:rPr lang="en-US" sz="8000" dirty="0" err="1">
                  <a:solidFill>
                    <a:srgbClr val="000000"/>
                  </a:solidFill>
                  <a:latin typeface="Public Sans Bold"/>
                </a:rPr>
                <a:t>Controllo</a:t>
              </a:r>
              <a:r>
                <a:rPr lang="en-US" sz="8000" dirty="0">
                  <a:solidFill>
                    <a:srgbClr val="000000"/>
                  </a:solidFill>
                  <a:latin typeface="Public Sans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Public Sans Bold"/>
                </a:rPr>
                <a:t>dei</a:t>
              </a:r>
              <a:r>
                <a:rPr lang="en-US" sz="8000" dirty="0">
                  <a:solidFill>
                    <a:srgbClr val="000000"/>
                  </a:solidFill>
                  <a:latin typeface="Public Sans Bold"/>
                </a:rPr>
                <a:t> bias e </a:t>
              </a:r>
              <a:r>
                <a:rPr lang="en-US" sz="8000" dirty="0" err="1">
                  <a:solidFill>
                    <a:srgbClr val="000000"/>
                  </a:solidFill>
                  <a:latin typeface="Public Sans Bold"/>
                </a:rPr>
                <a:t>limiti</a:t>
              </a:r>
              <a:r>
                <a:rPr lang="en-US" sz="8000" dirty="0">
                  <a:solidFill>
                    <a:srgbClr val="000000"/>
                  </a:solidFill>
                  <a:latin typeface="Public Sans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Public Sans Bold"/>
                </a:rPr>
                <a:t>dello</a:t>
              </a:r>
              <a:r>
                <a:rPr lang="en-US" sz="8000" dirty="0">
                  <a:solidFill>
                    <a:srgbClr val="000000"/>
                  </a:solidFill>
                  <a:latin typeface="Public Sans Bold"/>
                </a:rPr>
                <a:t> studio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767065" y="9525"/>
              <a:ext cx="1098291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9"/>
                </a:lnSpc>
              </a:pPr>
              <a:endParaRPr lang="en-US" sz="2499" dirty="0">
                <a:solidFill>
                  <a:srgbClr val="FA643F"/>
                </a:solidFill>
                <a:latin typeface="Public Sans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" y="6112482"/>
              <a:ext cx="16632413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endParaRPr lang="en-US" sz="2700" dirty="0">
                <a:solidFill>
                  <a:srgbClr val="000000"/>
                </a:solidFill>
                <a:latin typeface="Public Sans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 rot="2624">
              <a:off x="3" y="2177988"/>
              <a:ext cx="16632408" cy="0"/>
            </a:xfrm>
            <a:prstGeom prst="line">
              <a:avLst/>
            </a:prstGeom>
            <a:ln w="25400" cap="flat">
              <a:solidFill>
                <a:srgbClr val="FA643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0AC3B4-DE09-EDB9-C0B7-8E2AFE9BB9B8}"/>
              </a:ext>
            </a:extLst>
          </p:cNvPr>
          <p:cNvSpPr txBox="1"/>
          <p:nvPr/>
        </p:nvSpPr>
        <p:spPr>
          <a:xfrm>
            <a:off x="783771" y="4270355"/>
            <a:ext cx="16067314" cy="321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BIAS:</a:t>
            </a:r>
          </a:p>
          <a:p>
            <a:endParaRPr lang="it-IT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3200" i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Recall </a:t>
            </a:r>
            <a:r>
              <a:rPr lang="it-IT" sz="3200" i="1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bias</a:t>
            </a:r>
            <a:r>
              <a:rPr lang="it-IT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errore nel ricordare eventuale esposizione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3200" i="1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Selection</a:t>
            </a:r>
            <a:r>
              <a:rPr lang="it-IT" sz="3200" i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3200" i="1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bias</a:t>
            </a:r>
            <a:r>
              <a:rPr lang="it-IT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selezione non accurata dei casi e controlli (inclusione soggetti affetti da S. di Down)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603A9D-1FDE-505C-F10B-87102C634FC7}"/>
              </a:ext>
            </a:extLst>
          </p:cNvPr>
          <p:cNvSpPr txBox="1"/>
          <p:nvPr/>
        </p:nvSpPr>
        <p:spPr>
          <a:xfrm>
            <a:off x="9982200" y="587759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A334A87-83A2-AF47-3519-77291AF12AA6}"/>
              </a:ext>
            </a:extLst>
          </p:cNvPr>
          <p:cNvSpPr txBox="1"/>
          <p:nvPr/>
        </p:nvSpPr>
        <p:spPr>
          <a:xfrm>
            <a:off x="783771" y="7835816"/>
            <a:ext cx="171232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LIMITI:</a:t>
            </a:r>
          </a:p>
          <a:p>
            <a:endParaRPr lang="it-IT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t-IT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somministrazione di un questionario a posteriori rispetto alla comparsa della LLA con impossibilità di misurare i livelli di metalli pesanti nei fluidi biologici.</a:t>
            </a:r>
          </a:p>
        </p:txBody>
      </p:sp>
      <p:pic>
        <p:nvPicPr>
          <p:cNvPr id="12" name="Immagine 11" descr="Immagine che contiene testo, lettera, carta, arte&#10;&#10;Descrizione generata automaticamente">
            <a:extLst>
              <a:ext uri="{FF2B5EF4-FFF2-40B4-BE49-F238E27FC236}">
                <a16:creationId xmlns:a16="http://schemas.microsoft.com/office/drawing/2014/main" id="{49E3FCF9-DD4B-E4AD-D369-16D77FF52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491" y="2326584"/>
            <a:ext cx="4839365" cy="321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41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F1F1F1"/>
          </a:solidFill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2685866" y="3318997"/>
            <a:ext cx="13773333" cy="3693100"/>
            <a:chOff x="-271195" y="9525"/>
            <a:chExt cx="16903613" cy="4924134"/>
          </a:xfrm>
        </p:grpSpPr>
        <p:sp>
          <p:nvSpPr>
            <p:cNvPr id="4" name="TextBox 4"/>
            <p:cNvSpPr txBox="1"/>
            <p:nvPr/>
          </p:nvSpPr>
          <p:spPr>
            <a:xfrm>
              <a:off x="-200831" y="1240340"/>
              <a:ext cx="16632404" cy="3693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800"/>
                </a:lnSpc>
                <a:spcBef>
                  <a:spcPct val="0"/>
                </a:spcBef>
              </a:pPr>
              <a:r>
                <a:rPr lang="en-US" sz="9000" dirty="0" err="1">
                  <a:solidFill>
                    <a:srgbClr val="000000"/>
                  </a:solidFill>
                  <a:latin typeface="Public Sans Bold"/>
                </a:rPr>
                <a:t>Grazie</a:t>
              </a:r>
              <a:r>
                <a:rPr lang="en-US" sz="9000" dirty="0">
                  <a:solidFill>
                    <a:srgbClr val="000000"/>
                  </a:solidFill>
                  <a:latin typeface="Public Sans Bold"/>
                </a:rPr>
                <a:t> </a:t>
              </a:r>
              <a:r>
                <a:rPr lang="en-US" sz="9000" dirty="0" err="1">
                  <a:solidFill>
                    <a:srgbClr val="000000"/>
                  </a:solidFill>
                  <a:latin typeface="Public Sans Bold"/>
                </a:rPr>
                <a:t>dell’attenzione</a:t>
              </a:r>
              <a:r>
                <a:rPr lang="en-US" sz="9000" dirty="0">
                  <a:solidFill>
                    <a:srgbClr val="000000"/>
                  </a:solidFill>
                  <a:latin typeface="Public Sans Bold"/>
                </a:rPr>
                <a:t> !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767065" y="9525"/>
              <a:ext cx="1098291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9"/>
                </a:lnSpc>
              </a:pPr>
              <a:endParaRPr lang="en-US" sz="2499" dirty="0">
                <a:solidFill>
                  <a:srgbClr val="FA643F"/>
                </a:solidFill>
                <a:latin typeface="Public Sans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" y="4283682"/>
              <a:ext cx="16632413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endParaRPr lang="en-US" sz="2700" dirty="0">
                <a:solidFill>
                  <a:srgbClr val="000000"/>
                </a:solidFill>
                <a:latin typeface="Public Sans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 rot="2624">
              <a:off x="-271195" y="3885315"/>
              <a:ext cx="16632409" cy="0"/>
            </a:xfrm>
            <a:prstGeom prst="line">
              <a:avLst/>
            </a:prstGeom>
            <a:ln w="25400" cap="flat">
              <a:solidFill>
                <a:srgbClr val="FA643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486</Words>
  <Application>Microsoft Macintosh PowerPoint</Application>
  <PresentationFormat>Personalizzato</PresentationFormat>
  <Paragraphs>63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Public Sans Bold</vt:lpstr>
      <vt:lpstr>Calibri</vt:lpstr>
      <vt:lpstr>Open Sans</vt:lpstr>
      <vt:lpstr>Wingdings</vt:lpstr>
      <vt:lpstr>Public Sans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SVILUPPO DI PROTOCOLLI DI RICERCA</dc:title>
  <cp:lastModifiedBy>Elisa Lombardi</cp:lastModifiedBy>
  <cp:revision>13</cp:revision>
  <dcterms:created xsi:type="dcterms:W3CDTF">2006-08-16T00:00:00Z</dcterms:created>
  <dcterms:modified xsi:type="dcterms:W3CDTF">2024-03-20T15:00:17Z</dcterms:modified>
  <dc:identifier>DAF_-_qhlC0</dc:identifier>
</cp:coreProperties>
</file>