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handoutMasterIdLst>
    <p:handoutMasterId r:id="rId59"/>
  </p:handoutMasterIdLst>
  <p:sldIdLst>
    <p:sldId id="257" r:id="rId3"/>
    <p:sldId id="579" r:id="rId4"/>
    <p:sldId id="580" r:id="rId5"/>
    <p:sldId id="581" r:id="rId6"/>
    <p:sldId id="582" r:id="rId7"/>
    <p:sldId id="583" r:id="rId8"/>
    <p:sldId id="584" r:id="rId9"/>
    <p:sldId id="585" r:id="rId10"/>
    <p:sldId id="586" r:id="rId11"/>
    <p:sldId id="588" r:id="rId12"/>
    <p:sldId id="423" r:id="rId13"/>
    <p:sldId id="424" r:id="rId14"/>
    <p:sldId id="425" r:id="rId15"/>
    <p:sldId id="426" r:id="rId16"/>
    <p:sldId id="427" r:id="rId17"/>
    <p:sldId id="428" r:id="rId18"/>
    <p:sldId id="429" r:id="rId19"/>
    <p:sldId id="430" r:id="rId20"/>
    <p:sldId id="336" r:id="rId21"/>
    <p:sldId id="431" r:id="rId22"/>
    <p:sldId id="436" r:id="rId23"/>
    <p:sldId id="437" r:id="rId24"/>
    <p:sldId id="438" r:id="rId25"/>
    <p:sldId id="570" r:id="rId26"/>
    <p:sldId id="386" r:id="rId27"/>
    <p:sldId id="574" r:id="rId28"/>
    <p:sldId id="618" r:id="rId29"/>
    <p:sldId id="619" r:id="rId30"/>
    <p:sldId id="591" r:id="rId31"/>
    <p:sldId id="617" r:id="rId32"/>
    <p:sldId id="616" r:id="rId33"/>
    <p:sldId id="420" r:id="rId34"/>
    <p:sldId id="433" r:id="rId35"/>
    <p:sldId id="434" r:id="rId36"/>
    <p:sldId id="575" r:id="rId37"/>
    <p:sldId id="576" r:id="rId38"/>
    <p:sldId id="477" r:id="rId39"/>
    <p:sldId id="476" r:id="rId40"/>
    <p:sldId id="577" r:id="rId41"/>
    <p:sldId id="363" r:id="rId42"/>
    <p:sldId id="367" r:id="rId43"/>
    <p:sldId id="578" r:id="rId44"/>
    <p:sldId id="589" r:id="rId45"/>
    <p:sldId id="590" r:id="rId46"/>
    <p:sldId id="620" r:id="rId47"/>
    <p:sldId id="587" r:id="rId48"/>
    <p:sldId id="622" r:id="rId49"/>
    <p:sldId id="633" r:id="rId50"/>
    <p:sldId id="511" r:id="rId51"/>
    <p:sldId id="510" r:id="rId52"/>
    <p:sldId id="513" r:id="rId53"/>
    <p:sldId id="623" r:id="rId54"/>
    <p:sldId id="624" r:id="rId55"/>
    <p:sldId id="627" r:id="rId56"/>
    <p:sldId id="626" r:id="rId57"/>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8"/>
    <p:restoredTop sz="94609"/>
  </p:normalViewPr>
  <p:slideViewPr>
    <p:cSldViewPr>
      <p:cViewPr varScale="1">
        <p:scale>
          <a:sx n="184" d="100"/>
          <a:sy n="184" d="100"/>
        </p:scale>
        <p:origin x="176" y="4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53975" cap="rnd">
              <a:solidFill>
                <a:schemeClr val="accent2"/>
              </a:solidFill>
              <a:round/>
            </a:ln>
            <a:effectLst/>
          </c:spPr>
          <c:marker>
            <c:symbol val="circle"/>
            <c:size val="5"/>
            <c:spPr>
              <a:solidFill>
                <a:schemeClr val="accent1"/>
              </a:solidFill>
              <a:ln w="9525">
                <a:solidFill>
                  <a:schemeClr val="accent1"/>
                </a:solidFill>
              </a:ln>
              <a:effectLst/>
            </c:spPr>
          </c:marker>
          <c:dPt>
            <c:idx val="16"/>
            <c:marker>
              <c:symbol val="circle"/>
              <c:size val="5"/>
              <c:spPr>
                <a:solidFill>
                  <a:schemeClr val="accent1"/>
                </a:solidFill>
                <a:ln w="9525">
                  <a:solidFill>
                    <a:schemeClr val="accent1"/>
                  </a:solidFill>
                </a:ln>
                <a:effectLst/>
              </c:spPr>
            </c:marker>
            <c:bubble3D val="0"/>
            <c:spPr>
              <a:ln w="53975" cap="rnd" cmpd="sng">
                <a:solidFill>
                  <a:schemeClr val="accent2"/>
                </a:solidFill>
                <a:round/>
              </a:ln>
              <a:effectLst/>
            </c:spPr>
            <c:extLst>
              <c:ext xmlns:c16="http://schemas.microsoft.com/office/drawing/2014/chart" uri="{C3380CC4-5D6E-409C-BE32-E72D297353CC}">
                <c16:uniqueId val="{00000001-26C9-CB45-B9E7-0B6369D2C4CC}"/>
              </c:ext>
            </c:extLst>
          </c:dPt>
          <c:xVal>
            <c:numRef>
              <c:f>Foglio1!$A$1:$A$20</c:f>
              <c:numCache>
                <c:formatCode>0</c:formatCode>
                <c:ptCount val="20"/>
                <c:pt idx="0">
                  <c:v>2004</c:v>
                </c:pt>
                <c:pt idx="1">
                  <c:v>2005</c:v>
                </c:pt>
                <c:pt idx="2">
                  <c:v>2006</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xVal>
          <c:yVal>
            <c:numRef>
              <c:f>Foglio1!$B$1:$B$20</c:f>
              <c:numCache>
                <c:formatCode>0</c:formatCode>
                <c:ptCount val="20"/>
                <c:pt idx="0">
                  <c:v>1</c:v>
                </c:pt>
                <c:pt idx="1">
                  <c:v>1</c:v>
                </c:pt>
                <c:pt idx="2">
                  <c:v>2</c:v>
                </c:pt>
                <c:pt idx="3">
                  <c:v>1</c:v>
                </c:pt>
                <c:pt idx="4">
                  <c:v>1</c:v>
                </c:pt>
                <c:pt idx="5">
                  <c:v>1</c:v>
                </c:pt>
                <c:pt idx="6">
                  <c:v>2</c:v>
                </c:pt>
                <c:pt idx="7">
                  <c:v>6</c:v>
                </c:pt>
                <c:pt idx="8">
                  <c:v>2</c:v>
                </c:pt>
                <c:pt idx="9">
                  <c:v>4</c:v>
                </c:pt>
                <c:pt idx="10">
                  <c:v>1</c:v>
                </c:pt>
                <c:pt idx="11">
                  <c:v>6</c:v>
                </c:pt>
                <c:pt idx="12">
                  <c:v>8</c:v>
                </c:pt>
                <c:pt idx="13">
                  <c:v>5</c:v>
                </c:pt>
                <c:pt idx="14">
                  <c:v>9</c:v>
                </c:pt>
                <c:pt idx="15">
                  <c:v>22</c:v>
                </c:pt>
                <c:pt idx="16">
                  <c:v>54</c:v>
                </c:pt>
                <c:pt idx="17">
                  <c:v>92</c:v>
                </c:pt>
                <c:pt idx="18">
                  <c:v>175</c:v>
                </c:pt>
                <c:pt idx="19">
                  <c:v>110</c:v>
                </c:pt>
              </c:numCache>
            </c:numRef>
          </c:yVal>
          <c:smooth val="0"/>
          <c:extLst>
            <c:ext xmlns:c16="http://schemas.microsoft.com/office/drawing/2014/chart" uri="{C3380CC4-5D6E-409C-BE32-E72D297353CC}">
              <c16:uniqueId val="{00000000-26C9-CB45-B9E7-0B6369D2C4CC}"/>
            </c:ext>
          </c:extLst>
        </c:ser>
        <c:dLbls>
          <c:showLegendKey val="0"/>
          <c:showVal val="0"/>
          <c:showCatName val="0"/>
          <c:showSerName val="0"/>
          <c:showPercent val="0"/>
          <c:showBubbleSize val="0"/>
        </c:dLbls>
        <c:axId val="972163088"/>
        <c:axId val="972164800"/>
      </c:scatterChart>
      <c:valAx>
        <c:axId val="972163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72164800"/>
        <c:crosses val="autoZero"/>
        <c:crossBetween val="midCat"/>
      </c:valAx>
      <c:valAx>
        <c:axId val="97216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721630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A85124DE-183D-676E-B1A9-ABB7F28E8FF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ltLang="en-US"/>
          </a:p>
        </p:txBody>
      </p:sp>
      <p:sp>
        <p:nvSpPr>
          <p:cNvPr id="211971" name="Rectangle 3">
            <a:extLst>
              <a:ext uri="{FF2B5EF4-FFF2-40B4-BE49-F238E27FC236}">
                <a16:creationId xmlns:a16="http://schemas.microsoft.com/office/drawing/2014/main" id="{5233A4D4-0A39-C621-2478-5463A743C605}"/>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ltLang="en-US"/>
          </a:p>
        </p:txBody>
      </p:sp>
      <p:sp>
        <p:nvSpPr>
          <p:cNvPr id="211972" name="Rectangle 4">
            <a:extLst>
              <a:ext uri="{FF2B5EF4-FFF2-40B4-BE49-F238E27FC236}">
                <a16:creationId xmlns:a16="http://schemas.microsoft.com/office/drawing/2014/main" id="{C883FB36-98A7-5EA6-1455-6F242B490456}"/>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ltLang="en-US"/>
          </a:p>
        </p:txBody>
      </p:sp>
      <p:sp>
        <p:nvSpPr>
          <p:cNvPr id="211973" name="Rectangle 5">
            <a:extLst>
              <a:ext uri="{FF2B5EF4-FFF2-40B4-BE49-F238E27FC236}">
                <a16:creationId xmlns:a16="http://schemas.microsoft.com/office/drawing/2014/main" id="{5696E9DD-DE23-E975-5F63-EF5CDA3A9F99}"/>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49E2A01-B376-454E-A30C-3D79FE1D06B5}" type="slidenum">
              <a:rPr lang="en-US" altLang="it-IT"/>
              <a:pPr/>
              <a:t>‹N›</a:t>
            </a:fld>
            <a:endParaRPr lang="en-US"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B7227F6-65BB-7396-92E5-05066E4EFE9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GB" altLang="en-US"/>
          </a:p>
        </p:txBody>
      </p:sp>
      <p:sp>
        <p:nvSpPr>
          <p:cNvPr id="12291" name="Rectangle 3">
            <a:extLst>
              <a:ext uri="{FF2B5EF4-FFF2-40B4-BE49-F238E27FC236}">
                <a16:creationId xmlns:a16="http://schemas.microsoft.com/office/drawing/2014/main" id="{D9851D1C-954E-20E6-2A0A-AE7E236FDED9}"/>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GB" altLang="en-US"/>
          </a:p>
        </p:txBody>
      </p:sp>
      <p:sp>
        <p:nvSpPr>
          <p:cNvPr id="47108" name="Rectangle 4">
            <a:extLst>
              <a:ext uri="{FF2B5EF4-FFF2-40B4-BE49-F238E27FC236}">
                <a16:creationId xmlns:a16="http://schemas.microsoft.com/office/drawing/2014/main" id="{41AF6BD3-0DB0-334B-CF9E-5478EFC921AF}"/>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12293" name="Rectangle 5">
            <a:extLst>
              <a:ext uri="{FF2B5EF4-FFF2-40B4-BE49-F238E27FC236}">
                <a16:creationId xmlns:a16="http://schemas.microsoft.com/office/drawing/2014/main" id="{5276D1A3-F28C-0D14-D2F7-DC5899F14BF9}"/>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Fare clic per modificare gli stili del testo dello schema</a:t>
            </a:r>
          </a:p>
          <a:p>
            <a:pPr lvl="1"/>
            <a:r>
              <a:rPr lang="en-US" altLang="en-US" noProof="0"/>
              <a:t>Secondo livello</a:t>
            </a:r>
          </a:p>
          <a:p>
            <a:pPr lvl="2"/>
            <a:r>
              <a:rPr lang="en-US" altLang="en-US" noProof="0"/>
              <a:t>Terzo livello</a:t>
            </a:r>
          </a:p>
          <a:p>
            <a:pPr lvl="3"/>
            <a:r>
              <a:rPr lang="en-US" altLang="en-US" noProof="0"/>
              <a:t>Quarto livello</a:t>
            </a:r>
          </a:p>
          <a:p>
            <a:pPr lvl="4"/>
            <a:r>
              <a:rPr lang="en-US" altLang="en-US" noProof="0"/>
              <a:t>Quinto livello</a:t>
            </a:r>
          </a:p>
        </p:txBody>
      </p:sp>
      <p:sp>
        <p:nvSpPr>
          <p:cNvPr id="12294" name="Rectangle 6">
            <a:extLst>
              <a:ext uri="{FF2B5EF4-FFF2-40B4-BE49-F238E27FC236}">
                <a16:creationId xmlns:a16="http://schemas.microsoft.com/office/drawing/2014/main" id="{E1868FC4-D051-7473-84AD-405516945F5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GB" altLang="en-US"/>
          </a:p>
        </p:txBody>
      </p:sp>
      <p:sp>
        <p:nvSpPr>
          <p:cNvPr id="12295" name="Rectangle 7">
            <a:extLst>
              <a:ext uri="{FF2B5EF4-FFF2-40B4-BE49-F238E27FC236}">
                <a16:creationId xmlns:a16="http://schemas.microsoft.com/office/drawing/2014/main" id="{88FF0D82-C2A8-FA0D-DB94-7392ACA38ECE}"/>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533584F-809C-6145-BC3E-01EDFA85312E}" type="slidenum">
              <a:rPr lang="en-GB" altLang="it-IT"/>
              <a:pPr/>
              <a:t>‹N›</a:t>
            </a:fld>
            <a:endParaRPr lang="en-GB"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BA2A6F3-C742-CDB7-393E-69086D5089CD}"/>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269BF9F-F2D1-DB48-A45F-B67F73C395B0}" type="slidenum">
              <a:rPr lang="en-GB" altLang="it-IT" sz="1200"/>
              <a:pPr eaLnBrk="1" hangingPunct="1"/>
              <a:t>1</a:t>
            </a:fld>
            <a:endParaRPr lang="en-GB" altLang="it-IT" sz="1200"/>
          </a:p>
        </p:txBody>
      </p:sp>
      <p:sp>
        <p:nvSpPr>
          <p:cNvPr id="48131" name="Rectangle 2">
            <a:extLst>
              <a:ext uri="{FF2B5EF4-FFF2-40B4-BE49-F238E27FC236}">
                <a16:creationId xmlns:a16="http://schemas.microsoft.com/office/drawing/2014/main" id="{FA9068F4-6E38-0D36-CBA1-F804F7F64E52}"/>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56B1354C-D655-41DD-9014-BE56DFB0BD22}"/>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061409C-930C-5D2D-FA18-EAEDA7FC8DFB}"/>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99B44BF-EF1E-0C40-9FDE-F480CCA19E9C}" type="slidenum">
              <a:rPr lang="en-GB" altLang="it-IT" sz="1200"/>
              <a:pPr eaLnBrk="1" hangingPunct="1"/>
              <a:t>10</a:t>
            </a:fld>
            <a:endParaRPr lang="en-GB" altLang="it-IT" sz="1200"/>
          </a:p>
        </p:txBody>
      </p:sp>
      <p:sp>
        <p:nvSpPr>
          <p:cNvPr id="87043" name="Rectangle 2">
            <a:extLst>
              <a:ext uri="{FF2B5EF4-FFF2-40B4-BE49-F238E27FC236}">
                <a16:creationId xmlns:a16="http://schemas.microsoft.com/office/drawing/2014/main" id="{8521188D-4405-B018-426F-0CF067B6E3B5}"/>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21D4D80B-2B7E-4FAF-BA03-191B7DEF0B9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162011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03EE16E-3BA6-BAA2-84C8-82B3EFA1A708}"/>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CD82DAE-FE9B-5545-82FE-AF59AB78EA8F}" type="slidenum">
              <a:rPr lang="en-GB" altLang="it-IT" sz="1200"/>
              <a:pPr eaLnBrk="1" hangingPunct="1"/>
              <a:t>12</a:t>
            </a:fld>
            <a:endParaRPr lang="en-GB" altLang="it-IT" sz="1200"/>
          </a:p>
        </p:txBody>
      </p:sp>
      <p:sp>
        <p:nvSpPr>
          <p:cNvPr id="54275" name="Rectangle 2">
            <a:extLst>
              <a:ext uri="{FF2B5EF4-FFF2-40B4-BE49-F238E27FC236}">
                <a16:creationId xmlns:a16="http://schemas.microsoft.com/office/drawing/2014/main" id="{A9B2219C-5A42-5FAF-C0DB-335693C0C659}"/>
              </a:ext>
            </a:extLst>
          </p:cNvPr>
          <p:cNvSpPr>
            <a:spLocks noGrp="1" noRot="1" noChangeAspect="1" noChangeArrowheads="1" noTextEdit="1"/>
          </p:cNvSpPr>
          <p:nvPr>
            <p:ph type="sldImg"/>
          </p:nvPr>
        </p:nvSpPr>
        <p:spPr>
          <a:xfrm>
            <a:off x="382588" y="685800"/>
            <a:ext cx="6096000" cy="3429000"/>
          </a:xfrm>
          <a:ln/>
        </p:spPr>
      </p:sp>
      <p:sp>
        <p:nvSpPr>
          <p:cNvPr id="54276" name="Rectangle 3">
            <a:extLst>
              <a:ext uri="{FF2B5EF4-FFF2-40B4-BE49-F238E27FC236}">
                <a16:creationId xmlns:a16="http://schemas.microsoft.com/office/drawing/2014/main" id="{75A72BB9-66C4-4627-BEBF-FCF7EE6FF023}"/>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3427435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B78354A-8FD0-6567-06B8-15B5F9EA4206}"/>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AFA27FE-1206-DE41-925E-42B016049C1F}" type="slidenum">
              <a:rPr lang="en-GB" altLang="it-IT" sz="1200"/>
              <a:pPr eaLnBrk="1" hangingPunct="1"/>
              <a:t>13</a:t>
            </a:fld>
            <a:endParaRPr lang="en-GB" altLang="it-IT" sz="1200"/>
          </a:p>
        </p:txBody>
      </p:sp>
      <p:sp>
        <p:nvSpPr>
          <p:cNvPr id="55299" name="Rectangle 2">
            <a:extLst>
              <a:ext uri="{FF2B5EF4-FFF2-40B4-BE49-F238E27FC236}">
                <a16:creationId xmlns:a16="http://schemas.microsoft.com/office/drawing/2014/main" id="{0149339D-ED9B-A77B-03F9-2985B38C8F60}"/>
              </a:ext>
            </a:extLst>
          </p:cNvPr>
          <p:cNvSpPr>
            <a:spLocks noGrp="1" noRot="1" noChangeAspect="1" noChangeArrowheads="1" noTextEdit="1"/>
          </p:cNvSpPr>
          <p:nvPr>
            <p:ph type="sldImg"/>
          </p:nvPr>
        </p:nvSpPr>
        <p:spPr>
          <a:xfrm>
            <a:off x="382588" y="685800"/>
            <a:ext cx="6096000" cy="3429000"/>
          </a:xfrm>
          <a:ln/>
        </p:spPr>
      </p:sp>
      <p:sp>
        <p:nvSpPr>
          <p:cNvPr id="55300" name="Rectangle 3">
            <a:extLst>
              <a:ext uri="{FF2B5EF4-FFF2-40B4-BE49-F238E27FC236}">
                <a16:creationId xmlns:a16="http://schemas.microsoft.com/office/drawing/2014/main" id="{39224A81-FF45-C7F4-E22C-767FFA1C3E7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19350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9889A0F-79B3-454A-13B5-229C8B3254E0}"/>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9042F67-6C5B-2C49-B5A9-FBE59B785F89}" type="slidenum">
              <a:rPr lang="en-GB" altLang="it-IT" sz="1200"/>
              <a:pPr eaLnBrk="1" hangingPunct="1"/>
              <a:t>14</a:t>
            </a:fld>
            <a:endParaRPr lang="en-GB" altLang="it-IT" sz="1200"/>
          </a:p>
        </p:txBody>
      </p:sp>
      <p:sp>
        <p:nvSpPr>
          <p:cNvPr id="56323" name="Rectangle 2">
            <a:extLst>
              <a:ext uri="{FF2B5EF4-FFF2-40B4-BE49-F238E27FC236}">
                <a16:creationId xmlns:a16="http://schemas.microsoft.com/office/drawing/2014/main" id="{15431788-2AE4-C7A6-F1C9-AFFE6B223561}"/>
              </a:ext>
            </a:extLst>
          </p:cNvPr>
          <p:cNvSpPr>
            <a:spLocks noGrp="1" noRot="1" noChangeAspect="1" noChangeArrowheads="1" noTextEdit="1"/>
          </p:cNvSpPr>
          <p:nvPr>
            <p:ph type="sldImg"/>
          </p:nvPr>
        </p:nvSpPr>
        <p:spPr>
          <a:xfrm>
            <a:off x="382588" y="685800"/>
            <a:ext cx="6096000" cy="3429000"/>
          </a:xfrm>
          <a:ln/>
        </p:spPr>
      </p:sp>
      <p:sp>
        <p:nvSpPr>
          <p:cNvPr id="56324" name="Rectangle 3">
            <a:extLst>
              <a:ext uri="{FF2B5EF4-FFF2-40B4-BE49-F238E27FC236}">
                <a16:creationId xmlns:a16="http://schemas.microsoft.com/office/drawing/2014/main" id="{DBC7FCBD-9AD8-9CE9-0C8C-6C9928A3F225}"/>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3481508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77A7529-E79A-6954-3413-00508514C66E}"/>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C3299FA-B935-654A-BBB0-ED7074C01E26}" type="slidenum">
              <a:rPr lang="en-GB" altLang="it-IT" sz="1200"/>
              <a:pPr eaLnBrk="1" hangingPunct="1"/>
              <a:t>15</a:t>
            </a:fld>
            <a:endParaRPr lang="en-GB" altLang="it-IT" sz="1200"/>
          </a:p>
        </p:txBody>
      </p:sp>
      <p:sp>
        <p:nvSpPr>
          <p:cNvPr id="57347" name="Rectangle 2">
            <a:extLst>
              <a:ext uri="{FF2B5EF4-FFF2-40B4-BE49-F238E27FC236}">
                <a16:creationId xmlns:a16="http://schemas.microsoft.com/office/drawing/2014/main" id="{2DE7FDFE-EE07-6BDD-AAB5-0FE5617E43AE}"/>
              </a:ext>
            </a:extLst>
          </p:cNvPr>
          <p:cNvSpPr>
            <a:spLocks noGrp="1" noRot="1" noChangeAspect="1" noChangeArrowheads="1" noTextEdit="1"/>
          </p:cNvSpPr>
          <p:nvPr>
            <p:ph type="sldImg"/>
          </p:nvPr>
        </p:nvSpPr>
        <p:spPr>
          <a:xfrm>
            <a:off x="382588" y="685800"/>
            <a:ext cx="6096000" cy="3429000"/>
          </a:xfrm>
          <a:ln/>
        </p:spPr>
      </p:sp>
      <p:sp>
        <p:nvSpPr>
          <p:cNvPr id="57348" name="Rectangle 3">
            <a:extLst>
              <a:ext uri="{FF2B5EF4-FFF2-40B4-BE49-F238E27FC236}">
                <a16:creationId xmlns:a16="http://schemas.microsoft.com/office/drawing/2014/main" id="{1A56C35F-09B6-C2E9-2BDF-027CF1368BE6}"/>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2982182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7224C33-E959-8858-5FDA-714D90E62BC6}"/>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A45210A-C407-CA4B-AC55-1EC560AFDE5B}" type="slidenum">
              <a:rPr lang="en-GB" altLang="it-IT" sz="1200"/>
              <a:pPr eaLnBrk="1" hangingPunct="1"/>
              <a:t>16</a:t>
            </a:fld>
            <a:endParaRPr lang="en-GB" altLang="it-IT" sz="1200"/>
          </a:p>
        </p:txBody>
      </p:sp>
      <p:sp>
        <p:nvSpPr>
          <p:cNvPr id="58371" name="Rectangle 2">
            <a:extLst>
              <a:ext uri="{FF2B5EF4-FFF2-40B4-BE49-F238E27FC236}">
                <a16:creationId xmlns:a16="http://schemas.microsoft.com/office/drawing/2014/main" id="{48BC4912-22C1-853E-C08D-33A943B4B9CA}"/>
              </a:ext>
            </a:extLst>
          </p:cNvPr>
          <p:cNvSpPr>
            <a:spLocks noGrp="1" noRot="1" noChangeAspect="1" noChangeArrowheads="1" noTextEdit="1"/>
          </p:cNvSpPr>
          <p:nvPr>
            <p:ph type="sldImg"/>
          </p:nvPr>
        </p:nvSpPr>
        <p:spPr>
          <a:xfrm>
            <a:off x="382588" y="685800"/>
            <a:ext cx="6096000" cy="3429000"/>
          </a:xfrm>
          <a:ln/>
        </p:spPr>
      </p:sp>
      <p:sp>
        <p:nvSpPr>
          <p:cNvPr id="58372" name="Rectangle 3">
            <a:extLst>
              <a:ext uri="{FF2B5EF4-FFF2-40B4-BE49-F238E27FC236}">
                <a16:creationId xmlns:a16="http://schemas.microsoft.com/office/drawing/2014/main" id="{D1DD60B7-E8E5-A4B4-E650-3C956AD6229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atin typeface="Times New Roman" charset="0"/>
              <a:cs typeface="+mn-cs"/>
            </a:endParaRPr>
          </a:p>
        </p:txBody>
      </p:sp>
    </p:spTree>
    <p:extLst>
      <p:ext uri="{BB962C8B-B14F-4D97-AF65-F5344CB8AC3E}">
        <p14:creationId xmlns:p14="http://schemas.microsoft.com/office/powerpoint/2010/main" val="824916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B4BF997-5D3B-985E-D6D5-195916F75766}"/>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73A5E66-CE2A-5B42-A986-D5B0CEA72611}" type="slidenum">
              <a:rPr lang="en-GB" altLang="it-IT" sz="1200"/>
              <a:pPr eaLnBrk="1" hangingPunct="1"/>
              <a:t>17</a:t>
            </a:fld>
            <a:endParaRPr lang="en-GB" altLang="it-IT" sz="1200"/>
          </a:p>
        </p:txBody>
      </p:sp>
      <p:sp>
        <p:nvSpPr>
          <p:cNvPr id="59395" name="Rectangle 2">
            <a:extLst>
              <a:ext uri="{FF2B5EF4-FFF2-40B4-BE49-F238E27FC236}">
                <a16:creationId xmlns:a16="http://schemas.microsoft.com/office/drawing/2014/main" id="{B2E9B1C7-FAB0-7946-D22A-2EF65803F2F6}"/>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A563533C-A9DB-3B1F-F44D-EA8CCD2A82F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69271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1F819D6-1BC4-BC47-322E-BBD6D9757832}"/>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0559B2B-2747-8A4C-8BB2-79FBA759A65B}" type="slidenum">
              <a:rPr lang="en-GB" altLang="it-IT" sz="1200"/>
              <a:pPr eaLnBrk="1" hangingPunct="1"/>
              <a:t>18</a:t>
            </a:fld>
            <a:endParaRPr lang="en-GB" altLang="it-IT" sz="1200"/>
          </a:p>
        </p:txBody>
      </p:sp>
      <p:sp>
        <p:nvSpPr>
          <p:cNvPr id="60419" name="Rectangle 2">
            <a:extLst>
              <a:ext uri="{FF2B5EF4-FFF2-40B4-BE49-F238E27FC236}">
                <a16:creationId xmlns:a16="http://schemas.microsoft.com/office/drawing/2014/main" id="{09C1547D-6DB7-A61A-9444-CB96E4037C3C}"/>
              </a:ext>
            </a:extLst>
          </p:cNvPr>
          <p:cNvSpPr>
            <a:spLocks noGrp="1" noRot="1" noChangeAspect="1" noChangeArrowheads="1" noTextEdit="1"/>
          </p:cNvSpPr>
          <p:nvPr>
            <p:ph type="sldImg"/>
          </p:nvPr>
        </p:nvSpPr>
        <p:spPr>
          <a:xfrm>
            <a:off x="382588" y="685800"/>
            <a:ext cx="6096000" cy="3429000"/>
          </a:xfrm>
          <a:ln/>
        </p:spPr>
      </p:sp>
      <p:sp>
        <p:nvSpPr>
          <p:cNvPr id="60420" name="Rectangle 3">
            <a:extLst>
              <a:ext uri="{FF2B5EF4-FFF2-40B4-BE49-F238E27FC236}">
                <a16:creationId xmlns:a16="http://schemas.microsoft.com/office/drawing/2014/main" id="{AA2F7DE0-DED7-365D-E912-9E271DE8244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atin typeface="Times New Roman" charset="0"/>
              <a:cs typeface="+mn-cs"/>
            </a:endParaRPr>
          </a:p>
        </p:txBody>
      </p:sp>
    </p:spTree>
    <p:extLst>
      <p:ext uri="{BB962C8B-B14F-4D97-AF65-F5344CB8AC3E}">
        <p14:creationId xmlns:p14="http://schemas.microsoft.com/office/powerpoint/2010/main" val="2972709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39EC4C6E-8A54-7948-BCD2-A617386C06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EAF47B1-07A3-474E-B581-A68317B14920}" type="slidenum">
              <a:rPr lang="en-US" altLang="it-IT" sz="1200"/>
              <a:pPr eaLnBrk="1" hangingPunct="1"/>
              <a:t>21</a:t>
            </a:fld>
            <a:endParaRPr lang="en-US" altLang="it-IT" sz="1200"/>
          </a:p>
        </p:txBody>
      </p:sp>
      <p:sp>
        <p:nvSpPr>
          <p:cNvPr id="66562" name="Rectangle 1026">
            <a:extLst>
              <a:ext uri="{FF2B5EF4-FFF2-40B4-BE49-F238E27FC236}">
                <a16:creationId xmlns:a16="http://schemas.microsoft.com/office/drawing/2014/main" id="{8121178F-D77F-554C-B05F-15CFF2963F4F}"/>
              </a:ext>
            </a:extLst>
          </p:cNvPr>
          <p:cNvSpPr>
            <a:spLocks noGrp="1" noRot="1" noChangeAspect="1" noChangeArrowheads="1" noTextEdit="1"/>
          </p:cNvSpPr>
          <p:nvPr>
            <p:ph type="sldImg"/>
          </p:nvPr>
        </p:nvSpPr>
        <p:spPr>
          <a:xfrm>
            <a:off x="381000" y="685800"/>
            <a:ext cx="6096000" cy="3429000"/>
          </a:xfrm>
          <a:ln/>
        </p:spPr>
      </p:sp>
      <p:sp>
        <p:nvSpPr>
          <p:cNvPr id="66563" name="Rectangle 1027">
            <a:extLst>
              <a:ext uri="{FF2B5EF4-FFF2-40B4-BE49-F238E27FC236}">
                <a16:creationId xmlns:a16="http://schemas.microsoft.com/office/drawing/2014/main" id="{3378A4C6-29C1-A04E-9C36-9A0FE1A4FD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C58828A4-5229-3C43-B389-25811FD4EE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EB9151C-E9D6-3C40-9C07-0DC04EEE09DD}" type="slidenum">
              <a:rPr lang="en-US" altLang="it-IT" sz="1200"/>
              <a:pPr eaLnBrk="1" hangingPunct="1"/>
              <a:t>22</a:t>
            </a:fld>
            <a:endParaRPr lang="en-US" altLang="it-IT" sz="1200"/>
          </a:p>
        </p:txBody>
      </p:sp>
      <p:sp>
        <p:nvSpPr>
          <p:cNvPr id="68610" name="Rectangle 2">
            <a:extLst>
              <a:ext uri="{FF2B5EF4-FFF2-40B4-BE49-F238E27FC236}">
                <a16:creationId xmlns:a16="http://schemas.microsoft.com/office/drawing/2014/main" id="{C719F901-E114-0245-9628-0DC367FDBC34}"/>
              </a:ext>
            </a:extLst>
          </p:cNvPr>
          <p:cNvSpPr>
            <a:spLocks noGrp="1" noRot="1" noChangeAspect="1" noChangeArrowheads="1" noTextEdit="1"/>
          </p:cNvSpPr>
          <p:nvPr>
            <p:ph type="sldImg"/>
          </p:nvPr>
        </p:nvSpPr>
        <p:spPr>
          <a:xfrm>
            <a:off x="381000" y="685800"/>
            <a:ext cx="6096000" cy="3429000"/>
          </a:xfrm>
          <a:ln/>
        </p:spPr>
      </p:sp>
      <p:sp>
        <p:nvSpPr>
          <p:cNvPr id="68611" name="Rectangle 3">
            <a:extLst>
              <a:ext uri="{FF2B5EF4-FFF2-40B4-BE49-F238E27FC236}">
                <a16:creationId xmlns:a16="http://schemas.microsoft.com/office/drawing/2014/main" id="{CCD5A2B4-47FB-5A49-87E3-C983022553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274E640-D9BA-EFF8-6BE8-8912E32F550D}"/>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815653A-0072-B04D-9B07-BD465D6EF396}" type="slidenum">
              <a:rPr lang="en-GB" altLang="it-IT" sz="1200"/>
              <a:pPr eaLnBrk="1" hangingPunct="1"/>
              <a:t>2</a:t>
            </a:fld>
            <a:endParaRPr lang="en-GB" altLang="it-IT" sz="1200"/>
          </a:p>
        </p:txBody>
      </p:sp>
      <p:sp>
        <p:nvSpPr>
          <p:cNvPr id="77827" name="Rectangle 2">
            <a:extLst>
              <a:ext uri="{FF2B5EF4-FFF2-40B4-BE49-F238E27FC236}">
                <a16:creationId xmlns:a16="http://schemas.microsoft.com/office/drawing/2014/main" id="{0B2D1E63-A111-4BBE-F3B9-04553046320D}"/>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7CA2A6A5-CBD1-2C25-87F2-BFB3E3B4E31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it-IT">
                <a:latin typeface="Times New Roman" charset="0"/>
                <a:cs typeface="+mn-cs"/>
              </a:rPr>
              <a:t>There were two arms in the study. In the second arm oestrogen alone was used</a:t>
            </a:r>
            <a:endParaRPr lang="en-GB">
              <a:latin typeface="Times New Roman" charset="0"/>
              <a:cs typeface="+mn-cs"/>
            </a:endParaRPr>
          </a:p>
        </p:txBody>
      </p:sp>
    </p:spTree>
    <p:extLst>
      <p:ext uri="{BB962C8B-B14F-4D97-AF65-F5344CB8AC3E}">
        <p14:creationId xmlns:p14="http://schemas.microsoft.com/office/powerpoint/2010/main" val="447447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E5C8737C-27EC-3149-961B-BB688C6875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3C95189-5D5C-8246-A551-3B7122F3B406}" type="slidenum">
              <a:rPr lang="en-US" altLang="it-IT" sz="1200"/>
              <a:pPr eaLnBrk="1" hangingPunct="1"/>
              <a:t>23</a:t>
            </a:fld>
            <a:endParaRPr lang="en-US" altLang="it-IT" sz="1200"/>
          </a:p>
        </p:txBody>
      </p:sp>
      <p:sp>
        <p:nvSpPr>
          <p:cNvPr id="70658" name="Rectangle 2">
            <a:extLst>
              <a:ext uri="{FF2B5EF4-FFF2-40B4-BE49-F238E27FC236}">
                <a16:creationId xmlns:a16="http://schemas.microsoft.com/office/drawing/2014/main" id="{6821911F-AAAB-9442-8AE2-64A8C8417E86}"/>
              </a:ext>
            </a:extLst>
          </p:cNvPr>
          <p:cNvSpPr>
            <a:spLocks noGrp="1" noRot="1" noChangeAspect="1" noChangeArrowheads="1" noTextEdit="1"/>
          </p:cNvSpPr>
          <p:nvPr>
            <p:ph type="sldImg"/>
          </p:nvPr>
        </p:nvSpPr>
        <p:spPr>
          <a:xfrm>
            <a:off x="381000" y="685800"/>
            <a:ext cx="6096000" cy="3429000"/>
          </a:xfrm>
          <a:ln/>
        </p:spPr>
      </p:sp>
      <p:sp>
        <p:nvSpPr>
          <p:cNvPr id="70659" name="Rectangle 3">
            <a:extLst>
              <a:ext uri="{FF2B5EF4-FFF2-40B4-BE49-F238E27FC236}">
                <a16:creationId xmlns:a16="http://schemas.microsoft.com/office/drawing/2014/main" id="{80FE9AD9-1C66-AB4D-AF34-57755A3246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A1E6DBC-DE40-AA40-8295-2C1B6D2DDB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E408994-E5EC-2143-B62F-A366908EADD4}" type="slidenum">
              <a:rPr lang="en-US" altLang="it-IT" sz="1200"/>
              <a:pPr eaLnBrk="1" hangingPunct="1"/>
              <a:t>25</a:t>
            </a:fld>
            <a:endParaRPr lang="en-US" altLang="it-IT" sz="1200"/>
          </a:p>
        </p:txBody>
      </p:sp>
      <p:sp>
        <p:nvSpPr>
          <p:cNvPr id="90114" name="Rectangle 2">
            <a:extLst>
              <a:ext uri="{FF2B5EF4-FFF2-40B4-BE49-F238E27FC236}">
                <a16:creationId xmlns:a16="http://schemas.microsoft.com/office/drawing/2014/main" id="{CF4D9826-B4E9-1D41-A71A-E88056A8FF0A}"/>
              </a:ext>
            </a:extLst>
          </p:cNvPr>
          <p:cNvSpPr>
            <a:spLocks noGrp="1" noRot="1" noChangeAspect="1" noChangeArrowheads="1" noTextEdit="1"/>
          </p:cNvSpPr>
          <p:nvPr>
            <p:ph type="sldImg"/>
          </p:nvPr>
        </p:nvSpPr>
        <p:spPr>
          <a:xfrm>
            <a:off x="381000" y="685800"/>
            <a:ext cx="6096000" cy="3429000"/>
          </a:xfrm>
          <a:ln/>
        </p:spPr>
      </p:sp>
      <p:sp>
        <p:nvSpPr>
          <p:cNvPr id="90115" name="Rectangle 3">
            <a:extLst>
              <a:ext uri="{FF2B5EF4-FFF2-40B4-BE49-F238E27FC236}">
                <a16:creationId xmlns:a16="http://schemas.microsoft.com/office/drawing/2014/main" id="{C296504A-5C85-E749-8465-1EB684D135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1BF42DF4-F1C9-8640-BAAB-1842CC2A02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2A76C7A-9A25-CE41-B2AD-1268CBDBDBFD}" type="slidenum">
              <a:rPr lang="en-US" altLang="it-IT" sz="1200"/>
              <a:pPr eaLnBrk="1" hangingPunct="1"/>
              <a:t>26</a:t>
            </a:fld>
            <a:endParaRPr lang="en-US" altLang="it-IT" sz="1200"/>
          </a:p>
        </p:txBody>
      </p:sp>
      <p:sp>
        <p:nvSpPr>
          <p:cNvPr id="108546" name="Rectangle 2">
            <a:extLst>
              <a:ext uri="{FF2B5EF4-FFF2-40B4-BE49-F238E27FC236}">
                <a16:creationId xmlns:a16="http://schemas.microsoft.com/office/drawing/2014/main" id="{C102C314-E7DC-2941-9024-AFC8FCDD5EDD}"/>
              </a:ext>
            </a:extLst>
          </p:cNvPr>
          <p:cNvSpPr>
            <a:spLocks noGrp="1" noRot="1" noChangeAspect="1" noChangeArrowheads="1" noTextEdit="1"/>
          </p:cNvSpPr>
          <p:nvPr>
            <p:ph type="sldImg"/>
          </p:nvPr>
        </p:nvSpPr>
        <p:spPr>
          <a:xfrm>
            <a:off x="381000" y="685800"/>
            <a:ext cx="6096000" cy="3429000"/>
          </a:xfrm>
          <a:ln/>
        </p:spPr>
      </p:sp>
      <p:sp>
        <p:nvSpPr>
          <p:cNvPr id="108547" name="Rectangle 3">
            <a:extLst>
              <a:ext uri="{FF2B5EF4-FFF2-40B4-BE49-F238E27FC236}">
                <a16:creationId xmlns:a16="http://schemas.microsoft.com/office/drawing/2014/main" id="{ACE7AE73-87F7-E248-9926-31783387DD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BC8AB70-29BE-0BD3-4E9E-4F2B1064D93E}"/>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C82E598-4C0E-4947-8F3C-F6C54B695EAB}" type="slidenum">
              <a:rPr lang="en-GB" altLang="it-IT" sz="1200"/>
              <a:pPr eaLnBrk="1" hangingPunct="1"/>
              <a:t>27</a:t>
            </a:fld>
            <a:endParaRPr lang="en-GB" altLang="it-IT" sz="1200"/>
          </a:p>
        </p:txBody>
      </p:sp>
      <p:sp>
        <p:nvSpPr>
          <p:cNvPr id="70659" name="Rectangle 2">
            <a:extLst>
              <a:ext uri="{FF2B5EF4-FFF2-40B4-BE49-F238E27FC236}">
                <a16:creationId xmlns:a16="http://schemas.microsoft.com/office/drawing/2014/main" id="{9DE28660-8856-0C0A-C1E3-A815C21D1F63}"/>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B4ACF290-2440-FCCB-BA17-B175A64DB553}"/>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2995152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87D45DC5-51FF-23AC-50E3-FD387F0CED74}"/>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AD39AF7-48AC-6D41-81FE-26AD89FF784A}" type="slidenum">
              <a:rPr lang="en-GB" altLang="it-IT" sz="1200"/>
              <a:pPr eaLnBrk="1" hangingPunct="1"/>
              <a:t>29</a:t>
            </a:fld>
            <a:endParaRPr lang="en-GB" altLang="it-IT" sz="1200"/>
          </a:p>
        </p:txBody>
      </p:sp>
      <p:sp>
        <p:nvSpPr>
          <p:cNvPr id="68611" name="Rectangle 2">
            <a:extLst>
              <a:ext uri="{FF2B5EF4-FFF2-40B4-BE49-F238E27FC236}">
                <a16:creationId xmlns:a16="http://schemas.microsoft.com/office/drawing/2014/main" id="{42401B89-67F2-0918-15CD-9D73650AD3E4}"/>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ED4A328F-1760-6A53-915C-94A1D9074A7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it-IT">
                <a:latin typeface="Times New Roman" charset="0"/>
                <a:cs typeface="+mn-cs"/>
              </a:rPr>
              <a:t>The strongest intervention is needed to be able to interpret negative results</a:t>
            </a:r>
            <a:endParaRPr lang="en-GB">
              <a:latin typeface="Times New Roman" charset="0"/>
              <a:cs typeface="+mn-cs"/>
            </a:endParaRPr>
          </a:p>
        </p:txBody>
      </p:sp>
    </p:spTree>
    <p:extLst>
      <p:ext uri="{BB962C8B-B14F-4D97-AF65-F5344CB8AC3E}">
        <p14:creationId xmlns:p14="http://schemas.microsoft.com/office/powerpoint/2010/main" val="1880434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a:extLst>
              <a:ext uri="{FF2B5EF4-FFF2-40B4-BE49-F238E27FC236}">
                <a16:creationId xmlns:a16="http://schemas.microsoft.com/office/drawing/2014/main" id="{8384C5F3-B045-E64A-A2C1-37332F6EA9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3640F56-D94E-9F4E-A137-DFBDF4658213}" type="slidenum">
              <a:rPr lang="en-US" altLang="it-IT" sz="1200"/>
              <a:pPr eaLnBrk="1" hangingPunct="1"/>
              <a:t>31</a:t>
            </a:fld>
            <a:endParaRPr lang="en-US" altLang="it-IT" sz="1200"/>
          </a:p>
        </p:txBody>
      </p:sp>
      <p:sp>
        <p:nvSpPr>
          <p:cNvPr id="238594" name="Rectangle 2">
            <a:extLst>
              <a:ext uri="{FF2B5EF4-FFF2-40B4-BE49-F238E27FC236}">
                <a16:creationId xmlns:a16="http://schemas.microsoft.com/office/drawing/2014/main" id="{87C684DC-D5A3-8D4B-922F-2073A4C203D3}"/>
              </a:ext>
            </a:extLst>
          </p:cNvPr>
          <p:cNvSpPr>
            <a:spLocks noGrp="1" noRot="1" noChangeAspect="1" noChangeArrowheads="1" noTextEdit="1"/>
          </p:cNvSpPr>
          <p:nvPr>
            <p:ph type="sldImg"/>
          </p:nvPr>
        </p:nvSpPr>
        <p:spPr>
          <a:xfrm>
            <a:off x="381000" y="685800"/>
            <a:ext cx="6096000" cy="3429000"/>
          </a:xfrm>
          <a:ln/>
        </p:spPr>
      </p:sp>
      <p:sp>
        <p:nvSpPr>
          <p:cNvPr id="238595" name="Rectangle 3">
            <a:extLst>
              <a:ext uri="{FF2B5EF4-FFF2-40B4-BE49-F238E27FC236}">
                <a16:creationId xmlns:a16="http://schemas.microsoft.com/office/drawing/2014/main" id="{5D589C73-32DD-2849-82DC-078098D003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3FA177D-8269-CDDB-746A-9647A0FBC83C}"/>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AF5A051-CFD8-2C44-BAFA-8A94FF3A299E}" type="slidenum">
              <a:rPr lang="en-GB" altLang="it-IT" sz="1200"/>
              <a:pPr eaLnBrk="1" hangingPunct="1"/>
              <a:t>32</a:t>
            </a:fld>
            <a:endParaRPr lang="en-GB" altLang="it-IT" sz="1200"/>
          </a:p>
        </p:txBody>
      </p:sp>
      <p:sp>
        <p:nvSpPr>
          <p:cNvPr id="50179" name="Rectangle 2">
            <a:extLst>
              <a:ext uri="{FF2B5EF4-FFF2-40B4-BE49-F238E27FC236}">
                <a16:creationId xmlns:a16="http://schemas.microsoft.com/office/drawing/2014/main" id="{70D186AF-77EC-C075-4F87-23CF956D5C0F}"/>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106B5B4C-65BC-42A8-EABC-A5268E25BD95}"/>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4189692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3FA177D-8269-CDDB-746A-9647A0FBC83C}"/>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AF5A051-CFD8-2C44-BAFA-8A94FF3A299E}" type="slidenum">
              <a:rPr lang="en-GB" altLang="it-IT" sz="1200"/>
              <a:pPr eaLnBrk="1" hangingPunct="1"/>
              <a:t>33</a:t>
            </a:fld>
            <a:endParaRPr lang="en-GB" altLang="it-IT" sz="1200"/>
          </a:p>
        </p:txBody>
      </p:sp>
      <p:sp>
        <p:nvSpPr>
          <p:cNvPr id="50179" name="Rectangle 2">
            <a:extLst>
              <a:ext uri="{FF2B5EF4-FFF2-40B4-BE49-F238E27FC236}">
                <a16:creationId xmlns:a16="http://schemas.microsoft.com/office/drawing/2014/main" id="{70D186AF-77EC-C075-4F87-23CF956D5C0F}"/>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106B5B4C-65BC-42A8-EABC-A5268E25BD95}"/>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61643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a:xfrm>
            <a:off x="381000" y="685800"/>
            <a:ext cx="6096000" cy="3429000"/>
          </a:xfrm>
          <a:ln/>
        </p:spPr>
      </p:sp>
      <p:sp>
        <p:nvSpPr>
          <p:cNvPr id="1208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3292273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ＭＳ Ｐゴシック" charset="0"/>
                <a:cs typeface="ＭＳ Ｐゴシック" charset="0"/>
              </a:rPr>
              <a:t>Membership in a closed population (cohort) is initiated by an event (transition from a state) and is forever; in a dynamic population, it is for the duration of a state. Dynamic populations are the only option for studying transient exposures with rapid effects (e.g. cellphone/alcohol use </a:t>
            </a:r>
            <a:r>
              <a:rPr lang="en-US" sz="1200" kern="1200" dirty="0" err="1">
                <a:solidFill>
                  <a:schemeClr val="tx1"/>
                </a:solidFill>
                <a:effectLst/>
                <a:latin typeface="Times New Roman" pitchFamily="18" charset="0"/>
                <a:ea typeface="ＭＳ Ｐゴシック" charset="0"/>
                <a:cs typeface="ＭＳ Ｐゴシック" charset="0"/>
              </a:rPr>
              <a:t>vs</a:t>
            </a:r>
            <a:r>
              <a:rPr lang="en-US" sz="1200" kern="1200" dirty="0">
                <a:solidFill>
                  <a:schemeClr val="tx1"/>
                </a:solidFill>
                <a:effectLst/>
                <a:latin typeface="Times New Roman" pitchFamily="18" charset="0"/>
                <a:ea typeface="ＭＳ Ｐゴシック" charset="0"/>
                <a:cs typeface="ＭＳ Ｐゴシック" charset="0"/>
              </a:rPr>
              <a:t> the rate of motor vehicle accidents) </a:t>
            </a:r>
            <a:endParaRPr lang="en-US" dirty="0">
              <a:effectLst/>
            </a:endParaRPr>
          </a:p>
          <a:p>
            <a:endParaRPr lang="en-GB" dirty="0"/>
          </a:p>
        </p:txBody>
      </p:sp>
      <p:sp>
        <p:nvSpPr>
          <p:cNvPr id="4" name="Segnaposto numero diapositiva 3"/>
          <p:cNvSpPr>
            <a:spLocks noGrp="1"/>
          </p:cNvSpPr>
          <p:nvPr>
            <p:ph type="sldNum" sz="quarter" idx="10"/>
          </p:nvPr>
        </p:nvSpPr>
        <p:spPr/>
        <p:txBody>
          <a:bodyPr/>
          <a:lstStyle/>
          <a:p>
            <a:pPr>
              <a:defRPr/>
            </a:pPr>
            <a:fld id="{BC5B24C9-66B9-2A4C-8E12-423DC2C53503}" type="slidenum">
              <a:rPr lang="it-IT" smtClean="0"/>
              <a:pPr>
                <a:defRPr/>
              </a:pPr>
              <a:t>38</a:t>
            </a:fld>
            <a:endParaRPr lang="it-IT"/>
          </a:p>
        </p:txBody>
      </p:sp>
    </p:spTree>
    <p:extLst>
      <p:ext uri="{BB962C8B-B14F-4D97-AF65-F5344CB8AC3E}">
        <p14:creationId xmlns:p14="http://schemas.microsoft.com/office/powerpoint/2010/main" val="171616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69B3C22-7FC6-9353-0B53-E3C52D50B192}"/>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B8D5BAE-08CE-FC4E-A185-714BBE0C1B89}" type="slidenum">
              <a:rPr lang="en-GB" altLang="it-IT" sz="1200"/>
              <a:pPr eaLnBrk="1" hangingPunct="1"/>
              <a:t>3</a:t>
            </a:fld>
            <a:endParaRPr lang="en-GB" altLang="it-IT" sz="1200"/>
          </a:p>
        </p:txBody>
      </p:sp>
      <p:sp>
        <p:nvSpPr>
          <p:cNvPr id="78851" name="Rectangle 2">
            <a:extLst>
              <a:ext uri="{FF2B5EF4-FFF2-40B4-BE49-F238E27FC236}">
                <a16:creationId xmlns:a16="http://schemas.microsoft.com/office/drawing/2014/main" id="{88D852E3-FA22-428B-3879-93AA070F514F}"/>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8E4F33A3-2DF8-467B-5FA4-C489A7F7E5A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3290716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06473966-B76A-5554-41D9-4C79DFEE6381}"/>
              </a:ext>
            </a:extLst>
          </p:cNvPr>
          <p:cNvSpPr>
            <a:spLocks noGrp="1" noRot="1" noChangeAspect="1" noChangeArrowheads="1" noTextEdit="1"/>
          </p:cNvSpPr>
          <p:nvPr>
            <p:ph type="sldImg"/>
          </p:nvPr>
        </p:nvSpPr>
        <p:spPr>
          <a:xfrm>
            <a:off x="458788" y="720725"/>
            <a:ext cx="6397625" cy="3598863"/>
          </a:xfrm>
          <a:ln/>
        </p:spPr>
      </p:sp>
      <p:sp>
        <p:nvSpPr>
          <p:cNvPr id="54274" name="Rectangle 3">
            <a:extLst>
              <a:ext uri="{FF2B5EF4-FFF2-40B4-BE49-F238E27FC236}">
                <a16:creationId xmlns:a16="http://schemas.microsoft.com/office/drawing/2014/main" id="{4E7D7DB9-F4DD-6A6B-55C8-1E6C2FFD9F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E16ADFEA-63B2-278A-6E8B-9416FCDCC1DE}"/>
              </a:ext>
            </a:extLst>
          </p:cNvPr>
          <p:cNvSpPr>
            <a:spLocks noGrp="1" noRot="1" noChangeAspect="1" noChangeArrowheads="1" noTextEdit="1"/>
          </p:cNvSpPr>
          <p:nvPr>
            <p:ph type="sldImg"/>
          </p:nvPr>
        </p:nvSpPr>
        <p:spPr>
          <a:xfrm>
            <a:off x="458788" y="720725"/>
            <a:ext cx="6397625" cy="3598863"/>
          </a:xfrm>
          <a:ln/>
        </p:spPr>
      </p:sp>
      <p:sp>
        <p:nvSpPr>
          <p:cNvPr id="56322" name="Rectangle 3">
            <a:extLst>
              <a:ext uri="{FF2B5EF4-FFF2-40B4-BE49-F238E27FC236}">
                <a16:creationId xmlns:a16="http://schemas.microsoft.com/office/drawing/2014/main" id="{5F554E8F-281E-B08B-59F3-84864F88CB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6451383-2744-4636-23AE-FFA1C97C6CDE}"/>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B4B07C8-1D6C-2245-8F5C-A4C84217764D}" type="slidenum">
              <a:rPr lang="en-US" altLang="it-IT" sz="1200"/>
              <a:pPr eaLnBrk="1" hangingPunct="1"/>
              <a:t>46</a:t>
            </a:fld>
            <a:endParaRPr lang="en-US" altLang="it-IT" sz="1200"/>
          </a:p>
        </p:txBody>
      </p:sp>
      <p:sp>
        <p:nvSpPr>
          <p:cNvPr id="86019" name="Rectangle 2">
            <a:extLst>
              <a:ext uri="{FF2B5EF4-FFF2-40B4-BE49-F238E27FC236}">
                <a16:creationId xmlns:a16="http://schemas.microsoft.com/office/drawing/2014/main" id="{01690787-0814-8C72-487E-2AF96E3E7D6A}"/>
              </a:ext>
            </a:extLst>
          </p:cNvPr>
          <p:cNvSpPr>
            <a:spLocks noGrp="1" noRot="1" noChangeAspect="1" noChangeArrowheads="1" noTextEdit="1"/>
          </p:cNvSpPr>
          <p:nvPr>
            <p:ph type="sldImg"/>
          </p:nvPr>
        </p:nvSpPr>
        <p:spPr>
          <a:xfrm>
            <a:off x="382588" y="685800"/>
            <a:ext cx="6096000" cy="3429000"/>
          </a:xfrm>
          <a:ln/>
        </p:spPr>
      </p:sp>
      <p:sp>
        <p:nvSpPr>
          <p:cNvPr id="86020" name="Rectangle 3">
            <a:extLst>
              <a:ext uri="{FF2B5EF4-FFF2-40B4-BE49-F238E27FC236}">
                <a16:creationId xmlns:a16="http://schemas.microsoft.com/office/drawing/2014/main" id="{538DEA95-958F-9779-B323-BBBAE3F8E90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246803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A5CFD01-0E05-329E-A071-8A218C31F2E0}"/>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0B14F6E-FAA1-5C4E-87E5-8E7363FC92FB}" type="slidenum">
              <a:rPr lang="en-GB" altLang="it-IT" sz="1200"/>
              <a:pPr eaLnBrk="1" hangingPunct="1"/>
              <a:t>4</a:t>
            </a:fld>
            <a:endParaRPr lang="en-GB" altLang="it-IT" sz="1200"/>
          </a:p>
        </p:txBody>
      </p:sp>
      <p:sp>
        <p:nvSpPr>
          <p:cNvPr id="79875" name="Rectangle 2">
            <a:extLst>
              <a:ext uri="{FF2B5EF4-FFF2-40B4-BE49-F238E27FC236}">
                <a16:creationId xmlns:a16="http://schemas.microsoft.com/office/drawing/2014/main" id="{D62D3233-1FAC-00A7-58CB-368A9646E8B0}"/>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CE14FD2F-8F82-1C4A-FD8F-A2FFD61B7823}"/>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94917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F6F391FF-B7A2-829E-03EC-FE2FA92E8FCB}"/>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F08034A-8F53-7B45-AC16-0274F833AE11}" type="slidenum">
              <a:rPr lang="en-GB" altLang="it-IT" sz="1200"/>
              <a:pPr eaLnBrk="1" hangingPunct="1"/>
              <a:t>5</a:t>
            </a:fld>
            <a:endParaRPr lang="en-GB" altLang="it-IT" sz="1200"/>
          </a:p>
        </p:txBody>
      </p:sp>
      <p:sp>
        <p:nvSpPr>
          <p:cNvPr id="80899" name="Rectangle 2">
            <a:extLst>
              <a:ext uri="{FF2B5EF4-FFF2-40B4-BE49-F238E27FC236}">
                <a16:creationId xmlns:a16="http://schemas.microsoft.com/office/drawing/2014/main" id="{927BECFF-6A60-8D42-EF59-848B57117643}"/>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3A96750F-A040-9780-9F7E-8683D7C5E41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61674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4CF104D-5167-1994-5F85-D47746A213CC}"/>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39935DC-23AE-2C41-8445-32647C1C9B02}" type="slidenum">
              <a:rPr lang="en-GB" altLang="it-IT" sz="1200"/>
              <a:pPr eaLnBrk="1" hangingPunct="1"/>
              <a:t>6</a:t>
            </a:fld>
            <a:endParaRPr lang="en-GB" altLang="it-IT" sz="1200"/>
          </a:p>
        </p:txBody>
      </p:sp>
      <p:sp>
        <p:nvSpPr>
          <p:cNvPr id="81923" name="Rectangle 2">
            <a:extLst>
              <a:ext uri="{FF2B5EF4-FFF2-40B4-BE49-F238E27FC236}">
                <a16:creationId xmlns:a16="http://schemas.microsoft.com/office/drawing/2014/main" id="{BB50AE16-8057-3C70-578C-7D92C4922EA5}"/>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BFADEAA9-4B27-F122-D34A-12F38E6781B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76933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240DA09-F00C-4BD5-E1F2-D18AF65931A9}"/>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44BD8FE-0AAD-3843-AC83-DA445706B206}" type="slidenum">
              <a:rPr lang="en-GB" altLang="it-IT" sz="1200"/>
              <a:pPr eaLnBrk="1" hangingPunct="1"/>
              <a:t>7</a:t>
            </a:fld>
            <a:endParaRPr lang="en-GB" altLang="it-IT" sz="1200"/>
          </a:p>
        </p:txBody>
      </p:sp>
      <p:sp>
        <p:nvSpPr>
          <p:cNvPr id="82947" name="Rectangle 2">
            <a:extLst>
              <a:ext uri="{FF2B5EF4-FFF2-40B4-BE49-F238E27FC236}">
                <a16:creationId xmlns:a16="http://schemas.microsoft.com/office/drawing/2014/main" id="{2A4460A9-CDC1-9CF6-7D58-00080B2CE587}"/>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E37F8835-AFB7-C98B-AAB1-DF83B124CA13}"/>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335122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FE18545-1D5A-A63D-E2C7-56083FEB0F96}"/>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75B91FB-7B73-5F4B-B37C-D3CE2961CDD8}" type="slidenum">
              <a:rPr lang="en-GB" altLang="it-IT" sz="1200"/>
              <a:pPr eaLnBrk="1" hangingPunct="1"/>
              <a:t>8</a:t>
            </a:fld>
            <a:endParaRPr lang="en-GB" altLang="it-IT" sz="1200"/>
          </a:p>
        </p:txBody>
      </p:sp>
      <p:sp>
        <p:nvSpPr>
          <p:cNvPr id="83971" name="Rectangle 2">
            <a:extLst>
              <a:ext uri="{FF2B5EF4-FFF2-40B4-BE49-F238E27FC236}">
                <a16:creationId xmlns:a16="http://schemas.microsoft.com/office/drawing/2014/main" id="{B9475D42-C888-8F22-7116-B6DAFB4D1B46}"/>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81CB01C0-402C-BF30-5CBF-9772E7234CC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408984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D66C4E6-D50F-F05C-92F2-D7DC7643C86E}"/>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6B4181D-1876-764A-B2A6-B224031579AF}" type="slidenum">
              <a:rPr lang="en-GB" altLang="it-IT" sz="1200"/>
              <a:pPr eaLnBrk="1" hangingPunct="1"/>
              <a:t>9</a:t>
            </a:fld>
            <a:endParaRPr lang="en-GB" altLang="it-IT" sz="1200"/>
          </a:p>
        </p:txBody>
      </p:sp>
      <p:sp>
        <p:nvSpPr>
          <p:cNvPr id="84995" name="Rectangle 2">
            <a:extLst>
              <a:ext uri="{FF2B5EF4-FFF2-40B4-BE49-F238E27FC236}">
                <a16:creationId xmlns:a16="http://schemas.microsoft.com/office/drawing/2014/main" id="{900F916D-1E7C-E087-F707-E6CD830FF3E8}"/>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4E8792A0-0AA8-B764-638F-7FB53D83556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val="358076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07FC9B7-95DC-6523-BA86-B420DB61B30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B941BDA-79FB-B56F-B4CB-0CBF7962C7C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295EFB9-B297-5880-524C-491580C6BA3F}"/>
              </a:ext>
            </a:extLst>
          </p:cNvPr>
          <p:cNvSpPr>
            <a:spLocks noGrp="1" noChangeArrowheads="1"/>
          </p:cNvSpPr>
          <p:nvPr>
            <p:ph type="sldNum" sz="quarter" idx="12"/>
          </p:nvPr>
        </p:nvSpPr>
        <p:spPr>
          <a:ln/>
        </p:spPr>
        <p:txBody>
          <a:bodyPr/>
          <a:lstStyle>
            <a:lvl1pPr>
              <a:defRPr/>
            </a:lvl1pPr>
          </a:lstStyle>
          <a:p>
            <a:fld id="{68A2D938-9EB8-9F45-A9D0-6888F543D05A}" type="slidenum">
              <a:rPr lang="en-GB" altLang="it-IT"/>
              <a:pPr/>
              <a:t>‹N›</a:t>
            </a:fld>
            <a:endParaRPr lang="en-GB" altLang="it-IT"/>
          </a:p>
        </p:txBody>
      </p:sp>
    </p:spTree>
    <p:extLst>
      <p:ext uri="{BB962C8B-B14F-4D97-AF65-F5344CB8AC3E}">
        <p14:creationId xmlns:p14="http://schemas.microsoft.com/office/powerpoint/2010/main" val="120095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855C48-3635-25C4-9CF2-EA84468E2AA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0C8DFAE-68A0-5EB3-10E6-898408FE932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45DAE1D-AFAC-5016-69D3-59659A0B6B39}"/>
              </a:ext>
            </a:extLst>
          </p:cNvPr>
          <p:cNvSpPr>
            <a:spLocks noGrp="1" noChangeArrowheads="1"/>
          </p:cNvSpPr>
          <p:nvPr>
            <p:ph type="sldNum" sz="quarter" idx="12"/>
          </p:nvPr>
        </p:nvSpPr>
        <p:spPr>
          <a:ln/>
        </p:spPr>
        <p:txBody>
          <a:bodyPr/>
          <a:lstStyle>
            <a:lvl1pPr>
              <a:defRPr/>
            </a:lvl1pPr>
          </a:lstStyle>
          <a:p>
            <a:fld id="{B1DD1BAD-F61E-5B4D-98D5-7BEE8A87FF06}" type="slidenum">
              <a:rPr lang="en-GB" altLang="it-IT"/>
              <a:pPr/>
              <a:t>‹N›</a:t>
            </a:fld>
            <a:endParaRPr lang="en-GB" altLang="it-IT"/>
          </a:p>
        </p:txBody>
      </p:sp>
    </p:spTree>
    <p:extLst>
      <p:ext uri="{BB962C8B-B14F-4D97-AF65-F5344CB8AC3E}">
        <p14:creationId xmlns:p14="http://schemas.microsoft.com/office/powerpoint/2010/main" val="366894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F53DC2-19E7-5116-D9CC-8A01FF775C6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DBC32AB-3422-2F7B-3458-2029DA79048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087996F2-89BF-E10A-EC6A-848DF3414800}"/>
              </a:ext>
            </a:extLst>
          </p:cNvPr>
          <p:cNvSpPr>
            <a:spLocks noGrp="1" noChangeArrowheads="1"/>
          </p:cNvSpPr>
          <p:nvPr>
            <p:ph type="sldNum" sz="quarter" idx="12"/>
          </p:nvPr>
        </p:nvSpPr>
        <p:spPr>
          <a:ln/>
        </p:spPr>
        <p:txBody>
          <a:bodyPr/>
          <a:lstStyle>
            <a:lvl1pPr>
              <a:defRPr/>
            </a:lvl1pPr>
          </a:lstStyle>
          <a:p>
            <a:fld id="{FB53B96D-E024-E744-B505-E0C87D07532F}" type="slidenum">
              <a:rPr lang="en-GB" altLang="it-IT"/>
              <a:pPr/>
              <a:t>‹N›</a:t>
            </a:fld>
            <a:endParaRPr lang="en-GB" altLang="it-IT"/>
          </a:p>
        </p:txBody>
      </p:sp>
    </p:spTree>
    <p:extLst>
      <p:ext uri="{BB962C8B-B14F-4D97-AF65-F5344CB8AC3E}">
        <p14:creationId xmlns:p14="http://schemas.microsoft.com/office/powerpoint/2010/main" val="201085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it-IT"/>
              <a:t>Fare clic per modificare lo stile del sottotitolo dello schema</a:t>
            </a:r>
            <a:endParaRPr lang="en-US"/>
          </a:p>
        </p:txBody>
      </p:sp>
    </p:spTree>
    <p:extLst>
      <p:ext uri="{BB962C8B-B14F-4D97-AF65-F5344CB8AC3E}">
        <p14:creationId xmlns:p14="http://schemas.microsoft.com/office/powerpoint/2010/main" val="1665660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76234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3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it-IT"/>
              <a:t>Fare clic per modificare stili del testo dello schema</a:t>
            </a:r>
          </a:p>
        </p:txBody>
      </p:sp>
    </p:spTree>
    <p:extLst>
      <p:ext uri="{BB962C8B-B14F-4D97-AF65-F5344CB8AC3E}">
        <p14:creationId xmlns:p14="http://schemas.microsoft.com/office/powerpoint/2010/main" val="2203224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762000" y="1200150"/>
            <a:ext cx="3886200" cy="3486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800600" y="1200150"/>
            <a:ext cx="3887788" cy="3486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81276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8"/>
            <a:ext cx="8229600" cy="85725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733804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56199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968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lstStyle>
            <a:lvl1pPr algn="l">
              <a:defRPr sz="1500" b="1"/>
            </a:lvl1pPr>
          </a:lstStyle>
          <a:p>
            <a:r>
              <a:rPr lang="it-IT"/>
              <a:t>Fare clic per modificare lo stile del titolo</a:t>
            </a:r>
            <a:endParaRPr lang="en-US"/>
          </a:p>
        </p:txBody>
      </p:sp>
      <p:sp>
        <p:nvSpPr>
          <p:cNvPr id="3" name="Segnaposto contenuto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Tree>
    <p:extLst>
      <p:ext uri="{BB962C8B-B14F-4D97-AF65-F5344CB8AC3E}">
        <p14:creationId xmlns:p14="http://schemas.microsoft.com/office/powerpoint/2010/main" val="23972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FCC67D-468D-A0BF-56A9-D84398F32D9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DE10F9A-BC50-6DB9-6859-AE567EEC697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E6270CD-EC89-07B7-CA21-8E8053AB53EE}"/>
              </a:ext>
            </a:extLst>
          </p:cNvPr>
          <p:cNvSpPr>
            <a:spLocks noGrp="1" noChangeArrowheads="1"/>
          </p:cNvSpPr>
          <p:nvPr>
            <p:ph type="sldNum" sz="quarter" idx="12"/>
          </p:nvPr>
        </p:nvSpPr>
        <p:spPr>
          <a:ln/>
        </p:spPr>
        <p:txBody>
          <a:bodyPr/>
          <a:lstStyle>
            <a:lvl1pPr>
              <a:defRPr/>
            </a:lvl1pPr>
          </a:lstStyle>
          <a:p>
            <a:fld id="{6432BAE0-6BA9-954F-8780-4AD2817EF556}" type="slidenum">
              <a:rPr lang="en-GB" altLang="it-IT"/>
              <a:pPr/>
              <a:t>‹N›</a:t>
            </a:fld>
            <a:endParaRPr lang="en-GB" altLang="it-IT"/>
          </a:p>
        </p:txBody>
      </p:sp>
    </p:spTree>
    <p:extLst>
      <p:ext uri="{BB962C8B-B14F-4D97-AF65-F5344CB8AC3E}">
        <p14:creationId xmlns:p14="http://schemas.microsoft.com/office/powerpoint/2010/main" val="3603844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lstStyle>
            <a:lvl1pPr algn="l">
              <a:defRPr sz="15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Tree>
    <p:extLst>
      <p:ext uri="{BB962C8B-B14F-4D97-AF65-F5344CB8AC3E}">
        <p14:creationId xmlns:p14="http://schemas.microsoft.com/office/powerpoint/2010/main" val="3045559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60971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57150"/>
            <a:ext cx="2133600" cy="462915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381000" y="57150"/>
            <a:ext cx="6248400" cy="46291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39008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7D110F77-6716-204D-D322-06D7E71FD9E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E7BF70F-9C6B-E6B8-97D8-8E087747300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4C02940-066B-E6D5-4D1D-35D1C53B26E0}"/>
              </a:ext>
            </a:extLst>
          </p:cNvPr>
          <p:cNvSpPr>
            <a:spLocks noGrp="1" noChangeArrowheads="1"/>
          </p:cNvSpPr>
          <p:nvPr>
            <p:ph type="sldNum" sz="quarter" idx="12"/>
          </p:nvPr>
        </p:nvSpPr>
        <p:spPr>
          <a:ln/>
        </p:spPr>
        <p:txBody>
          <a:bodyPr/>
          <a:lstStyle>
            <a:lvl1pPr>
              <a:defRPr/>
            </a:lvl1pPr>
          </a:lstStyle>
          <a:p>
            <a:fld id="{7F4BACFD-F0B6-774E-A3DB-7EECF99491CA}" type="slidenum">
              <a:rPr lang="en-GB" altLang="it-IT"/>
              <a:pPr/>
              <a:t>‹N›</a:t>
            </a:fld>
            <a:endParaRPr lang="en-GB" altLang="it-IT"/>
          </a:p>
        </p:txBody>
      </p:sp>
    </p:spTree>
    <p:extLst>
      <p:ext uri="{BB962C8B-B14F-4D97-AF65-F5344CB8AC3E}">
        <p14:creationId xmlns:p14="http://schemas.microsoft.com/office/powerpoint/2010/main" val="92344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970C54E-7399-F13D-5C88-4EEC6ACE685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63A0215-AA75-84C9-5228-DBDFAA5260E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B8455E8-D915-6A57-7172-6D33473A4FC7}"/>
              </a:ext>
            </a:extLst>
          </p:cNvPr>
          <p:cNvSpPr>
            <a:spLocks noGrp="1" noChangeArrowheads="1"/>
          </p:cNvSpPr>
          <p:nvPr>
            <p:ph type="sldNum" sz="quarter" idx="12"/>
          </p:nvPr>
        </p:nvSpPr>
        <p:spPr>
          <a:ln/>
        </p:spPr>
        <p:txBody>
          <a:bodyPr/>
          <a:lstStyle>
            <a:lvl1pPr>
              <a:defRPr/>
            </a:lvl1pPr>
          </a:lstStyle>
          <a:p>
            <a:fld id="{51CDF13C-308D-0E41-94DD-AD12F8654620}" type="slidenum">
              <a:rPr lang="en-GB" altLang="it-IT"/>
              <a:pPr/>
              <a:t>‹N›</a:t>
            </a:fld>
            <a:endParaRPr lang="en-GB" altLang="it-IT"/>
          </a:p>
        </p:txBody>
      </p:sp>
    </p:spTree>
    <p:extLst>
      <p:ext uri="{BB962C8B-B14F-4D97-AF65-F5344CB8AC3E}">
        <p14:creationId xmlns:p14="http://schemas.microsoft.com/office/powerpoint/2010/main" val="152116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A8DBED6-2656-854F-9FD2-719D2BA8B4C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F9AD28E8-95FC-FB17-B987-1F60251CF8A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C3241212-BDB2-C3B1-4636-444219C08345}"/>
              </a:ext>
            </a:extLst>
          </p:cNvPr>
          <p:cNvSpPr>
            <a:spLocks noGrp="1" noChangeArrowheads="1"/>
          </p:cNvSpPr>
          <p:nvPr>
            <p:ph type="sldNum" sz="quarter" idx="12"/>
          </p:nvPr>
        </p:nvSpPr>
        <p:spPr>
          <a:ln/>
        </p:spPr>
        <p:txBody>
          <a:bodyPr/>
          <a:lstStyle>
            <a:lvl1pPr>
              <a:defRPr/>
            </a:lvl1pPr>
          </a:lstStyle>
          <a:p>
            <a:fld id="{7F034B58-54F1-8E44-942D-DD63CA423B4B}" type="slidenum">
              <a:rPr lang="en-GB" altLang="it-IT"/>
              <a:pPr/>
              <a:t>‹N›</a:t>
            </a:fld>
            <a:endParaRPr lang="en-GB" altLang="it-IT"/>
          </a:p>
        </p:txBody>
      </p:sp>
    </p:spTree>
    <p:extLst>
      <p:ext uri="{BB962C8B-B14F-4D97-AF65-F5344CB8AC3E}">
        <p14:creationId xmlns:p14="http://schemas.microsoft.com/office/powerpoint/2010/main" val="276027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3368D88-CC12-D650-E367-36B309E948A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615941D5-5226-0077-3C71-118C3C2E361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4265997-2585-9A23-281D-BC50A8454A85}"/>
              </a:ext>
            </a:extLst>
          </p:cNvPr>
          <p:cNvSpPr>
            <a:spLocks noGrp="1" noChangeArrowheads="1"/>
          </p:cNvSpPr>
          <p:nvPr>
            <p:ph type="sldNum" sz="quarter" idx="12"/>
          </p:nvPr>
        </p:nvSpPr>
        <p:spPr>
          <a:ln/>
        </p:spPr>
        <p:txBody>
          <a:bodyPr/>
          <a:lstStyle>
            <a:lvl1pPr>
              <a:defRPr/>
            </a:lvl1pPr>
          </a:lstStyle>
          <a:p>
            <a:fld id="{59E41C9F-EFD1-6A4F-B3F1-B3CD73339345}" type="slidenum">
              <a:rPr lang="en-GB" altLang="it-IT"/>
              <a:pPr/>
              <a:t>‹N›</a:t>
            </a:fld>
            <a:endParaRPr lang="en-GB" altLang="it-IT"/>
          </a:p>
        </p:txBody>
      </p:sp>
    </p:spTree>
    <p:extLst>
      <p:ext uri="{BB962C8B-B14F-4D97-AF65-F5344CB8AC3E}">
        <p14:creationId xmlns:p14="http://schemas.microsoft.com/office/powerpoint/2010/main" val="394487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20C460-6793-6445-D359-26D2BB34BE7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68EE277B-A0F1-26A8-8E98-1C286EEFE08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7F92EAC3-D52C-CAFD-2341-783CA004399D}"/>
              </a:ext>
            </a:extLst>
          </p:cNvPr>
          <p:cNvSpPr>
            <a:spLocks noGrp="1" noChangeArrowheads="1"/>
          </p:cNvSpPr>
          <p:nvPr>
            <p:ph type="sldNum" sz="quarter" idx="12"/>
          </p:nvPr>
        </p:nvSpPr>
        <p:spPr>
          <a:ln/>
        </p:spPr>
        <p:txBody>
          <a:bodyPr/>
          <a:lstStyle>
            <a:lvl1pPr>
              <a:defRPr/>
            </a:lvl1pPr>
          </a:lstStyle>
          <a:p>
            <a:fld id="{F95016C7-86D7-814F-9C76-E780D97DB141}" type="slidenum">
              <a:rPr lang="en-GB" altLang="it-IT"/>
              <a:pPr/>
              <a:t>‹N›</a:t>
            </a:fld>
            <a:endParaRPr lang="en-GB" altLang="it-IT"/>
          </a:p>
        </p:txBody>
      </p:sp>
    </p:spTree>
    <p:extLst>
      <p:ext uri="{BB962C8B-B14F-4D97-AF65-F5344CB8AC3E}">
        <p14:creationId xmlns:p14="http://schemas.microsoft.com/office/powerpoint/2010/main" val="123127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7C822514-27FC-5D51-E137-D48C8BBF0D8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651E4332-5753-6A94-8198-1AB0AC36CDC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23812D4-ADD5-FD20-8816-AA8876F41506}"/>
              </a:ext>
            </a:extLst>
          </p:cNvPr>
          <p:cNvSpPr>
            <a:spLocks noGrp="1" noChangeArrowheads="1"/>
          </p:cNvSpPr>
          <p:nvPr>
            <p:ph type="sldNum" sz="quarter" idx="12"/>
          </p:nvPr>
        </p:nvSpPr>
        <p:spPr>
          <a:ln/>
        </p:spPr>
        <p:txBody>
          <a:bodyPr/>
          <a:lstStyle>
            <a:lvl1pPr>
              <a:defRPr/>
            </a:lvl1pPr>
          </a:lstStyle>
          <a:p>
            <a:fld id="{614D1883-DE07-0346-9595-CB4E12CB78C3}" type="slidenum">
              <a:rPr lang="en-GB" altLang="it-IT"/>
              <a:pPr/>
              <a:t>‹N›</a:t>
            </a:fld>
            <a:endParaRPr lang="en-GB" altLang="it-IT"/>
          </a:p>
        </p:txBody>
      </p:sp>
    </p:spTree>
    <p:extLst>
      <p:ext uri="{BB962C8B-B14F-4D97-AF65-F5344CB8AC3E}">
        <p14:creationId xmlns:p14="http://schemas.microsoft.com/office/powerpoint/2010/main" val="349902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389F6C10-AB01-311F-0708-10C5622B625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899D262B-E2E3-C6B6-B316-512BE189B06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1E91DD8-FBFA-0002-3271-2F98F874A06D}"/>
              </a:ext>
            </a:extLst>
          </p:cNvPr>
          <p:cNvSpPr>
            <a:spLocks noGrp="1" noChangeArrowheads="1"/>
          </p:cNvSpPr>
          <p:nvPr>
            <p:ph type="sldNum" sz="quarter" idx="12"/>
          </p:nvPr>
        </p:nvSpPr>
        <p:spPr>
          <a:ln/>
        </p:spPr>
        <p:txBody>
          <a:bodyPr/>
          <a:lstStyle>
            <a:lvl1pPr>
              <a:defRPr/>
            </a:lvl1pPr>
          </a:lstStyle>
          <a:p>
            <a:fld id="{53AA12A1-AA2E-D04B-8829-5AC8C358D03A}" type="slidenum">
              <a:rPr lang="en-GB" altLang="it-IT"/>
              <a:pPr/>
              <a:t>‹N›</a:t>
            </a:fld>
            <a:endParaRPr lang="en-GB" altLang="it-IT"/>
          </a:p>
        </p:txBody>
      </p:sp>
    </p:spTree>
    <p:extLst>
      <p:ext uri="{BB962C8B-B14F-4D97-AF65-F5344CB8AC3E}">
        <p14:creationId xmlns:p14="http://schemas.microsoft.com/office/powerpoint/2010/main" val="90546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E81D51-1800-B36E-CF9A-13BB8B8B0416}"/>
              </a:ext>
            </a:extLst>
          </p:cNvPr>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Rectangle 3">
            <a:extLst>
              <a:ext uri="{FF2B5EF4-FFF2-40B4-BE49-F238E27FC236}">
                <a16:creationId xmlns:a16="http://schemas.microsoft.com/office/drawing/2014/main" id="{EE8EA431-F546-FA44-6AB0-B29CED72086F}"/>
              </a:ext>
            </a:extLst>
          </p:cNvPr>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a:extLst>
              <a:ext uri="{FF2B5EF4-FFF2-40B4-BE49-F238E27FC236}">
                <a16:creationId xmlns:a16="http://schemas.microsoft.com/office/drawing/2014/main" id="{050E25C5-9841-2179-8FD1-8FD50800783A}"/>
              </a:ext>
            </a:extLst>
          </p:cNvPr>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Times New Roman" pitchFamily="18" charset="0"/>
                <a:ea typeface="+mn-ea"/>
                <a:cs typeface="+mn-cs"/>
              </a:defRPr>
            </a:lvl1pPr>
          </a:lstStyle>
          <a:p>
            <a:pPr>
              <a:defRPr/>
            </a:pPr>
            <a:endParaRPr lang="en-GB" altLang="en-US"/>
          </a:p>
        </p:txBody>
      </p:sp>
      <p:sp>
        <p:nvSpPr>
          <p:cNvPr id="1029" name="Rectangle 5">
            <a:extLst>
              <a:ext uri="{FF2B5EF4-FFF2-40B4-BE49-F238E27FC236}">
                <a16:creationId xmlns:a16="http://schemas.microsoft.com/office/drawing/2014/main" id="{3C60CF70-D938-90F2-E4B2-938C773FCD7C}"/>
              </a:ext>
            </a:extLst>
          </p:cNvPr>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Times New Roman" pitchFamily="18" charset="0"/>
                <a:ea typeface="+mn-ea"/>
                <a:cs typeface="+mn-cs"/>
              </a:defRPr>
            </a:lvl1pPr>
          </a:lstStyle>
          <a:p>
            <a:pPr>
              <a:defRPr/>
            </a:pPr>
            <a:endParaRPr lang="en-GB" altLang="en-US"/>
          </a:p>
        </p:txBody>
      </p:sp>
      <p:sp>
        <p:nvSpPr>
          <p:cNvPr id="1030" name="Rectangle 6">
            <a:extLst>
              <a:ext uri="{FF2B5EF4-FFF2-40B4-BE49-F238E27FC236}">
                <a16:creationId xmlns:a16="http://schemas.microsoft.com/office/drawing/2014/main" id="{01555E6D-0B2D-A9E2-1EAA-C44D85478CA9}"/>
              </a:ext>
            </a:extLst>
          </p:cNvPr>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1D445FEF-F3AB-BC4A-B11D-341C6B31A8B3}" type="slidenum">
              <a:rPr lang="en-GB" altLang="it-IT"/>
              <a:pPr/>
              <a:t>‹N›</a:t>
            </a:fld>
            <a:endParaRPr lang="en-GB"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7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7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27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27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2700">
          <a:solidFill>
            <a:schemeClr val="tx2"/>
          </a:solidFill>
          <a:latin typeface="Arial" pitchFamily="34" charset="0"/>
          <a:ea typeface="ＭＳ Ｐゴシック" charset="0"/>
          <a:cs typeface="ＭＳ Ｐゴシック" charset="0"/>
        </a:defRPr>
      </a:lvl5pPr>
      <a:lvl6pPr marL="342900" algn="ctr" rtl="0" fontAlgn="base">
        <a:spcBef>
          <a:spcPct val="0"/>
        </a:spcBef>
        <a:spcAft>
          <a:spcPct val="0"/>
        </a:spcAft>
        <a:defRPr sz="2700">
          <a:solidFill>
            <a:schemeClr val="tx2"/>
          </a:solidFill>
          <a:latin typeface="Arial" pitchFamily="34" charset="0"/>
        </a:defRPr>
      </a:lvl6pPr>
      <a:lvl7pPr marL="685800" algn="ctr" rtl="0" fontAlgn="base">
        <a:spcBef>
          <a:spcPct val="0"/>
        </a:spcBef>
        <a:spcAft>
          <a:spcPct val="0"/>
        </a:spcAft>
        <a:defRPr sz="2700">
          <a:solidFill>
            <a:schemeClr val="tx2"/>
          </a:solidFill>
          <a:latin typeface="Arial" pitchFamily="34" charset="0"/>
        </a:defRPr>
      </a:lvl7pPr>
      <a:lvl8pPr marL="1028700" algn="ctr" rtl="0" fontAlgn="base">
        <a:spcBef>
          <a:spcPct val="0"/>
        </a:spcBef>
        <a:spcAft>
          <a:spcPct val="0"/>
        </a:spcAft>
        <a:defRPr sz="2700">
          <a:solidFill>
            <a:schemeClr val="tx2"/>
          </a:solidFill>
          <a:latin typeface="Arial" pitchFamily="34" charset="0"/>
        </a:defRPr>
      </a:lvl8pPr>
      <a:lvl9pPr marL="1371600" algn="ctr" rtl="0" fontAlgn="base">
        <a:spcBef>
          <a:spcPct val="0"/>
        </a:spcBef>
        <a:spcAft>
          <a:spcPct val="0"/>
        </a:spcAft>
        <a:defRPr sz="27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charset="0"/>
        </a:defRPr>
      </a:lvl2pPr>
      <a:lvl3pPr marL="857250" indent="-171450" algn="l" rtl="0" eaLnBrk="0" fontAlgn="base" hangingPunct="0">
        <a:spcBef>
          <a:spcPct val="20000"/>
        </a:spcBef>
        <a:spcAft>
          <a:spcPct val="0"/>
        </a:spcAft>
        <a:buChar char="•"/>
        <a:defRPr sz="2100">
          <a:solidFill>
            <a:schemeClr val="tx1"/>
          </a:solidFill>
          <a:latin typeface="+mn-lt"/>
          <a:ea typeface="ＭＳ Ｐゴシック" charset="0"/>
        </a:defRPr>
      </a:lvl3pPr>
      <a:lvl4pPr marL="1200150" indent="-171450" algn="l" rtl="0" eaLnBrk="0" fontAlgn="base" hangingPunct="0">
        <a:spcBef>
          <a:spcPct val="20000"/>
        </a:spcBef>
        <a:spcAft>
          <a:spcPct val="0"/>
        </a:spcAft>
        <a:buChar char="–"/>
        <a:defRPr sz="2100">
          <a:solidFill>
            <a:schemeClr val="tx1"/>
          </a:solidFill>
          <a:latin typeface="+mn-lt"/>
          <a:ea typeface="ＭＳ Ｐゴシック" charset="0"/>
        </a:defRPr>
      </a:lvl4pPr>
      <a:lvl5pPr marL="1543050" indent="-171450" algn="l" rtl="0" eaLnBrk="0" fontAlgn="base" hangingPunct="0">
        <a:spcBef>
          <a:spcPct val="20000"/>
        </a:spcBef>
        <a:spcAft>
          <a:spcPct val="0"/>
        </a:spcAft>
        <a:buChar char="»"/>
        <a:defRPr sz="2100">
          <a:solidFill>
            <a:schemeClr val="tx1"/>
          </a:solidFill>
          <a:latin typeface="+mn-lt"/>
          <a:ea typeface="ＭＳ Ｐゴシック" charset="0"/>
        </a:defRPr>
      </a:lvl5pPr>
      <a:lvl6pPr marL="1885950" indent="-171450" algn="l" rtl="0" fontAlgn="base">
        <a:spcBef>
          <a:spcPct val="20000"/>
        </a:spcBef>
        <a:spcAft>
          <a:spcPct val="0"/>
        </a:spcAft>
        <a:buChar char="»"/>
        <a:defRPr sz="2100">
          <a:solidFill>
            <a:schemeClr val="tx1"/>
          </a:solidFill>
          <a:latin typeface="+mn-lt"/>
        </a:defRPr>
      </a:lvl6pPr>
      <a:lvl7pPr marL="2228850" indent="-171450" algn="l" rtl="0" fontAlgn="base">
        <a:spcBef>
          <a:spcPct val="20000"/>
        </a:spcBef>
        <a:spcAft>
          <a:spcPct val="0"/>
        </a:spcAft>
        <a:buChar char="»"/>
        <a:defRPr sz="2100">
          <a:solidFill>
            <a:schemeClr val="tx1"/>
          </a:solidFill>
          <a:latin typeface="+mn-lt"/>
        </a:defRPr>
      </a:lvl7pPr>
      <a:lvl8pPr marL="2571750" indent="-171450" algn="l" rtl="0" fontAlgn="base">
        <a:spcBef>
          <a:spcPct val="20000"/>
        </a:spcBef>
        <a:spcAft>
          <a:spcPct val="0"/>
        </a:spcAft>
        <a:buChar char="»"/>
        <a:defRPr sz="2100">
          <a:solidFill>
            <a:schemeClr val="tx1"/>
          </a:solidFill>
          <a:latin typeface="+mn-lt"/>
        </a:defRPr>
      </a:lvl8pPr>
      <a:lvl9pPr marL="2914650" indent="-171450" algn="l" rtl="0" fontAlgn="base">
        <a:spcBef>
          <a:spcPct val="20000"/>
        </a:spcBef>
        <a:spcAft>
          <a:spcPct val="0"/>
        </a:spcAft>
        <a:buChar char="»"/>
        <a:defRPr sz="21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65">
            <a:extLst>
              <a:ext uri="{FF2B5EF4-FFF2-40B4-BE49-F238E27FC236}">
                <a16:creationId xmlns:a16="http://schemas.microsoft.com/office/drawing/2014/main" id="{21C9272D-8F85-6919-301E-86E8296292D6}"/>
              </a:ext>
            </a:extLst>
          </p:cNvPr>
          <p:cNvSpPr>
            <a:spLocks noGrp="1" noChangeArrowheads="1"/>
          </p:cNvSpPr>
          <p:nvPr>
            <p:ph type="title"/>
          </p:nvPr>
        </p:nvSpPr>
        <p:spPr bwMode="auto">
          <a:xfrm>
            <a:off x="381000" y="57150"/>
            <a:ext cx="8534400" cy="81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1027" name="Rectangle 66">
            <a:extLst>
              <a:ext uri="{FF2B5EF4-FFF2-40B4-BE49-F238E27FC236}">
                <a16:creationId xmlns:a16="http://schemas.microsoft.com/office/drawing/2014/main" id="{216CD5E8-C2D9-F0F6-F538-6B541959060C}"/>
              </a:ext>
            </a:extLst>
          </p:cNvPr>
          <p:cNvSpPr>
            <a:spLocks noGrp="1" noChangeArrowheads="1"/>
          </p:cNvSpPr>
          <p:nvPr>
            <p:ph type="body" idx="1"/>
          </p:nvPr>
        </p:nvSpPr>
        <p:spPr bwMode="auto">
          <a:xfrm>
            <a:off x="762000" y="1200150"/>
            <a:ext cx="7926388"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extLst>
      <p:ext uri="{BB962C8B-B14F-4D97-AF65-F5344CB8AC3E}">
        <p14:creationId xmlns:p14="http://schemas.microsoft.com/office/powerpoint/2010/main" val="791568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7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700">
          <a:solidFill>
            <a:schemeClr val="tx1"/>
          </a:solidFill>
          <a:latin typeface="Helvetica" pitchFamily="34" charset="0"/>
          <a:ea typeface="ＭＳ Ｐゴシック" charset="0"/>
          <a:cs typeface="ＭＳ Ｐゴシック" charset="0"/>
        </a:defRPr>
      </a:lvl2pPr>
      <a:lvl3pPr algn="l" rtl="0" eaLnBrk="0" fontAlgn="base" hangingPunct="0">
        <a:spcBef>
          <a:spcPct val="0"/>
        </a:spcBef>
        <a:spcAft>
          <a:spcPct val="0"/>
        </a:spcAft>
        <a:defRPr sz="2700">
          <a:solidFill>
            <a:schemeClr val="tx1"/>
          </a:solidFill>
          <a:latin typeface="Helvetica" pitchFamily="34" charset="0"/>
          <a:ea typeface="ＭＳ Ｐゴシック" charset="0"/>
          <a:cs typeface="ＭＳ Ｐゴシック" charset="0"/>
        </a:defRPr>
      </a:lvl3pPr>
      <a:lvl4pPr algn="l" rtl="0" eaLnBrk="0" fontAlgn="base" hangingPunct="0">
        <a:spcBef>
          <a:spcPct val="0"/>
        </a:spcBef>
        <a:spcAft>
          <a:spcPct val="0"/>
        </a:spcAft>
        <a:defRPr sz="2700">
          <a:solidFill>
            <a:schemeClr val="tx1"/>
          </a:solidFill>
          <a:latin typeface="Helvetica" pitchFamily="34" charset="0"/>
          <a:ea typeface="ＭＳ Ｐゴシック" charset="0"/>
          <a:cs typeface="ＭＳ Ｐゴシック" charset="0"/>
        </a:defRPr>
      </a:lvl4pPr>
      <a:lvl5pPr algn="l" rtl="0" eaLnBrk="0" fontAlgn="base" hangingPunct="0">
        <a:spcBef>
          <a:spcPct val="0"/>
        </a:spcBef>
        <a:spcAft>
          <a:spcPct val="0"/>
        </a:spcAft>
        <a:defRPr sz="2700">
          <a:solidFill>
            <a:schemeClr val="tx1"/>
          </a:solidFill>
          <a:latin typeface="Helvetica" pitchFamily="34" charset="0"/>
          <a:ea typeface="ＭＳ Ｐゴシック" charset="0"/>
          <a:cs typeface="ＭＳ Ｐゴシック" charset="0"/>
        </a:defRPr>
      </a:lvl5pPr>
      <a:lvl6pPr marL="342900" algn="l" rtl="0" fontAlgn="base">
        <a:spcBef>
          <a:spcPct val="0"/>
        </a:spcBef>
        <a:spcAft>
          <a:spcPct val="0"/>
        </a:spcAft>
        <a:defRPr sz="2700">
          <a:solidFill>
            <a:schemeClr val="tx1"/>
          </a:solidFill>
          <a:latin typeface="Helvetica" pitchFamily="34" charset="0"/>
        </a:defRPr>
      </a:lvl6pPr>
      <a:lvl7pPr marL="685800" algn="l" rtl="0" fontAlgn="base">
        <a:spcBef>
          <a:spcPct val="0"/>
        </a:spcBef>
        <a:spcAft>
          <a:spcPct val="0"/>
        </a:spcAft>
        <a:defRPr sz="2700">
          <a:solidFill>
            <a:schemeClr val="tx1"/>
          </a:solidFill>
          <a:latin typeface="Helvetica" pitchFamily="34" charset="0"/>
        </a:defRPr>
      </a:lvl7pPr>
      <a:lvl8pPr marL="1028700" algn="l" rtl="0" fontAlgn="base">
        <a:spcBef>
          <a:spcPct val="0"/>
        </a:spcBef>
        <a:spcAft>
          <a:spcPct val="0"/>
        </a:spcAft>
        <a:defRPr sz="2700">
          <a:solidFill>
            <a:schemeClr val="tx1"/>
          </a:solidFill>
          <a:latin typeface="Helvetica" pitchFamily="34" charset="0"/>
        </a:defRPr>
      </a:lvl8pPr>
      <a:lvl9pPr marL="1371600" algn="l" rtl="0" fontAlgn="base">
        <a:spcBef>
          <a:spcPct val="0"/>
        </a:spcBef>
        <a:spcAft>
          <a:spcPct val="0"/>
        </a:spcAft>
        <a:defRPr sz="2700">
          <a:solidFill>
            <a:schemeClr val="tx1"/>
          </a:solidFill>
          <a:latin typeface="Helvetica" pitchFamily="34" charset="0"/>
        </a:defRPr>
      </a:lvl9pPr>
    </p:titleStyle>
    <p:bodyStyle>
      <a:lvl1pPr marL="257175" indent="-257175" algn="l" rtl="0" eaLnBrk="0" fontAlgn="base" hangingPunct="0">
        <a:spcBef>
          <a:spcPct val="20000"/>
        </a:spcBef>
        <a:spcAft>
          <a:spcPct val="0"/>
        </a:spcAft>
        <a:buClr>
          <a:schemeClr val="folHlink"/>
        </a:buClr>
        <a:buSzPct val="75000"/>
        <a:buFont typeface="Wingdings" pitchFamily="2" charset="2"/>
        <a:buChar char="n"/>
        <a:defRPr sz="21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Clr>
          <a:schemeClr val="folHlink"/>
        </a:buClr>
        <a:buSzPct val="70000"/>
        <a:buFont typeface="Wingdings" pitchFamily="2" charset="2"/>
        <a:buChar char="n"/>
        <a:defRPr sz="1800">
          <a:solidFill>
            <a:schemeClr val="tx1"/>
          </a:solidFill>
          <a:latin typeface="+mn-lt"/>
          <a:ea typeface="ＭＳ Ｐゴシック" charset="0"/>
        </a:defRPr>
      </a:lvl2pPr>
      <a:lvl3pPr marL="857250" indent="-171450" algn="l" rtl="0" eaLnBrk="0" fontAlgn="base" hangingPunct="0">
        <a:spcBef>
          <a:spcPct val="20000"/>
        </a:spcBef>
        <a:spcAft>
          <a:spcPct val="0"/>
        </a:spcAft>
        <a:buClr>
          <a:schemeClr val="tx2"/>
        </a:buClr>
        <a:buChar char="•"/>
        <a:defRPr sz="1800">
          <a:solidFill>
            <a:schemeClr val="tx1"/>
          </a:solidFill>
          <a:latin typeface="+mn-lt"/>
          <a:ea typeface="ＭＳ Ｐゴシック" charset="0"/>
        </a:defRPr>
      </a:lvl3pPr>
      <a:lvl4pPr marL="1200150" indent="-171450" algn="l" rtl="0" eaLnBrk="0" fontAlgn="base" hangingPunct="0">
        <a:spcBef>
          <a:spcPct val="20000"/>
        </a:spcBef>
        <a:spcAft>
          <a:spcPct val="0"/>
        </a:spcAft>
        <a:buClr>
          <a:schemeClr val="hlink"/>
        </a:buClr>
        <a:buChar char="•"/>
        <a:defRPr sz="1500">
          <a:solidFill>
            <a:schemeClr val="tx1"/>
          </a:solidFill>
          <a:latin typeface="+mn-lt"/>
          <a:ea typeface="ＭＳ Ｐゴシック" charset="0"/>
        </a:defRPr>
      </a:lvl4pPr>
      <a:lvl5pPr marL="1543050" indent="-171450" algn="l" rtl="0" eaLnBrk="0" fontAlgn="base" hangingPunct="0">
        <a:spcBef>
          <a:spcPct val="20000"/>
        </a:spcBef>
        <a:spcAft>
          <a:spcPct val="0"/>
        </a:spcAft>
        <a:buClr>
          <a:schemeClr val="tx1"/>
        </a:buClr>
        <a:buSzPct val="85000"/>
        <a:buChar char="•"/>
        <a:defRPr sz="1500">
          <a:solidFill>
            <a:schemeClr val="tx1"/>
          </a:solidFill>
          <a:latin typeface="+mn-lt"/>
          <a:ea typeface="ＭＳ Ｐゴシック" charset="0"/>
        </a:defRPr>
      </a:lvl5pPr>
      <a:lvl6pPr marL="1885950" indent="-171450" algn="l" rtl="0" fontAlgn="base">
        <a:spcBef>
          <a:spcPct val="20000"/>
        </a:spcBef>
        <a:spcAft>
          <a:spcPct val="0"/>
        </a:spcAft>
        <a:buClr>
          <a:schemeClr val="tx1"/>
        </a:buClr>
        <a:buSzPct val="85000"/>
        <a:buChar char="•"/>
        <a:defRPr sz="1500">
          <a:solidFill>
            <a:schemeClr val="tx1"/>
          </a:solidFill>
          <a:latin typeface="+mn-lt"/>
        </a:defRPr>
      </a:lvl6pPr>
      <a:lvl7pPr marL="2228850" indent="-171450" algn="l" rtl="0" fontAlgn="base">
        <a:spcBef>
          <a:spcPct val="20000"/>
        </a:spcBef>
        <a:spcAft>
          <a:spcPct val="0"/>
        </a:spcAft>
        <a:buClr>
          <a:schemeClr val="tx1"/>
        </a:buClr>
        <a:buSzPct val="85000"/>
        <a:buChar char="•"/>
        <a:defRPr sz="1500">
          <a:solidFill>
            <a:schemeClr val="tx1"/>
          </a:solidFill>
          <a:latin typeface="+mn-lt"/>
        </a:defRPr>
      </a:lvl7pPr>
      <a:lvl8pPr marL="2571750" indent="-171450" algn="l" rtl="0" fontAlgn="base">
        <a:spcBef>
          <a:spcPct val="20000"/>
        </a:spcBef>
        <a:spcAft>
          <a:spcPct val="0"/>
        </a:spcAft>
        <a:buClr>
          <a:schemeClr val="tx1"/>
        </a:buClr>
        <a:buSzPct val="85000"/>
        <a:buChar char="•"/>
        <a:defRPr sz="1500">
          <a:solidFill>
            <a:schemeClr val="tx1"/>
          </a:solidFill>
          <a:latin typeface="+mn-lt"/>
        </a:defRPr>
      </a:lvl8pPr>
      <a:lvl9pPr marL="2914650" indent="-171450" algn="l" rtl="0" fontAlgn="base">
        <a:spcBef>
          <a:spcPct val="20000"/>
        </a:spcBef>
        <a:spcAft>
          <a:spcPct val="0"/>
        </a:spcAft>
        <a:buClr>
          <a:schemeClr val="tx1"/>
        </a:buClr>
        <a:buSzPct val="85000"/>
        <a:buChar char="•"/>
        <a:defRPr sz="1500">
          <a:solidFill>
            <a:schemeClr val="tx1"/>
          </a:solidFill>
          <a:latin typeface="+mn-lt"/>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CEF6C18-A297-FA4F-8491-E0CF9EACB0E4}"/>
              </a:ext>
            </a:extLst>
          </p:cNvPr>
          <p:cNvSpPr>
            <a:spLocks noGrp="1" noChangeArrowheads="1"/>
          </p:cNvSpPr>
          <p:nvPr>
            <p:ph type="ctrTitle"/>
          </p:nvPr>
        </p:nvSpPr>
        <p:spPr>
          <a:xfrm>
            <a:off x="1657350" y="1714500"/>
            <a:ext cx="5829300" cy="857250"/>
          </a:xfrm>
        </p:spPr>
        <p:txBody>
          <a:bodyPr/>
          <a:lstStyle/>
          <a:p>
            <a:pPr eaLnBrk="1" hangingPunct="1">
              <a:defRPr/>
            </a:pPr>
            <a:r>
              <a:rPr lang="en-GB" sz="3300" b="1" dirty="0">
                <a:cs typeface="+mj-cs"/>
              </a:rPr>
              <a:t>Target trial emulation</a:t>
            </a:r>
            <a:br>
              <a:rPr lang="en-GB" sz="3300" b="1" dirty="0">
                <a:cs typeface="+mj-cs"/>
              </a:rPr>
            </a:br>
            <a:endParaRPr lang="en-GB" sz="3300" b="1" dirty="0">
              <a:cs typeface="+mj-cs"/>
            </a:endParaRPr>
          </a:p>
        </p:txBody>
      </p:sp>
      <p:sp>
        <p:nvSpPr>
          <p:cNvPr id="2051" name="Rectangle 3">
            <a:extLst>
              <a:ext uri="{FF2B5EF4-FFF2-40B4-BE49-F238E27FC236}">
                <a16:creationId xmlns:a16="http://schemas.microsoft.com/office/drawing/2014/main" id="{CA547001-146D-CE07-7080-5BEE63956ED2}"/>
              </a:ext>
            </a:extLst>
          </p:cNvPr>
          <p:cNvSpPr>
            <a:spLocks noGrp="1" noChangeArrowheads="1"/>
          </p:cNvSpPr>
          <p:nvPr>
            <p:ph type="subTitle" idx="1"/>
          </p:nvPr>
        </p:nvSpPr>
        <p:spPr>
          <a:xfrm>
            <a:off x="1943100" y="3600450"/>
            <a:ext cx="4800600" cy="742950"/>
          </a:xfrm>
        </p:spPr>
        <p:txBody>
          <a:bodyPr/>
          <a:lstStyle/>
          <a:p>
            <a:pPr algn="l" eaLnBrk="1" hangingPunct="1">
              <a:defRPr/>
            </a:pPr>
            <a:r>
              <a:rPr lang="en-GB">
                <a:cs typeface="+mn-cs"/>
              </a:rPr>
              <a:t>Lorenzo Richiardi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702B1A1-E3B3-CF63-FB4B-92FE4CBA5BEA}"/>
              </a:ext>
            </a:extLst>
          </p:cNvPr>
          <p:cNvSpPr>
            <a:spLocks noGrp="1" noChangeArrowheads="1"/>
          </p:cNvSpPr>
          <p:nvPr>
            <p:ph type="title"/>
          </p:nvPr>
        </p:nvSpPr>
        <p:spPr/>
        <p:txBody>
          <a:bodyPr/>
          <a:lstStyle/>
          <a:p>
            <a:pPr eaLnBrk="1" hangingPunct="1">
              <a:defRPr/>
            </a:pPr>
            <a:r>
              <a:rPr lang="en-GB">
                <a:cs typeface="+mj-cs"/>
              </a:rPr>
              <a:t>Effect modification + ITT in the NHS</a:t>
            </a:r>
          </a:p>
        </p:txBody>
      </p:sp>
      <p:sp>
        <p:nvSpPr>
          <p:cNvPr id="45059" name="Rectangle 3">
            <a:extLst>
              <a:ext uri="{FF2B5EF4-FFF2-40B4-BE49-F238E27FC236}">
                <a16:creationId xmlns:a16="http://schemas.microsoft.com/office/drawing/2014/main" id="{8AA7A90F-1DA6-7A4B-8584-AD311D5890E3}"/>
              </a:ext>
            </a:extLst>
          </p:cNvPr>
          <p:cNvSpPr>
            <a:spLocks noGrp="1" noChangeArrowheads="1"/>
          </p:cNvSpPr>
          <p:nvPr>
            <p:ph type="body" idx="1"/>
          </p:nvPr>
        </p:nvSpPr>
        <p:spPr/>
        <p:txBody>
          <a:bodyPr/>
          <a:lstStyle/>
          <a:p>
            <a:pPr eaLnBrk="1" hangingPunct="1">
              <a:buFontTx/>
              <a:buNone/>
              <a:defRPr/>
            </a:pPr>
            <a:r>
              <a:rPr lang="en-GB" sz="1800">
                <a:cs typeface="+mn-cs"/>
              </a:rPr>
              <a:t>						</a:t>
            </a:r>
            <a:r>
              <a:rPr lang="en-GB" sz="1800" b="1">
                <a:cs typeface="+mn-cs"/>
              </a:rPr>
              <a:t>Follow-up</a:t>
            </a:r>
          </a:p>
          <a:p>
            <a:pPr eaLnBrk="1" hangingPunct="1">
              <a:buFontTx/>
              <a:buNone/>
              <a:defRPr/>
            </a:pPr>
            <a:r>
              <a:rPr lang="en-GB" sz="1800" b="1">
                <a:cs typeface="+mn-cs"/>
              </a:rPr>
              <a:t>				All	   0-2 years        2+ years</a:t>
            </a:r>
          </a:p>
          <a:p>
            <a:pPr eaLnBrk="1" hangingPunct="1">
              <a:buFontTx/>
              <a:buNone/>
              <a:defRPr/>
            </a:pPr>
            <a:r>
              <a:rPr lang="en-GB" sz="1800" b="1">
                <a:cs typeface="+mn-cs"/>
              </a:rPr>
              <a:t>All women		0.96	       1.42		0.88</a:t>
            </a:r>
          </a:p>
          <a:p>
            <a:pPr eaLnBrk="1" hangingPunct="1">
              <a:buFontTx/>
              <a:buNone/>
              <a:defRPr/>
            </a:pPr>
            <a:endParaRPr lang="en-GB" sz="1800" b="1">
              <a:cs typeface="+mn-cs"/>
            </a:endParaRPr>
          </a:p>
          <a:p>
            <a:pPr eaLnBrk="1" hangingPunct="1">
              <a:buFontTx/>
              <a:buNone/>
              <a:defRPr/>
            </a:pPr>
            <a:r>
              <a:rPr lang="en-GB" sz="1800" b="1">
                <a:cs typeface="+mn-cs"/>
              </a:rPr>
              <a:t> &lt; 60 years		0.86	       1.36		0.78</a:t>
            </a:r>
          </a:p>
          <a:p>
            <a:pPr eaLnBrk="1" hangingPunct="1">
              <a:buFontTx/>
              <a:buNone/>
              <a:defRPr/>
            </a:pPr>
            <a:r>
              <a:rPr lang="en-GB" sz="1800" b="1">
                <a:cs typeface="+mn-cs"/>
              </a:rPr>
              <a:t>60+ years		1.15           1.49                  1.08</a:t>
            </a:r>
          </a:p>
        </p:txBody>
      </p:sp>
    </p:spTree>
    <p:extLst>
      <p:ext uri="{BB962C8B-B14F-4D97-AF65-F5344CB8AC3E}">
        <p14:creationId xmlns:p14="http://schemas.microsoft.com/office/powerpoint/2010/main" val="350770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BBD0B8-73D2-7FF6-1CD5-63E9749DE2C5}"/>
              </a:ext>
            </a:extLst>
          </p:cNvPr>
          <p:cNvSpPr>
            <a:spLocks noGrp="1"/>
          </p:cNvSpPr>
          <p:nvPr>
            <p:ph type="title"/>
          </p:nvPr>
        </p:nvSpPr>
        <p:spPr/>
        <p:txBody>
          <a:bodyPr/>
          <a:lstStyle/>
          <a:p>
            <a:r>
              <a:rPr lang="en-GB" dirty="0" err="1"/>
              <a:t>Obiettivo</a:t>
            </a:r>
            <a:r>
              <a:rPr lang="en-GB" dirty="0"/>
              <a:t> RCTs e </a:t>
            </a:r>
            <a:r>
              <a:rPr lang="en-GB" dirty="0" err="1"/>
              <a:t>studi</a:t>
            </a:r>
            <a:r>
              <a:rPr lang="en-GB" dirty="0"/>
              <a:t> </a:t>
            </a:r>
            <a:r>
              <a:rPr lang="en-GB" dirty="0" err="1"/>
              <a:t>analitici</a:t>
            </a:r>
            <a:r>
              <a:rPr lang="en-GB" dirty="0"/>
              <a:t> </a:t>
            </a:r>
            <a:r>
              <a:rPr lang="en-GB" dirty="0" err="1"/>
              <a:t>sugli</a:t>
            </a:r>
            <a:r>
              <a:rPr lang="en-GB" dirty="0"/>
              <a:t> </a:t>
            </a:r>
            <a:r>
              <a:rPr lang="en-GB" dirty="0" err="1"/>
              <a:t>effetti</a:t>
            </a:r>
            <a:r>
              <a:rPr lang="en-GB" dirty="0"/>
              <a:t> di un </a:t>
            </a:r>
            <a:r>
              <a:rPr lang="en-GB" dirty="0" err="1"/>
              <a:t>trattamento</a:t>
            </a:r>
            <a:r>
              <a:rPr lang="en-GB" dirty="0"/>
              <a:t> </a:t>
            </a:r>
            <a:r>
              <a:rPr lang="en-GB" dirty="0" err="1"/>
              <a:t>su</a:t>
            </a:r>
            <a:r>
              <a:rPr lang="en-GB" dirty="0"/>
              <a:t> un </a:t>
            </a:r>
            <a:r>
              <a:rPr lang="en-GB" dirty="0" err="1"/>
              <a:t>esito</a:t>
            </a:r>
            <a:r>
              <a:rPr lang="en-GB" dirty="0"/>
              <a:t> </a:t>
            </a:r>
          </a:p>
        </p:txBody>
      </p:sp>
      <p:sp>
        <p:nvSpPr>
          <p:cNvPr id="3" name="Segnaposto contenuto 2">
            <a:extLst>
              <a:ext uri="{FF2B5EF4-FFF2-40B4-BE49-F238E27FC236}">
                <a16:creationId xmlns:a16="http://schemas.microsoft.com/office/drawing/2014/main" id="{EDA04279-3D38-D0E3-3D55-3B7FB872AC9D}"/>
              </a:ext>
            </a:extLst>
          </p:cNvPr>
          <p:cNvSpPr>
            <a:spLocks noGrp="1"/>
          </p:cNvSpPr>
          <p:nvPr>
            <p:ph idx="1"/>
          </p:nvPr>
        </p:nvSpPr>
        <p:spPr>
          <a:xfrm>
            <a:off x="611560" y="1485900"/>
            <a:ext cx="7344816" cy="3354102"/>
          </a:xfrm>
        </p:spPr>
        <p:txBody>
          <a:bodyPr/>
          <a:lstStyle/>
          <a:p>
            <a:pPr marL="0" indent="0">
              <a:buNone/>
            </a:pPr>
            <a:r>
              <a:rPr lang="it-IT" sz="1800" dirty="0"/>
              <a:t>Validità interna </a:t>
            </a:r>
          </a:p>
          <a:p>
            <a:pPr marL="0" indent="0">
              <a:buNone/>
            </a:pPr>
            <a:r>
              <a:rPr lang="it-IT" sz="1800" dirty="0"/>
              <a:t>Validità esterna</a:t>
            </a:r>
          </a:p>
          <a:p>
            <a:pPr>
              <a:buFontTx/>
              <a:buChar char="-"/>
            </a:pPr>
            <a:endParaRPr lang="it-IT" sz="1800" dirty="0"/>
          </a:p>
          <a:p>
            <a:pPr>
              <a:buFontTx/>
              <a:buChar char="-"/>
            </a:pPr>
            <a:r>
              <a:rPr lang="it-IT" sz="1800" dirty="0"/>
              <a:t>Validità interna significa identificare l’effetto causale nella popolazione in studio</a:t>
            </a:r>
          </a:p>
          <a:p>
            <a:pPr>
              <a:buFontTx/>
              <a:buChar char="-"/>
            </a:pPr>
            <a:r>
              <a:rPr lang="it-IT" sz="1800" dirty="0"/>
              <a:t>Validità esterna significa la possibilità di generalizzare/trasportare il risultato a una popolazione di interesse</a:t>
            </a:r>
          </a:p>
          <a:p>
            <a:pPr marL="0" indent="0">
              <a:buNone/>
            </a:pPr>
            <a:endParaRPr lang="it-IT" sz="1800" dirty="0"/>
          </a:p>
          <a:p>
            <a:pPr marL="0" indent="0">
              <a:buNone/>
            </a:pPr>
            <a:r>
              <a:rPr lang="it-IT" sz="1800" dirty="0"/>
              <a:t>La metodica dei </a:t>
            </a:r>
            <a:r>
              <a:rPr lang="it-IT" sz="1800" dirty="0" err="1"/>
              <a:t>RCTs</a:t>
            </a:r>
            <a:r>
              <a:rPr lang="it-IT" sz="1800" dirty="0"/>
              <a:t> mira a massimizzare la validità interna</a:t>
            </a:r>
          </a:p>
          <a:p>
            <a:pPr>
              <a:buFontTx/>
              <a:buChar char="-"/>
            </a:pPr>
            <a:endParaRPr lang="en-GB" dirty="0"/>
          </a:p>
        </p:txBody>
      </p:sp>
    </p:spTree>
    <p:extLst>
      <p:ext uri="{BB962C8B-B14F-4D97-AF65-F5344CB8AC3E}">
        <p14:creationId xmlns:p14="http://schemas.microsoft.com/office/powerpoint/2010/main" val="110896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C736BFC-56CE-9A7C-26A9-5A3DBD26AE4D}"/>
              </a:ext>
            </a:extLst>
          </p:cNvPr>
          <p:cNvSpPr>
            <a:spLocks noGrp="1" noChangeArrowheads="1"/>
          </p:cNvSpPr>
          <p:nvPr>
            <p:ph type="title"/>
          </p:nvPr>
        </p:nvSpPr>
        <p:spPr/>
        <p:txBody>
          <a:bodyPr/>
          <a:lstStyle/>
          <a:p>
            <a:pPr eaLnBrk="1" hangingPunct="1">
              <a:defRPr/>
            </a:pPr>
            <a:r>
              <a:rPr lang="en-US">
                <a:cs typeface="+mj-cs"/>
              </a:rPr>
              <a:t>Causation</a:t>
            </a:r>
          </a:p>
        </p:txBody>
      </p:sp>
      <p:sp>
        <p:nvSpPr>
          <p:cNvPr id="8195" name="Rectangle 3">
            <a:extLst>
              <a:ext uri="{FF2B5EF4-FFF2-40B4-BE49-F238E27FC236}">
                <a16:creationId xmlns:a16="http://schemas.microsoft.com/office/drawing/2014/main" id="{F786013F-E277-3681-2C91-8AC5E8FB7E8E}"/>
              </a:ext>
            </a:extLst>
          </p:cNvPr>
          <p:cNvSpPr>
            <a:spLocks noGrp="1" noChangeArrowheads="1"/>
          </p:cNvSpPr>
          <p:nvPr>
            <p:ph type="body" idx="1"/>
          </p:nvPr>
        </p:nvSpPr>
        <p:spPr/>
        <p:txBody>
          <a:bodyPr/>
          <a:lstStyle/>
          <a:p>
            <a:pPr eaLnBrk="1" hangingPunct="1">
              <a:buFontTx/>
              <a:buNone/>
              <a:defRPr/>
            </a:pPr>
            <a:r>
              <a:rPr lang="it-IT" u="sng" dirty="0" err="1">
                <a:cs typeface="+mn-cs"/>
              </a:rPr>
              <a:t>Individual</a:t>
            </a:r>
            <a:r>
              <a:rPr lang="it-IT" u="sng" dirty="0">
                <a:cs typeface="+mn-cs"/>
              </a:rPr>
              <a:t> </a:t>
            </a:r>
            <a:r>
              <a:rPr lang="it-IT" u="sng" dirty="0" err="1">
                <a:cs typeface="+mn-cs"/>
              </a:rPr>
              <a:t>level</a:t>
            </a:r>
            <a:endParaRPr lang="it-IT" u="sng" dirty="0">
              <a:cs typeface="+mn-cs"/>
            </a:endParaRPr>
          </a:p>
          <a:p>
            <a:pPr eaLnBrk="1" hangingPunct="1">
              <a:buFontTx/>
              <a:buNone/>
              <a:defRPr/>
            </a:pPr>
            <a:endParaRPr lang="it-IT" u="sng" dirty="0">
              <a:cs typeface="+mn-cs"/>
            </a:endParaRPr>
          </a:p>
          <a:p>
            <a:pPr eaLnBrk="1" hangingPunct="1">
              <a:buFontTx/>
              <a:buNone/>
              <a:defRPr/>
            </a:pPr>
            <a:r>
              <a:rPr lang="en-US" dirty="0">
                <a:cs typeface="+mn-cs"/>
              </a:rPr>
              <a:t>A patient takes an aspirin and has a stroke</a:t>
            </a:r>
          </a:p>
          <a:p>
            <a:pPr eaLnBrk="1" hangingPunct="1">
              <a:buFontTx/>
              <a:buNone/>
              <a:defRPr/>
            </a:pPr>
            <a:endParaRPr lang="en-US" dirty="0">
              <a:cs typeface="+mn-cs"/>
            </a:endParaRPr>
          </a:p>
          <a:p>
            <a:pPr eaLnBrk="1" hangingPunct="1">
              <a:buFontTx/>
              <a:buNone/>
              <a:defRPr/>
            </a:pPr>
            <a:r>
              <a:rPr lang="it-IT" i="1" dirty="0" err="1">
                <a:cs typeface="+mn-cs"/>
              </a:rPr>
              <a:t>Was</a:t>
            </a:r>
            <a:r>
              <a:rPr lang="it-IT" i="1" dirty="0">
                <a:cs typeface="+mn-cs"/>
              </a:rPr>
              <a:t> the stroke </a:t>
            </a:r>
            <a:r>
              <a:rPr lang="it-IT" i="1" dirty="0" err="1">
                <a:cs typeface="+mn-cs"/>
              </a:rPr>
              <a:t>caused</a:t>
            </a:r>
            <a:r>
              <a:rPr lang="it-IT" i="1" dirty="0">
                <a:cs typeface="+mn-cs"/>
              </a:rPr>
              <a:t> by the </a:t>
            </a:r>
            <a:r>
              <a:rPr lang="it-IT" i="1" dirty="0" err="1">
                <a:cs typeface="+mn-cs"/>
              </a:rPr>
              <a:t>aspirin</a:t>
            </a:r>
            <a:r>
              <a:rPr lang="it-IT" i="1" dirty="0">
                <a:cs typeface="+mn-cs"/>
              </a:rPr>
              <a:t>?</a:t>
            </a:r>
          </a:p>
        </p:txBody>
      </p:sp>
    </p:spTree>
    <p:extLst>
      <p:ext uri="{BB962C8B-B14F-4D97-AF65-F5344CB8AC3E}">
        <p14:creationId xmlns:p14="http://schemas.microsoft.com/office/powerpoint/2010/main" val="420517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05A0F0F-5354-EEB1-B85D-46E8FB575ADC}"/>
              </a:ext>
            </a:extLst>
          </p:cNvPr>
          <p:cNvSpPr>
            <a:spLocks noGrp="1" noChangeArrowheads="1"/>
          </p:cNvSpPr>
          <p:nvPr>
            <p:ph type="body" idx="1"/>
          </p:nvPr>
        </p:nvSpPr>
        <p:spPr>
          <a:xfrm>
            <a:off x="683568" y="357187"/>
            <a:ext cx="7416824" cy="4482704"/>
          </a:xfrm>
        </p:spPr>
        <p:txBody>
          <a:bodyPr/>
          <a:lstStyle/>
          <a:p>
            <a:pPr eaLnBrk="1" hangingPunct="1">
              <a:buFontTx/>
              <a:buNone/>
            </a:pPr>
            <a:r>
              <a:rPr lang="en-GB" altLang="it-IT" dirty="0">
                <a:ea typeface="ＭＳ Ｐゴシック" panose="020B0600070205080204" pitchFamily="34" charset="-128"/>
              </a:rPr>
              <a:t>Typically we reason that:</a:t>
            </a:r>
          </a:p>
          <a:p>
            <a:pPr eaLnBrk="1" hangingPunct="1">
              <a:buFontTx/>
              <a:buNone/>
            </a:pPr>
            <a:endParaRPr lang="en-GB" altLang="it-IT" dirty="0">
              <a:ea typeface="ＭＳ Ｐゴシック" panose="020B0600070205080204" pitchFamily="34" charset="-128"/>
            </a:endParaRPr>
          </a:p>
          <a:p>
            <a:pPr eaLnBrk="1" hangingPunct="1">
              <a:buFontTx/>
              <a:buNone/>
            </a:pPr>
            <a:r>
              <a:rPr lang="en-GB" altLang="it-IT" dirty="0">
                <a:ea typeface="ＭＳ Ｐゴシック" panose="020B0600070205080204" pitchFamily="34" charset="-128"/>
              </a:rPr>
              <a:t>  the aspirin caused the stroke if the stroke would have not occurred had the patient not taken the aspirin</a:t>
            </a:r>
          </a:p>
          <a:p>
            <a:pPr eaLnBrk="1" hangingPunct="1">
              <a:buFontTx/>
              <a:buNone/>
            </a:pPr>
            <a:endParaRPr lang="en-GB" altLang="it-IT" dirty="0">
              <a:ea typeface="ＭＳ Ｐゴシック" panose="020B0600070205080204" pitchFamily="34" charset="-128"/>
            </a:endParaRPr>
          </a:p>
          <a:p>
            <a:pPr eaLnBrk="1" hangingPunct="1">
              <a:buFontTx/>
              <a:buNone/>
            </a:pPr>
            <a:r>
              <a:rPr lang="en-GB" altLang="it-IT" dirty="0">
                <a:ea typeface="ＭＳ Ｐゴシック" panose="020B0600070205080204" pitchFamily="34" charset="-128"/>
              </a:rPr>
              <a:t>However</a:t>
            </a:r>
          </a:p>
          <a:p>
            <a:pPr eaLnBrk="1" hangingPunct="1">
              <a:buFontTx/>
              <a:buNone/>
            </a:pPr>
            <a:endParaRPr lang="en-GB" altLang="it-IT" dirty="0">
              <a:ea typeface="ＭＳ Ｐゴシック" panose="020B0600070205080204" pitchFamily="34" charset="-128"/>
            </a:endParaRPr>
          </a:p>
          <a:p>
            <a:pPr eaLnBrk="1" hangingPunct="1">
              <a:buFontTx/>
              <a:buNone/>
            </a:pPr>
            <a:r>
              <a:rPr lang="en-GB" altLang="it-IT" dirty="0">
                <a:ea typeface="ＭＳ Ｐゴシック" panose="020B0600070205080204" pitchFamily="34" charset="-128"/>
              </a:rPr>
              <a:t>	we cannot observe the same subject under both exposures at the same time</a:t>
            </a:r>
            <a:r>
              <a:rPr lang="en-GB" altLang="it-IT" sz="2400" dirty="0">
                <a:ea typeface="ＭＳ Ｐゴシック" panose="020B0600070205080204" pitchFamily="34" charset="-128"/>
              </a:rPr>
              <a:t> </a:t>
            </a:r>
            <a:r>
              <a:rPr lang="en-GB" altLang="it-IT" dirty="0">
                <a:ea typeface="ＭＳ Ｐゴシック" panose="020B0600070205080204" pitchFamily="34" charset="-128"/>
              </a:rPr>
              <a:t>– the comparison is hypothetical</a:t>
            </a:r>
            <a:endParaRPr lang="it-IT" altLang="it-IT" sz="2400" i="1" dirty="0">
              <a:ea typeface="ＭＳ Ｐゴシック" panose="020B0600070205080204" pitchFamily="34" charset="-128"/>
            </a:endParaRPr>
          </a:p>
          <a:p>
            <a:pPr eaLnBrk="1" hangingPunct="1">
              <a:buFontTx/>
              <a:buNone/>
            </a:pPr>
            <a:endParaRPr lang="it-IT" altLang="it-IT" sz="2400" dirty="0">
              <a:ea typeface="ＭＳ Ｐゴシック" panose="020B0600070205080204" pitchFamily="34" charset="-128"/>
            </a:endParaRPr>
          </a:p>
        </p:txBody>
      </p:sp>
    </p:spTree>
    <p:extLst>
      <p:ext uri="{BB962C8B-B14F-4D97-AF65-F5344CB8AC3E}">
        <p14:creationId xmlns:p14="http://schemas.microsoft.com/office/powerpoint/2010/main" val="43271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2D9177D-0AA3-0D51-8D95-9620F1C59F3E}"/>
              </a:ext>
            </a:extLst>
          </p:cNvPr>
          <p:cNvSpPr>
            <a:spLocks noGrp="1" noChangeArrowheads="1"/>
          </p:cNvSpPr>
          <p:nvPr>
            <p:ph type="title"/>
          </p:nvPr>
        </p:nvSpPr>
        <p:spPr/>
        <p:txBody>
          <a:bodyPr/>
          <a:lstStyle/>
          <a:p>
            <a:pPr eaLnBrk="1" hangingPunct="1">
              <a:defRPr/>
            </a:pPr>
            <a:r>
              <a:rPr lang="en-US">
                <a:cs typeface="+mj-cs"/>
              </a:rPr>
              <a:t>Population</a:t>
            </a:r>
          </a:p>
        </p:txBody>
      </p:sp>
      <p:sp>
        <p:nvSpPr>
          <p:cNvPr id="10243" name="Rectangle 3">
            <a:extLst>
              <a:ext uri="{FF2B5EF4-FFF2-40B4-BE49-F238E27FC236}">
                <a16:creationId xmlns:a16="http://schemas.microsoft.com/office/drawing/2014/main" id="{E8D1B371-3F9A-1EEC-3CE5-5E0BD6C15522}"/>
              </a:ext>
            </a:extLst>
          </p:cNvPr>
          <p:cNvSpPr>
            <a:spLocks noGrp="1" noChangeArrowheads="1"/>
          </p:cNvSpPr>
          <p:nvPr>
            <p:ph type="body" idx="1"/>
          </p:nvPr>
        </p:nvSpPr>
        <p:spPr/>
        <p:txBody>
          <a:bodyPr/>
          <a:lstStyle/>
          <a:p>
            <a:pPr eaLnBrk="1" hangingPunct="1">
              <a:buFontTx/>
              <a:buNone/>
              <a:defRPr/>
            </a:pPr>
            <a:r>
              <a:rPr lang="en-US">
                <a:cs typeface="+mn-cs"/>
              </a:rPr>
              <a:t>30 out of 100 patients taking the aspirin have a stroke</a:t>
            </a:r>
          </a:p>
          <a:p>
            <a:pPr eaLnBrk="1" hangingPunct="1">
              <a:buFontTx/>
              <a:buNone/>
              <a:defRPr/>
            </a:pPr>
            <a:endParaRPr lang="en-US">
              <a:cs typeface="+mn-cs"/>
            </a:endParaRPr>
          </a:p>
          <a:p>
            <a:pPr eaLnBrk="1" hangingPunct="1">
              <a:buFontTx/>
              <a:buNone/>
              <a:defRPr/>
            </a:pPr>
            <a:r>
              <a:rPr lang="en-US">
                <a:cs typeface="+mn-cs"/>
              </a:rPr>
              <a:t>	Aspirin	     Stoke			Freq.</a:t>
            </a:r>
          </a:p>
          <a:p>
            <a:pPr eaLnBrk="1" hangingPunct="1">
              <a:buFontTx/>
              <a:buNone/>
              <a:defRPr/>
            </a:pPr>
            <a:r>
              <a:rPr lang="en-US">
                <a:cs typeface="+mn-cs"/>
              </a:rPr>
              <a:t>		1		1	   		  30</a:t>
            </a:r>
          </a:p>
          <a:p>
            <a:pPr eaLnBrk="1" hangingPunct="1">
              <a:buFontTx/>
              <a:buNone/>
              <a:defRPr/>
            </a:pPr>
            <a:r>
              <a:rPr lang="en-US">
                <a:cs typeface="+mn-cs"/>
              </a:rPr>
              <a:t>		1		0			  70</a:t>
            </a:r>
          </a:p>
          <a:p>
            <a:pPr eaLnBrk="1" hangingPunct="1">
              <a:buFontTx/>
              <a:buNone/>
              <a:defRPr/>
            </a:pPr>
            <a:endParaRPr lang="en-US">
              <a:cs typeface="+mn-cs"/>
            </a:endParaRPr>
          </a:p>
          <a:p>
            <a:pPr eaLnBrk="1" hangingPunct="1">
              <a:buFontTx/>
              <a:buNone/>
              <a:defRPr/>
            </a:pPr>
            <a:r>
              <a:rPr lang="en-US">
                <a:cs typeface="+mn-cs"/>
              </a:rPr>
              <a:t>Does the aspirin cause stroke?</a:t>
            </a:r>
          </a:p>
        </p:txBody>
      </p:sp>
    </p:spTree>
    <p:extLst>
      <p:ext uri="{BB962C8B-B14F-4D97-AF65-F5344CB8AC3E}">
        <p14:creationId xmlns:p14="http://schemas.microsoft.com/office/powerpoint/2010/main" val="339483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2E3E4CA-1BD1-9CA9-A9CC-A5EB4A4B7802}"/>
              </a:ext>
            </a:extLst>
          </p:cNvPr>
          <p:cNvSpPr>
            <a:spLocks noGrp="1" noChangeArrowheads="1"/>
          </p:cNvSpPr>
          <p:nvPr>
            <p:ph type="body" idx="1"/>
          </p:nvPr>
        </p:nvSpPr>
        <p:spPr>
          <a:xfrm>
            <a:off x="899592" y="519112"/>
            <a:ext cx="6587058" cy="4052888"/>
          </a:xfrm>
        </p:spPr>
        <p:txBody>
          <a:bodyPr/>
          <a:lstStyle/>
          <a:p>
            <a:pPr eaLnBrk="1" hangingPunct="1">
              <a:lnSpc>
                <a:spcPct val="90000"/>
              </a:lnSpc>
              <a:buFontTx/>
              <a:buNone/>
              <a:defRPr/>
            </a:pPr>
            <a:r>
              <a:rPr lang="en-US" dirty="0">
                <a:cs typeface="+mn-cs"/>
              </a:rPr>
              <a:t>Population causal effect</a:t>
            </a:r>
          </a:p>
          <a:p>
            <a:pPr eaLnBrk="1" hangingPunct="1">
              <a:lnSpc>
                <a:spcPct val="90000"/>
              </a:lnSpc>
              <a:buFontTx/>
              <a:buNone/>
              <a:defRPr/>
            </a:pPr>
            <a:r>
              <a:rPr lang="en-US" dirty="0">
                <a:cs typeface="+mn-cs"/>
              </a:rPr>
              <a:t>If the stroke would have occurred less frequently had the 100 patients not taken the aspirin </a:t>
            </a:r>
            <a:r>
              <a:rPr lang="en-US" dirty="0">
                <a:cs typeface="+mn-cs"/>
                <a:sym typeface="Wingdings" charset="0"/>
              </a:rPr>
              <a:t> aspirin causes stroke</a:t>
            </a:r>
          </a:p>
          <a:p>
            <a:pPr eaLnBrk="1" hangingPunct="1">
              <a:lnSpc>
                <a:spcPct val="90000"/>
              </a:lnSpc>
              <a:buFontTx/>
              <a:buNone/>
              <a:defRPr/>
            </a:pPr>
            <a:r>
              <a:rPr lang="en-US" dirty="0">
                <a:cs typeface="+mn-cs"/>
              </a:rPr>
              <a:t>    </a:t>
            </a:r>
          </a:p>
          <a:p>
            <a:pPr eaLnBrk="1" hangingPunct="1">
              <a:lnSpc>
                <a:spcPct val="90000"/>
              </a:lnSpc>
              <a:buFontTx/>
              <a:buNone/>
              <a:defRPr/>
            </a:pPr>
            <a:r>
              <a:rPr lang="en-US" dirty="0">
                <a:cs typeface="+mn-cs"/>
              </a:rPr>
              <a:t>   Aspirin	     Stroke			Freq.</a:t>
            </a:r>
          </a:p>
          <a:p>
            <a:pPr eaLnBrk="1" hangingPunct="1">
              <a:lnSpc>
                <a:spcPct val="90000"/>
              </a:lnSpc>
              <a:buFontTx/>
              <a:buNone/>
              <a:defRPr/>
            </a:pPr>
            <a:r>
              <a:rPr lang="en-US" dirty="0">
                <a:cs typeface="+mn-cs"/>
              </a:rPr>
              <a:t>		0		1	   		 20</a:t>
            </a:r>
          </a:p>
          <a:p>
            <a:pPr eaLnBrk="1" hangingPunct="1">
              <a:lnSpc>
                <a:spcPct val="90000"/>
              </a:lnSpc>
              <a:buFontTx/>
              <a:buNone/>
              <a:defRPr/>
            </a:pPr>
            <a:r>
              <a:rPr lang="en-US" dirty="0">
                <a:cs typeface="+mn-cs"/>
              </a:rPr>
              <a:t>		0		0			 80</a:t>
            </a:r>
          </a:p>
          <a:p>
            <a:pPr eaLnBrk="1" hangingPunct="1">
              <a:lnSpc>
                <a:spcPct val="90000"/>
              </a:lnSpc>
              <a:buFontTx/>
              <a:buNone/>
              <a:defRPr/>
            </a:pPr>
            <a:endParaRPr lang="en-US" dirty="0">
              <a:cs typeface="+mn-cs"/>
            </a:endParaRPr>
          </a:p>
          <a:p>
            <a:pPr eaLnBrk="1" hangingPunct="1">
              <a:lnSpc>
                <a:spcPct val="90000"/>
              </a:lnSpc>
              <a:buFontTx/>
              <a:buNone/>
              <a:defRPr/>
            </a:pPr>
            <a:endParaRPr lang="en-US" dirty="0">
              <a:cs typeface="+mn-cs"/>
              <a:sym typeface="Wingdings" charset="0"/>
            </a:endParaRPr>
          </a:p>
          <a:p>
            <a:pPr eaLnBrk="1" hangingPunct="1">
              <a:spcBef>
                <a:spcPct val="0"/>
              </a:spcBef>
              <a:buFontTx/>
              <a:buNone/>
              <a:defRPr/>
            </a:pPr>
            <a:r>
              <a:rPr lang="it-IT" dirty="0" err="1">
                <a:cs typeface="+mn-cs"/>
              </a:rPr>
              <a:t>We</a:t>
            </a:r>
            <a:r>
              <a:rPr lang="it-IT" dirty="0">
                <a:cs typeface="+mn-cs"/>
              </a:rPr>
              <a:t> </a:t>
            </a:r>
            <a:r>
              <a:rPr lang="it-IT" dirty="0" err="1">
                <a:cs typeface="+mn-cs"/>
              </a:rPr>
              <a:t>cannot</a:t>
            </a:r>
            <a:r>
              <a:rPr lang="it-IT" dirty="0">
                <a:cs typeface="+mn-cs"/>
              </a:rPr>
              <a:t> </a:t>
            </a:r>
            <a:r>
              <a:rPr lang="it-IT" dirty="0" err="1">
                <a:cs typeface="+mn-cs"/>
              </a:rPr>
              <a:t>observe</a:t>
            </a:r>
            <a:r>
              <a:rPr lang="it-IT" dirty="0">
                <a:cs typeface="+mn-cs"/>
              </a:rPr>
              <a:t> the </a:t>
            </a:r>
            <a:r>
              <a:rPr lang="it-IT" dirty="0" err="1">
                <a:cs typeface="+mn-cs"/>
              </a:rPr>
              <a:t>same</a:t>
            </a:r>
            <a:r>
              <a:rPr lang="it-IT" dirty="0">
                <a:cs typeface="+mn-cs"/>
              </a:rPr>
              <a:t> </a:t>
            </a:r>
            <a:r>
              <a:rPr lang="it-IT" dirty="0" err="1">
                <a:cs typeface="+mn-cs"/>
              </a:rPr>
              <a:t>population</a:t>
            </a:r>
            <a:r>
              <a:rPr lang="it-IT" dirty="0">
                <a:cs typeface="+mn-cs"/>
              </a:rPr>
              <a:t> under </a:t>
            </a:r>
            <a:r>
              <a:rPr lang="it-IT" dirty="0" err="1">
                <a:cs typeface="+mn-cs"/>
              </a:rPr>
              <a:t>both</a:t>
            </a:r>
            <a:r>
              <a:rPr lang="it-IT" dirty="0">
                <a:cs typeface="+mn-cs"/>
              </a:rPr>
              <a:t> </a:t>
            </a:r>
            <a:r>
              <a:rPr lang="it-IT" dirty="0" err="1">
                <a:cs typeface="+mn-cs"/>
              </a:rPr>
              <a:t>exposures</a:t>
            </a:r>
            <a:r>
              <a:rPr lang="it-IT" dirty="0">
                <a:cs typeface="+mn-cs"/>
              </a:rPr>
              <a:t> </a:t>
            </a:r>
            <a:r>
              <a:rPr lang="it-IT" dirty="0" err="1">
                <a:cs typeface="+mn-cs"/>
              </a:rPr>
              <a:t>at</a:t>
            </a:r>
            <a:r>
              <a:rPr lang="it-IT" dirty="0">
                <a:cs typeface="+mn-cs"/>
              </a:rPr>
              <a:t> the </a:t>
            </a:r>
            <a:r>
              <a:rPr lang="it-IT" dirty="0" err="1">
                <a:cs typeface="+mn-cs"/>
              </a:rPr>
              <a:t>same</a:t>
            </a:r>
            <a:r>
              <a:rPr lang="it-IT" dirty="0">
                <a:cs typeface="+mn-cs"/>
              </a:rPr>
              <a:t> time</a:t>
            </a:r>
            <a:endParaRPr lang="en-US" dirty="0">
              <a:cs typeface="+mn-cs"/>
            </a:endParaRPr>
          </a:p>
        </p:txBody>
      </p:sp>
    </p:spTree>
    <p:extLst>
      <p:ext uri="{BB962C8B-B14F-4D97-AF65-F5344CB8AC3E}">
        <p14:creationId xmlns:p14="http://schemas.microsoft.com/office/powerpoint/2010/main" val="1401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139AB87-667A-0970-4FAC-679BB91DA8F3}"/>
              </a:ext>
            </a:extLst>
          </p:cNvPr>
          <p:cNvSpPr>
            <a:spLocks noGrp="1" noChangeArrowheads="1"/>
          </p:cNvSpPr>
          <p:nvPr>
            <p:ph type="body" idx="1"/>
          </p:nvPr>
        </p:nvSpPr>
        <p:spPr>
          <a:xfrm>
            <a:off x="1657350" y="411957"/>
            <a:ext cx="5829300" cy="4160044"/>
          </a:xfrm>
        </p:spPr>
        <p:txBody>
          <a:bodyPr/>
          <a:lstStyle/>
          <a:p>
            <a:pPr eaLnBrk="1" hangingPunct="1">
              <a:buFontTx/>
              <a:buNone/>
              <a:defRPr/>
            </a:pPr>
            <a:r>
              <a:rPr lang="en-US">
                <a:cs typeface="+mn-cs"/>
              </a:rPr>
              <a:t>We should identify a comparison population (population B) with the same risk of developing a stroke of the 100 patients had the 100 patients not taken the aspirin</a:t>
            </a:r>
          </a:p>
          <a:p>
            <a:pPr eaLnBrk="1" hangingPunct="1">
              <a:buFontTx/>
              <a:buNone/>
              <a:defRPr/>
            </a:pPr>
            <a:endParaRPr lang="en-US">
              <a:cs typeface="+mn-cs"/>
            </a:endParaRPr>
          </a:p>
          <a:p>
            <a:pPr eaLnBrk="1" hangingPunct="1">
              <a:buFontTx/>
              <a:buNone/>
              <a:defRPr/>
            </a:pPr>
            <a:r>
              <a:rPr lang="en-US">
                <a:cs typeface="+mn-cs"/>
              </a:rPr>
              <a:t>Population A and B should be </a:t>
            </a:r>
            <a:r>
              <a:rPr lang="en-US" u="sng">
                <a:cs typeface="+mn-cs"/>
              </a:rPr>
              <a:t>exchangeable</a:t>
            </a:r>
          </a:p>
          <a:p>
            <a:pPr eaLnBrk="1" hangingPunct="1">
              <a:buFontTx/>
              <a:buNone/>
              <a:defRPr/>
            </a:pPr>
            <a:endParaRPr lang="en-US">
              <a:cs typeface="+mn-cs"/>
            </a:endParaRPr>
          </a:p>
        </p:txBody>
      </p:sp>
    </p:spTree>
    <p:extLst>
      <p:ext uri="{BB962C8B-B14F-4D97-AF65-F5344CB8AC3E}">
        <p14:creationId xmlns:p14="http://schemas.microsoft.com/office/powerpoint/2010/main" val="302712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A62FF2B-657F-12B9-AE86-94A93EC3D76F}"/>
              </a:ext>
            </a:extLst>
          </p:cNvPr>
          <p:cNvSpPr>
            <a:spLocks noGrp="1" noChangeArrowheads="1"/>
          </p:cNvSpPr>
          <p:nvPr>
            <p:ph type="title"/>
          </p:nvPr>
        </p:nvSpPr>
        <p:spPr>
          <a:xfrm>
            <a:off x="1657350" y="571500"/>
            <a:ext cx="5829300" cy="857250"/>
          </a:xfrm>
        </p:spPr>
        <p:txBody>
          <a:bodyPr/>
          <a:lstStyle/>
          <a:p>
            <a:pPr eaLnBrk="1" hangingPunct="1">
              <a:defRPr/>
            </a:pPr>
            <a:r>
              <a:rPr lang="en-GB" sz="2100" b="1">
                <a:cs typeface="+mj-cs"/>
              </a:rPr>
              <a:t>The counterfactual model</a:t>
            </a:r>
            <a:r>
              <a:rPr lang="en-GB" sz="2100">
                <a:cs typeface="+mj-cs"/>
              </a:rPr>
              <a:t>: (counterfactual) comparison between the outcomes of a single unit under different treatment (exposure) possibilities</a:t>
            </a:r>
            <a:br>
              <a:rPr lang="en-GB" sz="2100">
                <a:cs typeface="+mj-cs"/>
              </a:rPr>
            </a:br>
            <a:endParaRPr lang="en-GB" sz="2100">
              <a:cs typeface="+mj-cs"/>
            </a:endParaRPr>
          </a:p>
        </p:txBody>
      </p:sp>
      <p:sp>
        <p:nvSpPr>
          <p:cNvPr id="13315" name="Text Box 4">
            <a:extLst>
              <a:ext uri="{FF2B5EF4-FFF2-40B4-BE49-F238E27FC236}">
                <a16:creationId xmlns:a16="http://schemas.microsoft.com/office/drawing/2014/main" id="{A18FED8A-91D2-4B15-6813-5BE1DC2B9529}"/>
              </a:ext>
            </a:extLst>
          </p:cNvPr>
          <p:cNvSpPr txBox="1">
            <a:spLocks noChangeArrowheads="1"/>
          </p:cNvSpPr>
          <p:nvPr/>
        </p:nvSpPr>
        <p:spPr bwMode="auto">
          <a:xfrm>
            <a:off x="1714500" y="4800601"/>
            <a:ext cx="61722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it-IT" sz="1200"/>
              <a:t>Greenland S, et al. Annu Rev Public Health 2001;22:189-212</a:t>
            </a:r>
            <a:endParaRPr lang="en-GB" sz="1200"/>
          </a:p>
        </p:txBody>
      </p:sp>
      <p:pic>
        <p:nvPicPr>
          <p:cNvPr id="13316" name="Picture 9">
            <a:extLst>
              <a:ext uri="{FF2B5EF4-FFF2-40B4-BE49-F238E27FC236}">
                <a16:creationId xmlns:a16="http://schemas.microsoft.com/office/drawing/2014/main" id="{913BCDFE-D652-787C-F2D2-247080E42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235" y="1869281"/>
            <a:ext cx="6182915" cy="2638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892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3FAC653-0B18-1CF3-545A-0965E1EB7397}"/>
              </a:ext>
            </a:extLst>
          </p:cNvPr>
          <p:cNvSpPr>
            <a:spLocks noGrp="1" noChangeArrowheads="1"/>
          </p:cNvSpPr>
          <p:nvPr>
            <p:ph type="title"/>
          </p:nvPr>
        </p:nvSpPr>
        <p:spPr>
          <a:xfrm>
            <a:off x="1657350" y="850106"/>
            <a:ext cx="5829300" cy="857250"/>
          </a:xfrm>
        </p:spPr>
        <p:txBody>
          <a:bodyPr/>
          <a:lstStyle/>
          <a:p>
            <a:pPr eaLnBrk="1" hangingPunct="1">
              <a:defRPr/>
            </a:pPr>
            <a:r>
              <a:rPr lang="en-US" sz="2400">
                <a:cs typeface="+mj-cs"/>
              </a:rPr>
              <a:t>How can exchangeability between population A and population B be achieved?</a:t>
            </a:r>
          </a:p>
        </p:txBody>
      </p:sp>
      <p:sp>
        <p:nvSpPr>
          <p:cNvPr id="14339" name="Rectangle 3">
            <a:extLst>
              <a:ext uri="{FF2B5EF4-FFF2-40B4-BE49-F238E27FC236}">
                <a16:creationId xmlns:a16="http://schemas.microsoft.com/office/drawing/2014/main" id="{ABF98DEB-22DD-BF4D-656E-5A80AEA011A3}"/>
              </a:ext>
            </a:extLst>
          </p:cNvPr>
          <p:cNvSpPr>
            <a:spLocks noGrp="1" noChangeArrowheads="1"/>
          </p:cNvSpPr>
          <p:nvPr>
            <p:ph type="body" idx="1"/>
          </p:nvPr>
        </p:nvSpPr>
        <p:spPr>
          <a:xfrm>
            <a:off x="1657350" y="2463403"/>
            <a:ext cx="5829300" cy="2108597"/>
          </a:xfrm>
        </p:spPr>
        <p:txBody>
          <a:bodyPr/>
          <a:lstStyle/>
          <a:p>
            <a:pPr eaLnBrk="1" hangingPunct="1">
              <a:buFontTx/>
              <a:buNone/>
              <a:defRPr/>
            </a:pPr>
            <a:endParaRPr lang="en-US" dirty="0">
              <a:cs typeface="+mn-cs"/>
            </a:endParaRPr>
          </a:p>
          <a:p>
            <a:pPr algn="ctr" eaLnBrk="1" hangingPunct="1">
              <a:buFontTx/>
              <a:buNone/>
              <a:defRPr/>
            </a:pPr>
            <a:r>
              <a:rPr lang="en-US" sz="2400" dirty="0">
                <a:cs typeface="+mn-cs"/>
              </a:rPr>
              <a:t>Randomization: </a:t>
            </a:r>
          </a:p>
          <a:p>
            <a:pPr algn="ctr" eaLnBrk="1" hangingPunct="1">
              <a:buFontTx/>
              <a:buNone/>
              <a:defRPr/>
            </a:pPr>
            <a:r>
              <a:rPr lang="en-US" sz="2400" dirty="0">
                <a:cs typeface="+mn-cs"/>
              </a:rPr>
              <a:t>random allocation + concealment</a:t>
            </a:r>
          </a:p>
        </p:txBody>
      </p:sp>
    </p:spTree>
    <p:extLst>
      <p:ext uri="{BB962C8B-B14F-4D97-AF65-F5344CB8AC3E}">
        <p14:creationId xmlns:p14="http://schemas.microsoft.com/office/powerpoint/2010/main" val="136463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3CF1E18-BA4E-268E-B5BA-FA0BABC94481}"/>
              </a:ext>
            </a:extLst>
          </p:cNvPr>
          <p:cNvSpPr>
            <a:spLocks noGrp="1" noChangeArrowheads="1"/>
          </p:cNvSpPr>
          <p:nvPr>
            <p:ph type="title"/>
          </p:nvPr>
        </p:nvSpPr>
        <p:spPr/>
        <p:txBody>
          <a:bodyPr/>
          <a:lstStyle/>
          <a:p>
            <a:pPr eaLnBrk="1" hangingPunct="1">
              <a:defRPr/>
            </a:pPr>
            <a:r>
              <a:rPr lang="en-GB">
                <a:cs typeface="+mj-cs"/>
              </a:rPr>
              <a:t>How can we achieve exchangeability?</a:t>
            </a:r>
          </a:p>
        </p:txBody>
      </p:sp>
      <p:sp>
        <p:nvSpPr>
          <p:cNvPr id="17411" name="Rectangle 3">
            <a:extLst>
              <a:ext uri="{FF2B5EF4-FFF2-40B4-BE49-F238E27FC236}">
                <a16:creationId xmlns:a16="http://schemas.microsoft.com/office/drawing/2014/main" id="{19E5A541-ABA5-B3A2-1111-463B0990C1C5}"/>
              </a:ext>
            </a:extLst>
          </p:cNvPr>
          <p:cNvSpPr>
            <a:spLocks noGrp="1" noChangeArrowheads="1"/>
          </p:cNvSpPr>
          <p:nvPr>
            <p:ph type="body" idx="1"/>
          </p:nvPr>
        </p:nvSpPr>
        <p:spPr>
          <a:xfrm>
            <a:off x="1493658" y="1200150"/>
            <a:ext cx="5944791" cy="3486150"/>
          </a:xfrm>
        </p:spPr>
        <p:txBody>
          <a:bodyPr/>
          <a:lstStyle/>
          <a:p>
            <a:pPr eaLnBrk="1" hangingPunct="1">
              <a:buFont typeface="Wingdings" charset="0"/>
              <a:buNone/>
              <a:defRPr/>
            </a:pPr>
            <a:r>
              <a:rPr lang="en-GB" dirty="0">
                <a:cs typeface="+mn-cs"/>
              </a:rPr>
              <a:t>			</a:t>
            </a:r>
            <a:r>
              <a:rPr lang="en-GB" sz="2700" b="1" dirty="0">
                <a:solidFill>
                  <a:schemeClr val="folHlink"/>
                </a:solidFill>
                <a:cs typeface="+mn-cs"/>
              </a:rPr>
              <a:t>RANDOMIZATION</a:t>
            </a:r>
          </a:p>
          <a:p>
            <a:pPr algn="ctr" eaLnBrk="1" hangingPunct="1">
              <a:buFont typeface="Wingdings" charset="0"/>
              <a:buNone/>
              <a:defRPr/>
            </a:pPr>
            <a:r>
              <a:rPr lang="en-US" sz="1800" dirty="0">
                <a:sym typeface="Wingdings"/>
              </a:rPr>
              <a:t>under randomization pre-treatment variables are expected to be equally distributed in the treated and the untreated; also the </a:t>
            </a:r>
            <a:r>
              <a:rPr lang="en-US" sz="1800" u="sng" dirty="0">
                <a:sym typeface="Wingdings"/>
              </a:rPr>
              <a:t>probability of the event</a:t>
            </a:r>
            <a:r>
              <a:rPr lang="en-US" sz="1800" dirty="0">
                <a:sym typeface="Wingdings"/>
              </a:rPr>
              <a:t> is a pre-treatment variable</a:t>
            </a:r>
          </a:p>
          <a:p>
            <a:pPr algn="ctr" eaLnBrk="1" hangingPunct="1">
              <a:buFont typeface="Wingdings" charset="0"/>
              <a:buNone/>
              <a:defRPr/>
            </a:pPr>
            <a:endParaRPr lang="en-US" sz="1800" dirty="0">
              <a:sym typeface="Wingdings"/>
            </a:endParaRPr>
          </a:p>
          <a:p>
            <a:pPr algn="ctr" eaLnBrk="1" hangingPunct="1">
              <a:buFont typeface="Wingdings" charset="0"/>
              <a:buNone/>
              <a:defRPr/>
            </a:pPr>
            <a:r>
              <a:rPr lang="en-GB" sz="2700" b="1" dirty="0">
                <a:solidFill>
                  <a:schemeClr val="folHlink"/>
                </a:solidFill>
                <a:cs typeface="+mn-cs"/>
              </a:rPr>
              <a:t>IN OBSERVATIONAL STUDIES</a:t>
            </a:r>
          </a:p>
          <a:p>
            <a:pPr algn="ctr" eaLnBrk="1" hangingPunct="1">
              <a:buFontTx/>
              <a:buChar char="-"/>
              <a:defRPr/>
            </a:pPr>
            <a:r>
              <a:rPr lang="en-GB" sz="1800" dirty="0">
                <a:solidFill>
                  <a:srgbClr val="000000"/>
                </a:solidFill>
                <a:cs typeface="+mn-cs"/>
              </a:rPr>
              <a:t>Adjustment</a:t>
            </a:r>
          </a:p>
          <a:p>
            <a:pPr algn="ctr" eaLnBrk="1" hangingPunct="1">
              <a:buFontTx/>
              <a:buChar char="-"/>
              <a:defRPr/>
            </a:pPr>
            <a:r>
              <a:rPr lang="en-GB" sz="1800" dirty="0">
                <a:solidFill>
                  <a:srgbClr val="000000"/>
                </a:solidFill>
                <a:cs typeface="+mn-cs"/>
              </a:rPr>
              <a:t>Quasi-experimental studies</a:t>
            </a:r>
            <a:endParaRPr lang="en-GB" sz="1800" dirty="0">
              <a:solidFill>
                <a:schemeClr val="folHlink"/>
              </a:solidFill>
              <a:cs typeface="+mn-cs"/>
            </a:endParaRPr>
          </a:p>
          <a:p>
            <a:pPr eaLnBrk="1" hangingPunct="1">
              <a:buFont typeface="Wingdings" charset="0"/>
              <a:buNone/>
              <a:defRPr/>
            </a:pPr>
            <a:endParaRPr lang="en-GB" sz="2400" dirty="0">
              <a:solidFill>
                <a:schemeClr val="folHlink"/>
              </a:solidFill>
              <a:cs typeface="+mn-cs"/>
            </a:endParaRPr>
          </a:p>
          <a:p>
            <a:pPr eaLnBrk="1" hangingPunct="1">
              <a:buFont typeface="Wingdings" charset="0"/>
              <a:buNone/>
              <a:defRPr/>
            </a:pPr>
            <a:endParaRPr lang="en-GB" sz="1800" dirty="0">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C238586-B310-219A-ACFE-EA2F37D947F4}"/>
              </a:ext>
            </a:extLst>
          </p:cNvPr>
          <p:cNvSpPr>
            <a:spLocks noGrp="1" noChangeArrowheads="1"/>
          </p:cNvSpPr>
          <p:nvPr>
            <p:ph type="title"/>
          </p:nvPr>
        </p:nvSpPr>
        <p:spPr>
          <a:xfrm>
            <a:off x="1657350" y="285750"/>
            <a:ext cx="5829300" cy="857250"/>
          </a:xfrm>
        </p:spPr>
        <p:txBody>
          <a:bodyPr/>
          <a:lstStyle/>
          <a:p>
            <a:pPr algn="l" eaLnBrk="1" hangingPunct="1">
              <a:defRPr/>
            </a:pPr>
            <a:r>
              <a:rPr lang="en-GB">
                <a:cs typeface="+mj-cs"/>
              </a:rPr>
              <a:t>An example: The WHI Randomized Controlled Trial </a:t>
            </a:r>
          </a:p>
        </p:txBody>
      </p:sp>
      <p:sp>
        <p:nvSpPr>
          <p:cNvPr id="35843" name="Rectangle 3">
            <a:extLst>
              <a:ext uri="{FF2B5EF4-FFF2-40B4-BE49-F238E27FC236}">
                <a16:creationId xmlns:a16="http://schemas.microsoft.com/office/drawing/2014/main" id="{2D900845-EDAA-75F1-0D46-468A74203410}"/>
              </a:ext>
            </a:extLst>
          </p:cNvPr>
          <p:cNvSpPr>
            <a:spLocks noGrp="1" noChangeArrowheads="1"/>
          </p:cNvSpPr>
          <p:nvPr>
            <p:ph type="body" idx="1"/>
          </p:nvPr>
        </p:nvSpPr>
        <p:spPr>
          <a:xfrm>
            <a:off x="1657350" y="1314450"/>
            <a:ext cx="5829300" cy="3086100"/>
          </a:xfrm>
        </p:spPr>
        <p:txBody>
          <a:bodyPr/>
          <a:lstStyle/>
          <a:p>
            <a:pPr eaLnBrk="1" hangingPunct="1">
              <a:lnSpc>
                <a:spcPct val="90000"/>
              </a:lnSpc>
              <a:buClr>
                <a:srgbClr val="990033"/>
              </a:buClr>
              <a:buFont typeface="Wingdings" pitchFamily="2" charset="2"/>
              <a:buNone/>
            </a:pPr>
            <a:r>
              <a:rPr lang="en-GB" altLang="it-IT" sz="1800" b="1">
                <a:solidFill>
                  <a:srgbClr val="000000"/>
                </a:solidFill>
                <a:latin typeface="Verdana" panose="020B0604030504040204" pitchFamily="34" charset="0"/>
                <a:ea typeface="ＭＳ Ｐゴシック" panose="020B0600070205080204" pitchFamily="34" charset="-128"/>
              </a:rPr>
              <a:t>Objective </a:t>
            </a:r>
            <a:r>
              <a:rPr lang="en-GB" altLang="it-IT" sz="1800">
                <a:solidFill>
                  <a:srgbClr val="000000"/>
                </a:solidFill>
                <a:latin typeface="Verdana" panose="020B0604030504040204" pitchFamily="34" charset="0"/>
                <a:ea typeface="ＭＳ Ｐゴシック" panose="020B0600070205080204" pitchFamily="34" charset="-128"/>
              </a:rPr>
              <a:t> To assess the major health benefits and risks</a:t>
            </a:r>
            <a:r>
              <a:rPr lang="en-GB" altLang="it-IT" sz="1800" baseline="30000">
                <a:solidFill>
                  <a:srgbClr val="000000"/>
                </a:solidFill>
                <a:latin typeface="Verdana" panose="020B0604030504040204" pitchFamily="34" charset="0"/>
                <a:ea typeface="ＭＳ Ｐゴシック" panose="020B0600070205080204" pitchFamily="34" charset="-128"/>
              </a:rPr>
              <a:t> </a:t>
            </a:r>
            <a:r>
              <a:rPr lang="en-GB" altLang="it-IT" sz="1800">
                <a:solidFill>
                  <a:srgbClr val="000000"/>
                </a:solidFill>
                <a:latin typeface="Verdana" panose="020B0604030504040204" pitchFamily="34" charset="0"/>
                <a:ea typeface="ＭＳ Ｐゴシック" panose="020B0600070205080204" pitchFamily="34" charset="-128"/>
              </a:rPr>
              <a:t>of the most commonly used combined hormone preparation.</a:t>
            </a:r>
          </a:p>
          <a:p>
            <a:pPr eaLnBrk="1" hangingPunct="1">
              <a:lnSpc>
                <a:spcPct val="90000"/>
              </a:lnSpc>
              <a:buClr>
                <a:srgbClr val="990033"/>
              </a:buClr>
              <a:buFont typeface="Wingdings" pitchFamily="2" charset="2"/>
              <a:buNone/>
            </a:pPr>
            <a:r>
              <a:rPr lang="en-GB" altLang="it-IT" sz="1800">
                <a:solidFill>
                  <a:srgbClr val="000000"/>
                </a:solidFill>
                <a:latin typeface="Verdana" panose="020B0604030504040204" pitchFamily="34" charset="0"/>
                <a:ea typeface="ＭＳ Ｐゴシック" panose="020B0600070205080204" pitchFamily="34" charset="-128"/>
              </a:rPr>
              <a:t> </a:t>
            </a:r>
            <a:r>
              <a:rPr lang="en-GB" altLang="it-IT" sz="1800" b="1">
                <a:solidFill>
                  <a:srgbClr val="000000"/>
                </a:solidFill>
                <a:latin typeface="Verdana" panose="020B0604030504040204" pitchFamily="34" charset="0"/>
                <a:ea typeface="ＭＳ Ｐゴシック" panose="020B0600070205080204" pitchFamily="34" charset="-128"/>
              </a:rPr>
              <a:t>Design </a:t>
            </a:r>
            <a:r>
              <a:rPr lang="en-GB" altLang="it-IT" sz="1800">
                <a:solidFill>
                  <a:srgbClr val="000000"/>
                </a:solidFill>
                <a:latin typeface="Verdana" panose="020B0604030504040204" pitchFamily="34" charset="0"/>
                <a:ea typeface="ＭＳ Ｐゴシック" panose="020B0600070205080204" pitchFamily="34" charset="-128"/>
              </a:rPr>
              <a:t> A randomized controlled primary prevention</a:t>
            </a:r>
            <a:r>
              <a:rPr lang="en-GB" altLang="it-IT" sz="1800" baseline="30000">
                <a:solidFill>
                  <a:srgbClr val="000000"/>
                </a:solidFill>
                <a:latin typeface="Verdana" panose="020B0604030504040204" pitchFamily="34" charset="0"/>
                <a:ea typeface="ＭＳ Ｐゴシック" panose="020B0600070205080204" pitchFamily="34" charset="-128"/>
              </a:rPr>
              <a:t> </a:t>
            </a:r>
            <a:r>
              <a:rPr lang="en-GB" altLang="it-IT" sz="1800">
                <a:solidFill>
                  <a:srgbClr val="000000"/>
                </a:solidFill>
                <a:latin typeface="Verdana" panose="020B0604030504040204" pitchFamily="34" charset="0"/>
                <a:ea typeface="ＭＳ Ｐゴシック" panose="020B0600070205080204" pitchFamily="34" charset="-128"/>
              </a:rPr>
              <a:t>trial (planned duration, 8.5 years) in which 16608 postmenopausal</a:t>
            </a:r>
            <a:r>
              <a:rPr lang="en-GB" altLang="it-IT" sz="1800" baseline="30000">
                <a:solidFill>
                  <a:srgbClr val="000000"/>
                </a:solidFill>
                <a:latin typeface="Verdana" panose="020B0604030504040204" pitchFamily="34" charset="0"/>
                <a:ea typeface="ＭＳ Ｐゴシック" panose="020B0600070205080204" pitchFamily="34" charset="-128"/>
              </a:rPr>
              <a:t> </a:t>
            </a:r>
            <a:r>
              <a:rPr lang="en-GB" altLang="it-IT" sz="1800">
                <a:solidFill>
                  <a:srgbClr val="000000"/>
                </a:solidFill>
                <a:latin typeface="Verdana" panose="020B0604030504040204" pitchFamily="34" charset="0"/>
                <a:ea typeface="ＭＳ Ｐゴシック" panose="020B0600070205080204" pitchFamily="34" charset="-128"/>
              </a:rPr>
              <a:t>women aged 50-79 years with an intact uterus at baseline were</a:t>
            </a:r>
            <a:r>
              <a:rPr lang="en-GB" altLang="it-IT" sz="1800" baseline="30000">
                <a:solidFill>
                  <a:srgbClr val="000000"/>
                </a:solidFill>
                <a:latin typeface="Verdana" panose="020B0604030504040204" pitchFamily="34" charset="0"/>
                <a:ea typeface="ＭＳ Ｐゴシック" panose="020B0600070205080204" pitchFamily="34" charset="-128"/>
              </a:rPr>
              <a:t> </a:t>
            </a:r>
            <a:r>
              <a:rPr lang="en-GB" altLang="it-IT" sz="1800">
                <a:solidFill>
                  <a:srgbClr val="000000"/>
                </a:solidFill>
                <a:latin typeface="Verdana" panose="020B0604030504040204" pitchFamily="34" charset="0"/>
                <a:ea typeface="ＭＳ Ｐゴシック" panose="020B0600070205080204" pitchFamily="34" charset="-128"/>
              </a:rPr>
              <a:t>recruited 1993-1998.</a:t>
            </a:r>
            <a:r>
              <a:rPr lang="en-GB" altLang="it-IT" sz="1800" baseline="30000">
                <a:solidFill>
                  <a:srgbClr val="000000"/>
                </a:solidFill>
                <a:latin typeface="Verdana" panose="020B0604030504040204" pitchFamily="34" charset="0"/>
                <a:ea typeface="ＭＳ Ｐゴシック" panose="020B0600070205080204" pitchFamily="34" charset="-128"/>
              </a:rPr>
              <a:t> </a:t>
            </a:r>
            <a:endParaRPr lang="en-GB" altLang="it-IT" sz="1800">
              <a:solidFill>
                <a:srgbClr val="000000"/>
              </a:solidFill>
              <a:latin typeface="Syntax-Black" charset="0"/>
              <a:ea typeface="ＭＳ Ｐゴシック" panose="020B0600070205080204" pitchFamily="34" charset="-128"/>
            </a:endParaRPr>
          </a:p>
          <a:p>
            <a:pPr eaLnBrk="1" hangingPunct="1">
              <a:lnSpc>
                <a:spcPct val="90000"/>
              </a:lnSpc>
              <a:buClr>
                <a:srgbClr val="990033"/>
              </a:buClr>
              <a:buFont typeface="Wingdings" pitchFamily="2" charset="2"/>
              <a:buNone/>
            </a:pPr>
            <a:r>
              <a:rPr lang="en-GB" altLang="it-IT" sz="1800" b="1">
                <a:solidFill>
                  <a:srgbClr val="000000"/>
                </a:solidFill>
                <a:latin typeface="Verdana" panose="020B0604030504040204" pitchFamily="34" charset="0"/>
                <a:ea typeface="ＭＳ Ｐゴシック" panose="020B0600070205080204" pitchFamily="34" charset="-128"/>
              </a:rPr>
              <a:t>Interventions </a:t>
            </a:r>
            <a:r>
              <a:rPr lang="en-GB" altLang="it-IT" sz="1800">
                <a:solidFill>
                  <a:srgbClr val="000000"/>
                </a:solidFill>
                <a:latin typeface="Verdana" panose="020B0604030504040204" pitchFamily="34" charset="0"/>
                <a:ea typeface="ＭＳ Ｐゴシック" panose="020B0600070205080204" pitchFamily="34" charset="-128"/>
              </a:rPr>
              <a:t> After a washout period of 3 months: Conjugated equine</a:t>
            </a:r>
            <a:r>
              <a:rPr lang="en-GB" altLang="it-IT" sz="1800" baseline="30000">
                <a:solidFill>
                  <a:srgbClr val="000000"/>
                </a:solidFill>
                <a:latin typeface="Verdana" panose="020B0604030504040204" pitchFamily="34" charset="0"/>
                <a:ea typeface="ＭＳ Ｐゴシック" panose="020B0600070205080204" pitchFamily="34" charset="-128"/>
              </a:rPr>
              <a:t> </a:t>
            </a:r>
            <a:r>
              <a:rPr lang="en-GB" altLang="it-IT" sz="1800">
                <a:solidFill>
                  <a:srgbClr val="000000"/>
                </a:solidFill>
                <a:latin typeface="Verdana" panose="020B0604030504040204" pitchFamily="34" charset="0"/>
                <a:ea typeface="ＭＳ Ｐゴシック" panose="020B0600070205080204" pitchFamily="34" charset="-128"/>
              </a:rPr>
              <a:t>estrogens, 0.625 mg/d, plus medroxyprogesterone acetate, 2.5</a:t>
            </a:r>
            <a:r>
              <a:rPr lang="en-GB" altLang="it-IT" sz="1800" baseline="30000">
                <a:solidFill>
                  <a:srgbClr val="000000"/>
                </a:solidFill>
                <a:latin typeface="Verdana" panose="020B0604030504040204" pitchFamily="34" charset="0"/>
                <a:ea typeface="ＭＳ Ｐゴシック" panose="020B0600070205080204" pitchFamily="34" charset="-128"/>
              </a:rPr>
              <a:t> </a:t>
            </a:r>
            <a:r>
              <a:rPr lang="en-GB" altLang="it-IT" sz="1800">
                <a:solidFill>
                  <a:srgbClr val="000000"/>
                </a:solidFill>
                <a:latin typeface="Verdana" panose="020B0604030504040204" pitchFamily="34" charset="0"/>
                <a:ea typeface="ＭＳ Ｐゴシック" panose="020B0600070205080204" pitchFamily="34" charset="-128"/>
              </a:rPr>
              <a:t>mg/d, in 1 tablet (n = 8506) or placebo (n = 8102).</a:t>
            </a:r>
            <a:endParaRPr lang="en-GB" altLang="it-IT" sz="1800">
              <a:solidFill>
                <a:srgbClr val="000000"/>
              </a:solidFill>
              <a:latin typeface="Syntax-Black" charset="0"/>
              <a:ea typeface="ＭＳ Ｐゴシック" panose="020B0600070205080204" pitchFamily="34" charset="-128"/>
            </a:endParaRPr>
          </a:p>
          <a:p>
            <a:pPr eaLnBrk="1" hangingPunct="1">
              <a:lnSpc>
                <a:spcPct val="90000"/>
              </a:lnSpc>
              <a:buClr>
                <a:srgbClr val="990033"/>
              </a:buClr>
              <a:buFont typeface="Wingdings" pitchFamily="2" charset="2"/>
              <a:buNone/>
            </a:pPr>
            <a:endParaRPr lang="en-GB" altLang="it-IT" sz="1800">
              <a:solidFill>
                <a:srgbClr val="000000"/>
              </a:solidFill>
              <a:latin typeface="Syntax-Black" charset="0"/>
              <a:ea typeface="ＭＳ Ｐゴシック" panose="020B0600070205080204" pitchFamily="34" charset="-128"/>
            </a:endParaRPr>
          </a:p>
          <a:p>
            <a:pPr eaLnBrk="1" hangingPunct="1">
              <a:lnSpc>
                <a:spcPct val="90000"/>
              </a:lnSpc>
              <a:buClr>
                <a:srgbClr val="990033"/>
              </a:buClr>
              <a:buFont typeface="Wingdings" pitchFamily="2" charset="2"/>
              <a:buNone/>
            </a:pPr>
            <a:endParaRPr lang="en-GB" altLang="it-IT" sz="1800">
              <a:solidFill>
                <a:srgbClr val="000000"/>
              </a:solidFill>
              <a:latin typeface="Syntax-Black" charset="0"/>
              <a:ea typeface="ＭＳ Ｐゴシック" panose="020B0600070205080204" pitchFamily="34" charset="-128"/>
            </a:endParaRPr>
          </a:p>
          <a:p>
            <a:pPr eaLnBrk="1" hangingPunct="1">
              <a:lnSpc>
                <a:spcPct val="90000"/>
              </a:lnSpc>
              <a:buClr>
                <a:srgbClr val="990033"/>
              </a:buClr>
              <a:buFont typeface="Wingdings" pitchFamily="2" charset="2"/>
              <a:buChar char="Ø"/>
            </a:pPr>
            <a:endParaRPr lang="en-GB" altLang="it-IT" sz="1800">
              <a:ea typeface="ＭＳ Ｐゴシック" panose="020B0600070205080204" pitchFamily="34" charset="-128"/>
            </a:endParaRPr>
          </a:p>
        </p:txBody>
      </p:sp>
      <p:sp>
        <p:nvSpPr>
          <p:cNvPr id="35844" name="Text Box 5">
            <a:extLst>
              <a:ext uri="{FF2B5EF4-FFF2-40B4-BE49-F238E27FC236}">
                <a16:creationId xmlns:a16="http://schemas.microsoft.com/office/drawing/2014/main" id="{683F9677-AFF1-3F03-C9D5-DDA345BFCCFC}"/>
              </a:ext>
            </a:extLst>
          </p:cNvPr>
          <p:cNvSpPr txBox="1">
            <a:spLocks noChangeArrowheads="1"/>
          </p:cNvSpPr>
          <p:nvPr/>
        </p:nvSpPr>
        <p:spPr bwMode="auto">
          <a:xfrm>
            <a:off x="1257300" y="4794647"/>
            <a:ext cx="508635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it-IT" sz="1800"/>
              <a:t>Source: JAMA 2002;288:321-33 </a:t>
            </a:r>
            <a:endParaRPr lang="en-GB" sz="1800"/>
          </a:p>
        </p:txBody>
      </p:sp>
    </p:spTree>
    <p:extLst>
      <p:ext uri="{BB962C8B-B14F-4D97-AF65-F5344CB8AC3E}">
        <p14:creationId xmlns:p14="http://schemas.microsoft.com/office/powerpoint/2010/main" val="165508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4BEDC9-4D38-57FB-BA5B-C1D68FF44BA6}"/>
              </a:ext>
            </a:extLst>
          </p:cNvPr>
          <p:cNvSpPr>
            <a:spLocks noGrp="1"/>
          </p:cNvSpPr>
          <p:nvPr>
            <p:ph type="title"/>
          </p:nvPr>
        </p:nvSpPr>
        <p:spPr/>
        <p:txBody>
          <a:bodyPr/>
          <a:lstStyle/>
          <a:p>
            <a:pPr>
              <a:defRPr/>
            </a:pPr>
            <a:r>
              <a:rPr lang="en-GB" dirty="0"/>
              <a:t>Graphical diagram</a:t>
            </a:r>
          </a:p>
        </p:txBody>
      </p:sp>
      <p:sp>
        <p:nvSpPr>
          <p:cNvPr id="4" name="CasellaDiTesto 3">
            <a:extLst>
              <a:ext uri="{FF2B5EF4-FFF2-40B4-BE49-F238E27FC236}">
                <a16:creationId xmlns:a16="http://schemas.microsoft.com/office/drawing/2014/main" id="{67BC5291-16C7-1592-DBE0-3D1C3484D19C}"/>
              </a:ext>
            </a:extLst>
          </p:cNvPr>
          <p:cNvSpPr txBox="1"/>
          <p:nvPr/>
        </p:nvSpPr>
        <p:spPr>
          <a:xfrm>
            <a:off x="2736056" y="1892294"/>
            <a:ext cx="539354" cy="369332"/>
          </a:xfrm>
          <a:prstGeom prst="rect">
            <a:avLst/>
          </a:prstGeom>
          <a:noFill/>
        </p:spPr>
        <p:txBody>
          <a:bodyPr>
            <a:spAutoFit/>
          </a:bodyPr>
          <a:lstStyle/>
          <a:p>
            <a:pPr>
              <a:defRPr/>
            </a:pPr>
            <a:r>
              <a:rPr lang="en-GB" sz="1800" dirty="0">
                <a:latin typeface="+mj-lt"/>
                <a:ea typeface="ＭＳ Ｐゴシック" charset="0"/>
                <a:cs typeface="ＭＳ Ｐゴシック" charset="0"/>
              </a:rPr>
              <a:t>R</a:t>
            </a:r>
          </a:p>
        </p:txBody>
      </p:sp>
      <p:cxnSp>
        <p:nvCxnSpPr>
          <p:cNvPr id="6" name="Connettore 2 5">
            <a:extLst>
              <a:ext uri="{FF2B5EF4-FFF2-40B4-BE49-F238E27FC236}">
                <a16:creationId xmlns:a16="http://schemas.microsoft.com/office/drawing/2014/main" id="{EC43B758-E01A-AA60-A982-5772B37DED32}"/>
              </a:ext>
            </a:extLst>
          </p:cNvPr>
          <p:cNvCxnSpPr>
            <a:cxnSpLocks noChangeShapeType="1"/>
            <a:stCxn id="4" idx="3"/>
          </p:cNvCxnSpPr>
          <p:nvPr/>
        </p:nvCxnSpPr>
        <p:spPr bwMode="auto">
          <a:xfrm flipV="1">
            <a:off x="3275410" y="2054219"/>
            <a:ext cx="864394" cy="22741"/>
          </a:xfrm>
          <a:prstGeom prst="straightConnector1">
            <a:avLst/>
          </a:prstGeom>
          <a:noFill/>
          <a:ln w="25400">
            <a:solidFill>
              <a:srgbClr val="2D2DB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CasellaDiTesto 7">
            <a:extLst>
              <a:ext uri="{FF2B5EF4-FFF2-40B4-BE49-F238E27FC236}">
                <a16:creationId xmlns:a16="http://schemas.microsoft.com/office/drawing/2014/main" id="{25749F13-B080-7957-B225-BDCF2C501E7C}"/>
              </a:ext>
            </a:extLst>
          </p:cNvPr>
          <p:cNvSpPr txBox="1"/>
          <p:nvPr/>
        </p:nvSpPr>
        <p:spPr>
          <a:xfrm>
            <a:off x="4301729" y="1892294"/>
            <a:ext cx="540544" cy="369332"/>
          </a:xfrm>
          <a:prstGeom prst="rect">
            <a:avLst/>
          </a:prstGeom>
          <a:noFill/>
        </p:spPr>
        <p:txBody>
          <a:bodyPr>
            <a:spAutoFit/>
          </a:bodyPr>
          <a:lstStyle/>
          <a:p>
            <a:pPr>
              <a:defRPr/>
            </a:pPr>
            <a:r>
              <a:rPr lang="en-GB" sz="1800" dirty="0">
                <a:latin typeface="+mj-lt"/>
                <a:ea typeface="ＭＳ Ｐゴシック" charset="0"/>
                <a:cs typeface="ＭＳ Ｐゴシック" charset="0"/>
              </a:rPr>
              <a:t>T</a:t>
            </a:r>
          </a:p>
        </p:txBody>
      </p:sp>
      <p:sp>
        <p:nvSpPr>
          <p:cNvPr id="9" name="CasellaDiTesto 8">
            <a:extLst>
              <a:ext uri="{FF2B5EF4-FFF2-40B4-BE49-F238E27FC236}">
                <a16:creationId xmlns:a16="http://schemas.microsoft.com/office/drawing/2014/main" id="{D1FF8908-F219-CC54-83F0-D800051DA127}"/>
              </a:ext>
            </a:extLst>
          </p:cNvPr>
          <p:cNvSpPr txBox="1"/>
          <p:nvPr/>
        </p:nvSpPr>
        <p:spPr>
          <a:xfrm>
            <a:off x="5868591" y="1869672"/>
            <a:ext cx="539353" cy="369332"/>
          </a:xfrm>
          <a:prstGeom prst="rect">
            <a:avLst/>
          </a:prstGeom>
          <a:noFill/>
        </p:spPr>
        <p:txBody>
          <a:bodyPr>
            <a:spAutoFit/>
          </a:bodyPr>
          <a:lstStyle/>
          <a:p>
            <a:pPr>
              <a:defRPr/>
            </a:pPr>
            <a:r>
              <a:rPr lang="en-GB" sz="1800" dirty="0">
                <a:latin typeface="+mj-lt"/>
                <a:ea typeface="ＭＳ Ｐゴシック" charset="0"/>
                <a:cs typeface="ＭＳ Ｐゴシック" charset="0"/>
              </a:rPr>
              <a:t>D</a:t>
            </a:r>
          </a:p>
        </p:txBody>
      </p:sp>
      <p:cxnSp>
        <p:nvCxnSpPr>
          <p:cNvPr id="10" name="Connettore 2 9">
            <a:extLst>
              <a:ext uri="{FF2B5EF4-FFF2-40B4-BE49-F238E27FC236}">
                <a16:creationId xmlns:a16="http://schemas.microsoft.com/office/drawing/2014/main" id="{68D9002D-2B9D-12EA-0722-B0C878988339}"/>
              </a:ext>
            </a:extLst>
          </p:cNvPr>
          <p:cNvCxnSpPr>
            <a:cxnSpLocks noChangeShapeType="1"/>
          </p:cNvCxnSpPr>
          <p:nvPr/>
        </p:nvCxnSpPr>
        <p:spPr bwMode="auto">
          <a:xfrm flipV="1">
            <a:off x="4733925" y="2043504"/>
            <a:ext cx="864394" cy="10715"/>
          </a:xfrm>
          <a:prstGeom prst="straightConnector1">
            <a:avLst/>
          </a:prstGeom>
          <a:noFill/>
          <a:ln w="25400">
            <a:solidFill>
              <a:srgbClr val="2D2DB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CasellaDiTesto 10">
            <a:extLst>
              <a:ext uri="{FF2B5EF4-FFF2-40B4-BE49-F238E27FC236}">
                <a16:creationId xmlns:a16="http://schemas.microsoft.com/office/drawing/2014/main" id="{B5D41856-7878-2A19-23CE-6B3449925D2B}"/>
              </a:ext>
            </a:extLst>
          </p:cNvPr>
          <p:cNvSpPr txBox="1"/>
          <p:nvPr/>
        </p:nvSpPr>
        <p:spPr>
          <a:xfrm>
            <a:off x="1547813" y="2701918"/>
            <a:ext cx="5994797" cy="1754326"/>
          </a:xfrm>
          <a:prstGeom prst="rect">
            <a:avLst/>
          </a:prstGeom>
          <a:noFill/>
        </p:spPr>
        <p:txBody>
          <a:bodyPr>
            <a:spAutoFit/>
          </a:bodyPr>
          <a:lstStyle/>
          <a:p>
            <a:pPr>
              <a:defRPr/>
            </a:pPr>
            <a:r>
              <a:rPr lang="en-GB" sz="1800" dirty="0">
                <a:latin typeface="+mj-lt"/>
                <a:ea typeface="ＭＳ Ｐゴシック" charset="0"/>
                <a:cs typeface="ＭＳ Ｐゴシック" charset="0"/>
              </a:rPr>
              <a:t>R = randomization</a:t>
            </a:r>
          </a:p>
          <a:p>
            <a:pPr>
              <a:defRPr/>
            </a:pPr>
            <a:r>
              <a:rPr lang="en-GB" sz="1800" dirty="0">
                <a:latin typeface="+mj-lt"/>
                <a:ea typeface="ＭＳ Ｐゴシック" charset="0"/>
                <a:cs typeface="ＭＳ Ｐゴシック" charset="0"/>
              </a:rPr>
              <a:t>T = treatment</a:t>
            </a:r>
          </a:p>
          <a:p>
            <a:pPr>
              <a:defRPr/>
            </a:pPr>
            <a:r>
              <a:rPr lang="en-GB" sz="1800" dirty="0">
                <a:latin typeface="+mj-lt"/>
                <a:ea typeface="ＭＳ Ｐゴシック" charset="0"/>
                <a:cs typeface="ＭＳ Ｐゴシック" charset="0"/>
              </a:rPr>
              <a:t>D = event</a:t>
            </a:r>
          </a:p>
          <a:p>
            <a:pPr>
              <a:defRPr/>
            </a:pPr>
            <a:endParaRPr lang="en-GB" sz="1800" dirty="0">
              <a:latin typeface="+mj-lt"/>
              <a:ea typeface="ＭＳ Ｐゴシック" charset="0"/>
              <a:cs typeface="ＭＳ Ｐゴシック" charset="0"/>
            </a:endParaRPr>
          </a:p>
          <a:p>
            <a:pPr>
              <a:defRPr/>
            </a:pPr>
            <a:r>
              <a:rPr lang="en-GB" sz="1800" dirty="0">
                <a:latin typeface="+mj-lt"/>
                <a:ea typeface="ＭＳ Ｐゴシック" charset="0"/>
                <a:cs typeface="ＭＳ Ｐゴシック" charset="0"/>
              </a:rPr>
              <a:t>Arrows imply causation</a:t>
            </a:r>
          </a:p>
          <a:p>
            <a:pPr>
              <a:defRPr/>
            </a:pPr>
            <a:r>
              <a:rPr lang="en-GB" sz="1800" dirty="0">
                <a:latin typeface="+mj-lt"/>
                <a:ea typeface="ＭＳ Ｐゴシック" charset="0"/>
                <a:cs typeface="ＭＳ Ｐゴシック" charset="0"/>
              </a:rPr>
              <a:t>A lack of an arrow implies the lack of a casual effect</a:t>
            </a:r>
          </a:p>
        </p:txBody>
      </p:sp>
    </p:spTree>
    <p:extLst>
      <p:ext uri="{BB962C8B-B14F-4D97-AF65-F5344CB8AC3E}">
        <p14:creationId xmlns:p14="http://schemas.microsoft.com/office/powerpoint/2010/main" val="414879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84E582AB-EF6E-3C47-852C-54E7A17C4E41}"/>
              </a:ext>
            </a:extLst>
          </p:cNvPr>
          <p:cNvSpPr>
            <a:spLocks noGrp="1" noChangeArrowheads="1"/>
          </p:cNvSpPr>
          <p:nvPr>
            <p:ph type="title"/>
          </p:nvPr>
        </p:nvSpPr>
        <p:spPr>
          <a:xfrm>
            <a:off x="1657350" y="228600"/>
            <a:ext cx="5829300" cy="857250"/>
          </a:xfrm>
        </p:spPr>
        <p:txBody>
          <a:bodyPr/>
          <a:lstStyle/>
          <a:p>
            <a:pPr algn="l" eaLnBrk="1" hangingPunct="1"/>
            <a:r>
              <a:rPr lang="it-IT" altLang="it-IT">
                <a:ea typeface="ＭＳ Ｐゴシック" panose="020B0600070205080204" pitchFamily="34" charset="-128"/>
              </a:rPr>
              <a:t>Aspetti principali dei CT</a:t>
            </a:r>
            <a:endParaRPr lang="en-US" altLang="it-IT">
              <a:ea typeface="ＭＳ Ｐゴシック" panose="020B0600070205080204" pitchFamily="34" charset="-128"/>
            </a:endParaRPr>
          </a:p>
        </p:txBody>
      </p:sp>
      <p:sp>
        <p:nvSpPr>
          <p:cNvPr id="124931" name="Rectangle 3">
            <a:extLst>
              <a:ext uri="{FF2B5EF4-FFF2-40B4-BE49-F238E27FC236}">
                <a16:creationId xmlns:a16="http://schemas.microsoft.com/office/drawing/2014/main" id="{580B06D5-342A-FE40-A329-D016F5117A4E}"/>
              </a:ext>
            </a:extLst>
          </p:cNvPr>
          <p:cNvSpPr>
            <a:spLocks noGrp="1" noChangeArrowheads="1"/>
          </p:cNvSpPr>
          <p:nvPr>
            <p:ph type="body" idx="1"/>
          </p:nvPr>
        </p:nvSpPr>
        <p:spPr>
          <a:xfrm>
            <a:off x="1657350" y="1200150"/>
            <a:ext cx="5829300" cy="3200400"/>
          </a:xfrm>
        </p:spPr>
        <p:txBody>
          <a:bodyPr/>
          <a:lstStyle/>
          <a:p>
            <a:pPr eaLnBrk="1" hangingPunct="1">
              <a:lnSpc>
                <a:spcPct val="90000"/>
              </a:lnSpc>
              <a:buClr>
                <a:srgbClr val="990033"/>
              </a:buClr>
              <a:buFont typeface="Wingdings" pitchFamily="2" charset="2"/>
              <a:buChar char="Ø"/>
            </a:pPr>
            <a:r>
              <a:rPr lang="it-IT" altLang="it-IT" sz="1800" dirty="0" err="1">
                <a:ea typeface="ＭＳ Ｐゴシック" panose="020B0600070205080204" pitchFamily="34" charset="-128"/>
              </a:rPr>
              <a:t>C</a:t>
            </a:r>
            <a:r>
              <a:rPr lang="it-IT" altLang="en-GB" sz="1800" dirty="0" err="1">
                <a:ea typeface="ＭＳ Ｐゴシック" panose="020B0600070205080204" pitchFamily="34" charset="-128"/>
              </a:rPr>
              <a:t>’</a:t>
            </a:r>
            <a:r>
              <a:rPr lang="it-IT" altLang="it-IT" sz="1800" dirty="0" err="1">
                <a:ea typeface="ＭＳ Ｐゴシック" panose="020B0600070205080204" pitchFamily="34" charset="-128"/>
              </a:rPr>
              <a:t>e</a:t>
            </a:r>
            <a:r>
              <a:rPr lang="it-IT" altLang="en-GB" sz="1800" dirty="0" err="1">
                <a:ea typeface="ＭＳ Ｐゴシック" panose="020B0600070205080204" pitchFamily="34" charset="-128"/>
              </a:rPr>
              <a:t>’</a:t>
            </a:r>
            <a:r>
              <a:rPr lang="it-IT" altLang="it-IT" sz="1800" dirty="0">
                <a:ea typeface="ＭＳ Ｐゴシック" panose="020B0600070205080204" pitchFamily="34" charset="-128"/>
              </a:rPr>
              <a:t> una chiara </a:t>
            </a:r>
            <a:r>
              <a:rPr lang="it-IT" altLang="it-IT" sz="1800" b="1" dirty="0">
                <a:effectLst>
                  <a:outerShdw blurRad="38100" dist="38100" dir="2700000" algn="tl">
                    <a:srgbClr val="C0C0C0"/>
                  </a:outerShdw>
                </a:effectLst>
                <a:ea typeface="ＭＳ Ｐゴシック" panose="020B0600070205080204" pitchFamily="34" charset="-128"/>
              </a:rPr>
              <a:t>ipotesi di ricerca, </a:t>
            </a:r>
            <a:r>
              <a:rPr lang="it-IT" altLang="it-IT" sz="1800" dirty="0">
                <a:ea typeface="ＭＳ Ｐゴシック" panose="020B0600070205080204" pitchFamily="34" charset="-128"/>
              </a:rPr>
              <a:t>un </a:t>
            </a:r>
            <a:r>
              <a:rPr lang="it-IT" altLang="it-IT" sz="1800" b="1" dirty="0">
                <a:effectLst>
                  <a:outerShdw blurRad="38100" dist="38100" dir="2700000" algn="tl">
                    <a:srgbClr val="C0C0C0"/>
                  </a:outerShdw>
                </a:effectLst>
                <a:ea typeface="ＭＳ Ｐゴシック" panose="020B0600070205080204" pitchFamily="34" charset="-128"/>
              </a:rPr>
              <a:t>trattamento ben definito </a:t>
            </a:r>
            <a:r>
              <a:rPr lang="it-IT" altLang="it-IT" sz="1800" dirty="0">
                <a:ea typeface="ＭＳ Ｐゴシック" panose="020B0600070205080204" pitchFamily="34" charset="-128"/>
              </a:rPr>
              <a:t>da testare e un </a:t>
            </a:r>
            <a:r>
              <a:rPr lang="it-IT" altLang="it-IT" sz="1800" b="1" dirty="0">
                <a:effectLst>
                  <a:outerShdw blurRad="38100" dist="38100" dir="2700000" algn="tl">
                    <a:srgbClr val="C0C0C0"/>
                  </a:outerShdw>
                </a:effectLst>
                <a:ea typeface="ＭＳ Ｐゴシック" panose="020B0600070205080204" pitchFamily="34" charset="-128"/>
              </a:rPr>
              <a:t>endpoint primario </a:t>
            </a:r>
            <a:r>
              <a:rPr lang="it-IT" altLang="it-IT" sz="1800" dirty="0">
                <a:ea typeface="ＭＳ Ｐゴシック" panose="020B0600070205080204" pitchFamily="34" charset="-128"/>
              </a:rPr>
              <a:t>misurabile</a:t>
            </a:r>
          </a:p>
          <a:p>
            <a:pPr eaLnBrk="1" hangingPunct="1">
              <a:lnSpc>
                <a:spcPct val="90000"/>
              </a:lnSpc>
              <a:buClr>
                <a:srgbClr val="990033"/>
              </a:buClr>
              <a:buFont typeface="Wingdings" pitchFamily="2" charset="2"/>
              <a:buChar char="Ø"/>
            </a:pPr>
            <a:r>
              <a:rPr lang="it-IT" altLang="it-IT" sz="1800" dirty="0">
                <a:ea typeface="ＭＳ Ｐゴシック" panose="020B0600070205080204" pitchFamily="34" charset="-128"/>
              </a:rPr>
              <a:t>Viene identificata la popolazione in studio. I partecipanti sono selezionati in base ai </a:t>
            </a:r>
            <a:r>
              <a:rPr lang="it-IT" altLang="it-IT" sz="1800" b="1" dirty="0">
                <a:effectLst>
                  <a:outerShdw blurRad="38100" dist="38100" dir="2700000" algn="tl">
                    <a:srgbClr val="C0C0C0"/>
                  </a:outerShdw>
                </a:effectLst>
                <a:ea typeface="ＭＳ Ｐゴシック" panose="020B0600070205080204" pitchFamily="34" charset="-128"/>
              </a:rPr>
              <a:t>criteri di eleggibilità</a:t>
            </a:r>
          </a:p>
          <a:p>
            <a:pPr eaLnBrk="1" hangingPunct="1">
              <a:lnSpc>
                <a:spcPct val="90000"/>
              </a:lnSpc>
              <a:buClr>
                <a:srgbClr val="990033"/>
              </a:buClr>
              <a:buFont typeface="Wingdings" pitchFamily="2" charset="2"/>
              <a:buChar char="Ø"/>
            </a:pPr>
            <a:r>
              <a:rPr lang="it-IT" altLang="it-IT" sz="1800" dirty="0">
                <a:ea typeface="ＭＳ Ｐゴシック" panose="020B0600070205080204" pitchFamily="34" charset="-128"/>
              </a:rPr>
              <a:t>Il trattamento è allocato in maniera </a:t>
            </a:r>
            <a:r>
              <a:rPr lang="it-IT" altLang="it-IT" sz="1800" b="1" dirty="0">
                <a:effectLst>
                  <a:outerShdw blurRad="38100" dist="38100" dir="2700000" algn="tl">
                    <a:srgbClr val="C0C0C0"/>
                  </a:outerShdw>
                </a:effectLst>
                <a:ea typeface="ＭＳ Ｐゴシック" panose="020B0600070205080204" pitchFamily="34" charset="-128"/>
              </a:rPr>
              <a:t>random</a:t>
            </a:r>
          </a:p>
          <a:p>
            <a:pPr eaLnBrk="1" hangingPunct="1">
              <a:lnSpc>
                <a:spcPct val="90000"/>
              </a:lnSpc>
              <a:buClr>
                <a:srgbClr val="990033"/>
              </a:buClr>
              <a:buFont typeface="Wingdings" pitchFamily="2" charset="2"/>
              <a:buChar char="Ø"/>
            </a:pPr>
            <a:r>
              <a:rPr lang="it-IT" altLang="it-IT" sz="1800" dirty="0">
                <a:ea typeface="ＭＳ Ｐゴシック" panose="020B0600070205080204" pitchFamily="34" charset="-128"/>
              </a:rPr>
              <a:t>Il gruppo di </a:t>
            </a:r>
            <a:r>
              <a:rPr lang="it-IT" altLang="it-IT" sz="1800" b="1" dirty="0">
                <a:effectLst>
                  <a:outerShdw blurRad="38100" dist="38100" dir="2700000" algn="tl">
                    <a:srgbClr val="C0C0C0"/>
                  </a:outerShdw>
                </a:effectLst>
                <a:ea typeface="ＭＳ Ｐゴシック" panose="020B0600070205080204" pitchFamily="34" charset="-128"/>
              </a:rPr>
              <a:t>intervento </a:t>
            </a:r>
            <a:r>
              <a:rPr lang="it-IT" altLang="it-IT" sz="1800" dirty="0">
                <a:ea typeface="ＭＳ Ｐゴシック" panose="020B0600070205080204" pitchFamily="34" charset="-128"/>
              </a:rPr>
              <a:t>e il gruppo di </a:t>
            </a:r>
            <a:r>
              <a:rPr lang="it-IT" altLang="it-IT" sz="1800" b="1" dirty="0">
                <a:effectLst>
                  <a:outerShdw blurRad="38100" dist="38100" dir="2700000" algn="tl">
                    <a:srgbClr val="C0C0C0"/>
                  </a:outerShdw>
                </a:effectLst>
                <a:ea typeface="ＭＳ Ｐゴシック" panose="020B0600070205080204" pitchFamily="34" charset="-128"/>
              </a:rPr>
              <a:t>controllo, </a:t>
            </a:r>
            <a:r>
              <a:rPr lang="it-IT" altLang="it-IT" sz="1800" dirty="0">
                <a:ea typeface="ＭＳ Ｐゴシック" panose="020B0600070205080204" pitchFamily="34" charset="-128"/>
              </a:rPr>
              <a:t>che riceve il </a:t>
            </a:r>
            <a:r>
              <a:rPr lang="it-IT" altLang="it-IT" sz="1800" b="1" dirty="0">
                <a:effectLst>
                  <a:outerShdw blurRad="38100" dist="38100" dir="2700000" algn="tl">
                    <a:srgbClr val="C0C0C0"/>
                  </a:outerShdw>
                </a:effectLst>
                <a:ea typeface="ＭＳ Ｐゴシック" panose="020B0600070205080204" pitchFamily="34" charset="-128"/>
              </a:rPr>
              <a:t>placebo</a:t>
            </a:r>
            <a:r>
              <a:rPr lang="it-IT" altLang="it-IT" sz="1800" dirty="0">
                <a:ea typeface="ＭＳ Ｐゴシック" panose="020B0600070205080204" pitchFamily="34" charset="-128"/>
              </a:rPr>
              <a:t> o </a:t>
            </a:r>
            <a:r>
              <a:rPr lang="it-IT" altLang="it-IT" sz="1800" b="1" dirty="0">
                <a:effectLst>
                  <a:outerShdw blurRad="38100" dist="38100" dir="2700000" algn="tl">
                    <a:srgbClr val="C0C0C0"/>
                  </a:outerShdw>
                </a:effectLst>
                <a:ea typeface="ＭＳ Ｐゴシック" panose="020B0600070205080204" pitchFamily="34" charset="-128"/>
              </a:rPr>
              <a:t>trattamento standard </a:t>
            </a:r>
            <a:r>
              <a:rPr lang="it-IT" altLang="it-IT" sz="1800" dirty="0">
                <a:effectLst>
                  <a:outerShdw blurRad="38100" dist="38100" dir="2700000" algn="tl">
                    <a:srgbClr val="C0C0C0"/>
                  </a:outerShdw>
                </a:effectLst>
                <a:ea typeface="ＭＳ Ｐゴシック" panose="020B0600070205080204" pitchFamily="34" charset="-128"/>
              </a:rPr>
              <a:t>o</a:t>
            </a:r>
            <a:r>
              <a:rPr lang="it-IT" altLang="it-IT" sz="1800" b="1" dirty="0">
                <a:effectLst>
                  <a:outerShdw blurRad="38100" dist="38100" dir="2700000" algn="tl">
                    <a:srgbClr val="C0C0C0"/>
                  </a:outerShdw>
                </a:effectLst>
                <a:ea typeface="ＭＳ Ｐゴシック" panose="020B0600070205080204" pitchFamily="34" charset="-128"/>
              </a:rPr>
              <a:t> trattamento di controllo</a:t>
            </a:r>
            <a:r>
              <a:rPr lang="it-IT" altLang="it-IT" sz="1800" dirty="0">
                <a:ea typeface="ＭＳ Ｐゴシック" panose="020B0600070205080204" pitchFamily="34" charset="-128"/>
              </a:rPr>
              <a:t>, sono seguiti nel tempo per la verifica dell</a:t>
            </a:r>
            <a:r>
              <a:rPr lang="it-IT" altLang="en-GB" sz="1800" dirty="0">
                <a:ea typeface="ＭＳ Ｐゴシック" panose="020B0600070205080204" pitchFamily="34" charset="-128"/>
              </a:rPr>
              <a:t>’</a:t>
            </a:r>
            <a:r>
              <a:rPr lang="it-IT" altLang="it-IT" sz="1800" dirty="0">
                <a:ea typeface="ＭＳ Ｐゴシック" panose="020B0600070205080204" pitchFamily="34" charset="-128"/>
              </a:rPr>
              <a:t>endpoint primario.  </a:t>
            </a:r>
            <a:endParaRPr lang="it-IT" altLang="it-IT" sz="1800" b="1" dirty="0">
              <a:effectLst>
                <a:outerShdw blurRad="38100" dist="38100" dir="2700000" algn="tl">
                  <a:srgbClr val="C0C0C0"/>
                </a:outerShdw>
              </a:effectLst>
              <a:ea typeface="ＭＳ Ｐゴシック" panose="020B0600070205080204" pitchFamily="34" charset="-128"/>
            </a:endParaRPr>
          </a:p>
          <a:p>
            <a:pPr eaLnBrk="1" hangingPunct="1">
              <a:lnSpc>
                <a:spcPct val="90000"/>
              </a:lnSpc>
              <a:buClr>
                <a:srgbClr val="990033"/>
              </a:buClr>
              <a:buFont typeface="Wingdings" pitchFamily="2" charset="2"/>
              <a:buChar char="Ø"/>
            </a:pPr>
            <a:endParaRPr lang="it-IT" altLang="it-IT" sz="1800" b="1" dirty="0">
              <a:effectLst>
                <a:outerShdw blurRad="38100" dist="38100" dir="2700000" algn="tl">
                  <a:srgbClr val="C0C0C0"/>
                </a:outerShdw>
              </a:effectLst>
              <a:ea typeface="ＭＳ Ｐゴシック" panose="020B0600070205080204" pitchFamily="34" charset="-128"/>
            </a:endParaRPr>
          </a:p>
          <a:p>
            <a:pPr eaLnBrk="1" hangingPunct="1">
              <a:lnSpc>
                <a:spcPct val="90000"/>
              </a:lnSpc>
              <a:buClr>
                <a:srgbClr val="990033"/>
              </a:buClr>
              <a:buFont typeface="Wingdings" pitchFamily="2" charset="2"/>
              <a:buNone/>
            </a:pPr>
            <a:endParaRPr lang="en-US" altLang="it-IT" sz="1500" dirty="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26">
            <a:extLst>
              <a:ext uri="{FF2B5EF4-FFF2-40B4-BE49-F238E27FC236}">
                <a16:creationId xmlns:a16="http://schemas.microsoft.com/office/drawing/2014/main" id="{508CC4AE-3179-C14F-8F57-357A2E13743C}"/>
              </a:ext>
            </a:extLst>
          </p:cNvPr>
          <p:cNvSpPr>
            <a:spLocks noChangeArrowheads="1"/>
          </p:cNvSpPr>
          <p:nvPr/>
        </p:nvSpPr>
        <p:spPr bwMode="auto">
          <a:xfrm>
            <a:off x="1943100" y="228600"/>
            <a:ext cx="5372100" cy="4000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it-IT" altLang="it-IT" sz="2100">
                <a:latin typeface="Arial" panose="020B0604020202020204" pitchFamily="34" charset="0"/>
              </a:rPr>
              <a:t>Popolazione dello studio</a:t>
            </a:r>
          </a:p>
        </p:txBody>
      </p:sp>
      <p:sp>
        <p:nvSpPr>
          <p:cNvPr id="67586" name="Line 1027">
            <a:extLst>
              <a:ext uri="{FF2B5EF4-FFF2-40B4-BE49-F238E27FC236}">
                <a16:creationId xmlns:a16="http://schemas.microsoft.com/office/drawing/2014/main" id="{D46B6A69-5C08-CC40-99BC-8BA3BC670AE1}"/>
              </a:ext>
            </a:extLst>
          </p:cNvPr>
          <p:cNvSpPr>
            <a:spLocks noChangeShapeType="1"/>
          </p:cNvSpPr>
          <p:nvPr/>
        </p:nvSpPr>
        <p:spPr bwMode="auto">
          <a:xfrm>
            <a:off x="4629150" y="628650"/>
            <a:ext cx="0" cy="628650"/>
          </a:xfrm>
          <a:prstGeom prst="line">
            <a:avLst/>
          </a:prstGeom>
          <a:noFill/>
          <a:ln w="31750">
            <a:solidFill>
              <a:srgbClr val="333300"/>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67587" name="Rectangle 1029">
            <a:extLst>
              <a:ext uri="{FF2B5EF4-FFF2-40B4-BE49-F238E27FC236}">
                <a16:creationId xmlns:a16="http://schemas.microsoft.com/office/drawing/2014/main" id="{B808D91F-0927-9F42-AACF-513F1D80915D}"/>
              </a:ext>
            </a:extLst>
          </p:cNvPr>
          <p:cNvSpPr>
            <a:spLocks noChangeArrowheads="1"/>
          </p:cNvSpPr>
          <p:nvPr/>
        </p:nvSpPr>
        <p:spPr bwMode="auto">
          <a:xfrm>
            <a:off x="2000250" y="1314450"/>
            <a:ext cx="5372100" cy="4000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it-IT" altLang="it-IT" sz="2100">
                <a:latin typeface="Arial" panose="020B0604020202020204" pitchFamily="34" charset="0"/>
              </a:rPr>
              <a:t>RANDOMIZZAZIONE</a:t>
            </a:r>
          </a:p>
        </p:txBody>
      </p:sp>
      <p:sp>
        <p:nvSpPr>
          <p:cNvPr id="67588" name="Line 1033">
            <a:extLst>
              <a:ext uri="{FF2B5EF4-FFF2-40B4-BE49-F238E27FC236}">
                <a16:creationId xmlns:a16="http://schemas.microsoft.com/office/drawing/2014/main" id="{90625D1E-17A5-BD41-AE02-BAB18913CFCB}"/>
              </a:ext>
            </a:extLst>
          </p:cNvPr>
          <p:cNvSpPr>
            <a:spLocks noChangeShapeType="1"/>
          </p:cNvSpPr>
          <p:nvPr/>
        </p:nvSpPr>
        <p:spPr bwMode="auto">
          <a:xfrm>
            <a:off x="4625579" y="1707356"/>
            <a:ext cx="0" cy="514350"/>
          </a:xfrm>
          <a:prstGeom prst="line">
            <a:avLst/>
          </a:prstGeom>
          <a:noFill/>
          <a:ln w="31750">
            <a:solidFill>
              <a:srgbClr val="333300"/>
            </a:solidFill>
            <a:round/>
            <a:headEnd/>
            <a:tailEnd/>
          </a:ln>
          <a:extLst>
            <a:ext uri="{909E8E84-426E-40DD-AFC4-6F175D3DCCD1}">
              <a14:hiddenFill xmlns:a14="http://schemas.microsoft.com/office/drawing/2010/main">
                <a:noFill/>
              </a14:hiddenFill>
            </a:ext>
          </a:extLst>
        </p:spPr>
        <p:txBody>
          <a:bodyPr/>
          <a:lstStyle/>
          <a:p>
            <a:endParaRPr lang="en-GB" sz="1800"/>
          </a:p>
        </p:txBody>
      </p:sp>
      <p:sp>
        <p:nvSpPr>
          <p:cNvPr id="67589" name="Line 1034">
            <a:extLst>
              <a:ext uri="{FF2B5EF4-FFF2-40B4-BE49-F238E27FC236}">
                <a16:creationId xmlns:a16="http://schemas.microsoft.com/office/drawing/2014/main" id="{5756B00F-4055-2A4A-AF8C-0D6AB273FA9F}"/>
              </a:ext>
            </a:extLst>
          </p:cNvPr>
          <p:cNvSpPr>
            <a:spLocks noChangeShapeType="1"/>
          </p:cNvSpPr>
          <p:nvPr/>
        </p:nvSpPr>
        <p:spPr bwMode="auto">
          <a:xfrm>
            <a:off x="3429000" y="2228850"/>
            <a:ext cx="2514600" cy="0"/>
          </a:xfrm>
          <a:prstGeom prst="line">
            <a:avLst/>
          </a:prstGeom>
          <a:noFill/>
          <a:ln w="31750">
            <a:solidFill>
              <a:srgbClr val="333300"/>
            </a:solidFill>
            <a:round/>
            <a:headEnd/>
            <a:tailEnd/>
          </a:ln>
          <a:extLst>
            <a:ext uri="{909E8E84-426E-40DD-AFC4-6F175D3DCCD1}">
              <a14:hiddenFill xmlns:a14="http://schemas.microsoft.com/office/drawing/2010/main">
                <a:noFill/>
              </a14:hiddenFill>
            </a:ext>
          </a:extLst>
        </p:spPr>
        <p:txBody>
          <a:bodyPr/>
          <a:lstStyle/>
          <a:p>
            <a:endParaRPr lang="en-GB" sz="1800"/>
          </a:p>
        </p:txBody>
      </p:sp>
      <p:sp>
        <p:nvSpPr>
          <p:cNvPr id="67590" name="Line 1035">
            <a:extLst>
              <a:ext uri="{FF2B5EF4-FFF2-40B4-BE49-F238E27FC236}">
                <a16:creationId xmlns:a16="http://schemas.microsoft.com/office/drawing/2014/main" id="{EC6264B0-5E8F-2B49-BE11-235124E70002}"/>
              </a:ext>
            </a:extLst>
          </p:cNvPr>
          <p:cNvSpPr>
            <a:spLocks noChangeShapeType="1"/>
          </p:cNvSpPr>
          <p:nvPr/>
        </p:nvSpPr>
        <p:spPr bwMode="auto">
          <a:xfrm>
            <a:off x="3429000" y="2228850"/>
            <a:ext cx="0" cy="457200"/>
          </a:xfrm>
          <a:prstGeom prst="line">
            <a:avLst/>
          </a:prstGeom>
          <a:noFill/>
          <a:ln w="31750">
            <a:solidFill>
              <a:srgbClr val="333300"/>
            </a:solidFill>
            <a:round/>
            <a:headEnd/>
            <a:tailEnd/>
          </a:ln>
          <a:extLst>
            <a:ext uri="{909E8E84-426E-40DD-AFC4-6F175D3DCCD1}">
              <a14:hiddenFill xmlns:a14="http://schemas.microsoft.com/office/drawing/2010/main">
                <a:noFill/>
              </a14:hiddenFill>
            </a:ext>
          </a:extLst>
        </p:spPr>
        <p:txBody>
          <a:bodyPr/>
          <a:lstStyle/>
          <a:p>
            <a:endParaRPr lang="en-GB" sz="1800"/>
          </a:p>
        </p:txBody>
      </p:sp>
      <p:sp>
        <p:nvSpPr>
          <p:cNvPr id="67591" name="Line 1036">
            <a:extLst>
              <a:ext uri="{FF2B5EF4-FFF2-40B4-BE49-F238E27FC236}">
                <a16:creationId xmlns:a16="http://schemas.microsoft.com/office/drawing/2014/main" id="{F183B396-5B26-F745-A2EF-7FD357872D9F}"/>
              </a:ext>
            </a:extLst>
          </p:cNvPr>
          <p:cNvSpPr>
            <a:spLocks noChangeShapeType="1"/>
          </p:cNvSpPr>
          <p:nvPr/>
        </p:nvSpPr>
        <p:spPr bwMode="auto">
          <a:xfrm>
            <a:off x="5943600" y="2228850"/>
            <a:ext cx="0" cy="457200"/>
          </a:xfrm>
          <a:prstGeom prst="line">
            <a:avLst/>
          </a:prstGeom>
          <a:noFill/>
          <a:ln w="31750">
            <a:solidFill>
              <a:srgbClr val="333300"/>
            </a:solidFill>
            <a:round/>
            <a:headEnd/>
            <a:tailEnd/>
          </a:ln>
          <a:extLst>
            <a:ext uri="{909E8E84-426E-40DD-AFC4-6F175D3DCCD1}">
              <a14:hiddenFill xmlns:a14="http://schemas.microsoft.com/office/drawing/2010/main">
                <a:noFill/>
              </a14:hiddenFill>
            </a:ext>
          </a:extLst>
        </p:spPr>
        <p:txBody>
          <a:bodyPr/>
          <a:lstStyle/>
          <a:p>
            <a:endParaRPr lang="en-GB" sz="1800"/>
          </a:p>
        </p:txBody>
      </p:sp>
      <p:sp>
        <p:nvSpPr>
          <p:cNvPr id="67592" name="Rectangle 1037">
            <a:extLst>
              <a:ext uri="{FF2B5EF4-FFF2-40B4-BE49-F238E27FC236}">
                <a16:creationId xmlns:a16="http://schemas.microsoft.com/office/drawing/2014/main" id="{D797E513-606D-664F-8697-2B53E38B679D}"/>
              </a:ext>
            </a:extLst>
          </p:cNvPr>
          <p:cNvSpPr>
            <a:spLocks noChangeArrowheads="1"/>
          </p:cNvSpPr>
          <p:nvPr/>
        </p:nvSpPr>
        <p:spPr bwMode="auto">
          <a:xfrm>
            <a:off x="2571750" y="2686050"/>
            <a:ext cx="1543050" cy="7429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it-IT" altLang="it-IT" sz="2100">
                <a:latin typeface="Arial" panose="020B0604020202020204" pitchFamily="34" charset="0"/>
              </a:rPr>
              <a:t>Trattamento</a:t>
            </a:r>
          </a:p>
        </p:txBody>
      </p:sp>
      <p:sp>
        <p:nvSpPr>
          <p:cNvPr id="67593" name="Rectangle 1038">
            <a:extLst>
              <a:ext uri="{FF2B5EF4-FFF2-40B4-BE49-F238E27FC236}">
                <a16:creationId xmlns:a16="http://schemas.microsoft.com/office/drawing/2014/main" id="{DB12774C-098E-534F-9B2E-92CA274A9A26}"/>
              </a:ext>
            </a:extLst>
          </p:cNvPr>
          <p:cNvSpPr>
            <a:spLocks noChangeArrowheads="1"/>
          </p:cNvSpPr>
          <p:nvPr/>
        </p:nvSpPr>
        <p:spPr bwMode="auto">
          <a:xfrm>
            <a:off x="5143500" y="2686050"/>
            <a:ext cx="1543050" cy="7429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it-IT" altLang="it-IT" sz="2100">
                <a:latin typeface="Arial" panose="020B0604020202020204" pitchFamily="34" charset="0"/>
              </a:rPr>
              <a:t>Controllo</a:t>
            </a:r>
          </a:p>
        </p:txBody>
      </p:sp>
      <p:sp>
        <p:nvSpPr>
          <p:cNvPr id="67594" name="Line 1039">
            <a:extLst>
              <a:ext uri="{FF2B5EF4-FFF2-40B4-BE49-F238E27FC236}">
                <a16:creationId xmlns:a16="http://schemas.microsoft.com/office/drawing/2014/main" id="{CDD5049C-3418-A042-8B63-BF1133CEFA2D}"/>
              </a:ext>
            </a:extLst>
          </p:cNvPr>
          <p:cNvSpPr>
            <a:spLocks noChangeShapeType="1"/>
          </p:cNvSpPr>
          <p:nvPr/>
        </p:nvSpPr>
        <p:spPr bwMode="auto">
          <a:xfrm>
            <a:off x="3371850" y="3429000"/>
            <a:ext cx="0" cy="628650"/>
          </a:xfrm>
          <a:prstGeom prst="line">
            <a:avLst/>
          </a:prstGeom>
          <a:noFill/>
          <a:ln w="31750">
            <a:solidFill>
              <a:srgbClr val="333300"/>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67595" name="Line 1040">
            <a:extLst>
              <a:ext uri="{FF2B5EF4-FFF2-40B4-BE49-F238E27FC236}">
                <a16:creationId xmlns:a16="http://schemas.microsoft.com/office/drawing/2014/main" id="{EEC5F1A2-1AF0-6B47-83CB-C929F85A1B95}"/>
              </a:ext>
            </a:extLst>
          </p:cNvPr>
          <p:cNvSpPr>
            <a:spLocks noChangeShapeType="1"/>
          </p:cNvSpPr>
          <p:nvPr/>
        </p:nvSpPr>
        <p:spPr bwMode="auto">
          <a:xfrm>
            <a:off x="5943600" y="3429000"/>
            <a:ext cx="0" cy="628650"/>
          </a:xfrm>
          <a:prstGeom prst="line">
            <a:avLst/>
          </a:prstGeom>
          <a:noFill/>
          <a:ln w="31750">
            <a:solidFill>
              <a:srgbClr val="333300"/>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67596" name="Rectangle 1041">
            <a:extLst>
              <a:ext uri="{FF2B5EF4-FFF2-40B4-BE49-F238E27FC236}">
                <a16:creationId xmlns:a16="http://schemas.microsoft.com/office/drawing/2014/main" id="{3C2C7B56-91C5-554B-AC8D-F9C6A0DAEA11}"/>
              </a:ext>
            </a:extLst>
          </p:cNvPr>
          <p:cNvSpPr>
            <a:spLocks noChangeArrowheads="1"/>
          </p:cNvSpPr>
          <p:nvPr/>
        </p:nvSpPr>
        <p:spPr bwMode="auto">
          <a:xfrm>
            <a:off x="2457450" y="4057650"/>
            <a:ext cx="1771650" cy="9715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it-IT" altLang="it-IT" sz="2100">
                <a:latin typeface="Arial" panose="020B0604020202020204" pitchFamily="34" charset="0"/>
              </a:rPr>
              <a:t>Esito primario</a:t>
            </a:r>
          </a:p>
        </p:txBody>
      </p:sp>
      <p:sp>
        <p:nvSpPr>
          <p:cNvPr id="67597" name="Rectangle 1042">
            <a:extLst>
              <a:ext uri="{FF2B5EF4-FFF2-40B4-BE49-F238E27FC236}">
                <a16:creationId xmlns:a16="http://schemas.microsoft.com/office/drawing/2014/main" id="{3A864295-E184-2D43-957C-BA9788F6017B}"/>
              </a:ext>
            </a:extLst>
          </p:cNvPr>
          <p:cNvSpPr>
            <a:spLocks noChangeArrowheads="1"/>
          </p:cNvSpPr>
          <p:nvPr/>
        </p:nvSpPr>
        <p:spPr bwMode="auto">
          <a:xfrm>
            <a:off x="5029200" y="4057650"/>
            <a:ext cx="1771650" cy="9715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it-IT" altLang="it-IT" sz="2100">
                <a:latin typeface="Arial" panose="020B0604020202020204" pitchFamily="34" charset="0"/>
              </a:rPr>
              <a:t>Esito primario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7528E932-3F68-BD41-A578-17DC93BDD65D}"/>
              </a:ext>
            </a:extLst>
          </p:cNvPr>
          <p:cNvSpPr>
            <a:spLocks noGrp="1" noChangeArrowheads="1"/>
          </p:cNvSpPr>
          <p:nvPr>
            <p:ph type="title"/>
          </p:nvPr>
        </p:nvSpPr>
        <p:spPr>
          <a:xfrm>
            <a:off x="1657350" y="250031"/>
            <a:ext cx="5829300" cy="857250"/>
          </a:xfrm>
        </p:spPr>
        <p:txBody>
          <a:bodyPr/>
          <a:lstStyle/>
          <a:p>
            <a:pPr algn="l" eaLnBrk="1" hangingPunct="1"/>
            <a:r>
              <a:rPr lang="it-IT" altLang="it-IT" dirty="0">
                <a:ea typeface="ＭＳ Ｐゴシック" panose="020B0600070205080204" pitchFamily="34" charset="-128"/>
              </a:rPr>
              <a:t>Criteri di eleggibilità</a:t>
            </a:r>
          </a:p>
        </p:txBody>
      </p:sp>
      <p:sp>
        <p:nvSpPr>
          <p:cNvPr id="69634" name="Rectangle 3">
            <a:extLst>
              <a:ext uri="{FF2B5EF4-FFF2-40B4-BE49-F238E27FC236}">
                <a16:creationId xmlns:a16="http://schemas.microsoft.com/office/drawing/2014/main" id="{434B23E1-CB86-354A-85C5-7001B64F8AFF}"/>
              </a:ext>
            </a:extLst>
          </p:cNvPr>
          <p:cNvSpPr>
            <a:spLocks noGrp="1" noChangeArrowheads="1"/>
          </p:cNvSpPr>
          <p:nvPr>
            <p:ph type="body" idx="1"/>
          </p:nvPr>
        </p:nvSpPr>
        <p:spPr>
          <a:xfrm>
            <a:off x="1657350" y="1275160"/>
            <a:ext cx="5829300" cy="3468290"/>
          </a:xfrm>
        </p:spPr>
        <p:txBody>
          <a:bodyPr/>
          <a:lstStyle/>
          <a:p>
            <a:pPr eaLnBrk="1" hangingPunct="1">
              <a:lnSpc>
                <a:spcPct val="90000"/>
              </a:lnSpc>
              <a:buClr>
                <a:srgbClr val="990033"/>
              </a:buClr>
              <a:buFont typeface="Wingdings" pitchFamily="2" charset="2"/>
              <a:buChar char="Ø"/>
            </a:pPr>
            <a:r>
              <a:rPr lang="it-IT" altLang="it-IT" dirty="0">
                <a:ea typeface="ＭＳ Ｐゴシック" panose="020B0600070205080204" pitchFamily="34" charset="-128"/>
              </a:rPr>
              <a:t>Validità interna vs. </a:t>
            </a:r>
            <a:r>
              <a:rPr lang="it-IT" altLang="it-IT" dirty="0" err="1">
                <a:ea typeface="ＭＳ Ｐゴシック" panose="020B0600070205080204" pitchFamily="34" charset="-128"/>
              </a:rPr>
              <a:t>generalizzabilità</a:t>
            </a:r>
            <a:endParaRPr lang="it-IT" altLang="it-IT" dirty="0">
              <a:ea typeface="ＭＳ Ｐゴシック" panose="020B0600070205080204" pitchFamily="34" charset="-128"/>
            </a:endParaRPr>
          </a:p>
          <a:p>
            <a:pPr eaLnBrk="1" hangingPunct="1">
              <a:lnSpc>
                <a:spcPct val="90000"/>
              </a:lnSpc>
              <a:buClr>
                <a:srgbClr val="990033"/>
              </a:buClr>
              <a:buFont typeface="Wingdings" pitchFamily="2" charset="2"/>
              <a:buChar char="Ø"/>
            </a:pPr>
            <a:r>
              <a:rPr lang="it-IT" altLang="it-IT" dirty="0">
                <a:ea typeface="ＭＳ Ｐゴシック" panose="020B0600070205080204" pitchFamily="34" charset="-128"/>
              </a:rPr>
              <a:t>Trial pragmatici (</a:t>
            </a:r>
            <a:r>
              <a:rPr lang="it-IT" altLang="it-IT" dirty="0" err="1">
                <a:ea typeface="ＭＳ Ｐゴシック" panose="020B0600070205080204" pitchFamily="34" charset="-128"/>
              </a:rPr>
              <a:t>pragmatic</a:t>
            </a:r>
            <a:r>
              <a:rPr lang="it-IT" altLang="it-IT" dirty="0">
                <a:ea typeface="ＭＳ Ｐゴシック" panose="020B0600070205080204" pitchFamily="34" charset="-128"/>
              </a:rPr>
              <a:t>) vs. scientifici (</a:t>
            </a:r>
            <a:r>
              <a:rPr lang="it-IT" altLang="it-IT" dirty="0" err="1">
                <a:ea typeface="ＭＳ Ｐゴシック" panose="020B0600070205080204" pitchFamily="34" charset="-128"/>
              </a:rPr>
              <a:t>explanatory</a:t>
            </a:r>
            <a:r>
              <a:rPr lang="it-IT" altLang="it-IT" dirty="0">
                <a:ea typeface="ＭＳ Ｐゴシック" panose="020B0600070205080204" pitchFamily="34" charset="-128"/>
              </a:rPr>
              <a:t>)</a:t>
            </a:r>
          </a:p>
          <a:p>
            <a:pPr eaLnBrk="1" hangingPunct="1">
              <a:lnSpc>
                <a:spcPct val="90000"/>
              </a:lnSpc>
              <a:buClr>
                <a:srgbClr val="990033"/>
              </a:buClr>
              <a:buFont typeface="Wingdings" pitchFamily="2" charset="2"/>
              <a:buChar char="Ø"/>
            </a:pPr>
            <a:r>
              <a:rPr lang="it-IT" altLang="it-IT" dirty="0">
                <a:ea typeface="ＭＳ Ｐゴシック" panose="020B0600070205080204" pitchFamily="34" charset="-128"/>
              </a:rPr>
              <a:t>Gruppi molto selezionati per partecipazione e compliance, ad alto rischio per l’evento vs.</a:t>
            </a:r>
          </a:p>
          <a:p>
            <a:pPr eaLnBrk="1" hangingPunct="1">
              <a:lnSpc>
                <a:spcPct val="90000"/>
              </a:lnSpc>
              <a:buClr>
                <a:srgbClr val="990033"/>
              </a:buClr>
              <a:buFont typeface="Wingdings" pitchFamily="2" charset="2"/>
              <a:buChar char="Ø"/>
            </a:pPr>
            <a:r>
              <a:rPr lang="it-IT" altLang="it-IT" dirty="0">
                <a:ea typeface="ＭＳ Ｐゴシック" panose="020B0600070205080204" pitchFamily="34" charset="-128"/>
              </a:rPr>
              <a:t>Criteri poco stringenti che riflettono la popolazione a cui si applicheranno i risultati </a:t>
            </a:r>
          </a:p>
          <a:p>
            <a:pPr eaLnBrk="1" hangingPunct="1">
              <a:lnSpc>
                <a:spcPct val="90000"/>
              </a:lnSpc>
              <a:buClr>
                <a:srgbClr val="990033"/>
              </a:buClr>
              <a:buFont typeface="Wingdings" pitchFamily="2" charset="2"/>
              <a:buChar char="Ø"/>
            </a:pPr>
            <a:endParaRPr lang="it-IT" altLang="it-IT" dirty="0">
              <a:ea typeface="ＭＳ Ｐゴシック" panose="020B0600070205080204" pitchFamily="34" charset="-128"/>
            </a:endParaRPr>
          </a:p>
          <a:p>
            <a:pPr eaLnBrk="1" hangingPunct="1">
              <a:lnSpc>
                <a:spcPct val="90000"/>
              </a:lnSpc>
              <a:buClr>
                <a:srgbClr val="990033"/>
              </a:buClr>
              <a:buFont typeface="Wingdings" pitchFamily="2" charset="2"/>
              <a:buChar char="Ø"/>
            </a:pPr>
            <a:r>
              <a:rPr lang="it-IT" altLang="it-IT" dirty="0">
                <a:ea typeface="ＭＳ Ｐゴシック" panose="020B0600070205080204" pitchFamily="34" charset="-128"/>
              </a:rPr>
              <a:t>I criteri sono verificati al momento del reclutamento prima della randomizzazione</a:t>
            </a:r>
          </a:p>
          <a:p>
            <a:pPr eaLnBrk="1" hangingPunct="1">
              <a:lnSpc>
                <a:spcPct val="90000"/>
              </a:lnSpc>
              <a:buClr>
                <a:srgbClr val="990033"/>
              </a:buClr>
              <a:buFont typeface="Wingdings" pitchFamily="2" charset="2"/>
              <a:buChar char="Ø"/>
            </a:pPr>
            <a:endParaRPr lang="it-IT" altLang="it-IT" dirty="0">
              <a:ea typeface="ＭＳ Ｐゴシック" panose="020B0600070205080204" pitchFamily="34" charset="-128"/>
            </a:endParaRPr>
          </a:p>
          <a:p>
            <a:pPr eaLnBrk="1" hangingPunct="1">
              <a:lnSpc>
                <a:spcPct val="90000"/>
              </a:lnSpc>
              <a:buClr>
                <a:srgbClr val="990033"/>
              </a:buClr>
              <a:buFont typeface="Wingdings" pitchFamily="2" charset="2"/>
              <a:buChar char="Ø"/>
            </a:pPr>
            <a:endParaRPr lang="it-IT" altLang="it-IT" dirty="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olo 1">
            <a:extLst>
              <a:ext uri="{FF2B5EF4-FFF2-40B4-BE49-F238E27FC236}">
                <a16:creationId xmlns:a16="http://schemas.microsoft.com/office/drawing/2014/main" id="{1EEAF0EB-FD00-144E-9F14-E864F3B7808F}"/>
              </a:ext>
            </a:extLst>
          </p:cNvPr>
          <p:cNvSpPr>
            <a:spLocks noGrp="1"/>
          </p:cNvSpPr>
          <p:nvPr>
            <p:ph type="title"/>
          </p:nvPr>
        </p:nvSpPr>
        <p:spPr>
          <a:xfrm>
            <a:off x="1657350" y="250031"/>
            <a:ext cx="5829300" cy="857250"/>
          </a:xfrm>
        </p:spPr>
        <p:txBody>
          <a:bodyPr/>
          <a:lstStyle/>
          <a:p>
            <a:r>
              <a:rPr lang="en-GB" altLang="it-IT">
                <a:ea typeface="ＭＳ Ｐゴシック" panose="020B0600070205080204" pitchFamily="34" charset="-128"/>
              </a:rPr>
              <a:t>Pragmatism</a:t>
            </a:r>
          </a:p>
        </p:txBody>
      </p:sp>
      <p:sp>
        <p:nvSpPr>
          <p:cNvPr id="3" name="Segnaposto contenuto 2">
            <a:extLst>
              <a:ext uri="{FF2B5EF4-FFF2-40B4-BE49-F238E27FC236}">
                <a16:creationId xmlns:a16="http://schemas.microsoft.com/office/drawing/2014/main" id="{C7073D26-A68A-D444-AFC3-D13AB4AB824B}"/>
              </a:ext>
            </a:extLst>
          </p:cNvPr>
          <p:cNvSpPr>
            <a:spLocks noGrp="1"/>
          </p:cNvSpPr>
          <p:nvPr>
            <p:ph idx="1"/>
          </p:nvPr>
        </p:nvSpPr>
        <p:spPr>
          <a:xfrm>
            <a:off x="1657350" y="1059656"/>
            <a:ext cx="5829300" cy="3086100"/>
          </a:xfrm>
        </p:spPr>
        <p:txBody>
          <a:bodyPr/>
          <a:lstStyle/>
          <a:p>
            <a:pPr marL="0" indent="0" algn="ctr">
              <a:buNone/>
            </a:pPr>
            <a:r>
              <a:rPr lang="en-GB" altLang="en-GB">
                <a:ea typeface="ＭＳ Ｐゴシック" panose="020B0600070205080204" pitchFamily="34" charset="-128"/>
              </a:rPr>
              <a:t>“</a:t>
            </a:r>
            <a:r>
              <a:rPr lang="en-GB" altLang="it-IT">
                <a:ea typeface="ＭＳ Ｐゴシック" panose="020B0600070205080204" pitchFamily="34" charset="-128"/>
              </a:rPr>
              <a:t>Real-world</a:t>
            </a:r>
            <a:r>
              <a:rPr lang="en-GB" altLang="en-GB">
                <a:ea typeface="ＭＳ Ｐゴシック" panose="020B0600070205080204" pitchFamily="34" charset="-128"/>
              </a:rPr>
              <a:t>”</a:t>
            </a:r>
            <a:r>
              <a:rPr lang="en-GB" altLang="it-IT">
                <a:ea typeface="ＭＳ Ｐゴシック" panose="020B0600070205080204" pitchFamily="34" charset="-128"/>
              </a:rPr>
              <a:t> scenarios + randomization, i.e. real-word effectiveness of interventions</a:t>
            </a:r>
          </a:p>
          <a:p>
            <a:pPr marL="0" indent="0" algn="ctr">
              <a:buNone/>
            </a:pPr>
            <a:endParaRPr lang="en-GB" altLang="it-IT">
              <a:ea typeface="ＭＳ Ｐゴシック" panose="020B0600070205080204" pitchFamily="34" charset="-128"/>
            </a:endParaRPr>
          </a:p>
          <a:p>
            <a:pPr marL="0" indent="0" eaLnBrk="1" hangingPunct="1">
              <a:buClr>
                <a:srgbClr val="990033"/>
              </a:buClr>
              <a:buFont typeface="Wingdings" pitchFamily="2" charset="2"/>
              <a:buChar char="Ø"/>
            </a:pPr>
            <a:r>
              <a:rPr lang="en-GB" altLang="it-IT" u="sng">
                <a:ea typeface="ＭＳ Ｐゴシック" panose="020B0600070205080204" pitchFamily="34" charset="-128"/>
              </a:rPr>
              <a:t>Explanatory trials</a:t>
            </a:r>
            <a:r>
              <a:rPr lang="en-GB" altLang="it-IT">
                <a:ea typeface="ＭＳ Ｐゴシック" panose="020B0600070205080204" pitchFamily="34" charset="-128"/>
              </a:rPr>
              <a:t> </a:t>
            </a:r>
            <a:r>
              <a:rPr lang="en-GB" altLang="it-IT">
                <a:ea typeface="ＭＳ Ｐゴシック" panose="020B0600070205080204" pitchFamily="34" charset="-128"/>
                <a:sym typeface="Wingdings" pitchFamily="2" charset="2"/>
              </a:rPr>
              <a:t></a:t>
            </a:r>
            <a:r>
              <a:rPr lang="en-GB" altLang="it-IT">
                <a:ea typeface="ＭＳ Ｐゴシック" panose="020B0600070205080204" pitchFamily="34" charset="-128"/>
              </a:rPr>
              <a:t> </a:t>
            </a:r>
            <a:r>
              <a:rPr lang="en-GB" altLang="en-US">
                <a:ea typeface="ＭＳ Ｐゴシック" panose="020B0600070205080204" pitchFamily="34" charset="-128"/>
                <a:sym typeface="Wingdings" pitchFamily="2" charset="2"/>
              </a:rPr>
              <a:t>ideal conditions, high compliance, aim at establishing the maximum effect (Efficacy)</a:t>
            </a:r>
          </a:p>
          <a:p>
            <a:pPr marL="0" indent="0">
              <a:buNone/>
            </a:pPr>
            <a:endParaRPr lang="en-GB" altLang="it-IT">
              <a:ea typeface="ＭＳ Ｐゴシック" panose="020B0600070205080204" pitchFamily="34" charset="-128"/>
            </a:endParaRPr>
          </a:p>
          <a:p>
            <a:pPr marL="0" indent="0" eaLnBrk="1" hangingPunct="1">
              <a:buClr>
                <a:srgbClr val="990033"/>
              </a:buClr>
              <a:buFont typeface="Wingdings" pitchFamily="2" charset="2"/>
              <a:buChar char="Ø"/>
            </a:pPr>
            <a:r>
              <a:rPr lang="en-GB" altLang="en-US" u="sng">
                <a:ea typeface="ＭＳ Ｐゴシック" panose="020B0600070205080204" pitchFamily="34" charset="-128"/>
                <a:sym typeface="Wingdings" pitchFamily="2" charset="2"/>
              </a:rPr>
              <a:t>Pragmatic trials </a:t>
            </a:r>
            <a:r>
              <a:rPr lang="en-GB" altLang="en-US">
                <a:ea typeface="ＭＳ Ｐゴシック" panose="020B0600070205080204" pitchFamily="34" charset="-128"/>
                <a:sym typeface="Wingdings" pitchFamily="2" charset="2"/>
              </a:rPr>
              <a:t> real-world situation, aims at understanding whether the intervention works in the actual clinical practice (Effectiveness)</a:t>
            </a:r>
          </a:p>
          <a:p>
            <a:pPr marL="0" indent="0" algn="ctr">
              <a:buNone/>
            </a:pPr>
            <a:endParaRPr lang="en-GB" altLang="it-IT">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9D7277DE-678C-AA40-B474-FB8FD2C3F205}"/>
              </a:ext>
            </a:extLst>
          </p:cNvPr>
          <p:cNvSpPr>
            <a:spLocks noGrp="1" noChangeArrowheads="1"/>
          </p:cNvSpPr>
          <p:nvPr>
            <p:ph type="title"/>
          </p:nvPr>
        </p:nvSpPr>
        <p:spPr>
          <a:xfrm>
            <a:off x="1657350" y="141685"/>
            <a:ext cx="5829300" cy="857250"/>
          </a:xfrm>
        </p:spPr>
        <p:txBody>
          <a:bodyPr/>
          <a:lstStyle/>
          <a:p>
            <a:pPr algn="l" eaLnBrk="1" hangingPunct="1"/>
            <a:r>
              <a:rPr lang="it-IT" altLang="it-IT" b="1">
                <a:ea typeface="ＭＳ Ｐゴシック" panose="020B0600070205080204" pitchFamily="34" charset="-128"/>
              </a:rPr>
              <a:t>Randomizzazione</a:t>
            </a:r>
          </a:p>
        </p:txBody>
      </p:sp>
      <p:sp>
        <p:nvSpPr>
          <p:cNvPr id="82946" name="Rectangle 3">
            <a:extLst>
              <a:ext uri="{FF2B5EF4-FFF2-40B4-BE49-F238E27FC236}">
                <a16:creationId xmlns:a16="http://schemas.microsoft.com/office/drawing/2014/main" id="{C024A74D-3E05-A24C-AA59-B680A2D8ECC4}"/>
              </a:ext>
            </a:extLst>
          </p:cNvPr>
          <p:cNvSpPr>
            <a:spLocks noGrp="1" noChangeArrowheads="1"/>
          </p:cNvSpPr>
          <p:nvPr>
            <p:ph type="body" idx="1"/>
          </p:nvPr>
        </p:nvSpPr>
        <p:spPr>
          <a:xfrm>
            <a:off x="1657350" y="1059656"/>
            <a:ext cx="5829300" cy="3086100"/>
          </a:xfrm>
        </p:spPr>
        <p:txBody>
          <a:bodyPr/>
          <a:lstStyle/>
          <a:p>
            <a:pPr marL="400050" indent="-400050" eaLnBrk="1" hangingPunct="1">
              <a:lnSpc>
                <a:spcPct val="90000"/>
              </a:lnSpc>
              <a:buNone/>
            </a:pPr>
            <a:r>
              <a:rPr lang="it-IT" altLang="it-IT" sz="1800" dirty="0">
                <a:ea typeface="ＭＳ Ｐゴシック" panose="020B0600070205080204" pitchFamily="34" charset="-128"/>
              </a:rPr>
              <a:t>La randomizzazione deve essere:</a:t>
            </a:r>
          </a:p>
          <a:p>
            <a:pPr marL="400050" indent="-400050" eaLnBrk="1" hangingPunct="1">
              <a:lnSpc>
                <a:spcPct val="90000"/>
              </a:lnSpc>
              <a:buFontTx/>
              <a:buAutoNum type="arabicParenR"/>
            </a:pPr>
            <a:r>
              <a:rPr lang="it-IT" altLang="it-IT" sz="1800" dirty="0">
                <a:ea typeface="ＭＳ Ｐゴシック" panose="020B0600070205080204" pitchFamily="34" charset="-128"/>
              </a:rPr>
              <a:t>Ignota al medico ed al paziente</a:t>
            </a:r>
          </a:p>
          <a:p>
            <a:pPr marL="400050" indent="-400050" eaLnBrk="1" hangingPunct="1">
              <a:lnSpc>
                <a:spcPct val="90000"/>
              </a:lnSpc>
              <a:buFontTx/>
              <a:buAutoNum type="arabicParenR"/>
            </a:pPr>
            <a:r>
              <a:rPr lang="it-IT" altLang="it-IT" sz="1800" dirty="0">
                <a:ea typeface="ＭＳ Ｐゴシック" panose="020B0600070205080204" pitchFamily="34" charset="-128"/>
              </a:rPr>
              <a:t>Imprevedibile (non si deve poter dire quale sarà il trattamento per il prossimo paziente)</a:t>
            </a:r>
          </a:p>
          <a:p>
            <a:pPr marL="400050" indent="-400050" eaLnBrk="1" hangingPunct="1">
              <a:lnSpc>
                <a:spcPct val="90000"/>
              </a:lnSpc>
              <a:buFontTx/>
              <a:buAutoNum type="arabicParenR"/>
            </a:pPr>
            <a:r>
              <a:rPr lang="it-IT" altLang="it-IT" sz="1800" dirty="0">
                <a:ea typeface="ＭＳ Ｐゴシック" panose="020B0600070205080204" pitchFamily="34" charset="-128"/>
              </a:rPr>
              <a:t>Casuale</a:t>
            </a:r>
          </a:p>
          <a:p>
            <a:pPr marL="400050" indent="-400050" eaLnBrk="1" hangingPunct="1">
              <a:lnSpc>
                <a:spcPct val="90000"/>
              </a:lnSpc>
              <a:buFontTx/>
              <a:buAutoNum type="arabicParenR"/>
            </a:pPr>
            <a:r>
              <a:rPr lang="it-IT" altLang="it-IT" sz="1800" dirty="0">
                <a:ea typeface="ＭＳ Ｐゴシック" panose="020B0600070205080204" pitchFamily="34" charset="-128"/>
              </a:rPr>
              <a:t>Riproducibile</a:t>
            </a:r>
          </a:p>
          <a:p>
            <a:pPr marL="400050" indent="-400050" eaLnBrk="1" hangingPunct="1">
              <a:lnSpc>
                <a:spcPct val="90000"/>
              </a:lnSpc>
              <a:buFontTx/>
              <a:buAutoNum type="arabicParenR"/>
            </a:pPr>
            <a:r>
              <a:rPr lang="it-IT" altLang="it-IT" sz="1800" dirty="0">
                <a:ea typeface="ＭＳ Ｐゴシック" panose="020B0600070205080204" pitchFamily="34" charset="-128"/>
              </a:rPr>
              <a:t>semplice, a blocchi, stratificata, …</a:t>
            </a:r>
          </a:p>
          <a:p>
            <a:pPr marL="400050" indent="-400050" eaLnBrk="1" hangingPunct="1">
              <a:lnSpc>
                <a:spcPct val="90000"/>
              </a:lnSpc>
              <a:buNone/>
            </a:pPr>
            <a:endParaRPr lang="it-IT" altLang="it-IT" sz="1800" dirty="0">
              <a:ea typeface="ＭＳ Ｐゴシック" panose="020B0600070205080204" pitchFamily="34" charset="-128"/>
            </a:endParaRPr>
          </a:p>
          <a:p>
            <a:pPr marL="400050" indent="-400050" eaLnBrk="1" hangingPunct="1">
              <a:lnSpc>
                <a:spcPct val="90000"/>
              </a:lnSpc>
              <a:buNone/>
            </a:pPr>
            <a:r>
              <a:rPr lang="it-IT" altLang="it-IT" sz="1800" dirty="0">
                <a:solidFill>
                  <a:srgbClr val="000090"/>
                </a:solidFill>
                <a:ea typeface="ＭＳ Ｐゴシック" panose="020B0600070205080204" pitchFamily="34" charset="-128"/>
              </a:rPr>
              <a:t>E</a:t>
            </a:r>
            <a:r>
              <a:rPr lang="it-IT" altLang="en-GB" sz="1800" dirty="0">
                <a:solidFill>
                  <a:srgbClr val="000090"/>
                </a:solidFill>
                <a:ea typeface="ＭＳ Ｐゴシック" panose="020B0600070205080204" pitchFamily="34" charset="-128"/>
              </a:rPr>
              <a:t>’</a:t>
            </a:r>
            <a:r>
              <a:rPr lang="it-IT" altLang="it-IT" sz="1800" dirty="0">
                <a:solidFill>
                  <a:srgbClr val="000090"/>
                </a:solidFill>
                <a:ea typeface="ＭＳ Ｐゴシック" panose="020B0600070205080204" pitchFamily="34" charset="-128"/>
              </a:rPr>
              <a:t> fondamentale la </a:t>
            </a:r>
            <a:r>
              <a:rPr lang="it-IT" altLang="it-IT" sz="1800" dirty="0" err="1">
                <a:solidFill>
                  <a:srgbClr val="000090"/>
                </a:solidFill>
                <a:ea typeface="ＭＳ Ｐゴシック" panose="020B0600070205080204" pitchFamily="34" charset="-128"/>
              </a:rPr>
              <a:t>randomization</a:t>
            </a:r>
            <a:r>
              <a:rPr lang="it-IT" altLang="it-IT" sz="1800" dirty="0">
                <a:solidFill>
                  <a:srgbClr val="000090"/>
                </a:solidFill>
                <a:ea typeface="ＭＳ Ｐゴシック" panose="020B0600070205080204" pitchFamily="34" charset="-128"/>
              </a:rPr>
              <a:t> </a:t>
            </a:r>
            <a:r>
              <a:rPr lang="it-IT" altLang="it-IT" sz="1800" dirty="0" err="1">
                <a:solidFill>
                  <a:srgbClr val="000090"/>
                </a:solidFill>
                <a:ea typeface="ＭＳ Ｐゴシック" panose="020B0600070205080204" pitchFamily="34" charset="-128"/>
              </a:rPr>
              <a:t>concealment</a:t>
            </a:r>
            <a:r>
              <a:rPr lang="it-IT" altLang="it-IT" sz="1800" dirty="0">
                <a:solidFill>
                  <a:srgbClr val="000090"/>
                </a:solidFill>
                <a:ea typeface="ＭＳ Ｐゴシック" panose="020B0600070205080204" pitchFamily="34" charset="-128"/>
              </a:rPr>
              <a:t> </a:t>
            </a:r>
          </a:p>
          <a:p>
            <a:pPr marL="400050" indent="-400050" eaLnBrk="1" hangingPunct="1">
              <a:lnSpc>
                <a:spcPct val="90000"/>
              </a:lnSpc>
              <a:buNone/>
            </a:pPr>
            <a:endParaRPr lang="it-IT" altLang="it-IT" sz="1800" dirty="0">
              <a:ea typeface="ＭＳ Ｐゴシック" panose="020B0600070205080204" pitchFamily="34" charset="-128"/>
            </a:endParaRPr>
          </a:p>
          <a:p>
            <a:pPr marL="400050" indent="-400050" eaLnBrk="1" hangingPunct="1">
              <a:lnSpc>
                <a:spcPct val="90000"/>
              </a:lnSpc>
              <a:buNone/>
            </a:pPr>
            <a:r>
              <a:rPr lang="it-IT" altLang="it-IT" sz="1800" dirty="0">
                <a:ea typeface="ＭＳ Ｐゴシック" panose="020B0600070205080204" pitchFamily="34" charset="-128"/>
              </a:rPr>
              <a:t>Normalmente la randomizzazione costituisce il tempo di inizio per il follow-up del paziente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516FA66A-722D-554D-BBDB-4977A009A5D6}"/>
              </a:ext>
            </a:extLst>
          </p:cNvPr>
          <p:cNvSpPr>
            <a:spLocks noGrp="1" noChangeArrowheads="1"/>
          </p:cNvSpPr>
          <p:nvPr>
            <p:ph type="title"/>
          </p:nvPr>
        </p:nvSpPr>
        <p:spPr>
          <a:xfrm>
            <a:off x="1657350" y="57150"/>
            <a:ext cx="5829300" cy="857250"/>
          </a:xfrm>
        </p:spPr>
        <p:txBody>
          <a:bodyPr/>
          <a:lstStyle/>
          <a:p>
            <a:pPr algn="l" eaLnBrk="1" hangingPunct="1"/>
            <a:r>
              <a:rPr lang="it-IT" altLang="it-IT">
                <a:ea typeface="ＭＳ Ｐゴシック" panose="020B0600070205080204" pitchFamily="34" charset="-128"/>
              </a:rPr>
              <a:t>Trattamento e controllo</a:t>
            </a:r>
            <a:endParaRPr lang="en-US" altLang="it-IT">
              <a:ea typeface="ＭＳ Ｐゴシック" panose="020B0600070205080204" pitchFamily="34" charset="-128"/>
            </a:endParaRPr>
          </a:p>
        </p:txBody>
      </p:sp>
      <p:sp>
        <p:nvSpPr>
          <p:cNvPr id="107522" name="Rectangle 3">
            <a:extLst>
              <a:ext uri="{FF2B5EF4-FFF2-40B4-BE49-F238E27FC236}">
                <a16:creationId xmlns:a16="http://schemas.microsoft.com/office/drawing/2014/main" id="{10A85F07-50D9-3240-B573-9DDF88072E6F}"/>
              </a:ext>
            </a:extLst>
          </p:cNvPr>
          <p:cNvSpPr>
            <a:spLocks noGrp="1" noChangeArrowheads="1"/>
          </p:cNvSpPr>
          <p:nvPr>
            <p:ph type="body" idx="1"/>
          </p:nvPr>
        </p:nvSpPr>
        <p:spPr>
          <a:xfrm>
            <a:off x="1043608" y="971550"/>
            <a:ext cx="7416824" cy="3600450"/>
          </a:xfrm>
        </p:spPr>
        <p:txBody>
          <a:bodyPr/>
          <a:lstStyle/>
          <a:p>
            <a:pPr eaLnBrk="1" hangingPunct="1">
              <a:lnSpc>
                <a:spcPct val="90000"/>
              </a:lnSpc>
              <a:buFont typeface="Wingdings" pitchFamily="2" charset="2"/>
              <a:buChar char="Ø"/>
            </a:pPr>
            <a:r>
              <a:rPr lang="it-IT" altLang="it-IT" sz="1800" dirty="0">
                <a:ea typeface="ＭＳ Ｐゴシック" panose="020B0600070205080204" pitchFamily="34" charset="-128"/>
              </a:rPr>
              <a:t>L</a:t>
            </a:r>
            <a:r>
              <a:rPr lang="it-IT" altLang="en-GB" sz="1800" dirty="0">
                <a:ea typeface="ＭＳ Ｐゴシック" panose="020B0600070205080204" pitchFamily="34" charset="-128"/>
              </a:rPr>
              <a:t>’</a:t>
            </a:r>
            <a:r>
              <a:rPr lang="it-IT" altLang="it-IT" sz="1800" dirty="0">
                <a:ea typeface="ＭＳ Ｐゴシック" panose="020B0600070205080204" pitchFamily="34" charset="-128"/>
              </a:rPr>
              <a:t>intervento deve essere ben definito in fase di protocollo</a:t>
            </a:r>
          </a:p>
          <a:p>
            <a:pPr eaLnBrk="1" hangingPunct="1">
              <a:lnSpc>
                <a:spcPct val="90000"/>
              </a:lnSpc>
              <a:buFont typeface="Wingdings" pitchFamily="2" charset="2"/>
              <a:buNone/>
            </a:pPr>
            <a:endParaRPr lang="it-IT" altLang="it-IT" sz="1800" dirty="0">
              <a:ea typeface="ＭＳ Ｐゴシック" panose="020B0600070205080204" pitchFamily="34" charset="-128"/>
            </a:endParaRPr>
          </a:p>
          <a:p>
            <a:pPr eaLnBrk="1" hangingPunct="1">
              <a:lnSpc>
                <a:spcPct val="90000"/>
              </a:lnSpc>
              <a:buFont typeface="Wingdings" pitchFamily="2" charset="2"/>
              <a:buNone/>
            </a:pPr>
            <a:r>
              <a:rPr lang="it-IT" altLang="it-IT" sz="1800" dirty="0">
                <a:ea typeface="ＭＳ Ｐゴシック" panose="020B0600070205080204" pitchFamily="34" charset="-128"/>
              </a:rPr>
              <a:t>Molti confronti sono possibili, a seconda dell’ipotesi di ricerca, per esempio:</a:t>
            </a:r>
          </a:p>
          <a:p>
            <a:pPr eaLnBrk="1" hangingPunct="1">
              <a:lnSpc>
                <a:spcPct val="90000"/>
              </a:lnSpc>
              <a:buFont typeface="Wingdings" pitchFamily="2" charset="2"/>
              <a:buNone/>
            </a:pPr>
            <a:endParaRPr lang="it-IT" altLang="it-IT" sz="1800" dirty="0">
              <a:ea typeface="ＭＳ Ｐゴシック" panose="020B0600070205080204" pitchFamily="34" charset="-128"/>
            </a:endParaRPr>
          </a:p>
          <a:p>
            <a:pPr eaLnBrk="1" hangingPunct="1">
              <a:lnSpc>
                <a:spcPct val="90000"/>
              </a:lnSpc>
              <a:buFont typeface="Wingdings" pitchFamily="2" charset="2"/>
              <a:buNone/>
            </a:pPr>
            <a:r>
              <a:rPr lang="it-IT" altLang="it-IT" sz="1800" dirty="0">
                <a:ea typeface="ＭＳ Ｐゴシック" panose="020B0600070205080204" pitchFamily="34" charset="-128"/>
              </a:rPr>
              <a:t>							niente</a:t>
            </a:r>
          </a:p>
          <a:p>
            <a:pPr eaLnBrk="1" hangingPunct="1">
              <a:lnSpc>
                <a:spcPct val="90000"/>
              </a:lnSpc>
              <a:buFont typeface="Wingdings" pitchFamily="2" charset="2"/>
              <a:buNone/>
            </a:pPr>
            <a:r>
              <a:rPr lang="it-IT" altLang="it-IT" sz="1800" dirty="0">
                <a:ea typeface="ＭＳ Ｐゴシック" panose="020B0600070205080204" pitchFamily="34" charset="-128"/>
              </a:rPr>
              <a:t>1. Trattamento 			vs. 		placebo</a:t>
            </a:r>
          </a:p>
          <a:p>
            <a:pPr eaLnBrk="1" hangingPunct="1">
              <a:lnSpc>
                <a:spcPct val="90000"/>
              </a:lnSpc>
              <a:buFont typeface="Wingdings" pitchFamily="2" charset="2"/>
              <a:buNone/>
            </a:pPr>
            <a:r>
              <a:rPr lang="it-IT" altLang="it-IT" sz="1800" dirty="0">
                <a:ea typeface="ＭＳ Ｐゴシック" panose="020B0600070205080204" pitchFamily="34" charset="-128"/>
              </a:rPr>
              <a:t>							standard</a:t>
            </a:r>
          </a:p>
          <a:p>
            <a:pPr eaLnBrk="1" hangingPunct="1">
              <a:lnSpc>
                <a:spcPct val="90000"/>
              </a:lnSpc>
              <a:buFont typeface="Wingdings" pitchFamily="2" charset="2"/>
              <a:buNone/>
            </a:pPr>
            <a:endParaRPr lang="it-IT" altLang="it-IT" sz="1800" dirty="0">
              <a:ea typeface="ＭＳ Ｐゴシック" panose="020B0600070205080204" pitchFamily="34" charset="-128"/>
            </a:endParaRPr>
          </a:p>
          <a:p>
            <a:pPr eaLnBrk="1" hangingPunct="1">
              <a:lnSpc>
                <a:spcPct val="90000"/>
              </a:lnSpc>
              <a:buFont typeface="Wingdings" pitchFamily="2" charset="2"/>
              <a:buNone/>
            </a:pPr>
            <a:r>
              <a:rPr lang="it-IT" altLang="it-IT" sz="1800" dirty="0">
                <a:ea typeface="ＭＳ Ｐゴシック" panose="020B0600070205080204" pitchFamily="34" charset="-128"/>
              </a:rPr>
              <a:t>2. Trattamento + standard 		vs. 		standard</a:t>
            </a:r>
            <a:endParaRPr lang="en-US" altLang="it-IT" sz="1800" dirty="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6883573-0F3E-3962-09E0-E71DF861EBB6}"/>
              </a:ext>
            </a:extLst>
          </p:cNvPr>
          <p:cNvSpPr>
            <a:spLocks noGrp="1" noChangeArrowheads="1"/>
          </p:cNvSpPr>
          <p:nvPr>
            <p:ph type="title"/>
          </p:nvPr>
        </p:nvSpPr>
        <p:spPr/>
        <p:txBody>
          <a:bodyPr/>
          <a:lstStyle/>
          <a:p>
            <a:pPr algn="l" eaLnBrk="1" hangingPunct="1">
              <a:defRPr/>
            </a:pPr>
            <a:r>
              <a:rPr lang="en-GB" dirty="0">
                <a:cs typeface="+mj-cs"/>
              </a:rPr>
              <a:t>Blindness</a:t>
            </a:r>
          </a:p>
        </p:txBody>
      </p:sp>
      <p:sp>
        <p:nvSpPr>
          <p:cNvPr id="24579" name="Rectangle 3">
            <a:extLst>
              <a:ext uri="{FF2B5EF4-FFF2-40B4-BE49-F238E27FC236}">
                <a16:creationId xmlns:a16="http://schemas.microsoft.com/office/drawing/2014/main" id="{1207F72A-5730-B3A0-86B3-8687B4730888}"/>
              </a:ext>
            </a:extLst>
          </p:cNvPr>
          <p:cNvSpPr>
            <a:spLocks noGrp="1" noChangeArrowheads="1"/>
          </p:cNvSpPr>
          <p:nvPr>
            <p:ph type="body" idx="1"/>
          </p:nvPr>
        </p:nvSpPr>
        <p:spPr/>
        <p:txBody>
          <a:bodyPr/>
          <a:lstStyle/>
          <a:p>
            <a:pPr marL="400050" indent="-400050" eaLnBrk="1" hangingPunct="1">
              <a:lnSpc>
                <a:spcPct val="90000"/>
              </a:lnSpc>
              <a:buNone/>
              <a:defRPr/>
            </a:pPr>
            <a:r>
              <a:rPr lang="en-GB" sz="1800">
                <a:cs typeface="+mn-cs"/>
              </a:rPr>
              <a:t>If possible, both the researcher and the participant should be blind (unaware) of who received the intervention</a:t>
            </a:r>
          </a:p>
          <a:p>
            <a:pPr marL="400050" indent="-400050" eaLnBrk="1" hangingPunct="1">
              <a:lnSpc>
                <a:spcPct val="90000"/>
              </a:lnSpc>
              <a:buNone/>
              <a:defRPr/>
            </a:pPr>
            <a:r>
              <a:rPr lang="en-GB" sz="1800">
                <a:cs typeface="+mn-cs"/>
              </a:rPr>
              <a:t>	</a:t>
            </a:r>
          </a:p>
          <a:p>
            <a:pPr marL="400050" indent="-400050" eaLnBrk="1" hangingPunct="1">
              <a:lnSpc>
                <a:spcPct val="90000"/>
              </a:lnSpc>
              <a:buNone/>
              <a:defRPr/>
            </a:pPr>
            <a:r>
              <a:rPr lang="en-GB" sz="1800">
                <a:cs typeface="+mn-cs"/>
                <a:sym typeface="Wingdings" charset="0"/>
              </a:rPr>
              <a:t>	Unblinded, Single-blind, Double-blind, Triple-blind</a:t>
            </a:r>
          </a:p>
          <a:p>
            <a:pPr marL="400050" indent="-400050" eaLnBrk="1" hangingPunct="1">
              <a:lnSpc>
                <a:spcPct val="90000"/>
              </a:lnSpc>
              <a:buNone/>
              <a:defRPr/>
            </a:pPr>
            <a:endParaRPr lang="en-GB" sz="1800">
              <a:cs typeface="+mn-cs"/>
              <a:sym typeface="Wingdings" charset="0"/>
            </a:endParaRPr>
          </a:p>
          <a:p>
            <a:pPr marL="400050" indent="-400050" eaLnBrk="1" hangingPunct="1">
              <a:lnSpc>
                <a:spcPct val="90000"/>
              </a:lnSpc>
              <a:buNone/>
              <a:defRPr/>
            </a:pPr>
            <a:r>
              <a:rPr lang="en-GB" sz="1800">
                <a:cs typeface="+mn-cs"/>
                <a:sym typeface="Wingdings" charset="0"/>
              </a:rPr>
              <a:t>Effect:</a:t>
            </a:r>
          </a:p>
          <a:p>
            <a:pPr marL="400050" indent="-400050" eaLnBrk="1" hangingPunct="1">
              <a:lnSpc>
                <a:spcPct val="90000"/>
              </a:lnSpc>
              <a:buFontTx/>
              <a:buAutoNum type="arabicParenR"/>
              <a:defRPr/>
            </a:pPr>
            <a:r>
              <a:rPr lang="en-GB" sz="1800">
                <a:cs typeface="+mn-cs"/>
                <a:sym typeface="Wingdings" charset="0"/>
              </a:rPr>
              <a:t>Decreases bias in the ascertainment of the outcome, decision on the interruption of the study, interpretation of the results</a:t>
            </a:r>
          </a:p>
          <a:p>
            <a:pPr marL="400050" indent="-400050" eaLnBrk="1" hangingPunct="1">
              <a:lnSpc>
                <a:spcPct val="90000"/>
              </a:lnSpc>
              <a:buFontTx/>
              <a:buAutoNum type="arabicParenR"/>
              <a:defRPr/>
            </a:pPr>
            <a:r>
              <a:rPr lang="en-GB" sz="1800">
                <a:cs typeface="+mn-cs"/>
                <a:sym typeface="Wingdings" charset="0"/>
              </a:rPr>
              <a:t>Decreases contamination and increases compliance</a:t>
            </a:r>
          </a:p>
        </p:txBody>
      </p:sp>
    </p:spTree>
    <p:extLst>
      <p:ext uri="{BB962C8B-B14F-4D97-AF65-F5344CB8AC3E}">
        <p14:creationId xmlns:p14="http://schemas.microsoft.com/office/powerpoint/2010/main" val="3449451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7989A-FE06-6000-3E29-CC22F3A1FF22}"/>
              </a:ext>
            </a:extLst>
          </p:cNvPr>
          <p:cNvSpPr>
            <a:spLocks noGrp="1"/>
          </p:cNvSpPr>
          <p:nvPr>
            <p:ph type="title"/>
          </p:nvPr>
        </p:nvSpPr>
        <p:spPr/>
        <p:txBody>
          <a:bodyPr/>
          <a:lstStyle/>
          <a:p>
            <a:pPr>
              <a:defRPr/>
            </a:pPr>
            <a:r>
              <a:rPr lang="en-GB" dirty="0" err="1"/>
              <a:t>Unblinded</a:t>
            </a:r>
            <a:r>
              <a:rPr lang="en-GB" dirty="0"/>
              <a:t> RCT</a:t>
            </a:r>
          </a:p>
        </p:txBody>
      </p:sp>
      <p:sp>
        <p:nvSpPr>
          <p:cNvPr id="4" name="CasellaDiTesto 3">
            <a:extLst>
              <a:ext uri="{FF2B5EF4-FFF2-40B4-BE49-F238E27FC236}">
                <a16:creationId xmlns:a16="http://schemas.microsoft.com/office/drawing/2014/main" id="{C0193F46-297D-5E05-36EE-46D18982ABD2}"/>
              </a:ext>
            </a:extLst>
          </p:cNvPr>
          <p:cNvSpPr txBox="1"/>
          <p:nvPr/>
        </p:nvSpPr>
        <p:spPr>
          <a:xfrm>
            <a:off x="2736056" y="2571750"/>
            <a:ext cx="539354" cy="369332"/>
          </a:xfrm>
          <a:prstGeom prst="rect">
            <a:avLst/>
          </a:prstGeom>
          <a:noFill/>
        </p:spPr>
        <p:txBody>
          <a:bodyPr>
            <a:spAutoFit/>
          </a:bodyPr>
          <a:lstStyle/>
          <a:p>
            <a:pPr>
              <a:defRPr/>
            </a:pPr>
            <a:r>
              <a:rPr lang="en-GB" sz="1800" dirty="0">
                <a:latin typeface="+mj-lt"/>
                <a:ea typeface="ＭＳ Ｐゴシック" charset="0"/>
                <a:cs typeface="ＭＳ Ｐゴシック" charset="0"/>
              </a:rPr>
              <a:t>R</a:t>
            </a:r>
          </a:p>
        </p:txBody>
      </p:sp>
      <p:cxnSp>
        <p:nvCxnSpPr>
          <p:cNvPr id="6" name="Connettore 2 5">
            <a:extLst>
              <a:ext uri="{FF2B5EF4-FFF2-40B4-BE49-F238E27FC236}">
                <a16:creationId xmlns:a16="http://schemas.microsoft.com/office/drawing/2014/main" id="{36FB1753-5A90-E032-8C19-6A843BC79FB6}"/>
              </a:ext>
            </a:extLst>
          </p:cNvPr>
          <p:cNvCxnSpPr>
            <a:cxnSpLocks noChangeShapeType="1"/>
            <a:stCxn id="4" idx="3"/>
          </p:cNvCxnSpPr>
          <p:nvPr/>
        </p:nvCxnSpPr>
        <p:spPr bwMode="auto">
          <a:xfrm flipV="1">
            <a:off x="3275410" y="2733675"/>
            <a:ext cx="864394" cy="22741"/>
          </a:xfrm>
          <a:prstGeom prst="straightConnector1">
            <a:avLst/>
          </a:prstGeom>
          <a:noFill/>
          <a:ln w="25400">
            <a:solidFill>
              <a:srgbClr val="2D2DB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CasellaDiTesto 7">
            <a:extLst>
              <a:ext uri="{FF2B5EF4-FFF2-40B4-BE49-F238E27FC236}">
                <a16:creationId xmlns:a16="http://schemas.microsoft.com/office/drawing/2014/main" id="{E08D550D-02D2-255A-4CE0-6C3368D257A9}"/>
              </a:ext>
            </a:extLst>
          </p:cNvPr>
          <p:cNvSpPr txBox="1"/>
          <p:nvPr/>
        </p:nvSpPr>
        <p:spPr>
          <a:xfrm>
            <a:off x="4301729" y="2571750"/>
            <a:ext cx="540544" cy="369332"/>
          </a:xfrm>
          <a:prstGeom prst="rect">
            <a:avLst/>
          </a:prstGeom>
          <a:noFill/>
        </p:spPr>
        <p:txBody>
          <a:bodyPr>
            <a:spAutoFit/>
          </a:bodyPr>
          <a:lstStyle/>
          <a:p>
            <a:pPr>
              <a:defRPr/>
            </a:pPr>
            <a:r>
              <a:rPr lang="en-GB" sz="1800" dirty="0">
                <a:latin typeface="+mj-lt"/>
                <a:ea typeface="ＭＳ Ｐゴシック" charset="0"/>
                <a:cs typeface="ＭＳ Ｐゴシック" charset="0"/>
              </a:rPr>
              <a:t>T</a:t>
            </a:r>
          </a:p>
        </p:txBody>
      </p:sp>
      <p:sp>
        <p:nvSpPr>
          <p:cNvPr id="9" name="CasellaDiTesto 8">
            <a:extLst>
              <a:ext uri="{FF2B5EF4-FFF2-40B4-BE49-F238E27FC236}">
                <a16:creationId xmlns:a16="http://schemas.microsoft.com/office/drawing/2014/main" id="{DFA64B9C-E600-C6B6-CEE5-8397AA179D6B}"/>
              </a:ext>
            </a:extLst>
          </p:cNvPr>
          <p:cNvSpPr txBox="1"/>
          <p:nvPr/>
        </p:nvSpPr>
        <p:spPr>
          <a:xfrm>
            <a:off x="5868591" y="2549129"/>
            <a:ext cx="539353" cy="369332"/>
          </a:xfrm>
          <a:prstGeom prst="rect">
            <a:avLst/>
          </a:prstGeom>
          <a:noFill/>
        </p:spPr>
        <p:txBody>
          <a:bodyPr>
            <a:spAutoFit/>
          </a:bodyPr>
          <a:lstStyle/>
          <a:p>
            <a:pPr>
              <a:defRPr/>
            </a:pPr>
            <a:r>
              <a:rPr lang="en-GB" sz="1800" dirty="0">
                <a:latin typeface="+mj-lt"/>
                <a:ea typeface="ＭＳ Ｐゴシック" charset="0"/>
                <a:cs typeface="ＭＳ Ｐゴシック" charset="0"/>
              </a:rPr>
              <a:t>D</a:t>
            </a:r>
          </a:p>
        </p:txBody>
      </p:sp>
      <p:cxnSp>
        <p:nvCxnSpPr>
          <p:cNvPr id="10" name="Connettore 2 9">
            <a:extLst>
              <a:ext uri="{FF2B5EF4-FFF2-40B4-BE49-F238E27FC236}">
                <a16:creationId xmlns:a16="http://schemas.microsoft.com/office/drawing/2014/main" id="{0F5DBC83-0A22-BB70-7535-A960B4CEDF86}"/>
              </a:ext>
            </a:extLst>
          </p:cNvPr>
          <p:cNvCxnSpPr>
            <a:cxnSpLocks noChangeShapeType="1"/>
          </p:cNvCxnSpPr>
          <p:nvPr/>
        </p:nvCxnSpPr>
        <p:spPr bwMode="auto">
          <a:xfrm flipV="1">
            <a:off x="4733925" y="2722960"/>
            <a:ext cx="864394" cy="10715"/>
          </a:xfrm>
          <a:prstGeom prst="straightConnector1">
            <a:avLst/>
          </a:prstGeom>
          <a:noFill/>
          <a:ln w="25400">
            <a:solidFill>
              <a:srgbClr val="2D2DB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CasellaDiTesto 10">
            <a:extLst>
              <a:ext uri="{FF2B5EF4-FFF2-40B4-BE49-F238E27FC236}">
                <a16:creationId xmlns:a16="http://schemas.microsoft.com/office/drawing/2014/main" id="{4BBF245A-58C0-80E4-69C9-BCB0BF82CFCD}"/>
              </a:ext>
            </a:extLst>
          </p:cNvPr>
          <p:cNvSpPr txBox="1"/>
          <p:nvPr/>
        </p:nvSpPr>
        <p:spPr>
          <a:xfrm>
            <a:off x="1547813" y="3381375"/>
            <a:ext cx="5994797" cy="923330"/>
          </a:xfrm>
          <a:prstGeom prst="rect">
            <a:avLst/>
          </a:prstGeom>
          <a:noFill/>
        </p:spPr>
        <p:txBody>
          <a:bodyPr>
            <a:spAutoFit/>
          </a:bodyPr>
          <a:lstStyle/>
          <a:p>
            <a:pPr>
              <a:defRPr/>
            </a:pPr>
            <a:r>
              <a:rPr lang="en-GB" sz="1800" dirty="0">
                <a:latin typeface="+mj-lt"/>
                <a:ea typeface="ＭＳ Ｐゴシック" charset="0"/>
                <a:cs typeface="ＭＳ Ｐゴシック" charset="0"/>
              </a:rPr>
              <a:t>R = randomization</a:t>
            </a:r>
          </a:p>
          <a:p>
            <a:pPr>
              <a:defRPr/>
            </a:pPr>
            <a:r>
              <a:rPr lang="en-GB" sz="1800" dirty="0">
                <a:latin typeface="+mj-lt"/>
                <a:ea typeface="ＭＳ Ｐゴシック" charset="0"/>
                <a:cs typeface="ＭＳ Ｐゴシック" charset="0"/>
              </a:rPr>
              <a:t>T = treatment</a:t>
            </a:r>
          </a:p>
          <a:p>
            <a:pPr>
              <a:defRPr/>
            </a:pPr>
            <a:r>
              <a:rPr lang="en-GB" sz="1800" dirty="0">
                <a:latin typeface="+mj-lt"/>
                <a:ea typeface="ＭＳ Ｐゴシック" charset="0"/>
                <a:cs typeface="ＭＳ Ｐゴシック" charset="0"/>
              </a:rPr>
              <a:t>D = event</a:t>
            </a:r>
          </a:p>
        </p:txBody>
      </p:sp>
      <p:sp>
        <p:nvSpPr>
          <p:cNvPr id="7" name="Figura a mano libera 6">
            <a:extLst>
              <a:ext uri="{FF2B5EF4-FFF2-40B4-BE49-F238E27FC236}">
                <a16:creationId xmlns:a16="http://schemas.microsoft.com/office/drawing/2014/main" id="{0C2D63A0-3B33-C2FC-031D-07607762138E}"/>
              </a:ext>
            </a:extLst>
          </p:cNvPr>
          <p:cNvSpPr>
            <a:spLocks/>
          </p:cNvSpPr>
          <p:nvPr/>
        </p:nvSpPr>
        <p:spPr bwMode="auto">
          <a:xfrm>
            <a:off x="2984898" y="1930004"/>
            <a:ext cx="2869406" cy="597694"/>
          </a:xfrm>
          <a:custGeom>
            <a:avLst/>
            <a:gdLst>
              <a:gd name="T0" fmla="*/ 0 w 3826934"/>
              <a:gd name="T1" fmla="*/ 796925 h 795873"/>
              <a:gd name="T2" fmla="*/ 1625150 w 3826934"/>
              <a:gd name="T3" fmla="*/ 7 h 795873"/>
              <a:gd name="T4" fmla="*/ 3825875 w 3826934"/>
              <a:gd name="T5" fmla="*/ 779970 h 795873"/>
              <a:gd name="T6" fmla="*/ 3825875 w 3826934"/>
              <a:gd name="T7" fmla="*/ 779970 h 7958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26934" h="795873">
                <a:moveTo>
                  <a:pt x="0" y="795873"/>
                </a:moveTo>
                <a:cubicBezTo>
                  <a:pt x="493889" y="399351"/>
                  <a:pt x="987778" y="2829"/>
                  <a:pt x="1625600" y="7"/>
                </a:cubicBezTo>
                <a:cubicBezTo>
                  <a:pt x="2263422" y="-2815"/>
                  <a:pt x="3826934" y="778940"/>
                  <a:pt x="3826934" y="778940"/>
                </a:cubicBezTo>
              </a:path>
            </a:pathLst>
          </a:custGeom>
          <a:noFill/>
          <a:ln w="25400" cap="flat" cmpd="sng">
            <a:solidFill>
              <a:srgbClr val="2D2DB9"/>
            </a:solidFill>
            <a:prstDash val="solid"/>
            <a:round/>
            <a:headEnd type="none"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GB" sz="1800"/>
          </a:p>
        </p:txBody>
      </p:sp>
    </p:spTree>
    <p:extLst>
      <p:ext uri="{BB962C8B-B14F-4D97-AF65-F5344CB8AC3E}">
        <p14:creationId xmlns:p14="http://schemas.microsoft.com/office/powerpoint/2010/main" val="2028288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C582364-1DCD-16C2-6339-BB648FF3C1F9}"/>
              </a:ext>
            </a:extLst>
          </p:cNvPr>
          <p:cNvSpPr>
            <a:spLocks noGrp="1" noChangeArrowheads="1"/>
          </p:cNvSpPr>
          <p:nvPr>
            <p:ph type="title"/>
          </p:nvPr>
        </p:nvSpPr>
        <p:spPr>
          <a:xfrm>
            <a:off x="1657350" y="114300"/>
            <a:ext cx="5829300" cy="857250"/>
          </a:xfrm>
        </p:spPr>
        <p:txBody>
          <a:bodyPr/>
          <a:lstStyle/>
          <a:p>
            <a:pPr algn="l" eaLnBrk="1" hangingPunct="1">
              <a:defRPr/>
            </a:pPr>
            <a:r>
              <a:rPr lang="en-GB">
                <a:cs typeface="+mj-cs"/>
              </a:rPr>
              <a:t>The outcome</a:t>
            </a:r>
          </a:p>
        </p:txBody>
      </p:sp>
      <p:sp>
        <p:nvSpPr>
          <p:cNvPr id="22531" name="Rectangle 3">
            <a:extLst>
              <a:ext uri="{FF2B5EF4-FFF2-40B4-BE49-F238E27FC236}">
                <a16:creationId xmlns:a16="http://schemas.microsoft.com/office/drawing/2014/main" id="{9489A1C5-4DB1-FCA6-EF7F-60DEFD4962D8}"/>
              </a:ext>
            </a:extLst>
          </p:cNvPr>
          <p:cNvSpPr>
            <a:spLocks noGrp="1" noChangeArrowheads="1"/>
          </p:cNvSpPr>
          <p:nvPr>
            <p:ph type="body" idx="1"/>
          </p:nvPr>
        </p:nvSpPr>
        <p:spPr>
          <a:xfrm>
            <a:off x="1314450" y="914400"/>
            <a:ext cx="6457950" cy="2743200"/>
          </a:xfrm>
        </p:spPr>
        <p:txBody>
          <a:bodyPr/>
          <a:lstStyle/>
          <a:p>
            <a:pPr eaLnBrk="1" hangingPunct="1">
              <a:buClr>
                <a:srgbClr val="990033"/>
              </a:buClr>
              <a:buFont typeface="Wingdings" charset="0"/>
              <a:buChar char="Ø"/>
              <a:defRPr/>
            </a:pPr>
            <a:r>
              <a:rPr lang="en-GB" sz="1800">
                <a:cs typeface="+mn-cs"/>
              </a:rPr>
              <a:t>The outcome should be clearly defined and measured</a:t>
            </a:r>
          </a:p>
          <a:p>
            <a:pPr eaLnBrk="1" hangingPunct="1">
              <a:buClr>
                <a:srgbClr val="990033"/>
              </a:buClr>
              <a:buFont typeface="Wingdings" charset="0"/>
              <a:buChar char="Ø"/>
              <a:defRPr/>
            </a:pPr>
            <a:r>
              <a:rPr lang="en-GB" sz="1800">
                <a:cs typeface="+mn-cs"/>
              </a:rPr>
              <a:t>There are primary outcomes (usually one), which are used to calculate the sample size</a:t>
            </a:r>
          </a:p>
          <a:p>
            <a:pPr eaLnBrk="1" hangingPunct="1">
              <a:buClr>
                <a:srgbClr val="990033"/>
              </a:buClr>
              <a:buFont typeface="Wingdings" charset="0"/>
              <a:buChar char="Ø"/>
              <a:defRPr/>
            </a:pPr>
            <a:r>
              <a:rPr lang="en-GB" sz="1800">
                <a:cs typeface="+mn-cs"/>
              </a:rPr>
              <a:t>Secondary outcomes are less important and should be interpreted with caution</a:t>
            </a:r>
          </a:p>
          <a:p>
            <a:pPr eaLnBrk="1" hangingPunct="1">
              <a:buClr>
                <a:srgbClr val="990033"/>
              </a:buClr>
              <a:buFont typeface="Wingdings" charset="0"/>
              <a:buNone/>
              <a:defRPr/>
            </a:pPr>
            <a:endParaRPr lang="en-GB" sz="1800">
              <a:cs typeface="+mn-cs"/>
            </a:endParaRPr>
          </a:p>
          <a:p>
            <a:pPr eaLnBrk="1" hangingPunct="1">
              <a:buClr>
                <a:srgbClr val="990033"/>
              </a:buClr>
              <a:buFont typeface="Wingdings" charset="0"/>
              <a:buNone/>
              <a:defRPr/>
            </a:pPr>
            <a:r>
              <a:rPr lang="en-GB" sz="1800">
                <a:cs typeface="+mn-cs"/>
              </a:rPr>
              <a:t>NOTE: the study power depends on the number of the events</a:t>
            </a:r>
          </a:p>
        </p:txBody>
      </p:sp>
      <p:graphicFrame>
        <p:nvGraphicFramePr>
          <p:cNvPr id="137253" name="Group 37">
            <a:extLst>
              <a:ext uri="{FF2B5EF4-FFF2-40B4-BE49-F238E27FC236}">
                <a16:creationId xmlns:a16="http://schemas.microsoft.com/office/drawing/2014/main" id="{08851578-3F56-36A7-33B9-C0EA64E6829A}"/>
              </a:ext>
            </a:extLst>
          </p:cNvPr>
          <p:cNvGraphicFramePr>
            <a:graphicFrameLocks noGrp="1"/>
          </p:cNvGraphicFramePr>
          <p:nvPr/>
        </p:nvGraphicFramePr>
        <p:xfrm>
          <a:off x="1314450" y="3276600"/>
          <a:ext cx="6400801" cy="1802609"/>
        </p:xfrm>
        <a:graphic>
          <a:graphicData uri="http://schemas.openxmlformats.org/drawingml/2006/table">
            <a:tbl>
              <a:tblPr/>
              <a:tblGrid>
                <a:gridCol w="9144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06104">
                  <a:extLst>
                    <a:ext uri="{9D8B030D-6E8A-4147-A177-3AD203B41FA5}">
                      <a16:colId xmlns:a16="http://schemas.microsoft.com/office/drawing/2014/main" val="20002"/>
                    </a:ext>
                  </a:extLst>
                </a:gridCol>
                <a:gridCol w="1185863">
                  <a:extLst>
                    <a:ext uri="{9D8B030D-6E8A-4147-A177-3AD203B41FA5}">
                      <a16:colId xmlns:a16="http://schemas.microsoft.com/office/drawing/2014/main" val="20003"/>
                    </a:ext>
                  </a:extLst>
                </a:gridCol>
                <a:gridCol w="865584">
                  <a:extLst>
                    <a:ext uri="{9D8B030D-6E8A-4147-A177-3AD203B41FA5}">
                      <a16:colId xmlns:a16="http://schemas.microsoft.com/office/drawing/2014/main" val="20004"/>
                    </a:ext>
                  </a:extLst>
                </a:gridCol>
                <a:gridCol w="971550">
                  <a:extLst>
                    <a:ext uri="{9D8B030D-6E8A-4147-A177-3AD203B41FA5}">
                      <a16:colId xmlns:a16="http://schemas.microsoft.com/office/drawing/2014/main" val="20005"/>
                    </a:ext>
                  </a:extLst>
                </a:gridCol>
              </a:tblGrid>
              <a:tr h="672051">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Treatment (N)</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en-US" sz="18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Events</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Control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(N)</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en-US" sz="18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Events</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Power</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6468">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Study 1</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1000</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20</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1000</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40</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0.70</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4089">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Study 2</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  500</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30</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500</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60</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400">
                          <a:solidFill>
                            <a:schemeClr val="tx1"/>
                          </a:solidFill>
                          <a:latin typeface="Arial" pitchFamily="34" charset="0"/>
                        </a:defRPr>
                      </a:lvl3pPr>
                      <a:lvl4pPr>
                        <a:spcBef>
                          <a:spcPct val="20000"/>
                        </a:spcBef>
                        <a:defRPr sz="2400">
                          <a:solidFill>
                            <a:schemeClr val="tx1"/>
                          </a:solidFill>
                          <a:latin typeface="Arial" pitchFamily="34" charset="0"/>
                        </a:defRPr>
                      </a:lvl4pPr>
                      <a:lvl5pPr>
                        <a:spcBef>
                          <a:spcPct val="20000"/>
                        </a:spcBef>
                        <a:defRPr sz="2400">
                          <a:solidFill>
                            <a:schemeClr val="tx1"/>
                          </a:solidFill>
                          <a:latin typeface="Arial" pitchFamily="34" charset="0"/>
                        </a:defRPr>
                      </a:lvl5pPr>
                      <a:lvl6pPr fontAlgn="base">
                        <a:spcBef>
                          <a:spcPct val="20000"/>
                        </a:spcBef>
                        <a:spcAft>
                          <a:spcPct val="0"/>
                        </a:spcAft>
                        <a:defRPr sz="2400">
                          <a:solidFill>
                            <a:schemeClr val="tx1"/>
                          </a:solidFill>
                          <a:latin typeface="Arial" pitchFamily="34" charset="0"/>
                        </a:defRPr>
                      </a:lvl6pPr>
                      <a:lvl7pPr fontAlgn="base">
                        <a:spcBef>
                          <a:spcPct val="20000"/>
                        </a:spcBef>
                        <a:spcAft>
                          <a:spcPct val="0"/>
                        </a:spcAft>
                        <a:defRPr sz="2400">
                          <a:solidFill>
                            <a:schemeClr val="tx1"/>
                          </a:solidFill>
                          <a:latin typeface="Arial" pitchFamily="34" charset="0"/>
                        </a:defRPr>
                      </a:lvl7pPr>
                      <a:lvl8pPr fontAlgn="base">
                        <a:spcBef>
                          <a:spcPct val="20000"/>
                        </a:spcBef>
                        <a:spcAft>
                          <a:spcPct val="0"/>
                        </a:spcAft>
                        <a:defRPr sz="2400">
                          <a:solidFill>
                            <a:schemeClr val="tx1"/>
                          </a:solidFill>
                          <a:latin typeface="Arial" pitchFamily="34" charset="0"/>
                        </a:defRPr>
                      </a:lvl8pPr>
                      <a:lvl9pPr fontAlgn="base">
                        <a:spcBef>
                          <a:spcPct val="20000"/>
                        </a:spcBef>
                        <a:spcAft>
                          <a:spcPct val="0"/>
                        </a:spcAft>
                        <a:defRPr sz="24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en-US" sz="1800" b="0" i="0" u="none" strike="noStrike" cap="none" normalizeH="0" baseline="0">
                          <a:ln>
                            <a:noFill/>
                          </a:ln>
                          <a:solidFill>
                            <a:schemeClr val="tx1"/>
                          </a:solidFill>
                          <a:effectLst/>
                          <a:latin typeface="Arial" pitchFamily="34" charset="0"/>
                        </a:rPr>
                        <a:t>0.89</a:t>
                      </a:r>
                      <a:endParaRPr kumimoji="0" lang="en-GB" altLang="en-US" sz="1800" b="0" i="0" u="none" strike="noStrike" cap="none" normalizeH="0" baseline="0">
                        <a:ln>
                          <a:noFill/>
                        </a:ln>
                        <a:solidFill>
                          <a:schemeClr val="tx1"/>
                        </a:solidFill>
                        <a:effectLst/>
                        <a:latin typeface="Arial" pitchFamily="34" charset="0"/>
                      </a:endParaRPr>
                    </a:p>
                  </a:txBody>
                  <a:tcPr marL="68580" marR="68580" marT="34274" marB="342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681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3" name="Object 6">
            <a:extLst>
              <a:ext uri="{FF2B5EF4-FFF2-40B4-BE49-F238E27FC236}">
                <a16:creationId xmlns:a16="http://schemas.microsoft.com/office/drawing/2014/main" id="{14DD8D40-5B97-E74C-3112-65D01E337FD8}"/>
              </a:ext>
            </a:extLst>
          </p:cNvPr>
          <p:cNvGraphicFramePr>
            <a:graphicFrameLocks noChangeAspect="1"/>
          </p:cNvGraphicFramePr>
          <p:nvPr/>
        </p:nvGraphicFramePr>
        <p:xfrm>
          <a:off x="2171700" y="78582"/>
          <a:ext cx="4358879" cy="2550319"/>
        </p:xfrm>
        <a:graphic>
          <a:graphicData uri="http://schemas.openxmlformats.org/presentationml/2006/ole">
            <mc:AlternateContent xmlns:mc="http://schemas.openxmlformats.org/markup-compatibility/2006">
              <mc:Choice xmlns:v="urn:schemas-microsoft-com:vml" Requires="v">
                <p:oleObj name="Immagine bitmap" r:id="rId3" imgW="3873500" imgH="2266950" progId="Paint.Picture">
                  <p:embed/>
                </p:oleObj>
              </mc:Choice>
              <mc:Fallback>
                <p:oleObj name="Immagine bitmap" r:id="rId3" imgW="3873500" imgH="2266950" progId="Paint.Picture">
                  <p:embed/>
                  <p:pic>
                    <p:nvPicPr>
                      <p:cNvPr id="79873" name="Object 6">
                        <a:extLst>
                          <a:ext uri="{FF2B5EF4-FFF2-40B4-BE49-F238E27FC236}">
                            <a16:creationId xmlns:a16="http://schemas.microsoft.com/office/drawing/2014/main" id="{14DD8D40-5B97-E74C-3112-65D01E337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78582"/>
                        <a:ext cx="4358879" cy="255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6867" name="Text Box 7">
            <a:extLst>
              <a:ext uri="{FF2B5EF4-FFF2-40B4-BE49-F238E27FC236}">
                <a16:creationId xmlns:a16="http://schemas.microsoft.com/office/drawing/2014/main" id="{3287C892-4F60-F2D0-790A-7D25D9D9EE52}"/>
              </a:ext>
            </a:extLst>
          </p:cNvPr>
          <p:cNvSpPr txBox="1">
            <a:spLocks noChangeArrowheads="1"/>
          </p:cNvSpPr>
          <p:nvPr/>
        </p:nvSpPr>
        <p:spPr bwMode="auto">
          <a:xfrm>
            <a:off x="1257300" y="2984898"/>
            <a:ext cx="6629400" cy="18004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Clr>
                <a:srgbClr val="990033"/>
              </a:buClr>
              <a:buFont typeface="Wingdings" charset="0"/>
              <a:buChar char="Ø"/>
              <a:defRPr/>
            </a:pPr>
            <a:r>
              <a:rPr lang="it-IT" sz="2100">
                <a:latin typeface="Arial" charset="0"/>
              </a:rPr>
              <a:t> </a:t>
            </a:r>
            <a:r>
              <a:rPr lang="en-GB" sz="1800">
                <a:latin typeface="Arial" charset="0"/>
              </a:rPr>
              <a:t>Primary outcome: CHD and breast cancer as adverse outcome. Summarizing index, other cancers, fractures,.. </a:t>
            </a:r>
          </a:p>
          <a:p>
            <a:pPr eaLnBrk="1" hangingPunct="1">
              <a:defRPr/>
            </a:pPr>
            <a:endParaRPr lang="en-GB" sz="1800">
              <a:latin typeface="Arial" charset="0"/>
            </a:endParaRPr>
          </a:p>
          <a:p>
            <a:pPr eaLnBrk="1" hangingPunct="1">
              <a:buClr>
                <a:srgbClr val="990033"/>
              </a:buClr>
              <a:buFont typeface="Wingdings" charset="0"/>
              <a:buChar char="Ø"/>
              <a:defRPr/>
            </a:pPr>
            <a:r>
              <a:rPr lang="en-GB" sz="1800">
                <a:latin typeface="Arial" charset="0"/>
              </a:rPr>
              <a:t> The official end of the study was 2005. The trial was stopped on May 2002, beca</a:t>
            </a:r>
            <a:r>
              <a:rPr lang="it-IT" sz="1800">
                <a:latin typeface="Arial" charset="0"/>
              </a:rPr>
              <a:t>u</a:t>
            </a:r>
            <a:r>
              <a:rPr lang="en-GB" sz="1800">
                <a:latin typeface="Arial" charset="0"/>
              </a:rPr>
              <a:t>se interim analyses found evidence for breast cancer harm, and some increase in CHD and stroke</a:t>
            </a:r>
          </a:p>
        </p:txBody>
      </p:sp>
    </p:spTree>
    <p:extLst>
      <p:ext uri="{BB962C8B-B14F-4D97-AF65-F5344CB8AC3E}">
        <p14:creationId xmlns:p14="http://schemas.microsoft.com/office/powerpoint/2010/main" val="204335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olo 1">
            <a:extLst>
              <a:ext uri="{FF2B5EF4-FFF2-40B4-BE49-F238E27FC236}">
                <a16:creationId xmlns:a16="http://schemas.microsoft.com/office/drawing/2014/main" id="{E97DE558-A13F-B942-8B92-EF3BDAC01E06}"/>
              </a:ext>
            </a:extLst>
          </p:cNvPr>
          <p:cNvSpPr>
            <a:spLocks noGrp="1"/>
          </p:cNvSpPr>
          <p:nvPr>
            <p:ph type="title"/>
          </p:nvPr>
        </p:nvSpPr>
        <p:spPr/>
        <p:txBody>
          <a:bodyPr/>
          <a:lstStyle/>
          <a:p>
            <a:r>
              <a:rPr lang="cy-GB" altLang="it-IT" dirty="0">
                <a:ea typeface="ＭＳ Ｐゴシック" panose="020B0600070205080204" pitchFamily="34" charset="-128"/>
              </a:rPr>
              <a:t>Analysis</a:t>
            </a:r>
          </a:p>
        </p:txBody>
      </p:sp>
      <p:sp>
        <p:nvSpPr>
          <p:cNvPr id="239618" name="Segnaposto contenuto 2">
            <a:extLst>
              <a:ext uri="{FF2B5EF4-FFF2-40B4-BE49-F238E27FC236}">
                <a16:creationId xmlns:a16="http://schemas.microsoft.com/office/drawing/2014/main" id="{71E6D551-4DE6-F043-A5DE-D9453E1BC7A4}"/>
              </a:ext>
            </a:extLst>
          </p:cNvPr>
          <p:cNvSpPr>
            <a:spLocks noGrp="1"/>
          </p:cNvSpPr>
          <p:nvPr>
            <p:ph idx="1"/>
          </p:nvPr>
        </p:nvSpPr>
        <p:spPr/>
        <p:txBody>
          <a:bodyPr/>
          <a:lstStyle/>
          <a:p>
            <a:pPr marL="0" indent="0">
              <a:buNone/>
            </a:pPr>
            <a:r>
              <a:rPr lang="cy-GB" altLang="it-IT" sz="1800" b="1">
                <a:ea typeface="ＭＳ Ｐゴシック" panose="020B0600070205080204" pitchFamily="34" charset="-128"/>
              </a:rPr>
              <a:t>ITT analysis</a:t>
            </a:r>
            <a:r>
              <a:rPr lang="cy-GB" altLang="it-IT" sz="1800">
                <a:ea typeface="ＭＳ Ｐゴシック" panose="020B0600070205080204" pitchFamily="34" charset="-128"/>
              </a:rPr>
              <a:t>: the original treatment group composition achieved after the random allocation of the trial participants is maintained</a:t>
            </a:r>
          </a:p>
          <a:p>
            <a:pPr marL="0" indent="0">
              <a:buNone/>
            </a:pPr>
            <a:endParaRPr lang="cy-GB" altLang="it-IT" sz="1800">
              <a:ea typeface="ＭＳ Ｐゴシック" panose="020B0600070205080204" pitchFamily="34" charset="-128"/>
            </a:endParaRPr>
          </a:p>
          <a:p>
            <a:pPr marL="0" indent="0">
              <a:buNone/>
            </a:pPr>
            <a:r>
              <a:rPr lang="cy-GB" altLang="it-IT" sz="1800" b="1">
                <a:ea typeface="ＭＳ Ｐゴシック" panose="020B0600070205080204" pitchFamily="34" charset="-128"/>
              </a:rPr>
              <a:t>Per-protocol: </a:t>
            </a:r>
            <a:r>
              <a:rPr lang="cy-GB" altLang="it-IT" sz="1800">
                <a:ea typeface="ＭＳ Ｐゴシック" panose="020B0600070205080204" pitchFamily="34" charset="-128"/>
              </a:rPr>
              <a:t>only those participants who completed the protocol for the treatment that they were originally allocated to are included</a:t>
            </a:r>
          </a:p>
          <a:p>
            <a:pPr marL="0" indent="0">
              <a:buNone/>
            </a:pPr>
            <a:endParaRPr lang="cy-GB" altLang="it-IT" sz="1800">
              <a:ea typeface="ＭＳ Ｐゴシック" panose="020B0600070205080204" pitchFamily="34" charset="-128"/>
            </a:endParaRPr>
          </a:p>
          <a:p>
            <a:pPr marL="0" indent="0">
              <a:buNone/>
            </a:pPr>
            <a:r>
              <a:rPr lang="cy-GB" altLang="it-IT" sz="1800" b="1">
                <a:ea typeface="ＭＳ Ｐゴシック" panose="020B0600070205080204" pitchFamily="34" charset="-128"/>
              </a:rPr>
              <a:t>As-treated: </a:t>
            </a:r>
            <a:r>
              <a:rPr lang="cy-GB" altLang="it-IT" sz="1800">
                <a:ea typeface="ＭＳ Ｐゴシック" panose="020B0600070205080204" pitchFamily="34" charset="-128"/>
              </a:rPr>
              <a:t>particpants are classified according to the treatemnnt taht teh actually received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a:extLst>
              <a:ext uri="{FF2B5EF4-FFF2-40B4-BE49-F238E27FC236}">
                <a16:creationId xmlns:a16="http://schemas.microsoft.com/office/drawing/2014/main" id="{4069DCFB-2DB6-2F40-98C2-604356AC7937}"/>
              </a:ext>
            </a:extLst>
          </p:cNvPr>
          <p:cNvSpPr>
            <a:spLocks noGrp="1" noChangeArrowheads="1"/>
          </p:cNvSpPr>
          <p:nvPr>
            <p:ph type="title"/>
          </p:nvPr>
        </p:nvSpPr>
        <p:spPr>
          <a:xfrm>
            <a:off x="1657350" y="86916"/>
            <a:ext cx="5829300" cy="857250"/>
          </a:xfrm>
        </p:spPr>
        <p:txBody>
          <a:bodyPr/>
          <a:lstStyle/>
          <a:p>
            <a:pPr algn="l" eaLnBrk="1" hangingPunct="1"/>
            <a:r>
              <a:rPr lang="en-US" altLang="it-IT">
                <a:ea typeface="ＭＳ Ｐゴシック" panose="020B0600070205080204" pitchFamily="34" charset="-128"/>
              </a:rPr>
              <a:t>Esempio</a:t>
            </a:r>
          </a:p>
        </p:txBody>
      </p:sp>
      <p:sp>
        <p:nvSpPr>
          <p:cNvPr id="237570" name="Rectangle 3">
            <a:extLst>
              <a:ext uri="{FF2B5EF4-FFF2-40B4-BE49-F238E27FC236}">
                <a16:creationId xmlns:a16="http://schemas.microsoft.com/office/drawing/2014/main" id="{0A7F2FF8-9ED0-A940-B515-CD4CC0A28374}"/>
              </a:ext>
            </a:extLst>
          </p:cNvPr>
          <p:cNvSpPr>
            <a:spLocks noGrp="1" noChangeArrowheads="1"/>
          </p:cNvSpPr>
          <p:nvPr>
            <p:ph type="body" idx="1"/>
          </p:nvPr>
        </p:nvSpPr>
        <p:spPr>
          <a:xfrm>
            <a:off x="251520" y="895350"/>
            <a:ext cx="7920880" cy="4161235"/>
          </a:xfrm>
        </p:spPr>
        <p:txBody>
          <a:bodyPr/>
          <a:lstStyle/>
          <a:p>
            <a:pPr marL="400050" indent="-400050" eaLnBrk="1" hangingPunct="1">
              <a:buNone/>
            </a:pPr>
            <a:r>
              <a:rPr lang="en-US" altLang="it-IT" sz="1800" dirty="0">
                <a:ea typeface="ＭＳ Ｐゴシック" panose="020B0600070205080204" pitchFamily="34" charset="-128"/>
              </a:rPr>
              <a:t>N			</a:t>
            </a:r>
            <a:r>
              <a:rPr lang="en-US" altLang="it-IT" sz="1800" dirty="0" err="1">
                <a:ea typeface="ＭＳ Ｐゴシック" panose="020B0600070205080204" pitchFamily="34" charset="-128"/>
              </a:rPr>
              <a:t>tossicità</a:t>
            </a:r>
            <a:r>
              <a:rPr lang="en-US" altLang="it-IT" sz="1800" dirty="0">
                <a:ea typeface="ＭＳ Ｐゴシック" panose="020B0600070205080204" pitchFamily="34" charset="-128"/>
              </a:rPr>
              <a:t>		no </a:t>
            </a:r>
            <a:r>
              <a:rPr lang="en-US" altLang="it-IT" sz="1800" dirty="0" err="1">
                <a:ea typeface="ＭＳ Ｐゴシック" panose="020B0600070205080204" pitchFamily="34" charset="-128"/>
              </a:rPr>
              <a:t>tossicità</a:t>
            </a:r>
            <a:r>
              <a:rPr lang="en-US" altLang="it-IT" sz="1800" dirty="0">
                <a:ea typeface="ＭＳ Ｐゴシック" panose="020B0600070205080204" pitchFamily="34" charset="-128"/>
              </a:rPr>
              <a:t>		</a:t>
            </a:r>
            <a:r>
              <a:rPr lang="en-US" altLang="it-IT" sz="1800" dirty="0" err="1">
                <a:ea typeface="ＭＳ Ｐゴシック" panose="020B0600070205080204" pitchFamily="34" charset="-128"/>
              </a:rPr>
              <a:t>Morti</a:t>
            </a:r>
            <a:endParaRPr lang="en-US" altLang="it-IT" sz="1800" dirty="0">
              <a:ea typeface="ＭＳ Ｐゴシック" panose="020B0600070205080204" pitchFamily="34" charset="-128"/>
            </a:endParaRPr>
          </a:p>
          <a:p>
            <a:pPr marL="400050" indent="-400050" eaLnBrk="1" hangingPunct="1">
              <a:buNone/>
            </a:pPr>
            <a:endParaRPr lang="en-US" altLang="it-IT" sz="1800" dirty="0">
              <a:ea typeface="ＭＳ Ｐゴシック" panose="020B0600070205080204" pitchFamily="34" charset="-128"/>
            </a:endParaRPr>
          </a:p>
          <a:p>
            <a:pPr marL="400050" indent="-400050" eaLnBrk="1" hangingPunct="1">
              <a:buNone/>
            </a:pPr>
            <a:r>
              <a:rPr lang="en-US" altLang="it-IT" sz="1800" dirty="0" err="1">
                <a:ea typeface="ＭＳ Ｐゴシック" panose="020B0600070205080204" pitchFamily="34" charset="-128"/>
              </a:rPr>
              <a:t>Trattamento</a:t>
            </a:r>
            <a:endParaRPr lang="en-US" altLang="it-IT" sz="1800" dirty="0">
              <a:ea typeface="ＭＳ Ｐゴシック" panose="020B0600070205080204" pitchFamily="34" charset="-128"/>
            </a:endParaRPr>
          </a:p>
          <a:p>
            <a:pPr marL="400050" indent="-400050" eaLnBrk="1" hangingPunct="1">
              <a:buNone/>
            </a:pPr>
            <a:r>
              <a:rPr lang="en-US" altLang="it-IT" sz="1800" dirty="0">
                <a:ea typeface="ＭＳ Ｐゴシック" panose="020B0600070205080204" pitchFamily="34" charset="-128"/>
              </a:rPr>
              <a:t>100		     	      40		       60	           		20+ 20</a:t>
            </a:r>
          </a:p>
          <a:p>
            <a:pPr marL="400050" indent="-400050" eaLnBrk="1" hangingPunct="1">
              <a:buNone/>
            </a:pPr>
            <a:endParaRPr lang="en-US" altLang="it-IT" sz="1800" dirty="0">
              <a:ea typeface="ＭＳ Ｐゴシック" panose="020B0600070205080204" pitchFamily="34" charset="-128"/>
            </a:endParaRPr>
          </a:p>
          <a:p>
            <a:pPr marL="400050" indent="-400050" eaLnBrk="1" hangingPunct="1">
              <a:buNone/>
            </a:pPr>
            <a:r>
              <a:rPr lang="en-US" altLang="it-IT" sz="1800" dirty="0">
                <a:ea typeface="ＭＳ Ｐゴシック" panose="020B0600070205080204" pitchFamily="34" charset="-128"/>
              </a:rPr>
              <a:t>Placebo</a:t>
            </a:r>
          </a:p>
          <a:p>
            <a:pPr marL="400050" indent="-400050" eaLnBrk="1" hangingPunct="1">
              <a:buFontTx/>
              <a:buAutoNum type="arabicPlain" startAt="100"/>
            </a:pPr>
            <a:r>
              <a:rPr lang="en-US" altLang="it-IT" sz="1800" dirty="0">
                <a:ea typeface="ＭＳ Ｐゴシック" panose="020B0600070205080204" pitchFamily="34" charset="-128"/>
              </a:rPr>
              <a:t>		         0	      	      100		     	40 </a:t>
            </a:r>
          </a:p>
          <a:p>
            <a:pPr marL="400050" indent="-400050" eaLnBrk="1" hangingPunct="1">
              <a:buNone/>
            </a:pPr>
            <a:endParaRPr lang="en-US" altLang="it-IT" sz="1800" dirty="0">
              <a:ea typeface="ＭＳ Ｐゴシック" panose="020B0600070205080204" pitchFamily="34" charset="-128"/>
            </a:endParaRPr>
          </a:p>
          <a:p>
            <a:pPr marL="400050" indent="-400050" eaLnBrk="1" hangingPunct="1">
              <a:buNone/>
            </a:pPr>
            <a:r>
              <a:rPr lang="en-US" altLang="it-IT" sz="1500" dirty="0">
                <a:ea typeface="ＭＳ Ｐゴシック" panose="020B0600070205080204" pitchFamily="34" charset="-128"/>
              </a:rPr>
              <a:t>RR (Intention-to-treat) 	=  (40/100)/(40/100) 	=	1.00 </a:t>
            </a:r>
          </a:p>
          <a:p>
            <a:pPr marL="400050" indent="-400050" eaLnBrk="1" hangingPunct="1">
              <a:buNone/>
            </a:pPr>
            <a:r>
              <a:rPr lang="en-US" altLang="it-IT" sz="1500" dirty="0">
                <a:ea typeface="ＭＳ Ｐゴシック" panose="020B0600070205080204" pitchFamily="34" charset="-128"/>
              </a:rPr>
              <a:t>RR (per protocol) 		=  (20/60)/(40/100) 	= 	0.83</a:t>
            </a:r>
          </a:p>
          <a:p>
            <a:pPr marL="400050" indent="-400050" eaLnBrk="1" hangingPunct="1">
              <a:buNone/>
            </a:pPr>
            <a:r>
              <a:rPr lang="en-US" altLang="it-IT" sz="1500" dirty="0">
                <a:ea typeface="ＭＳ Ｐゴシック" panose="020B0600070205080204" pitchFamily="34" charset="-128"/>
              </a:rPr>
              <a:t>RR (as treated)		=  (20/60)/(60/140)	=	0.78</a:t>
            </a:r>
          </a:p>
        </p:txBody>
      </p:sp>
      <p:sp>
        <p:nvSpPr>
          <p:cNvPr id="237571" name="Freeform 5">
            <a:extLst>
              <a:ext uri="{FF2B5EF4-FFF2-40B4-BE49-F238E27FC236}">
                <a16:creationId xmlns:a16="http://schemas.microsoft.com/office/drawing/2014/main" id="{48A8A9BC-526C-8543-9729-F5E755BE5A38}"/>
              </a:ext>
            </a:extLst>
          </p:cNvPr>
          <p:cNvSpPr>
            <a:spLocks/>
          </p:cNvSpPr>
          <p:nvPr/>
        </p:nvSpPr>
        <p:spPr bwMode="auto">
          <a:xfrm>
            <a:off x="2835002" y="1263848"/>
            <a:ext cx="3825230" cy="803846"/>
          </a:xfrm>
          <a:custGeom>
            <a:avLst/>
            <a:gdLst>
              <a:gd name="T0" fmla="*/ 0 w 2313"/>
              <a:gd name="T1" fmla="*/ 2147483647 h 551"/>
              <a:gd name="T2" fmla="*/ 2147483647 w 2313"/>
              <a:gd name="T3" fmla="*/ 2147483647 h 551"/>
              <a:gd name="T4" fmla="*/ 2147483647 w 2313"/>
              <a:gd name="T5" fmla="*/ 2147483647 h 551"/>
              <a:gd name="T6" fmla="*/ 0 60000 65536"/>
              <a:gd name="T7" fmla="*/ 0 60000 65536"/>
              <a:gd name="T8" fmla="*/ 0 60000 65536"/>
              <a:gd name="T9" fmla="*/ 0 w 2313"/>
              <a:gd name="T10" fmla="*/ 0 h 551"/>
              <a:gd name="T11" fmla="*/ 2313 w 2313"/>
              <a:gd name="T12" fmla="*/ 551 h 551"/>
            </a:gdLst>
            <a:ahLst/>
            <a:cxnLst>
              <a:cxn ang="T6">
                <a:pos x="T0" y="T1"/>
              </a:cxn>
              <a:cxn ang="T7">
                <a:pos x="T2" y="T3"/>
              </a:cxn>
              <a:cxn ang="T8">
                <a:pos x="T4" y="T5"/>
              </a:cxn>
            </a:cxnLst>
            <a:rect l="T9" t="T10" r="T11" b="T12"/>
            <a:pathLst>
              <a:path w="2313" h="551">
                <a:moveTo>
                  <a:pt x="0" y="551"/>
                </a:moveTo>
                <a:cubicBezTo>
                  <a:pt x="193" y="282"/>
                  <a:pt x="386" y="14"/>
                  <a:pt x="771" y="7"/>
                </a:cubicBezTo>
                <a:cubicBezTo>
                  <a:pt x="1156" y="0"/>
                  <a:pt x="1734" y="253"/>
                  <a:pt x="2313" y="506"/>
                </a:cubicBezTo>
              </a:path>
            </a:pathLst>
          </a:custGeom>
          <a:noFill/>
          <a:ln w="34925">
            <a:solidFill>
              <a:srgbClr val="3333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sz="1800"/>
          </a:p>
        </p:txBody>
      </p:sp>
      <p:sp>
        <p:nvSpPr>
          <p:cNvPr id="237572" name="Freeform 6">
            <a:extLst>
              <a:ext uri="{FF2B5EF4-FFF2-40B4-BE49-F238E27FC236}">
                <a16:creationId xmlns:a16="http://schemas.microsoft.com/office/drawing/2014/main" id="{1EA7919B-B6A8-594C-A150-950AA7B13BDF}"/>
              </a:ext>
            </a:extLst>
          </p:cNvPr>
          <p:cNvSpPr>
            <a:spLocks/>
          </p:cNvSpPr>
          <p:nvPr/>
        </p:nvSpPr>
        <p:spPr bwMode="auto">
          <a:xfrm>
            <a:off x="4644008" y="1263848"/>
            <a:ext cx="2592288" cy="656034"/>
          </a:xfrm>
          <a:custGeom>
            <a:avLst/>
            <a:gdLst>
              <a:gd name="T0" fmla="*/ 0 w 1497"/>
              <a:gd name="T1" fmla="*/ 2147483647 h 460"/>
              <a:gd name="T2" fmla="*/ 2147483647 w 1497"/>
              <a:gd name="T3" fmla="*/ 2147483647 h 460"/>
              <a:gd name="T4" fmla="*/ 2147483647 w 1497"/>
              <a:gd name="T5" fmla="*/ 2147483647 h 460"/>
              <a:gd name="T6" fmla="*/ 0 60000 65536"/>
              <a:gd name="T7" fmla="*/ 0 60000 65536"/>
              <a:gd name="T8" fmla="*/ 0 60000 65536"/>
              <a:gd name="T9" fmla="*/ 0 w 1497"/>
              <a:gd name="T10" fmla="*/ 0 h 460"/>
              <a:gd name="T11" fmla="*/ 1497 w 1497"/>
              <a:gd name="T12" fmla="*/ 460 h 460"/>
            </a:gdLst>
            <a:ahLst/>
            <a:cxnLst>
              <a:cxn ang="T6">
                <a:pos x="T0" y="T1"/>
              </a:cxn>
              <a:cxn ang="T7">
                <a:pos x="T2" y="T3"/>
              </a:cxn>
              <a:cxn ang="T8">
                <a:pos x="T4" y="T5"/>
              </a:cxn>
            </a:cxnLst>
            <a:rect l="T9" t="T10" r="T11" b="T12"/>
            <a:pathLst>
              <a:path w="1497" h="460">
                <a:moveTo>
                  <a:pt x="0" y="460"/>
                </a:moveTo>
                <a:cubicBezTo>
                  <a:pt x="442" y="237"/>
                  <a:pt x="885" y="14"/>
                  <a:pt x="1134" y="7"/>
                </a:cubicBezTo>
                <a:cubicBezTo>
                  <a:pt x="1383" y="0"/>
                  <a:pt x="1440" y="207"/>
                  <a:pt x="1497" y="415"/>
                </a:cubicBezTo>
              </a:path>
            </a:pathLst>
          </a:custGeom>
          <a:noFill/>
          <a:ln w="34925">
            <a:solidFill>
              <a:srgbClr val="99CC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GB"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ADF1FA3-2E72-4220-7AF3-41A60EE099B0}"/>
              </a:ext>
            </a:extLst>
          </p:cNvPr>
          <p:cNvSpPr>
            <a:spLocks noGrp="1" noChangeArrowheads="1"/>
          </p:cNvSpPr>
          <p:nvPr>
            <p:ph type="title"/>
          </p:nvPr>
        </p:nvSpPr>
        <p:spPr/>
        <p:txBody>
          <a:bodyPr/>
          <a:lstStyle/>
          <a:p>
            <a:pPr algn="l" eaLnBrk="1" hangingPunct="1">
              <a:defRPr/>
            </a:pPr>
            <a:r>
              <a:rPr lang="en-GB" dirty="0">
                <a:cs typeface="+mj-cs"/>
              </a:rPr>
              <a:t>Strengths of RCTs</a:t>
            </a:r>
          </a:p>
        </p:txBody>
      </p:sp>
      <p:sp>
        <p:nvSpPr>
          <p:cNvPr id="4099" name="Rectangle 3">
            <a:extLst>
              <a:ext uri="{FF2B5EF4-FFF2-40B4-BE49-F238E27FC236}">
                <a16:creationId xmlns:a16="http://schemas.microsoft.com/office/drawing/2014/main" id="{4F5AB417-154C-30F4-C760-7986750CFDD7}"/>
              </a:ext>
            </a:extLst>
          </p:cNvPr>
          <p:cNvSpPr>
            <a:spLocks noGrp="1" noChangeArrowheads="1"/>
          </p:cNvSpPr>
          <p:nvPr>
            <p:ph type="body" idx="1"/>
          </p:nvPr>
        </p:nvSpPr>
        <p:spPr>
          <a:xfrm>
            <a:off x="1657350" y="1485900"/>
            <a:ext cx="6057900" cy="3429000"/>
          </a:xfrm>
        </p:spPr>
        <p:txBody>
          <a:bodyPr/>
          <a:lstStyle/>
          <a:p>
            <a:pPr eaLnBrk="1" hangingPunct="1">
              <a:lnSpc>
                <a:spcPct val="90000"/>
              </a:lnSpc>
              <a:buClr>
                <a:srgbClr val="990033"/>
              </a:buClr>
              <a:buFontTx/>
              <a:buChar char="-"/>
              <a:defRPr/>
            </a:pPr>
            <a:r>
              <a:rPr lang="en-GB" sz="1800" dirty="0">
                <a:cs typeface="+mn-cs"/>
              </a:rPr>
              <a:t>Randomization </a:t>
            </a:r>
            <a:r>
              <a:rPr lang="en-GB" sz="1800" dirty="0">
                <a:cs typeface="+mn-cs"/>
                <a:sym typeface="Wingdings" pitchFamily="2" charset="2"/>
              </a:rPr>
              <a:t> exchangeability between exposed and unexposed</a:t>
            </a:r>
          </a:p>
          <a:p>
            <a:pPr eaLnBrk="1" hangingPunct="1">
              <a:lnSpc>
                <a:spcPct val="90000"/>
              </a:lnSpc>
              <a:buClr>
                <a:srgbClr val="990033"/>
              </a:buClr>
              <a:buFontTx/>
              <a:buChar char="-"/>
              <a:defRPr/>
            </a:pPr>
            <a:r>
              <a:rPr lang="en-GB" sz="1800" dirty="0">
                <a:cs typeface="+mn-cs"/>
                <a:sym typeface="Wingdings" pitchFamily="2" charset="2"/>
              </a:rPr>
              <a:t>Assessment of the eligibility at recruitment</a:t>
            </a:r>
          </a:p>
          <a:p>
            <a:pPr eaLnBrk="1" hangingPunct="1">
              <a:lnSpc>
                <a:spcPct val="90000"/>
              </a:lnSpc>
              <a:buClr>
                <a:srgbClr val="990033"/>
              </a:buClr>
              <a:buFontTx/>
              <a:buChar char="-"/>
              <a:defRPr/>
            </a:pPr>
            <a:r>
              <a:rPr lang="en-GB" sz="1800" dirty="0">
                <a:cs typeface="+mn-cs"/>
                <a:sym typeface="Wingdings" pitchFamily="2" charset="2"/>
              </a:rPr>
              <a:t>Time zero is well defined</a:t>
            </a:r>
          </a:p>
          <a:p>
            <a:pPr eaLnBrk="1" hangingPunct="1">
              <a:lnSpc>
                <a:spcPct val="90000"/>
              </a:lnSpc>
              <a:buClr>
                <a:srgbClr val="990033"/>
              </a:buClr>
              <a:buFontTx/>
              <a:buChar char="-"/>
              <a:defRPr/>
            </a:pPr>
            <a:r>
              <a:rPr lang="en-GB" sz="1800" dirty="0">
                <a:cs typeface="+mn-cs"/>
                <a:sym typeface="Wingdings" pitchFamily="2" charset="2"/>
              </a:rPr>
              <a:t>Clear definition of the intervention</a:t>
            </a:r>
          </a:p>
          <a:p>
            <a:pPr eaLnBrk="1" hangingPunct="1">
              <a:lnSpc>
                <a:spcPct val="90000"/>
              </a:lnSpc>
              <a:buClr>
                <a:srgbClr val="990033"/>
              </a:buClr>
              <a:buFontTx/>
              <a:buChar char="-"/>
              <a:defRPr/>
            </a:pPr>
            <a:r>
              <a:rPr lang="en-GB" sz="1800" dirty="0">
                <a:cs typeface="+mn-cs"/>
                <a:sym typeface="Wingdings" pitchFamily="2" charset="2"/>
              </a:rPr>
              <a:t>Primary outcome</a:t>
            </a:r>
          </a:p>
          <a:p>
            <a:pPr eaLnBrk="1" hangingPunct="1">
              <a:lnSpc>
                <a:spcPct val="90000"/>
              </a:lnSpc>
              <a:buClr>
                <a:srgbClr val="990033"/>
              </a:buClr>
              <a:buFontTx/>
              <a:buChar char="-"/>
              <a:defRPr/>
            </a:pPr>
            <a:r>
              <a:rPr lang="en-GB" sz="1800" dirty="0">
                <a:cs typeface="+mn-cs"/>
                <a:sym typeface="Wingdings" pitchFamily="2" charset="2"/>
              </a:rPr>
              <a:t>Analytical options: ITT, per-protocol, as treated</a:t>
            </a:r>
          </a:p>
          <a:p>
            <a:pPr eaLnBrk="1" hangingPunct="1">
              <a:lnSpc>
                <a:spcPct val="90000"/>
              </a:lnSpc>
              <a:buClr>
                <a:srgbClr val="990033"/>
              </a:buClr>
              <a:buFontTx/>
              <a:buChar char="-"/>
              <a:defRPr/>
            </a:pPr>
            <a:endParaRPr lang="en-GB" sz="1800" dirty="0">
              <a:cs typeface="+mn-cs"/>
              <a:sym typeface="Wingdings" pitchFamily="2" charset="2"/>
            </a:endParaRPr>
          </a:p>
          <a:p>
            <a:pPr eaLnBrk="1" hangingPunct="1">
              <a:lnSpc>
                <a:spcPct val="90000"/>
              </a:lnSpc>
              <a:buClr>
                <a:srgbClr val="990033"/>
              </a:buClr>
              <a:buFontTx/>
              <a:buChar char="-"/>
              <a:defRPr/>
            </a:pPr>
            <a:endParaRPr lang="en-GB" sz="1800" dirty="0">
              <a:cs typeface="+mn-cs"/>
            </a:endParaRPr>
          </a:p>
        </p:txBody>
      </p:sp>
    </p:spTree>
    <p:extLst>
      <p:ext uri="{BB962C8B-B14F-4D97-AF65-F5344CB8AC3E}">
        <p14:creationId xmlns:p14="http://schemas.microsoft.com/office/powerpoint/2010/main" val="125112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ADF1FA3-2E72-4220-7AF3-41A60EE099B0}"/>
              </a:ext>
            </a:extLst>
          </p:cNvPr>
          <p:cNvSpPr>
            <a:spLocks noGrp="1" noChangeArrowheads="1"/>
          </p:cNvSpPr>
          <p:nvPr>
            <p:ph type="title"/>
          </p:nvPr>
        </p:nvSpPr>
        <p:spPr/>
        <p:txBody>
          <a:bodyPr/>
          <a:lstStyle/>
          <a:p>
            <a:pPr algn="l" eaLnBrk="1" hangingPunct="1">
              <a:defRPr/>
            </a:pPr>
            <a:r>
              <a:rPr lang="en-GB" dirty="0">
                <a:cs typeface="+mj-cs"/>
              </a:rPr>
              <a:t>Advantages of observational studies</a:t>
            </a:r>
          </a:p>
        </p:txBody>
      </p:sp>
      <p:sp>
        <p:nvSpPr>
          <p:cNvPr id="4099" name="Rectangle 3">
            <a:extLst>
              <a:ext uri="{FF2B5EF4-FFF2-40B4-BE49-F238E27FC236}">
                <a16:creationId xmlns:a16="http://schemas.microsoft.com/office/drawing/2014/main" id="{4F5AB417-154C-30F4-C760-7986750CFDD7}"/>
              </a:ext>
            </a:extLst>
          </p:cNvPr>
          <p:cNvSpPr>
            <a:spLocks noGrp="1" noChangeArrowheads="1"/>
          </p:cNvSpPr>
          <p:nvPr>
            <p:ph type="body" idx="1"/>
          </p:nvPr>
        </p:nvSpPr>
        <p:spPr>
          <a:xfrm>
            <a:off x="1657350" y="1485900"/>
            <a:ext cx="6057900" cy="3429000"/>
          </a:xfrm>
        </p:spPr>
        <p:txBody>
          <a:bodyPr/>
          <a:lstStyle/>
          <a:p>
            <a:pPr eaLnBrk="1" hangingPunct="1">
              <a:lnSpc>
                <a:spcPct val="90000"/>
              </a:lnSpc>
              <a:buClr>
                <a:srgbClr val="990033"/>
              </a:buClr>
              <a:buFontTx/>
              <a:buChar char="-"/>
              <a:defRPr/>
            </a:pPr>
            <a:r>
              <a:rPr lang="en-GB" sz="1800" dirty="0">
                <a:cs typeface="+mn-cs"/>
              </a:rPr>
              <a:t>Feasibility</a:t>
            </a:r>
          </a:p>
          <a:p>
            <a:pPr eaLnBrk="1" hangingPunct="1">
              <a:lnSpc>
                <a:spcPct val="90000"/>
              </a:lnSpc>
              <a:buClr>
                <a:srgbClr val="990033"/>
              </a:buClr>
              <a:buFontTx/>
              <a:buChar char="-"/>
              <a:defRPr/>
            </a:pPr>
            <a:r>
              <a:rPr lang="en-GB" sz="1800" dirty="0">
                <a:cs typeface="+mn-cs"/>
              </a:rPr>
              <a:t>Ethical considerations</a:t>
            </a:r>
          </a:p>
          <a:p>
            <a:pPr eaLnBrk="1" hangingPunct="1">
              <a:lnSpc>
                <a:spcPct val="90000"/>
              </a:lnSpc>
              <a:buClr>
                <a:srgbClr val="990033"/>
              </a:buClr>
              <a:buFontTx/>
              <a:buChar char="-"/>
              <a:defRPr/>
            </a:pPr>
            <a:r>
              <a:rPr lang="en-GB" sz="1800" dirty="0">
                <a:cs typeface="+mn-cs"/>
              </a:rPr>
              <a:t>Reduced costs</a:t>
            </a:r>
          </a:p>
          <a:p>
            <a:pPr eaLnBrk="1" hangingPunct="1">
              <a:lnSpc>
                <a:spcPct val="90000"/>
              </a:lnSpc>
              <a:buClr>
                <a:srgbClr val="990033"/>
              </a:buClr>
              <a:buFontTx/>
              <a:buChar char="-"/>
              <a:defRPr/>
            </a:pPr>
            <a:r>
              <a:rPr lang="en-GB" sz="1800" dirty="0">
                <a:cs typeface="+mn-cs"/>
              </a:rPr>
              <a:t>Efficiency</a:t>
            </a:r>
          </a:p>
          <a:p>
            <a:pPr eaLnBrk="1" hangingPunct="1">
              <a:lnSpc>
                <a:spcPct val="90000"/>
              </a:lnSpc>
              <a:buClr>
                <a:srgbClr val="990033"/>
              </a:buClr>
              <a:buFontTx/>
              <a:buChar char="-"/>
              <a:defRPr/>
            </a:pPr>
            <a:r>
              <a:rPr lang="en-GB" sz="1800" dirty="0">
                <a:cs typeface="+mn-cs"/>
              </a:rPr>
              <a:t>Precision</a:t>
            </a:r>
          </a:p>
          <a:p>
            <a:pPr eaLnBrk="1" hangingPunct="1">
              <a:lnSpc>
                <a:spcPct val="90000"/>
              </a:lnSpc>
              <a:buClr>
                <a:srgbClr val="990033"/>
              </a:buClr>
              <a:buFontTx/>
              <a:buChar char="-"/>
              <a:defRPr/>
            </a:pPr>
            <a:r>
              <a:rPr lang="en-GB" sz="1800" dirty="0">
                <a:cs typeface="+mn-cs"/>
              </a:rPr>
              <a:t>External validity ?</a:t>
            </a:r>
          </a:p>
          <a:p>
            <a:pPr eaLnBrk="1" hangingPunct="1">
              <a:lnSpc>
                <a:spcPct val="90000"/>
              </a:lnSpc>
              <a:buClr>
                <a:srgbClr val="990033"/>
              </a:buClr>
              <a:buFontTx/>
              <a:buChar char="-"/>
              <a:defRPr/>
            </a:pPr>
            <a:r>
              <a:rPr lang="en-GB" sz="1800" dirty="0">
                <a:cs typeface="+mn-cs"/>
              </a:rPr>
              <a:t>Longer follow-up</a:t>
            </a:r>
          </a:p>
          <a:p>
            <a:pPr eaLnBrk="1" hangingPunct="1">
              <a:lnSpc>
                <a:spcPct val="90000"/>
              </a:lnSpc>
              <a:buClr>
                <a:srgbClr val="990033"/>
              </a:buClr>
              <a:buFontTx/>
              <a:buChar char="-"/>
              <a:defRPr/>
            </a:pPr>
            <a:r>
              <a:rPr lang="en-GB" sz="1800" dirty="0">
                <a:cs typeface="+mn-cs"/>
              </a:rPr>
              <a:t>Rare outcomes</a:t>
            </a:r>
          </a:p>
          <a:p>
            <a:pPr eaLnBrk="1" hangingPunct="1">
              <a:lnSpc>
                <a:spcPct val="90000"/>
              </a:lnSpc>
              <a:buClr>
                <a:srgbClr val="990033"/>
              </a:buClr>
              <a:buFontTx/>
              <a:buChar char="-"/>
              <a:defRPr/>
            </a:pPr>
            <a:r>
              <a:rPr lang="en-GB" sz="1800" dirty="0">
                <a:cs typeface="+mn-cs"/>
              </a:rPr>
              <a:t>[…] </a:t>
            </a:r>
          </a:p>
        </p:txBody>
      </p:sp>
    </p:spTree>
    <p:extLst>
      <p:ext uri="{BB962C8B-B14F-4D97-AF65-F5344CB8AC3E}">
        <p14:creationId xmlns:p14="http://schemas.microsoft.com/office/powerpoint/2010/main" val="1895773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E5E0E6-5E76-FCB3-34E5-E88CCDA3F867}"/>
              </a:ext>
            </a:extLst>
          </p:cNvPr>
          <p:cNvSpPr>
            <a:spLocks noGrp="1"/>
          </p:cNvSpPr>
          <p:nvPr>
            <p:ph type="title"/>
          </p:nvPr>
        </p:nvSpPr>
        <p:spPr>
          <a:xfrm>
            <a:off x="1547664" y="249492"/>
            <a:ext cx="5829300" cy="857250"/>
          </a:xfrm>
        </p:spPr>
        <p:txBody>
          <a:bodyPr/>
          <a:lstStyle/>
          <a:p>
            <a:r>
              <a:rPr lang="en-GB" dirty="0"/>
              <a:t>Target trial</a:t>
            </a:r>
          </a:p>
        </p:txBody>
      </p:sp>
      <p:sp>
        <p:nvSpPr>
          <p:cNvPr id="3" name="Segnaposto contenuto 2">
            <a:extLst>
              <a:ext uri="{FF2B5EF4-FFF2-40B4-BE49-F238E27FC236}">
                <a16:creationId xmlns:a16="http://schemas.microsoft.com/office/drawing/2014/main" id="{66388FCE-9728-2786-FAA8-D739DA2FC109}"/>
              </a:ext>
            </a:extLst>
          </p:cNvPr>
          <p:cNvSpPr>
            <a:spLocks noGrp="1"/>
          </p:cNvSpPr>
          <p:nvPr>
            <p:ph idx="1"/>
          </p:nvPr>
        </p:nvSpPr>
        <p:spPr>
          <a:xfrm>
            <a:off x="1657350" y="1221600"/>
            <a:ext cx="5829300" cy="3086100"/>
          </a:xfrm>
        </p:spPr>
        <p:txBody>
          <a:bodyPr/>
          <a:lstStyle/>
          <a:p>
            <a:pPr marL="0" indent="0">
              <a:buNone/>
            </a:pPr>
            <a:r>
              <a:rPr lang="en-GB" dirty="0"/>
              <a:t>An observational study that mimics a pragmatic trial with the use of ”real-world” data </a:t>
            </a:r>
          </a:p>
          <a:p>
            <a:pPr marL="0" indent="0">
              <a:buNone/>
            </a:pPr>
            <a:endParaRPr lang="en-GB" dirty="0"/>
          </a:p>
          <a:p>
            <a:pPr marL="0" indent="0">
              <a:buNone/>
            </a:pPr>
            <a:r>
              <a:rPr lang="en-GB" dirty="0"/>
              <a:t>With the aim to estimate the effectiveness of the treatment</a:t>
            </a:r>
          </a:p>
          <a:p>
            <a:pPr marL="0" indent="0">
              <a:buNone/>
            </a:pPr>
            <a:endParaRPr lang="en-GB" dirty="0"/>
          </a:p>
          <a:p>
            <a:pPr marL="0" indent="0">
              <a:buNone/>
            </a:pPr>
            <a:r>
              <a:rPr lang="en-GB" dirty="0"/>
              <a:t>With the aim to estimate the causal effects that would have been observed in the equivalent RCT</a:t>
            </a:r>
          </a:p>
          <a:p>
            <a:pPr marL="0" indent="0">
              <a:buNone/>
            </a:pPr>
            <a:endParaRPr lang="en-GB" dirty="0"/>
          </a:p>
        </p:txBody>
      </p:sp>
    </p:spTree>
    <p:extLst>
      <p:ext uri="{BB962C8B-B14F-4D97-AF65-F5344CB8AC3E}">
        <p14:creationId xmlns:p14="http://schemas.microsoft.com/office/powerpoint/2010/main" val="2897117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3D260E-A41A-61F9-CB60-CCCDE16206F0}"/>
              </a:ext>
            </a:extLst>
          </p:cNvPr>
          <p:cNvSpPr>
            <a:spLocks noGrp="1"/>
          </p:cNvSpPr>
          <p:nvPr>
            <p:ph type="title"/>
          </p:nvPr>
        </p:nvSpPr>
        <p:spPr/>
        <p:txBody>
          <a:bodyPr/>
          <a:lstStyle/>
          <a:p>
            <a:r>
              <a:rPr lang="en-GB" dirty="0"/>
              <a:t>Eligibility criteria</a:t>
            </a:r>
          </a:p>
        </p:txBody>
      </p:sp>
      <p:sp>
        <p:nvSpPr>
          <p:cNvPr id="3" name="Segnaposto contenuto 2">
            <a:extLst>
              <a:ext uri="{FF2B5EF4-FFF2-40B4-BE49-F238E27FC236}">
                <a16:creationId xmlns:a16="http://schemas.microsoft.com/office/drawing/2014/main" id="{0975C6F6-5848-86DF-7236-C647BAA54957}"/>
              </a:ext>
            </a:extLst>
          </p:cNvPr>
          <p:cNvSpPr>
            <a:spLocks noGrp="1"/>
          </p:cNvSpPr>
          <p:nvPr>
            <p:ph idx="1"/>
          </p:nvPr>
        </p:nvSpPr>
        <p:spPr/>
        <p:txBody>
          <a:bodyPr/>
          <a:lstStyle/>
          <a:p>
            <a:r>
              <a:rPr lang="en-GB" dirty="0"/>
              <a:t>They should be assessed and met before the allocation of the treatment</a:t>
            </a:r>
          </a:p>
          <a:p>
            <a:r>
              <a:rPr lang="en-GB" dirty="0"/>
              <a:t>For example, in a study that compares a treatment vs. no therapy, patients should be alive at the time of initiation of the treatment or the corresponding time for the no-treatment group, but live status after that is not be an eligibility criterion </a:t>
            </a:r>
          </a:p>
          <a:p>
            <a:r>
              <a:rPr lang="en-GB" dirty="0"/>
              <a:t>Information that is not available at baseline is just missing</a:t>
            </a:r>
          </a:p>
        </p:txBody>
      </p:sp>
    </p:spTree>
    <p:extLst>
      <p:ext uri="{BB962C8B-B14F-4D97-AF65-F5344CB8AC3E}">
        <p14:creationId xmlns:p14="http://schemas.microsoft.com/office/powerpoint/2010/main" val="1906740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033588" y="3328988"/>
            <a:ext cx="2753916" cy="16073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p>
        </p:txBody>
      </p:sp>
      <p:sp>
        <p:nvSpPr>
          <p:cNvPr id="119810" name="Rectangle 3"/>
          <p:cNvSpPr>
            <a:spLocks noGrp="1" noChangeArrowheads="1"/>
          </p:cNvSpPr>
          <p:nvPr>
            <p:ph type="title"/>
          </p:nvPr>
        </p:nvSpPr>
        <p:spPr>
          <a:xfrm>
            <a:off x="1657350" y="141685"/>
            <a:ext cx="5829300" cy="857250"/>
          </a:xfrm>
        </p:spPr>
        <p:txBody>
          <a:bodyPr/>
          <a:lstStyle/>
          <a:p>
            <a:r>
              <a:rPr lang="en-US" dirty="0"/>
              <a:t>Immortal person-time</a:t>
            </a:r>
          </a:p>
        </p:txBody>
      </p:sp>
      <p:sp>
        <p:nvSpPr>
          <p:cNvPr id="52228" name="Text Box 4"/>
          <p:cNvSpPr txBox="1">
            <a:spLocks noChangeArrowheads="1"/>
          </p:cNvSpPr>
          <p:nvPr/>
        </p:nvSpPr>
        <p:spPr bwMode="auto">
          <a:xfrm>
            <a:off x="1439466" y="1113235"/>
            <a:ext cx="6265069" cy="10618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00"/>
              <a:t>Risk of second cancer in patients diagnosed with testicular cancer. The study is carried out at a ward specialized in treatment and follow-up of testicular cancer patients. All patients with testicular cancer in 1999 are recruited and followed-up</a:t>
            </a:r>
            <a:r>
              <a:rPr lang="en-US" sz="1800">
                <a:latin typeface="Times New Roman" charset="0"/>
              </a:rPr>
              <a:t> </a:t>
            </a:r>
          </a:p>
        </p:txBody>
      </p:sp>
      <p:sp>
        <p:nvSpPr>
          <p:cNvPr id="52229" name="Line 5"/>
          <p:cNvSpPr>
            <a:spLocks noChangeShapeType="1"/>
          </p:cNvSpPr>
          <p:nvPr/>
        </p:nvSpPr>
        <p:spPr bwMode="auto">
          <a:xfrm>
            <a:off x="2897981" y="2409825"/>
            <a:ext cx="0" cy="194429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p>
        </p:txBody>
      </p:sp>
      <p:sp>
        <p:nvSpPr>
          <p:cNvPr id="52230" name="Text Box 6"/>
          <p:cNvSpPr txBox="1">
            <a:spLocks noChangeArrowheads="1"/>
          </p:cNvSpPr>
          <p:nvPr/>
        </p:nvSpPr>
        <p:spPr bwMode="auto">
          <a:xfrm>
            <a:off x="2951560" y="2301479"/>
            <a:ext cx="1566863"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00"/>
              <a:t>1999, time</a:t>
            </a:r>
          </a:p>
        </p:txBody>
      </p:sp>
      <p:sp>
        <p:nvSpPr>
          <p:cNvPr id="52231" name="Rectangle 7"/>
          <p:cNvSpPr>
            <a:spLocks noChangeArrowheads="1"/>
          </p:cNvSpPr>
          <p:nvPr/>
        </p:nvSpPr>
        <p:spPr bwMode="auto">
          <a:xfrm>
            <a:off x="2897981" y="2950369"/>
            <a:ext cx="2753916" cy="161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Times New Roman" charset="0"/>
            </a:endParaRPr>
          </a:p>
        </p:txBody>
      </p:sp>
      <p:sp>
        <p:nvSpPr>
          <p:cNvPr id="52232" name="Line 8"/>
          <p:cNvSpPr>
            <a:spLocks noChangeShapeType="1"/>
          </p:cNvSpPr>
          <p:nvPr/>
        </p:nvSpPr>
        <p:spPr bwMode="auto">
          <a:xfrm>
            <a:off x="2897981" y="2625329"/>
            <a:ext cx="1782366"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p>
        </p:txBody>
      </p:sp>
      <p:sp>
        <p:nvSpPr>
          <p:cNvPr id="52233" name="Rectangle 9"/>
          <p:cNvSpPr>
            <a:spLocks noChangeArrowheads="1"/>
          </p:cNvSpPr>
          <p:nvPr/>
        </p:nvSpPr>
        <p:spPr bwMode="auto">
          <a:xfrm>
            <a:off x="2033588" y="3813572"/>
            <a:ext cx="810816" cy="161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p>
        </p:txBody>
      </p:sp>
      <p:sp>
        <p:nvSpPr>
          <p:cNvPr id="52234" name="Text Box 10"/>
          <p:cNvSpPr txBox="1">
            <a:spLocks noChangeArrowheads="1"/>
          </p:cNvSpPr>
          <p:nvPr/>
        </p:nvSpPr>
        <p:spPr bwMode="auto">
          <a:xfrm>
            <a:off x="5760244" y="2868216"/>
            <a:ext cx="864394"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00">
                <a:latin typeface="Times New Roman" charset="0"/>
              </a:rPr>
              <a:t>1</a:t>
            </a:r>
          </a:p>
        </p:txBody>
      </p:sp>
      <p:sp>
        <p:nvSpPr>
          <p:cNvPr id="52235" name="Text Box 11"/>
          <p:cNvSpPr txBox="1">
            <a:spLocks noChangeArrowheads="1"/>
          </p:cNvSpPr>
          <p:nvPr/>
        </p:nvSpPr>
        <p:spPr bwMode="auto">
          <a:xfrm>
            <a:off x="4950619" y="3245644"/>
            <a:ext cx="864394"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00">
                <a:latin typeface="Times New Roman" charset="0"/>
              </a:rPr>
              <a:t>2</a:t>
            </a:r>
          </a:p>
        </p:txBody>
      </p:sp>
      <p:sp>
        <p:nvSpPr>
          <p:cNvPr id="52236" name="Text Box 12"/>
          <p:cNvSpPr txBox="1">
            <a:spLocks noChangeArrowheads="1"/>
          </p:cNvSpPr>
          <p:nvPr/>
        </p:nvSpPr>
        <p:spPr bwMode="auto">
          <a:xfrm>
            <a:off x="3006329" y="3732610"/>
            <a:ext cx="864394"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500">
                <a:latin typeface="Times New Roman" charset="0"/>
              </a:rPr>
              <a:t>3</a:t>
            </a:r>
          </a:p>
        </p:txBody>
      </p:sp>
      <p:sp>
        <p:nvSpPr>
          <p:cNvPr id="52237" name="Text Box 14"/>
          <p:cNvSpPr txBox="1">
            <a:spLocks noChangeArrowheads="1"/>
          </p:cNvSpPr>
          <p:nvPr/>
        </p:nvSpPr>
        <p:spPr bwMode="auto">
          <a:xfrm>
            <a:off x="1547812" y="4569619"/>
            <a:ext cx="448270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GB" sz="1800"/>
              <a:t>Diagnosis of testicular cancer</a:t>
            </a:r>
          </a:p>
        </p:txBody>
      </p:sp>
      <p:sp>
        <p:nvSpPr>
          <p:cNvPr id="52238" name="Line 15"/>
          <p:cNvSpPr>
            <a:spLocks noChangeShapeType="1"/>
          </p:cNvSpPr>
          <p:nvPr/>
        </p:nvSpPr>
        <p:spPr bwMode="auto">
          <a:xfrm flipV="1">
            <a:off x="1709738" y="3921919"/>
            <a:ext cx="270272" cy="59412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p>
        </p:txBody>
      </p:sp>
      <p:sp>
        <p:nvSpPr>
          <p:cNvPr id="52239" name="Line 16"/>
          <p:cNvSpPr>
            <a:spLocks noChangeShapeType="1"/>
          </p:cNvSpPr>
          <p:nvPr/>
        </p:nvSpPr>
        <p:spPr bwMode="auto">
          <a:xfrm flipV="1">
            <a:off x="1709738" y="3436144"/>
            <a:ext cx="270272" cy="1026319"/>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p>
        </p:txBody>
      </p:sp>
      <p:sp>
        <p:nvSpPr>
          <p:cNvPr id="119823" name="Freeform 17"/>
          <p:cNvSpPr>
            <a:spLocks/>
          </p:cNvSpPr>
          <p:nvPr/>
        </p:nvSpPr>
        <p:spPr bwMode="auto">
          <a:xfrm>
            <a:off x="1512094" y="3057525"/>
            <a:ext cx="1277541" cy="1566863"/>
          </a:xfrm>
          <a:custGeom>
            <a:avLst/>
            <a:gdLst>
              <a:gd name="T0" fmla="*/ 2147483647 w 1073"/>
              <a:gd name="T1" fmla="*/ 2147483647 h 1316"/>
              <a:gd name="T2" fmla="*/ 2147483647 w 1073"/>
              <a:gd name="T3" fmla="*/ 2147483647 h 1316"/>
              <a:gd name="T4" fmla="*/ 2147483647 w 1073"/>
              <a:gd name="T5" fmla="*/ 0 h 1316"/>
              <a:gd name="T6" fmla="*/ 0 60000 65536"/>
              <a:gd name="T7" fmla="*/ 0 60000 65536"/>
              <a:gd name="T8" fmla="*/ 0 60000 65536"/>
            </a:gdLst>
            <a:ahLst/>
            <a:cxnLst>
              <a:cxn ang="T6">
                <a:pos x="T0" y="T1"/>
              </a:cxn>
              <a:cxn ang="T7">
                <a:pos x="T2" y="T3"/>
              </a:cxn>
              <a:cxn ang="T8">
                <a:pos x="T4" y="T5"/>
              </a:cxn>
            </a:cxnLst>
            <a:rect l="0" t="0" r="r" b="b"/>
            <a:pathLst>
              <a:path w="1073" h="1316">
                <a:moveTo>
                  <a:pt x="75" y="1316"/>
                </a:moveTo>
                <a:cubicBezTo>
                  <a:pt x="37" y="881"/>
                  <a:pt x="0" y="446"/>
                  <a:pt x="166" y="227"/>
                </a:cubicBezTo>
                <a:cubicBezTo>
                  <a:pt x="332" y="8"/>
                  <a:pt x="922" y="38"/>
                  <a:pt x="1073" y="0"/>
                </a:cubicBezTo>
              </a:path>
            </a:pathLst>
          </a:custGeom>
          <a:noFill/>
          <a:ln w="9525">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1800"/>
          </a:p>
        </p:txBody>
      </p:sp>
    </p:spTree>
    <p:extLst>
      <p:ext uri="{BB962C8B-B14F-4D97-AF65-F5344CB8AC3E}">
        <p14:creationId xmlns:p14="http://schemas.microsoft.com/office/powerpoint/2010/main" val="4241710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57350" y="250032"/>
            <a:ext cx="5829300" cy="647533"/>
          </a:xfrm>
        </p:spPr>
        <p:txBody>
          <a:bodyPr/>
          <a:lstStyle/>
          <a:p>
            <a:r>
              <a:rPr lang="en-GB" dirty="0"/>
              <a:t>An example </a:t>
            </a:r>
          </a:p>
        </p:txBody>
      </p:sp>
      <p:sp>
        <p:nvSpPr>
          <p:cNvPr id="3" name="Segnaposto contenuto 2"/>
          <p:cNvSpPr>
            <a:spLocks noGrp="1"/>
          </p:cNvSpPr>
          <p:nvPr>
            <p:ph idx="1"/>
          </p:nvPr>
        </p:nvSpPr>
        <p:spPr>
          <a:xfrm>
            <a:off x="395536" y="843559"/>
            <a:ext cx="8136904" cy="3296840"/>
          </a:xfrm>
        </p:spPr>
        <p:txBody>
          <a:bodyPr/>
          <a:lstStyle/>
          <a:p>
            <a:pPr>
              <a:buFont typeface="Wingdings" charset="2"/>
              <a:buChar char="Ø"/>
            </a:pPr>
            <a:r>
              <a:rPr lang="it-IT" dirty="0" err="1"/>
              <a:t>F</a:t>
            </a:r>
            <a:r>
              <a:rPr lang="en-GB" dirty="0" err="1"/>
              <a:t>ollow</a:t>
            </a:r>
            <a:r>
              <a:rPr lang="en-GB" dirty="0"/>
              <a:t>-up of the Danish population aged 40+ between 1980-2006. </a:t>
            </a:r>
          </a:p>
          <a:p>
            <a:pPr>
              <a:buFont typeface="Wingdings" charset="2"/>
              <a:buChar char="Ø"/>
            </a:pPr>
            <a:r>
              <a:rPr lang="it-IT" dirty="0" err="1"/>
              <a:t>Exposure</a:t>
            </a:r>
            <a:r>
              <a:rPr lang="it-IT" dirty="0"/>
              <a:t>: D</a:t>
            </a:r>
            <a:r>
              <a:rPr lang="en-GB" dirty="0" err="1"/>
              <a:t>iagnosis</a:t>
            </a:r>
            <a:r>
              <a:rPr lang="en-GB" dirty="0"/>
              <a:t> of skin cancer obtained from the Cancer Registry</a:t>
            </a:r>
          </a:p>
          <a:p>
            <a:pPr>
              <a:buFont typeface="Wingdings" charset="2"/>
              <a:buChar char="Ø"/>
            </a:pPr>
            <a:r>
              <a:rPr lang="en-GB" dirty="0"/>
              <a:t>Outcome: Diagnosis of AMI, hip fractures and overall mortality</a:t>
            </a:r>
          </a:p>
          <a:p>
            <a:pPr>
              <a:buFont typeface="Wingdings" charset="2"/>
              <a:buChar char="Ø"/>
            </a:pPr>
            <a:r>
              <a:rPr lang="en-GB" dirty="0"/>
              <a:t>Comparison of exposed vs.  unexposed</a:t>
            </a:r>
          </a:p>
          <a:p>
            <a:pPr marL="0" indent="0">
              <a:buNone/>
            </a:pPr>
            <a:endParaRPr lang="it-IT" dirty="0"/>
          </a:p>
          <a:p>
            <a:pPr marL="0" indent="0">
              <a:buNone/>
            </a:pPr>
            <a:r>
              <a:rPr lang="it-IT" dirty="0"/>
              <a:t>H</a:t>
            </a:r>
            <a:r>
              <a:rPr lang="en-GB" dirty="0" err="1"/>
              <a:t>azard</a:t>
            </a:r>
            <a:r>
              <a:rPr lang="en-GB" dirty="0"/>
              <a:t> ratio: 0.52 </a:t>
            </a:r>
          </a:p>
          <a:p>
            <a:pPr marL="0" indent="0">
              <a:buNone/>
            </a:pPr>
            <a:r>
              <a:rPr lang="en-GB" dirty="0"/>
              <a:t>	(95% CI: 0.52-0.53)</a:t>
            </a:r>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65164" r="42990"/>
          <a:stretch/>
        </p:blipFill>
        <p:spPr bwMode="auto">
          <a:xfrm>
            <a:off x="5580112" y="2733619"/>
            <a:ext cx="2847033" cy="217575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 name="CasellaDiTesto 4"/>
          <p:cNvSpPr txBox="1"/>
          <p:nvPr/>
        </p:nvSpPr>
        <p:spPr>
          <a:xfrm>
            <a:off x="1439652" y="4785997"/>
            <a:ext cx="4752528" cy="276999"/>
          </a:xfrm>
          <a:prstGeom prst="rect">
            <a:avLst/>
          </a:prstGeom>
          <a:noFill/>
        </p:spPr>
        <p:txBody>
          <a:bodyPr wrap="square" rtlCol="0">
            <a:spAutoFit/>
          </a:bodyPr>
          <a:lstStyle/>
          <a:p>
            <a:r>
              <a:rPr lang="en-GB" sz="1200" dirty="0" err="1"/>
              <a:t>Brondum</a:t>
            </a:r>
            <a:r>
              <a:rPr lang="en-GB" sz="1200" dirty="0"/>
              <a:t>-Jacobsen et al. </a:t>
            </a:r>
            <a:r>
              <a:rPr lang="en-GB" sz="1200" dirty="0" err="1"/>
              <a:t>Int</a:t>
            </a:r>
            <a:r>
              <a:rPr lang="en-GB" sz="1200" dirty="0"/>
              <a:t> J </a:t>
            </a:r>
            <a:r>
              <a:rPr lang="en-GB" sz="1200" dirty="0" err="1"/>
              <a:t>Epidemiol</a:t>
            </a:r>
            <a:r>
              <a:rPr lang="en-GB" sz="1200" dirty="0"/>
              <a:t> 2013; 42: 1486-96</a:t>
            </a:r>
          </a:p>
        </p:txBody>
      </p:sp>
    </p:spTree>
    <p:extLst>
      <p:ext uri="{BB962C8B-B14F-4D97-AF65-F5344CB8AC3E}">
        <p14:creationId xmlns:p14="http://schemas.microsoft.com/office/powerpoint/2010/main" val="2618239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657350" y="33468"/>
            <a:ext cx="5829300" cy="857250"/>
          </a:xfrm>
        </p:spPr>
        <p:txBody>
          <a:bodyPr/>
          <a:lstStyle/>
          <a:p>
            <a:r>
              <a:rPr lang="en-US" sz="1800" dirty="0"/>
              <a:t>Hanley and Foster. </a:t>
            </a:r>
            <a:r>
              <a:rPr lang="en-US" sz="1800" dirty="0" err="1"/>
              <a:t>Int</a:t>
            </a:r>
            <a:r>
              <a:rPr lang="en-US" sz="1800" dirty="0"/>
              <a:t> J </a:t>
            </a:r>
            <a:r>
              <a:rPr lang="en-US" sz="1800" dirty="0" err="1"/>
              <a:t>Epidemiol</a:t>
            </a:r>
            <a:r>
              <a:rPr lang="en-US" sz="1800" dirty="0"/>
              <a:t> “Avoiding blunders involving ‘immortal time’” 2014 </a:t>
            </a:r>
            <a:endParaRPr lang="en-GB" sz="1800" dirty="0"/>
          </a:p>
        </p:txBody>
      </p:sp>
      <p:sp>
        <p:nvSpPr>
          <p:cNvPr id="8" name="Segnaposto contenuto 7"/>
          <p:cNvSpPr>
            <a:spLocks noGrp="1"/>
          </p:cNvSpPr>
          <p:nvPr>
            <p:ph idx="1"/>
          </p:nvPr>
        </p:nvSpPr>
        <p:spPr>
          <a:xfrm>
            <a:off x="1331640" y="735546"/>
            <a:ext cx="6480720" cy="3510390"/>
          </a:xfrm>
        </p:spPr>
        <p:txBody>
          <a:bodyPr/>
          <a:lstStyle/>
          <a:p>
            <a:pPr marL="0" indent="0">
              <a:buNone/>
            </a:pPr>
            <a:r>
              <a:rPr lang="en-US" sz="1650" dirty="0"/>
              <a:t> “As Groucho Marx once said ‘Getting older is no problem. You just have to live long enough’. (Queen Elizabeth II, at her 80th birthday celebration in 2006)”</a:t>
            </a:r>
          </a:p>
          <a:p>
            <a:pPr marL="0" indent="0">
              <a:buNone/>
            </a:pPr>
            <a:r>
              <a:rPr lang="en-US" sz="1650" b="1" u="sng" dirty="0"/>
              <a:t>Suggestions to recognize immortal time</a:t>
            </a:r>
          </a:p>
          <a:p>
            <a:pPr>
              <a:buFont typeface="Wingdings" charset="2"/>
              <a:buChar char="Ø"/>
            </a:pPr>
            <a:r>
              <a:rPr lang="it-IT" sz="1500" dirty="0" err="1"/>
              <a:t>Distinguish</a:t>
            </a:r>
            <a:r>
              <a:rPr lang="it-IT" sz="1500" dirty="0"/>
              <a:t> state from trait (</a:t>
            </a:r>
            <a:r>
              <a:rPr lang="it-IT" sz="1500" dirty="0" err="1"/>
              <a:t>people</a:t>
            </a:r>
            <a:r>
              <a:rPr lang="it-IT" sz="1500" dirty="0"/>
              <a:t> can </a:t>
            </a:r>
            <a:r>
              <a:rPr lang="it-IT" sz="1500" dirty="0" err="1"/>
              <a:t>move</a:t>
            </a:r>
            <a:r>
              <a:rPr lang="it-IT" sz="1500" dirty="0"/>
              <a:t> </a:t>
            </a:r>
            <a:r>
              <a:rPr lang="it-IT" sz="1500" dirty="0" err="1"/>
              <a:t>between</a:t>
            </a:r>
            <a:r>
              <a:rPr lang="it-IT" sz="1500" dirty="0"/>
              <a:t> </a:t>
            </a:r>
            <a:r>
              <a:rPr lang="it-IT" sz="1500" dirty="0" err="1"/>
              <a:t>states</a:t>
            </a:r>
            <a:r>
              <a:rPr lang="it-IT" sz="1500" dirty="0"/>
              <a:t>)</a:t>
            </a:r>
          </a:p>
          <a:p>
            <a:pPr>
              <a:buFont typeface="Wingdings" charset="2"/>
              <a:buChar char="Ø"/>
            </a:pPr>
            <a:r>
              <a:rPr lang="it-IT" sz="1500" dirty="0" err="1"/>
              <a:t>Distinguish</a:t>
            </a:r>
            <a:r>
              <a:rPr lang="it-IT" sz="1500" dirty="0"/>
              <a:t> </a:t>
            </a:r>
            <a:r>
              <a:rPr lang="it-IT" sz="1500" dirty="0" err="1"/>
              <a:t>dynamic</a:t>
            </a:r>
            <a:r>
              <a:rPr lang="it-IT" sz="1500" dirty="0"/>
              <a:t> from </a:t>
            </a:r>
            <a:r>
              <a:rPr lang="it-IT" sz="1500" dirty="0" err="1"/>
              <a:t>closed</a:t>
            </a:r>
            <a:r>
              <a:rPr lang="it-IT" sz="1500" dirty="0"/>
              <a:t> </a:t>
            </a:r>
            <a:r>
              <a:rPr lang="it-IT" sz="1500" dirty="0" err="1"/>
              <a:t>population</a:t>
            </a:r>
            <a:r>
              <a:rPr lang="it-IT" sz="1500" dirty="0"/>
              <a:t> </a:t>
            </a:r>
          </a:p>
          <a:p>
            <a:pPr>
              <a:buFont typeface="Wingdings" charset="2"/>
              <a:buChar char="Ø"/>
            </a:pPr>
            <a:r>
              <a:rPr lang="it-IT" sz="1500" dirty="0"/>
              <a:t>Focus on </a:t>
            </a:r>
            <a:r>
              <a:rPr lang="it-IT" sz="1500" dirty="0" err="1"/>
              <a:t>person</a:t>
            </a:r>
            <a:r>
              <a:rPr lang="it-IT" sz="1500" dirty="0"/>
              <a:t>-time in </a:t>
            </a:r>
            <a:r>
              <a:rPr lang="it-IT" sz="1500" dirty="0" err="1"/>
              <a:t>index</a:t>
            </a:r>
            <a:r>
              <a:rPr lang="it-IT" sz="1500" dirty="0"/>
              <a:t> and </a:t>
            </a:r>
            <a:r>
              <a:rPr lang="it-IT" sz="1500" dirty="0" err="1"/>
              <a:t>reference</a:t>
            </a:r>
            <a:r>
              <a:rPr lang="it-IT" sz="1500" dirty="0"/>
              <a:t> </a:t>
            </a:r>
            <a:r>
              <a:rPr lang="it-IT" sz="1500" dirty="0" err="1"/>
              <a:t>categories</a:t>
            </a:r>
            <a:r>
              <a:rPr lang="it-IT" sz="1500" dirty="0"/>
              <a:t>, </a:t>
            </a:r>
            <a:r>
              <a:rPr lang="it-IT" sz="1500" dirty="0" err="1"/>
              <a:t>rather</a:t>
            </a:r>
            <a:r>
              <a:rPr lang="it-IT" sz="1500" dirty="0"/>
              <a:t> </a:t>
            </a:r>
            <a:r>
              <a:rPr lang="it-IT" sz="1500" dirty="0" err="1"/>
              <a:t>than</a:t>
            </a:r>
            <a:r>
              <a:rPr lang="it-IT" sz="1500" dirty="0"/>
              <a:t> on </a:t>
            </a:r>
            <a:r>
              <a:rPr lang="it-IT" sz="1500" dirty="0" err="1"/>
              <a:t>people</a:t>
            </a:r>
            <a:r>
              <a:rPr lang="it-IT" sz="1500" dirty="0"/>
              <a:t> in </a:t>
            </a:r>
            <a:r>
              <a:rPr lang="it-IT" sz="1500" dirty="0" err="1"/>
              <a:t>exposed</a:t>
            </a:r>
            <a:r>
              <a:rPr lang="it-IT" sz="1500" dirty="0"/>
              <a:t> and </a:t>
            </a:r>
            <a:r>
              <a:rPr lang="it-IT" sz="1500" dirty="0" err="1"/>
              <a:t>unexposed</a:t>
            </a:r>
            <a:r>
              <a:rPr lang="it-IT" sz="1500" dirty="0"/>
              <a:t> ‘</a:t>
            </a:r>
            <a:r>
              <a:rPr lang="it-IT" sz="1500" dirty="0" err="1"/>
              <a:t>groups</a:t>
            </a:r>
            <a:r>
              <a:rPr lang="it-IT" sz="1500" dirty="0"/>
              <a:t>’ </a:t>
            </a:r>
          </a:p>
          <a:p>
            <a:pPr>
              <a:buFont typeface="Wingdings" charset="2"/>
              <a:buChar char="Ø"/>
            </a:pPr>
            <a:r>
              <a:rPr lang="it-IT" sz="1500" dirty="0"/>
              <a:t>Sketch </a:t>
            </a:r>
            <a:r>
              <a:rPr lang="it-IT" sz="1500" dirty="0" err="1"/>
              <a:t>individual</a:t>
            </a:r>
            <a:r>
              <a:rPr lang="it-IT" sz="1500" dirty="0"/>
              <a:t> </a:t>
            </a:r>
            <a:r>
              <a:rPr lang="it-IT" sz="1500" dirty="0" err="1"/>
              <a:t>timelines</a:t>
            </a:r>
            <a:r>
              <a:rPr lang="it-IT" sz="1500" dirty="0"/>
              <a:t> </a:t>
            </a:r>
          </a:p>
          <a:p>
            <a:pPr>
              <a:buFont typeface="Wingdings" charset="2"/>
              <a:buChar char="Ø"/>
            </a:pPr>
            <a:r>
              <a:rPr lang="it-IT" sz="1500" dirty="0" err="1"/>
              <a:t>Measure</a:t>
            </a:r>
            <a:r>
              <a:rPr lang="it-IT" sz="1500" dirty="0"/>
              <a:t> the </a:t>
            </a:r>
            <a:r>
              <a:rPr lang="it-IT" sz="1500" dirty="0" err="1"/>
              <a:t>apparent</a:t>
            </a:r>
            <a:r>
              <a:rPr lang="it-IT" sz="1500" dirty="0"/>
              <a:t> </a:t>
            </a:r>
            <a:r>
              <a:rPr lang="it-IT" sz="1500" dirty="0" err="1"/>
              <a:t>longevity</a:t>
            </a:r>
            <a:r>
              <a:rPr lang="it-IT" sz="1500" dirty="0"/>
              <a:t>- or time-</a:t>
            </a:r>
            <a:r>
              <a:rPr lang="it-IT" sz="1500" dirty="0" err="1"/>
              <a:t>extending</a:t>
            </a:r>
            <a:r>
              <a:rPr lang="it-IT" sz="1500" dirty="0"/>
              <a:t> benefits of </a:t>
            </a:r>
            <a:r>
              <a:rPr lang="it-IT" sz="1500" dirty="0" err="1"/>
              <a:t>inert</a:t>
            </a:r>
            <a:r>
              <a:rPr lang="it-IT" sz="1500" dirty="0"/>
              <a:t> agents/</a:t>
            </a:r>
            <a:r>
              <a:rPr lang="it-IT" sz="1500" dirty="0" err="1"/>
              <a:t>interventions</a:t>
            </a:r>
            <a:r>
              <a:rPr lang="it-IT" sz="1500" dirty="0"/>
              <a:t> </a:t>
            </a:r>
          </a:p>
          <a:p>
            <a:pPr>
              <a:buFont typeface="Wingdings" charset="2"/>
              <a:buChar char="Ø"/>
            </a:pPr>
            <a:r>
              <a:rPr lang="it-IT" sz="1500" dirty="0" err="1">
                <a:solidFill>
                  <a:schemeClr val="accent2"/>
                </a:solidFill>
              </a:rPr>
              <a:t>Imagine</a:t>
            </a:r>
            <a:r>
              <a:rPr lang="it-IT" sz="1500" dirty="0">
                <a:solidFill>
                  <a:schemeClr val="accent2"/>
                </a:solidFill>
              </a:rPr>
              <a:t> </a:t>
            </a:r>
            <a:r>
              <a:rPr lang="it-IT" sz="1500" dirty="0" err="1">
                <a:solidFill>
                  <a:schemeClr val="accent2"/>
                </a:solidFill>
              </a:rPr>
              <a:t>this</a:t>
            </a:r>
            <a:r>
              <a:rPr lang="it-IT" sz="1500" dirty="0">
                <a:solidFill>
                  <a:schemeClr val="accent2"/>
                </a:solidFill>
              </a:rPr>
              <a:t> agent/</a:t>
            </a:r>
            <a:r>
              <a:rPr lang="it-IT" sz="1500" dirty="0" err="1">
                <a:solidFill>
                  <a:schemeClr val="accent2"/>
                </a:solidFill>
              </a:rPr>
              <a:t>intervention</a:t>
            </a:r>
            <a:r>
              <a:rPr lang="it-IT" sz="1500" dirty="0">
                <a:solidFill>
                  <a:schemeClr val="accent2"/>
                </a:solidFill>
              </a:rPr>
              <a:t> </a:t>
            </a:r>
            <a:r>
              <a:rPr lang="it-IT" sz="1500" dirty="0" err="1">
                <a:solidFill>
                  <a:schemeClr val="accent2"/>
                </a:solidFill>
              </a:rPr>
              <a:t>were</a:t>
            </a:r>
            <a:r>
              <a:rPr lang="it-IT" sz="1500" dirty="0">
                <a:solidFill>
                  <a:schemeClr val="accent2"/>
                </a:solidFill>
              </a:rPr>
              <a:t> </a:t>
            </a:r>
            <a:r>
              <a:rPr lang="it-IT" sz="1500" dirty="0" err="1">
                <a:solidFill>
                  <a:schemeClr val="accent2"/>
                </a:solidFill>
              </a:rPr>
              <a:t>being</a:t>
            </a:r>
            <a:r>
              <a:rPr lang="it-IT" sz="1500" dirty="0">
                <a:solidFill>
                  <a:schemeClr val="accent2"/>
                </a:solidFill>
              </a:rPr>
              <a:t> </a:t>
            </a:r>
            <a:r>
              <a:rPr lang="it-IT" sz="1500" dirty="0" err="1">
                <a:solidFill>
                  <a:schemeClr val="accent2"/>
                </a:solidFill>
              </a:rPr>
              <a:t>tested</a:t>
            </a:r>
            <a:r>
              <a:rPr lang="it-IT" sz="1500" dirty="0">
                <a:solidFill>
                  <a:schemeClr val="accent2"/>
                </a:solidFill>
              </a:rPr>
              <a:t> </a:t>
            </a:r>
            <a:r>
              <a:rPr lang="it-IT" sz="1500" dirty="0" err="1">
                <a:solidFill>
                  <a:schemeClr val="accent2"/>
                </a:solidFill>
              </a:rPr>
              <a:t>within</a:t>
            </a:r>
            <a:r>
              <a:rPr lang="it-IT" sz="1500" dirty="0">
                <a:solidFill>
                  <a:schemeClr val="accent2"/>
                </a:solidFill>
              </a:rPr>
              <a:t> a </a:t>
            </a:r>
            <a:r>
              <a:rPr lang="it-IT" sz="1500" dirty="0" err="1">
                <a:solidFill>
                  <a:schemeClr val="accent2"/>
                </a:solidFill>
              </a:rPr>
              <a:t>randomized</a:t>
            </a:r>
            <a:r>
              <a:rPr lang="it-IT" sz="1500" dirty="0">
                <a:solidFill>
                  <a:schemeClr val="accent2"/>
                </a:solidFill>
              </a:rPr>
              <a:t> trial </a:t>
            </a:r>
          </a:p>
          <a:p>
            <a:pPr>
              <a:buFont typeface="Wingdings" charset="2"/>
              <a:buChar char="Ø"/>
            </a:pPr>
            <a:r>
              <a:rPr lang="it-IT" sz="1500" dirty="0" err="1"/>
              <a:t>Think</a:t>
            </a:r>
            <a:r>
              <a:rPr lang="it-IT" sz="1500" dirty="0"/>
              <a:t> short </a:t>
            </a:r>
            <a:r>
              <a:rPr lang="it-IT" sz="1500" dirty="0" err="1"/>
              <a:t>intervals</a:t>
            </a:r>
            <a:r>
              <a:rPr lang="it-IT" sz="1500" dirty="0"/>
              <a:t> and </a:t>
            </a:r>
            <a:r>
              <a:rPr lang="it-IT" sz="1500" dirty="0" err="1"/>
              <a:t>hazard</a:t>
            </a:r>
            <a:r>
              <a:rPr lang="it-IT" sz="1500" dirty="0"/>
              <a:t> </a:t>
            </a:r>
            <a:r>
              <a:rPr lang="it-IT" sz="1500" dirty="0" err="1"/>
              <a:t>rates</a:t>
            </a:r>
            <a:r>
              <a:rPr lang="it-IT" sz="1500" dirty="0"/>
              <a:t>, </a:t>
            </a:r>
            <a:r>
              <a:rPr lang="it-IT" sz="1500" dirty="0" err="1"/>
              <a:t>even</a:t>
            </a:r>
            <a:r>
              <a:rPr lang="it-IT" sz="1500" dirty="0"/>
              <a:t> </a:t>
            </a:r>
            <a:r>
              <a:rPr lang="it-IT" sz="1500" dirty="0" err="1"/>
              <a:t>if</a:t>
            </a:r>
            <a:r>
              <a:rPr lang="it-IT" sz="1500" dirty="0"/>
              <a:t> the </a:t>
            </a:r>
            <a:r>
              <a:rPr lang="it-IT" sz="1500" dirty="0" err="1"/>
              <a:t>hazard</a:t>
            </a:r>
            <a:r>
              <a:rPr lang="it-IT" sz="1500" dirty="0"/>
              <a:t> </a:t>
            </a:r>
            <a:r>
              <a:rPr lang="it-IT" sz="1500" dirty="0" err="1"/>
              <a:t>rates</a:t>
            </a:r>
            <a:r>
              <a:rPr lang="it-IT" sz="1500" dirty="0"/>
              <a:t> do </a:t>
            </a:r>
            <a:r>
              <a:rPr lang="it-IT" sz="1500" dirty="0" err="1"/>
              <a:t>not</a:t>
            </a:r>
            <a:r>
              <a:rPr lang="it-IT" sz="1500" dirty="0"/>
              <a:t> </a:t>
            </a:r>
            <a:r>
              <a:rPr lang="it-IT" sz="1500" dirty="0" err="1"/>
              <a:t>change</a:t>
            </a:r>
            <a:r>
              <a:rPr lang="it-IT" sz="1500" dirty="0"/>
              <a:t> </a:t>
            </a:r>
            <a:r>
              <a:rPr lang="it-IT" sz="1500" dirty="0" err="1"/>
              <a:t>abruptly</a:t>
            </a:r>
            <a:r>
              <a:rPr lang="it-IT" sz="1500" dirty="0"/>
              <a:t> (to take </a:t>
            </a:r>
            <a:r>
              <a:rPr lang="it-IT" sz="1500" dirty="0" err="1"/>
              <a:t>into</a:t>
            </a:r>
            <a:r>
              <a:rPr lang="it-IT" sz="1500" dirty="0"/>
              <a:t> account the </a:t>
            </a:r>
            <a:r>
              <a:rPr lang="it-IT" sz="1500" dirty="0" err="1"/>
              <a:t>contribute</a:t>
            </a:r>
            <a:r>
              <a:rPr lang="it-IT" sz="1500" dirty="0"/>
              <a:t> in </a:t>
            </a:r>
            <a:r>
              <a:rPr lang="it-IT" sz="1500" dirty="0" err="1"/>
              <a:t>pyrs</a:t>
            </a:r>
            <a:r>
              <a:rPr lang="it-IT" sz="1500" dirty="0"/>
              <a:t> in </a:t>
            </a:r>
            <a:r>
              <a:rPr lang="it-IT" sz="1500" dirty="0" err="1"/>
              <a:t>each</a:t>
            </a:r>
            <a:r>
              <a:rPr lang="it-IT" sz="1500" dirty="0"/>
              <a:t> </a:t>
            </a:r>
            <a:r>
              <a:rPr lang="it-IT" sz="1500" dirty="0" err="1"/>
              <a:t>category</a:t>
            </a:r>
            <a:r>
              <a:rPr lang="it-IT" sz="1500" dirty="0"/>
              <a:t>)</a:t>
            </a:r>
          </a:p>
          <a:p>
            <a:pPr marL="0" indent="0">
              <a:buNone/>
            </a:pPr>
            <a:endParaRPr lang="en-US" sz="1800" dirty="0"/>
          </a:p>
        </p:txBody>
      </p:sp>
    </p:spTree>
    <p:extLst>
      <p:ext uri="{BB962C8B-B14F-4D97-AF65-F5344CB8AC3E}">
        <p14:creationId xmlns:p14="http://schemas.microsoft.com/office/powerpoint/2010/main" val="2307088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3D260E-A41A-61F9-CB60-CCCDE16206F0}"/>
              </a:ext>
            </a:extLst>
          </p:cNvPr>
          <p:cNvSpPr>
            <a:spLocks noGrp="1"/>
          </p:cNvSpPr>
          <p:nvPr>
            <p:ph type="title"/>
          </p:nvPr>
        </p:nvSpPr>
        <p:spPr/>
        <p:txBody>
          <a:bodyPr/>
          <a:lstStyle/>
          <a:p>
            <a:r>
              <a:rPr lang="en-GB" dirty="0"/>
              <a:t>Treatment assignment</a:t>
            </a:r>
          </a:p>
        </p:txBody>
      </p:sp>
      <p:sp>
        <p:nvSpPr>
          <p:cNvPr id="3" name="Segnaposto contenuto 2">
            <a:extLst>
              <a:ext uri="{FF2B5EF4-FFF2-40B4-BE49-F238E27FC236}">
                <a16:creationId xmlns:a16="http://schemas.microsoft.com/office/drawing/2014/main" id="{0975C6F6-5848-86DF-7236-C647BAA54957}"/>
              </a:ext>
            </a:extLst>
          </p:cNvPr>
          <p:cNvSpPr>
            <a:spLocks noGrp="1"/>
          </p:cNvSpPr>
          <p:nvPr>
            <p:ph idx="1"/>
          </p:nvPr>
        </p:nvSpPr>
        <p:spPr/>
        <p:txBody>
          <a:bodyPr/>
          <a:lstStyle/>
          <a:p>
            <a:r>
              <a:rPr lang="en-GB" sz="1800" dirty="0"/>
              <a:t>Randomization is not possible but it is possible to control for confounding, e.g. using propensity score. Only known and measured confounders can be included</a:t>
            </a:r>
          </a:p>
          <a:p>
            <a:r>
              <a:rPr lang="en-GB" sz="1800" dirty="0"/>
              <a:t>It is possible to study new users, i.e. prevalent users are not eligible</a:t>
            </a:r>
          </a:p>
          <a:p>
            <a:r>
              <a:rPr lang="en-GB" sz="1800" dirty="0"/>
              <a:t>Placebo cannot be emulated. Often blinding cannot be emulated. </a:t>
            </a:r>
          </a:p>
          <a:p>
            <a:r>
              <a:rPr lang="en-GB" sz="1800" dirty="0"/>
              <a:t>Time zero should be defined in the context of an observational setting. More difficult if the control group receives no-therapy</a:t>
            </a:r>
          </a:p>
          <a:p>
            <a:pPr>
              <a:buFontTx/>
              <a:buChar char="-"/>
            </a:pPr>
            <a:endParaRPr lang="en-GB" dirty="0"/>
          </a:p>
        </p:txBody>
      </p:sp>
    </p:spTree>
    <p:extLst>
      <p:ext uri="{BB962C8B-B14F-4D97-AF65-F5344CB8AC3E}">
        <p14:creationId xmlns:p14="http://schemas.microsoft.com/office/powerpoint/2010/main" val="379049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C1780C8D-9D30-746B-5C9A-E8E8EC5C7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3357"/>
            <a:ext cx="6858000" cy="551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7891" name="Oval 4">
            <a:extLst>
              <a:ext uri="{FF2B5EF4-FFF2-40B4-BE49-F238E27FC236}">
                <a16:creationId xmlns:a16="http://schemas.microsoft.com/office/drawing/2014/main" id="{1B774A99-405A-2706-AA55-DDB0A12D77B2}"/>
              </a:ext>
            </a:extLst>
          </p:cNvPr>
          <p:cNvSpPr>
            <a:spLocks noChangeArrowheads="1"/>
          </p:cNvSpPr>
          <p:nvPr/>
        </p:nvSpPr>
        <p:spPr bwMode="auto">
          <a:xfrm>
            <a:off x="5257800" y="857250"/>
            <a:ext cx="457200" cy="228600"/>
          </a:xfrm>
          <a:prstGeom prst="ellipse">
            <a:avLst/>
          </a:prstGeom>
          <a:noFill/>
          <a:ln w="25400">
            <a:solidFill>
              <a:srgbClr val="8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37892" name="Oval 5">
            <a:extLst>
              <a:ext uri="{FF2B5EF4-FFF2-40B4-BE49-F238E27FC236}">
                <a16:creationId xmlns:a16="http://schemas.microsoft.com/office/drawing/2014/main" id="{56403F65-47E9-6634-36C9-7EB187BAFEB9}"/>
              </a:ext>
            </a:extLst>
          </p:cNvPr>
          <p:cNvSpPr>
            <a:spLocks noChangeArrowheads="1"/>
          </p:cNvSpPr>
          <p:nvPr/>
        </p:nvSpPr>
        <p:spPr bwMode="auto">
          <a:xfrm>
            <a:off x="5257800" y="2514600"/>
            <a:ext cx="457200" cy="228600"/>
          </a:xfrm>
          <a:prstGeom prst="ellipse">
            <a:avLst/>
          </a:prstGeom>
          <a:noFill/>
          <a:ln w="25400">
            <a:solidFill>
              <a:srgbClr val="8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37893" name="Oval 6">
            <a:extLst>
              <a:ext uri="{FF2B5EF4-FFF2-40B4-BE49-F238E27FC236}">
                <a16:creationId xmlns:a16="http://schemas.microsoft.com/office/drawing/2014/main" id="{55D89AD5-5012-921A-C335-7E563D5A76AA}"/>
              </a:ext>
            </a:extLst>
          </p:cNvPr>
          <p:cNvSpPr>
            <a:spLocks noChangeArrowheads="1"/>
          </p:cNvSpPr>
          <p:nvPr/>
        </p:nvSpPr>
        <p:spPr bwMode="auto">
          <a:xfrm>
            <a:off x="5257800" y="3257550"/>
            <a:ext cx="457200" cy="228600"/>
          </a:xfrm>
          <a:prstGeom prst="ellipse">
            <a:avLst/>
          </a:prstGeom>
          <a:noFill/>
          <a:ln w="25400">
            <a:solidFill>
              <a:srgbClr val="8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37894" name="Oval 7">
            <a:extLst>
              <a:ext uri="{FF2B5EF4-FFF2-40B4-BE49-F238E27FC236}">
                <a16:creationId xmlns:a16="http://schemas.microsoft.com/office/drawing/2014/main" id="{C60BEE63-C3D3-E0EA-0450-36C64326C019}"/>
              </a:ext>
            </a:extLst>
          </p:cNvPr>
          <p:cNvSpPr>
            <a:spLocks noChangeArrowheads="1"/>
          </p:cNvSpPr>
          <p:nvPr/>
        </p:nvSpPr>
        <p:spPr bwMode="auto">
          <a:xfrm>
            <a:off x="5257800" y="1428750"/>
            <a:ext cx="457200" cy="228600"/>
          </a:xfrm>
          <a:prstGeom prst="ellipse">
            <a:avLst/>
          </a:prstGeom>
          <a:noFill/>
          <a:ln w="25400">
            <a:solidFill>
              <a:srgbClr val="8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37895" name="Oval 8">
            <a:extLst>
              <a:ext uri="{FF2B5EF4-FFF2-40B4-BE49-F238E27FC236}">
                <a16:creationId xmlns:a16="http://schemas.microsoft.com/office/drawing/2014/main" id="{A2E2BD0F-2A62-0F90-BF4E-5F628BF29950}"/>
              </a:ext>
            </a:extLst>
          </p:cNvPr>
          <p:cNvSpPr>
            <a:spLocks noChangeArrowheads="1"/>
          </p:cNvSpPr>
          <p:nvPr/>
        </p:nvSpPr>
        <p:spPr bwMode="auto">
          <a:xfrm>
            <a:off x="5257800" y="4229100"/>
            <a:ext cx="457200" cy="228600"/>
          </a:xfrm>
          <a:prstGeom prst="ellipse">
            <a:avLst/>
          </a:prstGeom>
          <a:noFill/>
          <a:ln w="25400">
            <a:solidFill>
              <a:srgbClr val="8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37896" name="Oval 9">
            <a:extLst>
              <a:ext uri="{FF2B5EF4-FFF2-40B4-BE49-F238E27FC236}">
                <a16:creationId xmlns:a16="http://schemas.microsoft.com/office/drawing/2014/main" id="{3FF3F31C-C82F-EC40-CB23-56F517841C4D}"/>
              </a:ext>
            </a:extLst>
          </p:cNvPr>
          <p:cNvSpPr>
            <a:spLocks noChangeArrowheads="1"/>
          </p:cNvSpPr>
          <p:nvPr/>
        </p:nvSpPr>
        <p:spPr bwMode="auto">
          <a:xfrm>
            <a:off x="5257800" y="2857500"/>
            <a:ext cx="457200" cy="228600"/>
          </a:xfrm>
          <a:prstGeom prst="ellipse">
            <a:avLst/>
          </a:prstGeom>
          <a:noFill/>
          <a:ln w="25400">
            <a:solidFill>
              <a:srgbClr val="8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Tree>
    <p:extLst>
      <p:ext uri="{BB962C8B-B14F-4D97-AF65-F5344CB8AC3E}">
        <p14:creationId xmlns:p14="http://schemas.microsoft.com/office/powerpoint/2010/main" val="3862233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C45A2F7B-D05B-6C55-F51B-2C131DB4055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Times" pitchFamily="2" charset="0"/>
              </a:defRPr>
            </a:lvl1pPr>
            <a:lvl2pPr marL="557213" indent="-214313">
              <a:defRPr sz="1800">
                <a:solidFill>
                  <a:schemeClr val="tx1"/>
                </a:solidFill>
                <a:latin typeface="Times" pitchFamily="2" charset="0"/>
              </a:defRPr>
            </a:lvl2pPr>
            <a:lvl3pPr marL="857250" indent="-171450">
              <a:defRPr sz="1800">
                <a:solidFill>
                  <a:schemeClr val="tx1"/>
                </a:solidFill>
                <a:latin typeface="Times" pitchFamily="2" charset="0"/>
              </a:defRPr>
            </a:lvl3pPr>
            <a:lvl4pPr marL="1200150" indent="-171450">
              <a:defRPr sz="1800">
                <a:solidFill>
                  <a:schemeClr val="tx1"/>
                </a:solidFill>
                <a:latin typeface="Times" pitchFamily="2" charset="0"/>
              </a:defRPr>
            </a:lvl4pPr>
            <a:lvl5pPr marL="1543050" indent="-171450">
              <a:defRPr sz="1800">
                <a:solidFill>
                  <a:schemeClr val="tx1"/>
                </a:solidFill>
                <a:latin typeface="Times" pitchFamily="2" charset="0"/>
              </a:defRPr>
            </a:lvl5pPr>
            <a:lvl6pPr marL="1885950" indent="-171450" eaLnBrk="0" fontAlgn="base" hangingPunct="0">
              <a:spcBef>
                <a:spcPct val="0"/>
              </a:spcBef>
              <a:spcAft>
                <a:spcPct val="0"/>
              </a:spcAft>
              <a:defRPr sz="1800">
                <a:solidFill>
                  <a:schemeClr val="tx1"/>
                </a:solidFill>
                <a:latin typeface="Times" pitchFamily="2" charset="0"/>
              </a:defRPr>
            </a:lvl6pPr>
            <a:lvl7pPr marL="2228850" indent="-171450" eaLnBrk="0" fontAlgn="base" hangingPunct="0">
              <a:spcBef>
                <a:spcPct val="0"/>
              </a:spcBef>
              <a:spcAft>
                <a:spcPct val="0"/>
              </a:spcAft>
              <a:defRPr sz="1800">
                <a:solidFill>
                  <a:schemeClr val="tx1"/>
                </a:solidFill>
                <a:latin typeface="Times" pitchFamily="2" charset="0"/>
              </a:defRPr>
            </a:lvl7pPr>
            <a:lvl8pPr marL="2571750" indent="-171450" eaLnBrk="0" fontAlgn="base" hangingPunct="0">
              <a:spcBef>
                <a:spcPct val="0"/>
              </a:spcBef>
              <a:spcAft>
                <a:spcPct val="0"/>
              </a:spcAft>
              <a:defRPr sz="1800">
                <a:solidFill>
                  <a:schemeClr val="tx1"/>
                </a:solidFill>
                <a:latin typeface="Times" pitchFamily="2" charset="0"/>
              </a:defRPr>
            </a:lvl8pPr>
            <a:lvl9pPr marL="2914650" indent="-171450" eaLnBrk="0" fontAlgn="base" hangingPunct="0">
              <a:spcBef>
                <a:spcPct val="0"/>
              </a:spcBef>
              <a:spcAft>
                <a:spcPct val="0"/>
              </a:spcAft>
              <a:defRPr sz="1800">
                <a:solidFill>
                  <a:schemeClr val="tx1"/>
                </a:solidFill>
                <a:latin typeface="Times" pitchFamily="2" charset="0"/>
              </a:defRPr>
            </a:lvl9pPr>
          </a:lstStyle>
          <a:p>
            <a:fld id="{1E391EB8-D3F4-2147-A5B4-31DA37357EDD}" type="slidenum">
              <a:rPr lang="sv-SE" altLang="it-IT" sz="600">
                <a:solidFill>
                  <a:srgbClr val="A40056"/>
                </a:solidFill>
                <a:latin typeface="Arial" panose="020B0604020202020204" pitchFamily="34" charset="0"/>
              </a:rPr>
              <a:pPr/>
              <a:t>40</a:t>
            </a:fld>
            <a:endParaRPr lang="sv-SE" altLang="it-IT" sz="600">
              <a:solidFill>
                <a:srgbClr val="A40056"/>
              </a:solidFill>
              <a:latin typeface="Arial" panose="020B0604020202020204" pitchFamily="34" charset="0"/>
            </a:endParaRPr>
          </a:p>
        </p:txBody>
      </p:sp>
      <p:sp>
        <p:nvSpPr>
          <p:cNvPr id="53250" name="Rectangle 2">
            <a:extLst>
              <a:ext uri="{FF2B5EF4-FFF2-40B4-BE49-F238E27FC236}">
                <a16:creationId xmlns:a16="http://schemas.microsoft.com/office/drawing/2014/main" id="{10F6FA71-5390-BD74-83C5-64EB180D03E8}"/>
              </a:ext>
            </a:extLst>
          </p:cNvPr>
          <p:cNvSpPr>
            <a:spLocks noGrp="1" noChangeArrowheads="1"/>
          </p:cNvSpPr>
          <p:nvPr>
            <p:ph type="title"/>
          </p:nvPr>
        </p:nvSpPr>
        <p:spPr/>
        <p:txBody>
          <a:bodyPr/>
          <a:lstStyle/>
          <a:p>
            <a:pPr eaLnBrk="1" hangingPunct="1"/>
            <a:r>
              <a:rPr lang="en-US" altLang="it-IT">
                <a:solidFill>
                  <a:srgbClr val="680036"/>
                </a:solidFill>
              </a:rPr>
              <a:t>Propensity score (PS)</a:t>
            </a:r>
          </a:p>
        </p:txBody>
      </p:sp>
      <p:sp>
        <p:nvSpPr>
          <p:cNvPr id="53251" name="Rectangle 3">
            <a:extLst>
              <a:ext uri="{FF2B5EF4-FFF2-40B4-BE49-F238E27FC236}">
                <a16:creationId xmlns:a16="http://schemas.microsoft.com/office/drawing/2014/main" id="{252F2F26-C1BA-1828-2ECC-7873D8567CF1}"/>
              </a:ext>
            </a:extLst>
          </p:cNvPr>
          <p:cNvSpPr>
            <a:spLocks noGrp="1" noChangeArrowheads="1"/>
          </p:cNvSpPr>
          <p:nvPr>
            <p:ph type="body" idx="1"/>
          </p:nvPr>
        </p:nvSpPr>
        <p:spPr/>
        <p:txBody>
          <a:bodyPr/>
          <a:lstStyle/>
          <a:p>
            <a:pPr eaLnBrk="1" hangingPunct="1"/>
            <a:r>
              <a:rPr lang="en-US" altLang="it-IT" sz="1800" dirty="0"/>
              <a:t>Alternative to conventional adjustment for confounders in observational studies of efficacy</a:t>
            </a:r>
            <a:br>
              <a:rPr lang="en-US" altLang="it-IT" sz="1800" dirty="0"/>
            </a:br>
            <a:endParaRPr lang="en-US" altLang="it-IT" sz="1800" dirty="0"/>
          </a:p>
          <a:p>
            <a:pPr eaLnBrk="1" hangingPunct="1"/>
            <a:r>
              <a:rPr lang="en-US" altLang="it-IT" sz="1800" dirty="0"/>
              <a:t>PS is the conditional probability of a subject’s receiving an exposure (treatment) given the set of confounders</a:t>
            </a:r>
          </a:p>
          <a:p>
            <a:pPr eaLnBrk="1" hangingPunct="1"/>
            <a:endParaRPr lang="en-US" altLang="it-IT" sz="1800" dirty="0"/>
          </a:p>
          <a:p>
            <a:pPr eaLnBrk="1" hangingPunct="1"/>
            <a:r>
              <a:rPr lang="en-US" altLang="it-IT" sz="1800" dirty="0"/>
              <a:t>The PS is then used for adjusting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F829880D-9260-4517-4A90-7A1DED679E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Times" pitchFamily="2" charset="0"/>
              </a:defRPr>
            </a:lvl1pPr>
            <a:lvl2pPr marL="557213" indent="-214313">
              <a:defRPr sz="1800">
                <a:solidFill>
                  <a:schemeClr val="tx1"/>
                </a:solidFill>
                <a:latin typeface="Times" pitchFamily="2" charset="0"/>
              </a:defRPr>
            </a:lvl2pPr>
            <a:lvl3pPr marL="857250" indent="-171450">
              <a:defRPr sz="1800">
                <a:solidFill>
                  <a:schemeClr val="tx1"/>
                </a:solidFill>
                <a:latin typeface="Times" pitchFamily="2" charset="0"/>
              </a:defRPr>
            </a:lvl3pPr>
            <a:lvl4pPr marL="1200150" indent="-171450">
              <a:defRPr sz="1800">
                <a:solidFill>
                  <a:schemeClr val="tx1"/>
                </a:solidFill>
                <a:latin typeface="Times" pitchFamily="2" charset="0"/>
              </a:defRPr>
            </a:lvl4pPr>
            <a:lvl5pPr marL="1543050" indent="-171450">
              <a:defRPr sz="1800">
                <a:solidFill>
                  <a:schemeClr val="tx1"/>
                </a:solidFill>
                <a:latin typeface="Times" pitchFamily="2" charset="0"/>
              </a:defRPr>
            </a:lvl5pPr>
            <a:lvl6pPr marL="1885950" indent="-171450" eaLnBrk="0" fontAlgn="base" hangingPunct="0">
              <a:spcBef>
                <a:spcPct val="0"/>
              </a:spcBef>
              <a:spcAft>
                <a:spcPct val="0"/>
              </a:spcAft>
              <a:defRPr sz="1800">
                <a:solidFill>
                  <a:schemeClr val="tx1"/>
                </a:solidFill>
                <a:latin typeface="Times" pitchFamily="2" charset="0"/>
              </a:defRPr>
            </a:lvl6pPr>
            <a:lvl7pPr marL="2228850" indent="-171450" eaLnBrk="0" fontAlgn="base" hangingPunct="0">
              <a:spcBef>
                <a:spcPct val="0"/>
              </a:spcBef>
              <a:spcAft>
                <a:spcPct val="0"/>
              </a:spcAft>
              <a:defRPr sz="1800">
                <a:solidFill>
                  <a:schemeClr val="tx1"/>
                </a:solidFill>
                <a:latin typeface="Times" pitchFamily="2" charset="0"/>
              </a:defRPr>
            </a:lvl7pPr>
            <a:lvl8pPr marL="2571750" indent="-171450" eaLnBrk="0" fontAlgn="base" hangingPunct="0">
              <a:spcBef>
                <a:spcPct val="0"/>
              </a:spcBef>
              <a:spcAft>
                <a:spcPct val="0"/>
              </a:spcAft>
              <a:defRPr sz="1800">
                <a:solidFill>
                  <a:schemeClr val="tx1"/>
                </a:solidFill>
                <a:latin typeface="Times" pitchFamily="2" charset="0"/>
              </a:defRPr>
            </a:lvl8pPr>
            <a:lvl9pPr marL="2914650" indent="-171450" eaLnBrk="0" fontAlgn="base" hangingPunct="0">
              <a:spcBef>
                <a:spcPct val="0"/>
              </a:spcBef>
              <a:spcAft>
                <a:spcPct val="0"/>
              </a:spcAft>
              <a:defRPr sz="1800">
                <a:solidFill>
                  <a:schemeClr val="tx1"/>
                </a:solidFill>
                <a:latin typeface="Times" pitchFamily="2" charset="0"/>
              </a:defRPr>
            </a:lvl9pPr>
          </a:lstStyle>
          <a:p>
            <a:fld id="{D8BB03D1-3FA4-BD42-8C73-A094E998AEC1}" type="slidenum">
              <a:rPr lang="sv-SE" altLang="it-IT" sz="600">
                <a:solidFill>
                  <a:srgbClr val="A40056"/>
                </a:solidFill>
                <a:latin typeface="Arial" panose="020B0604020202020204" pitchFamily="34" charset="0"/>
              </a:rPr>
              <a:pPr/>
              <a:t>41</a:t>
            </a:fld>
            <a:endParaRPr lang="sv-SE" altLang="it-IT" sz="600">
              <a:solidFill>
                <a:srgbClr val="A40056"/>
              </a:solidFill>
              <a:latin typeface="Arial" panose="020B0604020202020204" pitchFamily="34" charset="0"/>
            </a:endParaRPr>
          </a:p>
        </p:txBody>
      </p:sp>
      <p:sp>
        <p:nvSpPr>
          <p:cNvPr id="55298" name="Text Box 4">
            <a:extLst>
              <a:ext uri="{FF2B5EF4-FFF2-40B4-BE49-F238E27FC236}">
                <a16:creationId xmlns:a16="http://schemas.microsoft.com/office/drawing/2014/main" id="{3E63945B-8443-84B9-0D38-22B803FFFF56}"/>
              </a:ext>
            </a:extLst>
          </p:cNvPr>
          <p:cNvSpPr txBox="1">
            <a:spLocks noChangeArrowheads="1"/>
          </p:cNvSpPr>
          <p:nvPr/>
        </p:nvSpPr>
        <p:spPr bwMode="auto">
          <a:xfrm>
            <a:off x="2126456" y="3949304"/>
            <a:ext cx="338554" cy="36933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Wingdings" pitchFamily="2" charset="2"/>
              <a:buChar char="§"/>
              <a:defRPr sz="2000">
                <a:solidFill>
                  <a:schemeClr val="tx1"/>
                </a:solidFill>
                <a:latin typeface="Arial" panose="020B0604020202020204" pitchFamily="34" charset="0"/>
              </a:defRPr>
            </a:lvl1pPr>
            <a:lvl2pPr marL="742950" indent="-285750">
              <a:spcBef>
                <a:spcPct val="20000"/>
              </a:spcBef>
              <a:buFont typeface="Wingdings" pitchFamily="2" charset="2"/>
              <a:buChar char="à"/>
              <a:defRPr sz="2800">
                <a:solidFill>
                  <a:schemeClr val="tx1"/>
                </a:solidFill>
                <a:latin typeface="Arial" panose="020B0604020202020204" pitchFamily="34" charset="0"/>
              </a:defRPr>
            </a:lvl2pPr>
            <a:lvl3pPr marL="1143000" indent="-228600">
              <a:spcBef>
                <a:spcPct val="20000"/>
              </a:spcBef>
              <a:buClr>
                <a:schemeClr val="accent1"/>
              </a:buClr>
              <a:buFont typeface="Wingdings" pitchFamily="2" charset="2"/>
              <a:buChar char="§"/>
              <a:defRPr sz="1600">
                <a:solidFill>
                  <a:schemeClr val="accent1"/>
                </a:solidFill>
                <a:latin typeface="Arial" panose="020B0604020202020204" pitchFamily="34" charset="0"/>
              </a:defRPr>
            </a:lvl3pPr>
            <a:lvl4pPr marL="1600200" indent="-228600">
              <a:spcBef>
                <a:spcPct val="20000"/>
              </a:spcBef>
              <a:buFont typeface="Wingdings"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it-IT" sz="1800"/>
              <a:t>A</a:t>
            </a:r>
          </a:p>
        </p:txBody>
      </p:sp>
      <p:sp>
        <p:nvSpPr>
          <p:cNvPr id="55299" name="Text Box 8">
            <a:extLst>
              <a:ext uri="{FF2B5EF4-FFF2-40B4-BE49-F238E27FC236}">
                <a16:creationId xmlns:a16="http://schemas.microsoft.com/office/drawing/2014/main" id="{71982A84-2E4F-7900-66A2-1C37E882AACD}"/>
              </a:ext>
            </a:extLst>
          </p:cNvPr>
          <p:cNvSpPr txBox="1">
            <a:spLocks noChangeArrowheads="1"/>
          </p:cNvSpPr>
          <p:nvPr/>
        </p:nvSpPr>
        <p:spPr bwMode="auto">
          <a:xfrm>
            <a:off x="2756297" y="3950494"/>
            <a:ext cx="338554" cy="36933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Wingdings" pitchFamily="2" charset="2"/>
              <a:buChar char="§"/>
              <a:defRPr sz="2000">
                <a:solidFill>
                  <a:schemeClr val="tx1"/>
                </a:solidFill>
                <a:latin typeface="Arial" panose="020B0604020202020204" pitchFamily="34" charset="0"/>
              </a:defRPr>
            </a:lvl1pPr>
            <a:lvl2pPr marL="742950" indent="-285750">
              <a:spcBef>
                <a:spcPct val="20000"/>
              </a:spcBef>
              <a:buFont typeface="Wingdings" pitchFamily="2" charset="2"/>
              <a:buChar char="à"/>
              <a:defRPr sz="2800">
                <a:solidFill>
                  <a:schemeClr val="tx1"/>
                </a:solidFill>
                <a:latin typeface="Arial" panose="020B0604020202020204" pitchFamily="34" charset="0"/>
              </a:defRPr>
            </a:lvl2pPr>
            <a:lvl3pPr marL="1143000" indent="-228600">
              <a:spcBef>
                <a:spcPct val="20000"/>
              </a:spcBef>
              <a:buClr>
                <a:schemeClr val="accent1"/>
              </a:buClr>
              <a:buFont typeface="Wingdings" pitchFamily="2" charset="2"/>
              <a:buChar char="§"/>
              <a:defRPr sz="1600">
                <a:solidFill>
                  <a:schemeClr val="accent1"/>
                </a:solidFill>
                <a:latin typeface="Arial" panose="020B0604020202020204" pitchFamily="34" charset="0"/>
              </a:defRPr>
            </a:lvl3pPr>
            <a:lvl4pPr marL="1600200" indent="-228600">
              <a:spcBef>
                <a:spcPct val="20000"/>
              </a:spcBef>
              <a:buFont typeface="Wingdings"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it-IT" sz="1800"/>
              <a:t>B</a:t>
            </a:r>
          </a:p>
        </p:txBody>
      </p:sp>
      <p:sp>
        <p:nvSpPr>
          <p:cNvPr id="55300" name="Text Box 9">
            <a:extLst>
              <a:ext uri="{FF2B5EF4-FFF2-40B4-BE49-F238E27FC236}">
                <a16:creationId xmlns:a16="http://schemas.microsoft.com/office/drawing/2014/main" id="{E6FADA4E-5231-3861-97B1-EB84EE8B700C}"/>
              </a:ext>
            </a:extLst>
          </p:cNvPr>
          <p:cNvSpPr txBox="1">
            <a:spLocks noChangeArrowheads="1"/>
          </p:cNvSpPr>
          <p:nvPr/>
        </p:nvSpPr>
        <p:spPr bwMode="auto">
          <a:xfrm>
            <a:off x="3373041" y="3949304"/>
            <a:ext cx="351378" cy="36933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Wingdings" pitchFamily="2" charset="2"/>
              <a:buChar char="§"/>
              <a:defRPr sz="2000">
                <a:solidFill>
                  <a:schemeClr val="tx1"/>
                </a:solidFill>
                <a:latin typeface="Arial" panose="020B0604020202020204" pitchFamily="34" charset="0"/>
              </a:defRPr>
            </a:lvl1pPr>
            <a:lvl2pPr marL="742950" indent="-285750">
              <a:spcBef>
                <a:spcPct val="20000"/>
              </a:spcBef>
              <a:buFont typeface="Wingdings" pitchFamily="2" charset="2"/>
              <a:buChar char="à"/>
              <a:defRPr sz="2800">
                <a:solidFill>
                  <a:schemeClr val="tx1"/>
                </a:solidFill>
                <a:latin typeface="Arial" panose="020B0604020202020204" pitchFamily="34" charset="0"/>
              </a:defRPr>
            </a:lvl2pPr>
            <a:lvl3pPr marL="1143000" indent="-228600">
              <a:spcBef>
                <a:spcPct val="20000"/>
              </a:spcBef>
              <a:buClr>
                <a:schemeClr val="accent1"/>
              </a:buClr>
              <a:buFont typeface="Wingdings" pitchFamily="2" charset="2"/>
              <a:buChar char="§"/>
              <a:defRPr sz="1600">
                <a:solidFill>
                  <a:schemeClr val="accent1"/>
                </a:solidFill>
                <a:latin typeface="Arial" panose="020B0604020202020204" pitchFamily="34" charset="0"/>
              </a:defRPr>
            </a:lvl3pPr>
            <a:lvl4pPr marL="1600200" indent="-228600">
              <a:spcBef>
                <a:spcPct val="20000"/>
              </a:spcBef>
              <a:buFont typeface="Wingdings"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it-IT" sz="1800"/>
              <a:t>C</a:t>
            </a:r>
          </a:p>
        </p:txBody>
      </p:sp>
      <p:sp>
        <p:nvSpPr>
          <p:cNvPr id="55301" name="Text Box 10">
            <a:extLst>
              <a:ext uri="{FF2B5EF4-FFF2-40B4-BE49-F238E27FC236}">
                <a16:creationId xmlns:a16="http://schemas.microsoft.com/office/drawing/2014/main" id="{27AEA47C-1236-466F-BFA5-D52E728ADBB2}"/>
              </a:ext>
            </a:extLst>
          </p:cNvPr>
          <p:cNvSpPr txBox="1">
            <a:spLocks noChangeArrowheads="1"/>
          </p:cNvSpPr>
          <p:nvPr/>
        </p:nvSpPr>
        <p:spPr bwMode="auto">
          <a:xfrm>
            <a:off x="3990975" y="3950494"/>
            <a:ext cx="351378" cy="36933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Wingdings" pitchFamily="2" charset="2"/>
              <a:buChar char="§"/>
              <a:defRPr sz="2000">
                <a:solidFill>
                  <a:schemeClr val="tx1"/>
                </a:solidFill>
                <a:latin typeface="Arial" panose="020B0604020202020204" pitchFamily="34" charset="0"/>
              </a:defRPr>
            </a:lvl1pPr>
            <a:lvl2pPr marL="742950" indent="-285750">
              <a:spcBef>
                <a:spcPct val="20000"/>
              </a:spcBef>
              <a:buFont typeface="Wingdings" pitchFamily="2" charset="2"/>
              <a:buChar char="à"/>
              <a:defRPr sz="2800">
                <a:solidFill>
                  <a:schemeClr val="tx1"/>
                </a:solidFill>
                <a:latin typeface="Arial" panose="020B0604020202020204" pitchFamily="34" charset="0"/>
              </a:defRPr>
            </a:lvl2pPr>
            <a:lvl3pPr marL="1143000" indent="-228600">
              <a:spcBef>
                <a:spcPct val="20000"/>
              </a:spcBef>
              <a:buClr>
                <a:schemeClr val="accent1"/>
              </a:buClr>
              <a:buFont typeface="Wingdings" pitchFamily="2" charset="2"/>
              <a:buChar char="§"/>
              <a:defRPr sz="1600">
                <a:solidFill>
                  <a:schemeClr val="accent1"/>
                </a:solidFill>
                <a:latin typeface="Arial" panose="020B0604020202020204" pitchFamily="34" charset="0"/>
              </a:defRPr>
            </a:lvl3pPr>
            <a:lvl4pPr marL="1600200" indent="-228600">
              <a:spcBef>
                <a:spcPct val="20000"/>
              </a:spcBef>
              <a:buFont typeface="Wingdings"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it-IT" sz="1800"/>
              <a:t>D</a:t>
            </a:r>
          </a:p>
        </p:txBody>
      </p:sp>
      <p:sp>
        <p:nvSpPr>
          <p:cNvPr id="55302" name="Text Box 11">
            <a:extLst>
              <a:ext uri="{FF2B5EF4-FFF2-40B4-BE49-F238E27FC236}">
                <a16:creationId xmlns:a16="http://schemas.microsoft.com/office/drawing/2014/main" id="{A087DFE3-9101-0A68-BB5C-96D929FD3225}"/>
              </a:ext>
            </a:extLst>
          </p:cNvPr>
          <p:cNvSpPr txBox="1">
            <a:spLocks noChangeArrowheads="1"/>
          </p:cNvSpPr>
          <p:nvPr/>
        </p:nvSpPr>
        <p:spPr bwMode="auto">
          <a:xfrm>
            <a:off x="2740819" y="2842022"/>
            <a:ext cx="962764" cy="36933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Wingdings" pitchFamily="2" charset="2"/>
              <a:buChar char="§"/>
              <a:defRPr sz="2000">
                <a:solidFill>
                  <a:schemeClr val="tx1"/>
                </a:solidFill>
                <a:latin typeface="Arial" panose="020B0604020202020204" pitchFamily="34" charset="0"/>
              </a:defRPr>
            </a:lvl1pPr>
            <a:lvl2pPr marL="742950" indent="-285750">
              <a:spcBef>
                <a:spcPct val="20000"/>
              </a:spcBef>
              <a:buFont typeface="Wingdings" pitchFamily="2" charset="2"/>
              <a:buChar char="à"/>
              <a:defRPr sz="2800">
                <a:solidFill>
                  <a:schemeClr val="tx1"/>
                </a:solidFill>
                <a:latin typeface="Arial" panose="020B0604020202020204" pitchFamily="34" charset="0"/>
              </a:defRPr>
            </a:lvl2pPr>
            <a:lvl3pPr marL="1143000" indent="-228600">
              <a:spcBef>
                <a:spcPct val="20000"/>
              </a:spcBef>
              <a:buClr>
                <a:schemeClr val="accent1"/>
              </a:buClr>
              <a:buFont typeface="Wingdings" pitchFamily="2" charset="2"/>
              <a:buChar char="§"/>
              <a:defRPr sz="1600">
                <a:solidFill>
                  <a:schemeClr val="accent1"/>
                </a:solidFill>
                <a:latin typeface="Arial" panose="020B0604020202020204" pitchFamily="34" charset="0"/>
              </a:defRPr>
            </a:lvl3pPr>
            <a:lvl4pPr marL="1600200" indent="-228600">
              <a:spcBef>
                <a:spcPct val="20000"/>
              </a:spcBef>
              <a:buFont typeface="Wingdings"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it-IT" sz="1800"/>
              <a:t>P score</a:t>
            </a:r>
          </a:p>
        </p:txBody>
      </p:sp>
      <p:sp>
        <p:nvSpPr>
          <p:cNvPr id="55303" name="Text Box 12">
            <a:extLst>
              <a:ext uri="{FF2B5EF4-FFF2-40B4-BE49-F238E27FC236}">
                <a16:creationId xmlns:a16="http://schemas.microsoft.com/office/drawing/2014/main" id="{0605B03C-8B74-3AF0-C457-CC87403A51C0}"/>
              </a:ext>
            </a:extLst>
          </p:cNvPr>
          <p:cNvSpPr txBox="1">
            <a:spLocks noChangeArrowheads="1"/>
          </p:cNvSpPr>
          <p:nvPr/>
        </p:nvSpPr>
        <p:spPr bwMode="auto">
          <a:xfrm>
            <a:off x="2611041" y="1991916"/>
            <a:ext cx="1227644" cy="36933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Wingdings" pitchFamily="2" charset="2"/>
              <a:buChar char="§"/>
              <a:defRPr sz="2000">
                <a:solidFill>
                  <a:schemeClr val="tx1"/>
                </a:solidFill>
                <a:latin typeface="Arial" panose="020B0604020202020204" pitchFamily="34" charset="0"/>
              </a:defRPr>
            </a:lvl1pPr>
            <a:lvl2pPr marL="742950" indent="-285750">
              <a:spcBef>
                <a:spcPct val="20000"/>
              </a:spcBef>
              <a:buFont typeface="Wingdings" pitchFamily="2" charset="2"/>
              <a:buChar char="à"/>
              <a:defRPr sz="2800">
                <a:solidFill>
                  <a:schemeClr val="tx1"/>
                </a:solidFill>
                <a:latin typeface="Arial" panose="020B0604020202020204" pitchFamily="34" charset="0"/>
              </a:defRPr>
            </a:lvl2pPr>
            <a:lvl3pPr marL="1143000" indent="-228600">
              <a:spcBef>
                <a:spcPct val="20000"/>
              </a:spcBef>
              <a:buClr>
                <a:schemeClr val="accent1"/>
              </a:buClr>
              <a:buFont typeface="Wingdings" pitchFamily="2" charset="2"/>
              <a:buChar char="§"/>
              <a:defRPr sz="1600">
                <a:solidFill>
                  <a:schemeClr val="accent1"/>
                </a:solidFill>
                <a:latin typeface="Arial" panose="020B0604020202020204" pitchFamily="34" charset="0"/>
              </a:defRPr>
            </a:lvl3pPr>
            <a:lvl4pPr marL="1600200" indent="-228600">
              <a:spcBef>
                <a:spcPct val="20000"/>
              </a:spcBef>
              <a:buFont typeface="Wingdings"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it-IT" sz="1800"/>
              <a:t>Treatment</a:t>
            </a:r>
          </a:p>
        </p:txBody>
      </p:sp>
      <p:cxnSp>
        <p:nvCxnSpPr>
          <p:cNvPr id="55304" name="AutoShape 13">
            <a:extLst>
              <a:ext uri="{FF2B5EF4-FFF2-40B4-BE49-F238E27FC236}">
                <a16:creationId xmlns:a16="http://schemas.microsoft.com/office/drawing/2014/main" id="{D247E2D0-E439-C77E-FDD1-8905BC2F48F4}"/>
              </a:ext>
            </a:extLst>
          </p:cNvPr>
          <p:cNvCxnSpPr>
            <a:cxnSpLocks noChangeShapeType="1"/>
            <a:stCxn id="55298" idx="0"/>
            <a:endCxn id="55302" idx="2"/>
          </p:cNvCxnSpPr>
          <p:nvPr/>
        </p:nvCxnSpPr>
        <p:spPr bwMode="auto">
          <a:xfrm flipV="1">
            <a:off x="2295733" y="3211354"/>
            <a:ext cx="926468" cy="7379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305" name="AutoShape 14">
            <a:extLst>
              <a:ext uri="{FF2B5EF4-FFF2-40B4-BE49-F238E27FC236}">
                <a16:creationId xmlns:a16="http://schemas.microsoft.com/office/drawing/2014/main" id="{F2C4BDBE-9345-FB30-8CAD-939CA933353F}"/>
              </a:ext>
            </a:extLst>
          </p:cNvPr>
          <p:cNvCxnSpPr>
            <a:cxnSpLocks noChangeShapeType="1"/>
            <a:stCxn id="55299" idx="0"/>
            <a:endCxn id="55302" idx="2"/>
          </p:cNvCxnSpPr>
          <p:nvPr/>
        </p:nvCxnSpPr>
        <p:spPr bwMode="auto">
          <a:xfrm flipV="1">
            <a:off x="2925574" y="3211354"/>
            <a:ext cx="296627" cy="73914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306" name="AutoShape 15">
            <a:extLst>
              <a:ext uri="{FF2B5EF4-FFF2-40B4-BE49-F238E27FC236}">
                <a16:creationId xmlns:a16="http://schemas.microsoft.com/office/drawing/2014/main" id="{0AD9E256-DD08-C69F-9DBA-FF55B05D35B4}"/>
              </a:ext>
            </a:extLst>
          </p:cNvPr>
          <p:cNvCxnSpPr>
            <a:cxnSpLocks noChangeShapeType="1"/>
            <a:stCxn id="55300" idx="0"/>
            <a:endCxn id="55302" idx="2"/>
          </p:cNvCxnSpPr>
          <p:nvPr/>
        </p:nvCxnSpPr>
        <p:spPr bwMode="auto">
          <a:xfrm flipH="1" flipV="1">
            <a:off x="3222201" y="3211354"/>
            <a:ext cx="326529" cy="7379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307" name="AutoShape 16">
            <a:extLst>
              <a:ext uri="{FF2B5EF4-FFF2-40B4-BE49-F238E27FC236}">
                <a16:creationId xmlns:a16="http://schemas.microsoft.com/office/drawing/2014/main" id="{206DB748-F050-1750-4BC9-15F2B536FCA6}"/>
              </a:ext>
            </a:extLst>
          </p:cNvPr>
          <p:cNvCxnSpPr>
            <a:cxnSpLocks noChangeShapeType="1"/>
            <a:stCxn id="55301" idx="0"/>
            <a:endCxn id="55302" idx="2"/>
          </p:cNvCxnSpPr>
          <p:nvPr/>
        </p:nvCxnSpPr>
        <p:spPr bwMode="auto">
          <a:xfrm flipH="1" flipV="1">
            <a:off x="3222201" y="3211354"/>
            <a:ext cx="944463" cy="73914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308" name="AutoShape 17">
            <a:extLst>
              <a:ext uri="{FF2B5EF4-FFF2-40B4-BE49-F238E27FC236}">
                <a16:creationId xmlns:a16="http://schemas.microsoft.com/office/drawing/2014/main" id="{AF6B12E1-B8C8-0002-C6C3-0A89E28CF574}"/>
              </a:ext>
            </a:extLst>
          </p:cNvPr>
          <p:cNvCxnSpPr>
            <a:cxnSpLocks noChangeShapeType="1"/>
            <a:stCxn id="55302" idx="0"/>
            <a:endCxn id="55303" idx="2"/>
          </p:cNvCxnSpPr>
          <p:nvPr/>
        </p:nvCxnSpPr>
        <p:spPr bwMode="auto">
          <a:xfrm flipV="1">
            <a:off x="3222201" y="2361248"/>
            <a:ext cx="2662" cy="48077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5309" name="Text Box 18">
            <a:extLst>
              <a:ext uri="{FF2B5EF4-FFF2-40B4-BE49-F238E27FC236}">
                <a16:creationId xmlns:a16="http://schemas.microsoft.com/office/drawing/2014/main" id="{486B4CDD-2B7C-E2CA-06B6-E7CBFB4C7504}"/>
              </a:ext>
            </a:extLst>
          </p:cNvPr>
          <p:cNvSpPr txBox="1">
            <a:spLocks noChangeArrowheads="1"/>
          </p:cNvSpPr>
          <p:nvPr/>
        </p:nvSpPr>
        <p:spPr bwMode="auto">
          <a:xfrm>
            <a:off x="5205413" y="1999060"/>
            <a:ext cx="1120820" cy="36933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Font typeface="Wingdings" pitchFamily="2" charset="2"/>
              <a:buChar char="§"/>
              <a:defRPr sz="2000">
                <a:solidFill>
                  <a:schemeClr val="tx1"/>
                </a:solidFill>
                <a:latin typeface="Arial" panose="020B0604020202020204" pitchFamily="34" charset="0"/>
              </a:defRPr>
            </a:lvl1pPr>
            <a:lvl2pPr marL="742950" indent="-285750">
              <a:spcBef>
                <a:spcPct val="20000"/>
              </a:spcBef>
              <a:buFont typeface="Wingdings" pitchFamily="2" charset="2"/>
              <a:buChar char="à"/>
              <a:defRPr sz="2800">
                <a:solidFill>
                  <a:schemeClr val="tx1"/>
                </a:solidFill>
                <a:latin typeface="Arial" panose="020B0604020202020204" pitchFamily="34" charset="0"/>
              </a:defRPr>
            </a:lvl2pPr>
            <a:lvl3pPr marL="1143000" indent="-228600">
              <a:spcBef>
                <a:spcPct val="20000"/>
              </a:spcBef>
              <a:buClr>
                <a:schemeClr val="accent1"/>
              </a:buClr>
              <a:buFont typeface="Wingdings" pitchFamily="2" charset="2"/>
              <a:buChar char="§"/>
              <a:defRPr sz="1600">
                <a:solidFill>
                  <a:schemeClr val="accent1"/>
                </a:solidFill>
                <a:latin typeface="Arial" panose="020B0604020202020204" pitchFamily="34" charset="0"/>
              </a:defRPr>
            </a:lvl3pPr>
            <a:lvl4pPr marL="1600200" indent="-228600">
              <a:spcBef>
                <a:spcPct val="20000"/>
              </a:spcBef>
              <a:buFont typeface="Wingdings"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it-IT" sz="1800"/>
              <a:t>Outcome</a:t>
            </a:r>
          </a:p>
        </p:txBody>
      </p:sp>
      <p:sp>
        <p:nvSpPr>
          <p:cNvPr id="55310" name="AutoShape 19">
            <a:extLst>
              <a:ext uri="{FF2B5EF4-FFF2-40B4-BE49-F238E27FC236}">
                <a16:creationId xmlns:a16="http://schemas.microsoft.com/office/drawing/2014/main" id="{2CB3A557-8067-FD19-F050-E32FCC9878DD}"/>
              </a:ext>
            </a:extLst>
          </p:cNvPr>
          <p:cNvSpPr>
            <a:spLocks noChangeArrowheads="1"/>
          </p:cNvSpPr>
          <p:nvPr/>
        </p:nvSpPr>
        <p:spPr bwMode="auto">
          <a:xfrm>
            <a:off x="3850481" y="2110978"/>
            <a:ext cx="1295400" cy="108347"/>
          </a:xfrm>
          <a:prstGeom prst="rightArrow">
            <a:avLst>
              <a:gd name="adj1" fmla="val 50000"/>
              <a:gd name="adj2" fmla="val 298902"/>
            </a:avLst>
          </a:prstGeom>
          <a:solidFill>
            <a:schemeClr val="accent1">
              <a:alpha val="38039"/>
            </a:schemeClr>
          </a:solidFill>
          <a:ln w="9525" algn="ctr">
            <a:solidFill>
              <a:schemeClr val="tx1"/>
            </a:solidFill>
            <a:miter lim="800000"/>
            <a:headEnd/>
            <a:tailEnd/>
          </a:ln>
        </p:spPr>
        <p:txBody>
          <a:bodyPr wrap="none" anchor="ctr"/>
          <a:lstStyle>
            <a:lvl1pPr>
              <a:spcBef>
                <a:spcPct val="20000"/>
              </a:spcBef>
              <a:buClr>
                <a:schemeClr val="accent1"/>
              </a:buClr>
              <a:buFont typeface="Wingdings" pitchFamily="2" charset="2"/>
              <a:buChar char="§"/>
              <a:defRPr sz="2000">
                <a:solidFill>
                  <a:schemeClr val="tx1"/>
                </a:solidFill>
                <a:latin typeface="Arial" panose="020B0604020202020204" pitchFamily="34" charset="0"/>
              </a:defRPr>
            </a:lvl1pPr>
            <a:lvl2pPr marL="742950" indent="-285750">
              <a:spcBef>
                <a:spcPct val="20000"/>
              </a:spcBef>
              <a:buFont typeface="Wingdings" pitchFamily="2" charset="2"/>
              <a:buChar char="à"/>
              <a:defRPr sz="2800">
                <a:solidFill>
                  <a:schemeClr val="tx1"/>
                </a:solidFill>
                <a:latin typeface="Arial" panose="020B0604020202020204" pitchFamily="34" charset="0"/>
              </a:defRPr>
            </a:lvl2pPr>
            <a:lvl3pPr marL="1143000" indent="-228600">
              <a:spcBef>
                <a:spcPct val="20000"/>
              </a:spcBef>
              <a:buClr>
                <a:schemeClr val="accent1"/>
              </a:buClr>
              <a:buFont typeface="Wingdings" pitchFamily="2" charset="2"/>
              <a:buChar char="§"/>
              <a:defRPr sz="1600">
                <a:solidFill>
                  <a:schemeClr val="accent1"/>
                </a:solidFill>
                <a:latin typeface="Arial" panose="020B0604020202020204" pitchFamily="34" charset="0"/>
              </a:defRPr>
            </a:lvl3pPr>
            <a:lvl4pPr marL="1600200" indent="-228600">
              <a:spcBef>
                <a:spcPct val="20000"/>
              </a:spcBef>
              <a:buFont typeface="Wingdings" pitchFamily="2" charset="2"/>
              <a:buChar char="à"/>
              <a:defRPr sz="1400">
                <a:solidFill>
                  <a:schemeClr val="tx1"/>
                </a:solidFill>
                <a:latin typeface="Arial" panose="020B0604020202020204"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it-IT" sz="1800">
              <a:latin typeface="Times" pitchFamily="2" charset="0"/>
            </a:endParaRPr>
          </a:p>
        </p:txBody>
      </p:sp>
      <p:sp>
        <p:nvSpPr>
          <p:cNvPr id="55311" name="Rectangle 20">
            <a:extLst>
              <a:ext uri="{FF2B5EF4-FFF2-40B4-BE49-F238E27FC236}">
                <a16:creationId xmlns:a16="http://schemas.microsoft.com/office/drawing/2014/main" id="{B7102D55-4993-FC4C-C03A-3E34A4A5C4A7}"/>
              </a:ext>
            </a:extLst>
          </p:cNvPr>
          <p:cNvSpPr>
            <a:spLocks noGrp="1" noChangeArrowheads="1"/>
          </p:cNvSpPr>
          <p:nvPr>
            <p:ph type="title"/>
          </p:nvPr>
        </p:nvSpPr>
        <p:spPr/>
        <p:txBody>
          <a:bodyPr/>
          <a:lstStyle/>
          <a:p>
            <a:pPr eaLnBrk="1" hangingPunct="1"/>
            <a:r>
              <a:rPr lang="en-US" altLang="it-IT">
                <a:solidFill>
                  <a:srgbClr val="680036"/>
                </a:solidFill>
              </a:rPr>
              <a:t>Propensity score: retrospective estimation of the probability of having been treated</a:t>
            </a:r>
          </a:p>
        </p:txBody>
      </p:sp>
      <p:sp>
        <p:nvSpPr>
          <p:cNvPr id="2" name="Ovale 1">
            <a:extLst>
              <a:ext uri="{FF2B5EF4-FFF2-40B4-BE49-F238E27FC236}">
                <a16:creationId xmlns:a16="http://schemas.microsoft.com/office/drawing/2014/main" id="{9C6EEAED-0A44-060F-DE3A-3CD80F3AC204}"/>
              </a:ext>
            </a:extLst>
          </p:cNvPr>
          <p:cNvSpPr/>
          <p:nvPr/>
        </p:nvSpPr>
        <p:spPr>
          <a:xfrm>
            <a:off x="4193958" y="2517744"/>
            <a:ext cx="2059208" cy="9181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Matching</a:t>
            </a:r>
          </a:p>
          <a:p>
            <a:pPr algn="ctr"/>
            <a:r>
              <a:rPr lang="en-GB" sz="1800" dirty="0">
                <a:solidFill>
                  <a:schemeClr val="tx1"/>
                </a:solidFill>
              </a:rPr>
              <a:t>Adjustment</a:t>
            </a:r>
          </a:p>
          <a:p>
            <a:pPr algn="ctr"/>
            <a:r>
              <a:rPr lang="en-GB" sz="1800" dirty="0">
                <a:solidFill>
                  <a:schemeClr val="tx1"/>
                </a:solidFill>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198124-1AD6-8940-AFFC-D6F825A7C096}"/>
              </a:ext>
            </a:extLst>
          </p:cNvPr>
          <p:cNvSpPr>
            <a:spLocks noGrp="1"/>
          </p:cNvSpPr>
          <p:nvPr>
            <p:ph type="title"/>
          </p:nvPr>
        </p:nvSpPr>
        <p:spPr>
          <a:xfrm>
            <a:off x="1551012" y="249492"/>
            <a:ext cx="5829300" cy="857250"/>
          </a:xfrm>
        </p:spPr>
        <p:txBody>
          <a:bodyPr/>
          <a:lstStyle/>
          <a:p>
            <a:r>
              <a:rPr lang="en-GB" dirty="0"/>
              <a:t>Eligibility and Nested emulated trials</a:t>
            </a:r>
          </a:p>
        </p:txBody>
      </p:sp>
      <p:pic>
        <p:nvPicPr>
          <p:cNvPr id="4" name="Immagine 3">
            <a:extLst>
              <a:ext uri="{FF2B5EF4-FFF2-40B4-BE49-F238E27FC236}">
                <a16:creationId xmlns:a16="http://schemas.microsoft.com/office/drawing/2014/main" id="{AF429E15-6D5B-F7E9-39AC-C215E96A787E}"/>
              </a:ext>
            </a:extLst>
          </p:cNvPr>
          <p:cNvPicPr>
            <a:picLocks noChangeAspect="1"/>
          </p:cNvPicPr>
          <p:nvPr/>
        </p:nvPicPr>
        <p:blipFill>
          <a:blip r:embed="rId2"/>
          <a:stretch>
            <a:fillRect/>
          </a:stretch>
        </p:blipFill>
        <p:spPr>
          <a:xfrm>
            <a:off x="1276600" y="1255747"/>
            <a:ext cx="6265730" cy="2936183"/>
          </a:xfrm>
          <a:prstGeom prst="rect">
            <a:avLst/>
          </a:prstGeom>
        </p:spPr>
      </p:pic>
      <p:sp>
        <p:nvSpPr>
          <p:cNvPr id="3" name="CasellaDiTesto 2">
            <a:extLst>
              <a:ext uri="{FF2B5EF4-FFF2-40B4-BE49-F238E27FC236}">
                <a16:creationId xmlns:a16="http://schemas.microsoft.com/office/drawing/2014/main" id="{A2B2CC71-2031-CD76-2CC6-74A3DFEF9E0F}"/>
              </a:ext>
            </a:extLst>
          </p:cNvPr>
          <p:cNvSpPr txBox="1"/>
          <p:nvPr/>
        </p:nvSpPr>
        <p:spPr>
          <a:xfrm>
            <a:off x="1925706" y="4594830"/>
            <a:ext cx="4374486" cy="276999"/>
          </a:xfrm>
          <a:prstGeom prst="rect">
            <a:avLst/>
          </a:prstGeom>
          <a:noFill/>
        </p:spPr>
        <p:txBody>
          <a:bodyPr wrap="square" rtlCol="0">
            <a:spAutoFit/>
          </a:bodyPr>
          <a:lstStyle/>
          <a:p>
            <a:r>
              <a:rPr lang="en-GB" sz="1200" dirty="0">
                <a:latin typeface="+mj-lt"/>
              </a:rPr>
              <a:t>Kutcher SAK. Can J </a:t>
            </a:r>
            <a:r>
              <a:rPr lang="en-GB" sz="1200" dirty="0" err="1">
                <a:latin typeface="+mj-lt"/>
              </a:rPr>
              <a:t>Cardiol</a:t>
            </a:r>
            <a:r>
              <a:rPr lang="en-GB" sz="1200" dirty="0">
                <a:latin typeface="+mj-lt"/>
              </a:rPr>
              <a:t> 2021;37:1365-77</a:t>
            </a:r>
          </a:p>
        </p:txBody>
      </p:sp>
    </p:spTree>
    <p:extLst>
      <p:ext uri="{BB962C8B-B14F-4D97-AF65-F5344CB8AC3E}">
        <p14:creationId xmlns:p14="http://schemas.microsoft.com/office/powerpoint/2010/main" val="2371589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059D0B-6D89-C688-4ADC-0000A39E0507}"/>
              </a:ext>
            </a:extLst>
          </p:cNvPr>
          <p:cNvSpPr>
            <a:spLocks noGrp="1"/>
          </p:cNvSpPr>
          <p:nvPr>
            <p:ph type="title"/>
          </p:nvPr>
        </p:nvSpPr>
        <p:spPr>
          <a:xfrm>
            <a:off x="1601670" y="33468"/>
            <a:ext cx="5829300" cy="857250"/>
          </a:xfrm>
        </p:spPr>
        <p:txBody>
          <a:bodyPr/>
          <a:lstStyle/>
          <a:p>
            <a:r>
              <a:rPr lang="en-GB" dirty="0"/>
              <a:t>example</a:t>
            </a:r>
          </a:p>
        </p:txBody>
      </p:sp>
      <p:sp>
        <p:nvSpPr>
          <p:cNvPr id="3" name="Segnaposto contenuto 2">
            <a:extLst>
              <a:ext uri="{FF2B5EF4-FFF2-40B4-BE49-F238E27FC236}">
                <a16:creationId xmlns:a16="http://schemas.microsoft.com/office/drawing/2014/main" id="{7AA40311-3610-2C02-14C1-A90CA81A3530}"/>
              </a:ext>
            </a:extLst>
          </p:cNvPr>
          <p:cNvSpPr>
            <a:spLocks noGrp="1"/>
          </p:cNvSpPr>
          <p:nvPr>
            <p:ph idx="1"/>
          </p:nvPr>
        </p:nvSpPr>
        <p:spPr>
          <a:xfrm>
            <a:off x="755576" y="789552"/>
            <a:ext cx="7416824" cy="3086100"/>
          </a:xfrm>
        </p:spPr>
        <p:txBody>
          <a:bodyPr/>
          <a:lstStyle/>
          <a:p>
            <a:pPr marL="0" indent="0" algn="just">
              <a:buNone/>
            </a:pPr>
            <a:r>
              <a:rPr lang="en-GB" sz="1500" dirty="0"/>
              <a:t>H1N1 vaccination data linked with pregnancy and birth data for women recorded as pregnant 2009-2010 Stockholm County region</a:t>
            </a:r>
          </a:p>
          <a:p>
            <a:pPr marL="0" indent="0" algn="just">
              <a:buNone/>
            </a:pPr>
            <a:endParaRPr lang="en-GB" sz="1500" dirty="0"/>
          </a:p>
          <a:p>
            <a:pPr marL="0" indent="0" algn="just">
              <a:buNone/>
            </a:pPr>
            <a:r>
              <a:rPr lang="en-GB" sz="1500" dirty="0"/>
              <a:t>H1N1 vaccinations took place between October 2009 and April 2010, and 90 % of the doses were given before the end of 2009. In total, 13,297 women were vaccinated against H1N1 during pregnancy before the 36th week.</a:t>
            </a:r>
          </a:p>
          <a:p>
            <a:pPr marL="0" indent="0" algn="just">
              <a:buNone/>
            </a:pPr>
            <a:endParaRPr lang="en-GB" sz="1500" dirty="0"/>
          </a:p>
          <a:p>
            <a:pPr marL="0" indent="0" algn="just">
              <a:buNone/>
            </a:pPr>
            <a:r>
              <a:rPr lang="en-GB" sz="1500" dirty="0"/>
              <a:t>Outcome: low birth weight, preterm birth, SGA</a:t>
            </a:r>
          </a:p>
          <a:p>
            <a:pPr marL="0" indent="0" algn="just">
              <a:buNone/>
            </a:pPr>
            <a:endParaRPr lang="en-GB" sz="1500" dirty="0"/>
          </a:p>
          <a:p>
            <a:pPr marL="0" indent="0" algn="just">
              <a:buNone/>
            </a:pPr>
            <a:r>
              <a:rPr lang="en-GB" sz="1500" dirty="0">
                <a:solidFill>
                  <a:schemeClr val="accent2"/>
                </a:solidFill>
              </a:rPr>
              <a:t>Nested emulated trials</a:t>
            </a:r>
            <a:r>
              <a:rPr lang="en-GB" sz="1500" dirty="0"/>
              <a:t>: We conceptualized the observational cohort as a sequence of nested cohorts defined at each week of pregnancy between October 13, 2009 (first date of vaccination) and January 1st, 2010, by restricting the study population to women who (1) had no events in that specific week; and (2) had at the beginning of each week, not yet been vaccinated</a:t>
            </a:r>
          </a:p>
          <a:p>
            <a:pPr marL="0" indent="0">
              <a:buNone/>
            </a:pPr>
            <a:endParaRPr lang="en-GB" sz="1500" dirty="0"/>
          </a:p>
          <a:p>
            <a:pPr marL="0" indent="0">
              <a:buNone/>
            </a:pPr>
            <a:endParaRPr lang="en-GB" sz="1800" dirty="0"/>
          </a:p>
        </p:txBody>
      </p:sp>
      <p:sp>
        <p:nvSpPr>
          <p:cNvPr id="4" name="CasellaDiTesto 3">
            <a:extLst>
              <a:ext uri="{FF2B5EF4-FFF2-40B4-BE49-F238E27FC236}">
                <a16:creationId xmlns:a16="http://schemas.microsoft.com/office/drawing/2014/main" id="{77B641DE-60DC-5A6A-E3D8-4E74B45B3237}"/>
              </a:ext>
            </a:extLst>
          </p:cNvPr>
          <p:cNvSpPr txBox="1"/>
          <p:nvPr/>
        </p:nvSpPr>
        <p:spPr>
          <a:xfrm>
            <a:off x="1547664" y="4894009"/>
            <a:ext cx="5778642" cy="276999"/>
          </a:xfrm>
          <a:prstGeom prst="rect">
            <a:avLst/>
          </a:prstGeom>
          <a:noFill/>
        </p:spPr>
        <p:txBody>
          <a:bodyPr wrap="square" rtlCol="0">
            <a:spAutoFit/>
          </a:bodyPr>
          <a:lstStyle/>
          <a:p>
            <a:r>
              <a:rPr lang="en-GB" sz="1200" dirty="0" err="1">
                <a:latin typeface="+mj-lt"/>
              </a:rPr>
              <a:t>Ludvigsson</a:t>
            </a:r>
            <a:r>
              <a:rPr lang="en-GB" sz="1200" dirty="0">
                <a:latin typeface="+mj-lt"/>
              </a:rPr>
              <a:t> JF et al. </a:t>
            </a:r>
            <a:r>
              <a:rPr lang="en-GB" sz="1200" dirty="0" err="1">
                <a:latin typeface="+mj-lt"/>
              </a:rPr>
              <a:t>Eur</a:t>
            </a:r>
            <a:r>
              <a:rPr lang="en-GB" sz="1200" dirty="0">
                <a:latin typeface="+mj-lt"/>
              </a:rPr>
              <a:t> J </a:t>
            </a:r>
            <a:r>
              <a:rPr lang="en-GB" sz="1200" dirty="0" err="1">
                <a:latin typeface="+mj-lt"/>
              </a:rPr>
              <a:t>Epidemiol</a:t>
            </a:r>
            <a:r>
              <a:rPr lang="en-GB" sz="1200" dirty="0">
                <a:latin typeface="+mj-lt"/>
              </a:rPr>
              <a:t> 2013;28:579-88</a:t>
            </a:r>
          </a:p>
        </p:txBody>
      </p:sp>
    </p:spTree>
    <p:extLst>
      <p:ext uri="{BB962C8B-B14F-4D97-AF65-F5344CB8AC3E}">
        <p14:creationId xmlns:p14="http://schemas.microsoft.com/office/powerpoint/2010/main" val="3787864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87A53C2-740E-568D-F0E2-658A3868F82C}"/>
              </a:ext>
            </a:extLst>
          </p:cNvPr>
          <p:cNvPicPr>
            <a:picLocks noChangeAspect="1"/>
          </p:cNvPicPr>
          <p:nvPr/>
        </p:nvPicPr>
        <p:blipFill>
          <a:blip r:embed="rId2"/>
          <a:stretch>
            <a:fillRect/>
          </a:stretch>
        </p:blipFill>
        <p:spPr>
          <a:xfrm>
            <a:off x="1331640" y="141480"/>
            <a:ext cx="5975400" cy="2899674"/>
          </a:xfrm>
          <a:prstGeom prst="rect">
            <a:avLst/>
          </a:prstGeom>
        </p:spPr>
      </p:pic>
      <p:pic>
        <p:nvPicPr>
          <p:cNvPr id="5" name="Immagine 4">
            <a:extLst>
              <a:ext uri="{FF2B5EF4-FFF2-40B4-BE49-F238E27FC236}">
                <a16:creationId xmlns:a16="http://schemas.microsoft.com/office/drawing/2014/main" id="{D858C376-B6E2-D37B-EE6B-995C43475F91}"/>
              </a:ext>
            </a:extLst>
          </p:cNvPr>
          <p:cNvPicPr>
            <a:picLocks noChangeAspect="1"/>
          </p:cNvPicPr>
          <p:nvPr/>
        </p:nvPicPr>
        <p:blipFill>
          <a:blip r:embed="rId3"/>
          <a:stretch>
            <a:fillRect/>
          </a:stretch>
        </p:blipFill>
        <p:spPr>
          <a:xfrm>
            <a:off x="1423740" y="2895786"/>
            <a:ext cx="2895600" cy="2057400"/>
          </a:xfrm>
          <a:prstGeom prst="rect">
            <a:avLst/>
          </a:prstGeom>
        </p:spPr>
      </p:pic>
    </p:spTree>
    <p:extLst>
      <p:ext uri="{BB962C8B-B14F-4D97-AF65-F5344CB8AC3E}">
        <p14:creationId xmlns:p14="http://schemas.microsoft.com/office/powerpoint/2010/main" val="2923374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059D0B-6D89-C688-4ADC-0000A39E0507}"/>
              </a:ext>
            </a:extLst>
          </p:cNvPr>
          <p:cNvSpPr>
            <a:spLocks noGrp="1"/>
          </p:cNvSpPr>
          <p:nvPr>
            <p:ph type="title"/>
          </p:nvPr>
        </p:nvSpPr>
        <p:spPr>
          <a:xfrm>
            <a:off x="1601670" y="33468"/>
            <a:ext cx="5829300" cy="857250"/>
          </a:xfrm>
        </p:spPr>
        <p:txBody>
          <a:bodyPr/>
          <a:lstStyle/>
          <a:p>
            <a:r>
              <a:rPr lang="en-GB" dirty="0"/>
              <a:t>Analysis </a:t>
            </a:r>
          </a:p>
        </p:txBody>
      </p:sp>
      <p:sp>
        <p:nvSpPr>
          <p:cNvPr id="3" name="Segnaposto contenuto 2">
            <a:extLst>
              <a:ext uri="{FF2B5EF4-FFF2-40B4-BE49-F238E27FC236}">
                <a16:creationId xmlns:a16="http://schemas.microsoft.com/office/drawing/2014/main" id="{7AA40311-3610-2C02-14C1-A90CA81A3530}"/>
              </a:ext>
            </a:extLst>
          </p:cNvPr>
          <p:cNvSpPr>
            <a:spLocks noGrp="1"/>
          </p:cNvSpPr>
          <p:nvPr>
            <p:ph idx="1"/>
          </p:nvPr>
        </p:nvSpPr>
        <p:spPr>
          <a:xfrm>
            <a:off x="899592" y="789552"/>
            <a:ext cx="7344816" cy="3086100"/>
          </a:xfrm>
        </p:spPr>
        <p:txBody>
          <a:bodyPr/>
          <a:lstStyle/>
          <a:p>
            <a:pPr marL="0" indent="0" algn="just">
              <a:buNone/>
            </a:pPr>
            <a:endParaRPr lang="en-GB" sz="1800" dirty="0"/>
          </a:p>
          <a:p>
            <a:pPr marL="0" indent="0" algn="just">
              <a:buNone/>
            </a:pPr>
            <a:r>
              <a:rPr lang="en-GB" sz="1800" dirty="0"/>
              <a:t>ITT analysis in observational studies (options):</a:t>
            </a:r>
          </a:p>
          <a:p>
            <a:pPr algn="just">
              <a:buFontTx/>
              <a:buChar char="-"/>
            </a:pPr>
            <a:r>
              <a:rPr lang="en-GB" sz="1800" dirty="0"/>
              <a:t>Use prescription instead of actual treatment?</a:t>
            </a:r>
          </a:p>
          <a:p>
            <a:pPr algn="just">
              <a:buFontTx/>
              <a:buChar char="-"/>
            </a:pPr>
            <a:r>
              <a:rPr lang="en-GB" sz="1800" dirty="0"/>
              <a:t>Use first prescription (see the example of nested trials)</a:t>
            </a:r>
          </a:p>
          <a:p>
            <a:pPr algn="just">
              <a:buFontTx/>
              <a:buChar char="-"/>
            </a:pPr>
            <a:r>
              <a:rPr lang="en-GB" sz="1800" dirty="0"/>
              <a:t>Study initiators, irrespectively of adherence</a:t>
            </a:r>
          </a:p>
          <a:p>
            <a:pPr algn="just">
              <a:buFontTx/>
              <a:buChar char="-"/>
            </a:pPr>
            <a:endParaRPr lang="en-GB" sz="1800" dirty="0"/>
          </a:p>
          <a:p>
            <a:pPr marL="0" indent="0" algn="just">
              <a:buNone/>
            </a:pPr>
            <a:r>
              <a:rPr lang="en-GB" sz="1800" dirty="0"/>
              <a:t>Per protocol analysis in observational studies</a:t>
            </a:r>
          </a:p>
          <a:p>
            <a:pPr algn="just">
              <a:buFontTx/>
              <a:buChar char="-"/>
            </a:pPr>
            <a:r>
              <a:rPr lang="en-GB" sz="1800" dirty="0"/>
              <a:t>Accounts for adherence</a:t>
            </a:r>
          </a:p>
          <a:p>
            <a:pPr algn="just">
              <a:buFontTx/>
              <a:buChar char="-"/>
            </a:pPr>
            <a:r>
              <a:rPr lang="en-GB" sz="1800" dirty="0"/>
              <a:t>Adjust for time-dependent confounders (as in RCTs)</a:t>
            </a:r>
          </a:p>
          <a:p>
            <a:pPr marL="0" indent="0">
              <a:buNone/>
            </a:pPr>
            <a:endParaRPr lang="en-GB" sz="1500" dirty="0"/>
          </a:p>
          <a:p>
            <a:pPr marL="0" indent="0">
              <a:buNone/>
            </a:pPr>
            <a:endParaRPr lang="en-GB" sz="1800" dirty="0"/>
          </a:p>
        </p:txBody>
      </p:sp>
    </p:spTree>
    <p:extLst>
      <p:ext uri="{BB962C8B-B14F-4D97-AF65-F5344CB8AC3E}">
        <p14:creationId xmlns:p14="http://schemas.microsoft.com/office/powerpoint/2010/main" val="528943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a:extLst>
              <a:ext uri="{FF2B5EF4-FFF2-40B4-BE49-F238E27FC236}">
                <a16:creationId xmlns:a16="http://schemas.microsoft.com/office/drawing/2014/main" id="{DDB76BF3-4908-CB5D-DB6C-85DE1AAD63ED}"/>
              </a:ext>
            </a:extLst>
          </p:cNvPr>
          <p:cNvSpPr>
            <a:spLocks noChangeShapeType="1"/>
          </p:cNvSpPr>
          <p:nvPr/>
        </p:nvSpPr>
        <p:spPr bwMode="auto">
          <a:xfrm>
            <a:off x="2843213" y="411957"/>
            <a:ext cx="0" cy="18359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sz="1800">
              <a:latin typeface="Times New Roman" charset="0"/>
              <a:ea typeface="ＭＳ Ｐゴシック" charset="0"/>
            </a:endParaRPr>
          </a:p>
        </p:txBody>
      </p:sp>
      <p:sp>
        <p:nvSpPr>
          <p:cNvPr id="44035" name="Line 3">
            <a:extLst>
              <a:ext uri="{FF2B5EF4-FFF2-40B4-BE49-F238E27FC236}">
                <a16:creationId xmlns:a16="http://schemas.microsoft.com/office/drawing/2014/main" id="{562AB2DC-A33A-1F92-4153-CF70A87FDF96}"/>
              </a:ext>
            </a:extLst>
          </p:cNvPr>
          <p:cNvSpPr>
            <a:spLocks noChangeShapeType="1"/>
          </p:cNvSpPr>
          <p:nvPr/>
        </p:nvSpPr>
        <p:spPr bwMode="auto">
          <a:xfrm>
            <a:off x="4193381" y="357187"/>
            <a:ext cx="0" cy="189071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sz="1800">
              <a:latin typeface="Times New Roman" charset="0"/>
              <a:ea typeface="ＭＳ Ｐゴシック" charset="0"/>
            </a:endParaRPr>
          </a:p>
        </p:txBody>
      </p:sp>
      <p:sp>
        <p:nvSpPr>
          <p:cNvPr id="44036" name="Line 4">
            <a:extLst>
              <a:ext uri="{FF2B5EF4-FFF2-40B4-BE49-F238E27FC236}">
                <a16:creationId xmlns:a16="http://schemas.microsoft.com/office/drawing/2014/main" id="{B45940EA-D670-E5CA-18A7-7FCD190D74DE}"/>
              </a:ext>
            </a:extLst>
          </p:cNvPr>
          <p:cNvSpPr>
            <a:spLocks noChangeShapeType="1"/>
          </p:cNvSpPr>
          <p:nvPr/>
        </p:nvSpPr>
        <p:spPr bwMode="auto">
          <a:xfrm>
            <a:off x="5543550" y="357187"/>
            <a:ext cx="0" cy="189071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sz="1800">
              <a:latin typeface="Times New Roman" charset="0"/>
              <a:ea typeface="ＭＳ Ｐゴシック" charset="0"/>
            </a:endParaRPr>
          </a:p>
        </p:txBody>
      </p:sp>
      <p:sp>
        <p:nvSpPr>
          <p:cNvPr id="44037" name="Rectangle 5">
            <a:extLst>
              <a:ext uri="{FF2B5EF4-FFF2-40B4-BE49-F238E27FC236}">
                <a16:creationId xmlns:a16="http://schemas.microsoft.com/office/drawing/2014/main" id="{AE2779F5-18E3-459D-F2A3-9B0E66606C31}"/>
              </a:ext>
            </a:extLst>
          </p:cNvPr>
          <p:cNvSpPr>
            <a:spLocks noChangeArrowheads="1"/>
          </p:cNvSpPr>
          <p:nvPr/>
        </p:nvSpPr>
        <p:spPr bwMode="auto">
          <a:xfrm>
            <a:off x="2843213" y="573882"/>
            <a:ext cx="1350169" cy="107156"/>
          </a:xfrm>
          <a:prstGeom prst="rect">
            <a:avLst/>
          </a:prstGeom>
          <a:solidFill>
            <a:srgbClr val="99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38" name="Rectangle 6">
            <a:extLst>
              <a:ext uri="{FF2B5EF4-FFF2-40B4-BE49-F238E27FC236}">
                <a16:creationId xmlns:a16="http://schemas.microsoft.com/office/drawing/2014/main" id="{127FC26F-7686-1DD6-BD9F-4DB219DC7F83}"/>
              </a:ext>
            </a:extLst>
          </p:cNvPr>
          <p:cNvSpPr>
            <a:spLocks noChangeArrowheads="1"/>
          </p:cNvSpPr>
          <p:nvPr/>
        </p:nvSpPr>
        <p:spPr bwMode="auto">
          <a:xfrm>
            <a:off x="4193382" y="573882"/>
            <a:ext cx="1350169" cy="107156"/>
          </a:xfrm>
          <a:prstGeom prst="rect">
            <a:avLst/>
          </a:prstGeom>
          <a:solidFill>
            <a:srgbClr val="99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39" name="Rectangle 7">
            <a:extLst>
              <a:ext uri="{FF2B5EF4-FFF2-40B4-BE49-F238E27FC236}">
                <a16:creationId xmlns:a16="http://schemas.microsoft.com/office/drawing/2014/main" id="{E6EFB1B2-DA7A-A64E-611D-269E10D4608B}"/>
              </a:ext>
            </a:extLst>
          </p:cNvPr>
          <p:cNvSpPr>
            <a:spLocks noChangeArrowheads="1"/>
          </p:cNvSpPr>
          <p:nvPr/>
        </p:nvSpPr>
        <p:spPr bwMode="auto">
          <a:xfrm>
            <a:off x="2843213" y="897732"/>
            <a:ext cx="1350169" cy="107156"/>
          </a:xfrm>
          <a:prstGeom prst="rect">
            <a:avLst/>
          </a:prstGeom>
          <a:solidFill>
            <a:srgbClr val="99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40" name="Rectangle 8">
            <a:extLst>
              <a:ext uri="{FF2B5EF4-FFF2-40B4-BE49-F238E27FC236}">
                <a16:creationId xmlns:a16="http://schemas.microsoft.com/office/drawing/2014/main" id="{8369CA70-D005-9806-CD18-9250CAA6BB75}"/>
              </a:ext>
            </a:extLst>
          </p:cNvPr>
          <p:cNvSpPr>
            <a:spLocks noChangeArrowheads="1"/>
          </p:cNvSpPr>
          <p:nvPr/>
        </p:nvSpPr>
        <p:spPr bwMode="auto">
          <a:xfrm>
            <a:off x="4194573" y="897732"/>
            <a:ext cx="1350169" cy="107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41" name="Rectangle 9">
            <a:extLst>
              <a:ext uri="{FF2B5EF4-FFF2-40B4-BE49-F238E27FC236}">
                <a16:creationId xmlns:a16="http://schemas.microsoft.com/office/drawing/2014/main" id="{F46774EC-895A-D6F4-3244-FBF65CE8A5B1}"/>
              </a:ext>
            </a:extLst>
          </p:cNvPr>
          <p:cNvSpPr>
            <a:spLocks noChangeArrowheads="1"/>
          </p:cNvSpPr>
          <p:nvPr/>
        </p:nvSpPr>
        <p:spPr bwMode="auto">
          <a:xfrm>
            <a:off x="2843213" y="1329929"/>
            <a:ext cx="1350169" cy="107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42" name="Rectangle 10">
            <a:extLst>
              <a:ext uri="{FF2B5EF4-FFF2-40B4-BE49-F238E27FC236}">
                <a16:creationId xmlns:a16="http://schemas.microsoft.com/office/drawing/2014/main" id="{86C8C94B-1B47-FD5F-194B-36C0F3B8C8F9}"/>
              </a:ext>
            </a:extLst>
          </p:cNvPr>
          <p:cNvSpPr>
            <a:spLocks noChangeArrowheads="1"/>
          </p:cNvSpPr>
          <p:nvPr/>
        </p:nvSpPr>
        <p:spPr bwMode="auto">
          <a:xfrm>
            <a:off x="4193382" y="1329929"/>
            <a:ext cx="1350169" cy="107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43" name="Rectangle 11">
            <a:extLst>
              <a:ext uri="{FF2B5EF4-FFF2-40B4-BE49-F238E27FC236}">
                <a16:creationId xmlns:a16="http://schemas.microsoft.com/office/drawing/2014/main" id="{6F9E509C-6CD4-B9F5-D7F4-7757EF2E4334}"/>
              </a:ext>
            </a:extLst>
          </p:cNvPr>
          <p:cNvSpPr>
            <a:spLocks noChangeArrowheads="1"/>
          </p:cNvSpPr>
          <p:nvPr/>
        </p:nvSpPr>
        <p:spPr bwMode="auto">
          <a:xfrm>
            <a:off x="5813822" y="573882"/>
            <a:ext cx="432197" cy="107156"/>
          </a:xfrm>
          <a:prstGeom prst="rect">
            <a:avLst/>
          </a:prstGeom>
          <a:solidFill>
            <a:srgbClr val="99CC00"/>
          </a:solidFill>
          <a:ln w="9525">
            <a:solidFill>
              <a:srgbClr val="99CC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44" name="Rectangle 12">
            <a:extLst>
              <a:ext uri="{FF2B5EF4-FFF2-40B4-BE49-F238E27FC236}">
                <a16:creationId xmlns:a16="http://schemas.microsoft.com/office/drawing/2014/main" id="{A037A63D-CF8F-248B-4232-DCF1ED22EECB}"/>
              </a:ext>
            </a:extLst>
          </p:cNvPr>
          <p:cNvSpPr>
            <a:spLocks noChangeArrowheads="1"/>
          </p:cNvSpPr>
          <p:nvPr/>
        </p:nvSpPr>
        <p:spPr bwMode="auto">
          <a:xfrm>
            <a:off x="5813822" y="789385"/>
            <a:ext cx="432197" cy="107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45" name="Text Box 13">
            <a:extLst>
              <a:ext uri="{FF2B5EF4-FFF2-40B4-BE49-F238E27FC236}">
                <a16:creationId xmlns:a16="http://schemas.microsoft.com/office/drawing/2014/main" id="{77E8A107-231C-B907-AB8E-CBD28AAB5841}"/>
              </a:ext>
            </a:extLst>
          </p:cNvPr>
          <p:cNvSpPr txBox="1">
            <a:spLocks noChangeArrowheads="1"/>
          </p:cNvSpPr>
          <p:nvPr/>
        </p:nvSpPr>
        <p:spPr bwMode="auto">
          <a:xfrm>
            <a:off x="6407944" y="465535"/>
            <a:ext cx="1079897"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1500">
                <a:cs typeface="ＭＳ Ｐゴシック" charset="0"/>
              </a:rPr>
              <a:t>user</a:t>
            </a:r>
          </a:p>
        </p:txBody>
      </p:sp>
      <p:sp>
        <p:nvSpPr>
          <p:cNvPr id="44046" name="Text Box 14">
            <a:extLst>
              <a:ext uri="{FF2B5EF4-FFF2-40B4-BE49-F238E27FC236}">
                <a16:creationId xmlns:a16="http://schemas.microsoft.com/office/drawing/2014/main" id="{3121C6AD-0228-7569-CF15-BB67FF5960BB}"/>
              </a:ext>
            </a:extLst>
          </p:cNvPr>
          <p:cNvSpPr txBox="1">
            <a:spLocks noChangeArrowheads="1"/>
          </p:cNvSpPr>
          <p:nvPr/>
        </p:nvSpPr>
        <p:spPr bwMode="auto">
          <a:xfrm>
            <a:off x="6407944" y="681038"/>
            <a:ext cx="1079897"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1500">
                <a:cs typeface="ＭＳ Ｐゴシック" charset="0"/>
              </a:rPr>
              <a:t>nonuser</a:t>
            </a:r>
          </a:p>
        </p:txBody>
      </p:sp>
      <p:sp>
        <p:nvSpPr>
          <p:cNvPr id="44047" name="Oval 15">
            <a:extLst>
              <a:ext uri="{FF2B5EF4-FFF2-40B4-BE49-F238E27FC236}">
                <a16:creationId xmlns:a16="http://schemas.microsoft.com/office/drawing/2014/main" id="{618EA156-DF08-C787-3A29-0222D8F72914}"/>
              </a:ext>
            </a:extLst>
          </p:cNvPr>
          <p:cNvSpPr>
            <a:spLocks noChangeArrowheads="1"/>
          </p:cNvSpPr>
          <p:nvPr/>
        </p:nvSpPr>
        <p:spPr bwMode="auto">
          <a:xfrm>
            <a:off x="5489972" y="519113"/>
            <a:ext cx="161925" cy="216694"/>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48" name="Oval 16">
            <a:extLst>
              <a:ext uri="{FF2B5EF4-FFF2-40B4-BE49-F238E27FC236}">
                <a16:creationId xmlns:a16="http://schemas.microsoft.com/office/drawing/2014/main" id="{B83AA66E-B798-CBE9-632E-6537AB23AF79}"/>
              </a:ext>
            </a:extLst>
          </p:cNvPr>
          <p:cNvSpPr>
            <a:spLocks noChangeArrowheads="1"/>
          </p:cNvSpPr>
          <p:nvPr/>
        </p:nvSpPr>
        <p:spPr bwMode="auto">
          <a:xfrm>
            <a:off x="5489972" y="842963"/>
            <a:ext cx="161925" cy="216694"/>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49" name="Oval 17">
            <a:extLst>
              <a:ext uri="{FF2B5EF4-FFF2-40B4-BE49-F238E27FC236}">
                <a16:creationId xmlns:a16="http://schemas.microsoft.com/office/drawing/2014/main" id="{018AD86D-4B7C-059E-D672-047B06A3A608}"/>
              </a:ext>
            </a:extLst>
          </p:cNvPr>
          <p:cNvSpPr>
            <a:spLocks noChangeArrowheads="1"/>
          </p:cNvSpPr>
          <p:nvPr/>
        </p:nvSpPr>
        <p:spPr bwMode="auto">
          <a:xfrm>
            <a:off x="5489972" y="1275160"/>
            <a:ext cx="161925" cy="216694"/>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50" name="Oval 18">
            <a:extLst>
              <a:ext uri="{FF2B5EF4-FFF2-40B4-BE49-F238E27FC236}">
                <a16:creationId xmlns:a16="http://schemas.microsoft.com/office/drawing/2014/main" id="{096C0C1D-6C3F-28A3-4F3F-8F66DE554E25}"/>
              </a:ext>
            </a:extLst>
          </p:cNvPr>
          <p:cNvSpPr>
            <a:spLocks noChangeArrowheads="1"/>
          </p:cNvSpPr>
          <p:nvPr/>
        </p:nvSpPr>
        <p:spPr bwMode="auto">
          <a:xfrm>
            <a:off x="5922169" y="1113235"/>
            <a:ext cx="161925" cy="216694"/>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51" name="Text Box 19">
            <a:extLst>
              <a:ext uri="{FF2B5EF4-FFF2-40B4-BE49-F238E27FC236}">
                <a16:creationId xmlns:a16="http://schemas.microsoft.com/office/drawing/2014/main" id="{27BBF3E6-AC4D-16C1-2E77-40038DDFD2A2}"/>
              </a:ext>
            </a:extLst>
          </p:cNvPr>
          <p:cNvSpPr txBox="1">
            <a:spLocks noChangeArrowheads="1"/>
          </p:cNvSpPr>
          <p:nvPr/>
        </p:nvSpPr>
        <p:spPr bwMode="auto">
          <a:xfrm>
            <a:off x="6354366" y="1059657"/>
            <a:ext cx="1079897"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1500">
                <a:cs typeface="ＭＳ Ｐゴシック" charset="0"/>
              </a:rPr>
              <a:t>CHD</a:t>
            </a:r>
          </a:p>
        </p:txBody>
      </p:sp>
      <p:sp>
        <p:nvSpPr>
          <p:cNvPr id="44052" name="Line 20">
            <a:extLst>
              <a:ext uri="{FF2B5EF4-FFF2-40B4-BE49-F238E27FC236}">
                <a16:creationId xmlns:a16="http://schemas.microsoft.com/office/drawing/2014/main" id="{E02FBC45-CFFB-DC9F-8BF7-7FE52E42DF4D}"/>
              </a:ext>
            </a:extLst>
          </p:cNvPr>
          <p:cNvSpPr>
            <a:spLocks noChangeShapeType="1"/>
          </p:cNvSpPr>
          <p:nvPr/>
        </p:nvSpPr>
        <p:spPr bwMode="auto">
          <a:xfrm>
            <a:off x="2627710" y="2463404"/>
            <a:ext cx="3673078"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sz="1800">
              <a:latin typeface="Times New Roman" charset="0"/>
              <a:ea typeface="ＭＳ Ｐゴシック" charset="0"/>
            </a:endParaRPr>
          </a:p>
        </p:txBody>
      </p:sp>
      <p:sp>
        <p:nvSpPr>
          <p:cNvPr id="44053" name="Text Box 21">
            <a:extLst>
              <a:ext uri="{FF2B5EF4-FFF2-40B4-BE49-F238E27FC236}">
                <a16:creationId xmlns:a16="http://schemas.microsoft.com/office/drawing/2014/main" id="{FB20F791-51FD-D89D-0BAC-413CAADB7F63}"/>
              </a:ext>
            </a:extLst>
          </p:cNvPr>
          <p:cNvSpPr txBox="1">
            <a:spLocks noChangeArrowheads="1"/>
          </p:cNvSpPr>
          <p:nvPr/>
        </p:nvSpPr>
        <p:spPr bwMode="auto">
          <a:xfrm>
            <a:off x="3058717" y="2120504"/>
            <a:ext cx="113466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1800">
                <a:cs typeface="ＭＳ Ｐゴシック" charset="0"/>
              </a:rPr>
              <a:t>2 years</a:t>
            </a:r>
          </a:p>
        </p:txBody>
      </p:sp>
      <p:sp>
        <p:nvSpPr>
          <p:cNvPr id="44054" name="Text Box 22">
            <a:extLst>
              <a:ext uri="{FF2B5EF4-FFF2-40B4-BE49-F238E27FC236}">
                <a16:creationId xmlns:a16="http://schemas.microsoft.com/office/drawing/2014/main" id="{22EC7D92-3BF5-C02F-1B24-C6AAE916FAE8}"/>
              </a:ext>
            </a:extLst>
          </p:cNvPr>
          <p:cNvSpPr txBox="1">
            <a:spLocks noChangeArrowheads="1"/>
          </p:cNvSpPr>
          <p:nvPr/>
        </p:nvSpPr>
        <p:spPr bwMode="auto">
          <a:xfrm>
            <a:off x="4408885" y="2120504"/>
            <a:ext cx="113466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1800">
                <a:cs typeface="ＭＳ Ｐゴシック" charset="0"/>
              </a:rPr>
              <a:t>2 years</a:t>
            </a:r>
          </a:p>
        </p:txBody>
      </p:sp>
      <p:sp>
        <p:nvSpPr>
          <p:cNvPr id="44055" name="Text Box 23">
            <a:extLst>
              <a:ext uri="{FF2B5EF4-FFF2-40B4-BE49-F238E27FC236}">
                <a16:creationId xmlns:a16="http://schemas.microsoft.com/office/drawing/2014/main" id="{D165D05E-5F6C-DD44-DEAF-F58790443F4C}"/>
              </a:ext>
            </a:extLst>
          </p:cNvPr>
          <p:cNvSpPr txBox="1">
            <a:spLocks noChangeArrowheads="1"/>
          </p:cNvSpPr>
          <p:nvPr/>
        </p:nvSpPr>
        <p:spPr bwMode="auto">
          <a:xfrm>
            <a:off x="1143001" y="2680098"/>
            <a:ext cx="6993731" cy="2585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1350" b="1" dirty="0">
                <a:cs typeface="ＭＳ Ｐゴシック" charset="0"/>
              </a:rPr>
              <a:t>Cohort analysis1</a:t>
            </a:r>
            <a:r>
              <a:rPr lang="en-US" sz="1350" dirty="0">
                <a:cs typeface="ＭＳ Ｐゴシック" charset="0"/>
              </a:rPr>
              <a:t> </a:t>
            </a:r>
            <a:r>
              <a:rPr lang="en-US" sz="1350" dirty="0">
                <a:cs typeface="ＭＳ Ｐゴシック" charset="0"/>
                <a:sym typeface="Wingdings" charset="0"/>
              </a:rPr>
              <a:t></a:t>
            </a:r>
            <a:r>
              <a:rPr lang="en-US" sz="1350" dirty="0">
                <a:cs typeface="ＭＳ Ｐゴシック" charset="0"/>
              </a:rPr>
              <a:t> I(</a:t>
            </a:r>
            <a:r>
              <a:rPr lang="en-US" sz="1350" b="1" dirty="0">
                <a:solidFill>
                  <a:srgbClr val="000099"/>
                </a:solidFill>
                <a:cs typeface="ＭＳ Ｐゴシック" charset="0"/>
              </a:rPr>
              <a:t>current users</a:t>
            </a:r>
            <a:r>
              <a:rPr lang="en-US" sz="1350" dirty="0">
                <a:cs typeface="ＭＳ Ｐゴシック" charset="0"/>
              </a:rPr>
              <a:t>) = 1/10 PY  = 0.1         I (</a:t>
            </a:r>
            <a:r>
              <a:rPr lang="en-US" sz="1350" b="1" dirty="0">
                <a:solidFill>
                  <a:srgbClr val="000099"/>
                </a:solidFill>
                <a:cs typeface="ＭＳ Ｐゴシック" charset="0"/>
              </a:rPr>
              <a:t>never</a:t>
            </a:r>
            <a:r>
              <a:rPr lang="en-US" sz="1350" dirty="0">
                <a:cs typeface="ＭＳ Ｐゴシック" charset="0"/>
              </a:rPr>
              <a:t>) = 1/8 PY  =  0.125	 				</a:t>
            </a:r>
            <a:r>
              <a:rPr lang="en-US" sz="1350" b="1" dirty="0">
                <a:cs typeface="ＭＳ Ｐゴシック" charset="0"/>
              </a:rPr>
              <a:t>RATE RATIO = 0.8</a:t>
            </a:r>
          </a:p>
          <a:p>
            <a:pPr eaLnBrk="1" hangingPunct="1">
              <a:spcBef>
                <a:spcPct val="50000"/>
              </a:spcBef>
              <a:defRPr/>
            </a:pPr>
            <a:endParaRPr lang="en-US" sz="1350" dirty="0">
              <a:cs typeface="ＭＳ Ｐゴシック" charset="0"/>
            </a:endParaRPr>
          </a:p>
          <a:p>
            <a:pPr eaLnBrk="1" hangingPunct="1">
              <a:spcBef>
                <a:spcPct val="50000"/>
              </a:spcBef>
              <a:defRPr/>
            </a:pPr>
            <a:r>
              <a:rPr lang="en-US" sz="1350" b="1" dirty="0">
                <a:cs typeface="ＭＳ Ｐゴシック" charset="0"/>
              </a:rPr>
              <a:t>Cohort analysis2</a:t>
            </a:r>
            <a:r>
              <a:rPr lang="en-US" sz="1350" dirty="0">
                <a:cs typeface="ＭＳ Ｐゴシック" charset="0"/>
              </a:rPr>
              <a:t> </a:t>
            </a:r>
            <a:r>
              <a:rPr lang="en-US" sz="1350" dirty="0">
                <a:cs typeface="ＭＳ Ｐゴシック" charset="0"/>
                <a:sym typeface="Wingdings" charset="0"/>
              </a:rPr>
              <a:t></a:t>
            </a:r>
            <a:r>
              <a:rPr lang="en-US" sz="1350" dirty="0">
                <a:cs typeface="ＭＳ Ｐゴシック" charset="0"/>
              </a:rPr>
              <a:t> I(</a:t>
            </a:r>
            <a:r>
              <a:rPr lang="en-US" sz="1350" b="1" dirty="0">
                <a:solidFill>
                  <a:srgbClr val="000099"/>
                </a:solidFill>
                <a:cs typeface="ＭＳ Ｐゴシック" charset="0"/>
              </a:rPr>
              <a:t>users</a:t>
            </a:r>
            <a:r>
              <a:rPr lang="en-US" sz="1350" dirty="0">
                <a:cs typeface="ＭＳ Ｐゴシック" charset="0"/>
              </a:rPr>
              <a:t>) = 1/10 PY  = 0.1          I (</a:t>
            </a:r>
            <a:r>
              <a:rPr lang="en-US" sz="1350" b="1" dirty="0">
                <a:solidFill>
                  <a:srgbClr val="000099"/>
                </a:solidFill>
                <a:cs typeface="ＭＳ Ｐゴシック" charset="0"/>
              </a:rPr>
              <a:t>non-users</a:t>
            </a:r>
            <a:r>
              <a:rPr lang="en-US" sz="1350" dirty="0">
                <a:cs typeface="ＭＳ Ｐゴシック" charset="0"/>
              </a:rPr>
              <a:t>)= 2/10 PY  =  0.2   					</a:t>
            </a:r>
            <a:r>
              <a:rPr lang="en-US" sz="1350" b="1" dirty="0">
                <a:cs typeface="ＭＳ Ｐゴシック" charset="0"/>
              </a:rPr>
              <a:t>RATE RATIO = 0.5</a:t>
            </a:r>
          </a:p>
          <a:p>
            <a:pPr eaLnBrk="1" hangingPunct="1">
              <a:spcBef>
                <a:spcPct val="50000"/>
              </a:spcBef>
              <a:defRPr/>
            </a:pPr>
            <a:endParaRPr lang="en-US" sz="1350" b="1" dirty="0">
              <a:cs typeface="ＭＳ Ｐゴシック" charset="0"/>
            </a:endParaRPr>
          </a:p>
          <a:p>
            <a:pPr eaLnBrk="1" hangingPunct="1">
              <a:spcBef>
                <a:spcPct val="50000"/>
              </a:spcBef>
              <a:defRPr/>
            </a:pPr>
            <a:r>
              <a:rPr lang="en-US" sz="1350" b="1" dirty="0">
                <a:cs typeface="ＭＳ Ｐゴシック" charset="0"/>
              </a:rPr>
              <a:t>Cohort analysis2</a:t>
            </a:r>
            <a:r>
              <a:rPr lang="en-US" sz="1350" dirty="0">
                <a:cs typeface="ＭＳ Ｐゴシック" charset="0"/>
              </a:rPr>
              <a:t> </a:t>
            </a:r>
            <a:r>
              <a:rPr lang="en-US" sz="1350" dirty="0">
                <a:cs typeface="ＭＳ Ｐゴシック" charset="0"/>
                <a:sym typeface="Wingdings" charset="0"/>
              </a:rPr>
              <a:t></a:t>
            </a:r>
            <a:r>
              <a:rPr lang="en-US" sz="1350" dirty="0">
                <a:cs typeface="ＭＳ Ｐゴシック" charset="0"/>
              </a:rPr>
              <a:t> I(</a:t>
            </a:r>
            <a:r>
              <a:rPr lang="en-US" sz="1350" b="1" dirty="0">
                <a:solidFill>
                  <a:srgbClr val="000099"/>
                </a:solidFill>
                <a:cs typeface="ＭＳ Ｐゴシック" charset="0"/>
              </a:rPr>
              <a:t>initiators</a:t>
            </a:r>
            <a:r>
              <a:rPr lang="en-US" sz="1350" dirty="0">
                <a:cs typeface="ＭＳ Ｐゴシック" charset="0"/>
              </a:rPr>
              <a:t>) = 2/12 PY = 0.17   I(</a:t>
            </a:r>
            <a:r>
              <a:rPr lang="en-US" sz="1350" b="1" dirty="0">
                <a:solidFill>
                  <a:srgbClr val="000099"/>
                </a:solidFill>
                <a:cs typeface="ＭＳ Ｐゴシック" charset="0"/>
              </a:rPr>
              <a:t>non-initiators</a:t>
            </a:r>
            <a:r>
              <a:rPr lang="en-US" sz="1350" dirty="0">
                <a:cs typeface="ＭＳ Ｐゴシック" charset="0"/>
              </a:rPr>
              <a:t>) =1/8 PY = 0.125</a:t>
            </a:r>
          </a:p>
          <a:p>
            <a:pPr eaLnBrk="1" hangingPunct="1">
              <a:spcBef>
                <a:spcPct val="50000"/>
              </a:spcBef>
              <a:defRPr/>
            </a:pPr>
            <a:r>
              <a:rPr lang="en-US" sz="1350" dirty="0">
                <a:cs typeface="ＭＳ Ｐゴシック" charset="0"/>
              </a:rPr>
              <a:t>				</a:t>
            </a:r>
            <a:r>
              <a:rPr lang="en-US" sz="1350" b="1" dirty="0">
                <a:cs typeface="ＭＳ Ｐゴシック" charset="0"/>
              </a:rPr>
              <a:t>RATE RATIO = 1.36</a:t>
            </a:r>
          </a:p>
          <a:p>
            <a:pPr eaLnBrk="1" hangingPunct="1">
              <a:spcBef>
                <a:spcPct val="50000"/>
              </a:spcBef>
              <a:defRPr/>
            </a:pPr>
            <a:endParaRPr lang="en-US" sz="1350" dirty="0">
              <a:cs typeface="ＭＳ Ｐゴシック" charset="0"/>
            </a:endParaRPr>
          </a:p>
        </p:txBody>
      </p:sp>
      <p:sp>
        <p:nvSpPr>
          <p:cNvPr id="44056" name="Rectangle 24">
            <a:extLst>
              <a:ext uri="{FF2B5EF4-FFF2-40B4-BE49-F238E27FC236}">
                <a16:creationId xmlns:a16="http://schemas.microsoft.com/office/drawing/2014/main" id="{9B21FFFD-A430-0312-A6D3-7675A565045E}"/>
              </a:ext>
            </a:extLst>
          </p:cNvPr>
          <p:cNvSpPr>
            <a:spLocks noChangeArrowheads="1"/>
          </p:cNvSpPr>
          <p:nvPr/>
        </p:nvSpPr>
        <p:spPr bwMode="auto">
          <a:xfrm>
            <a:off x="2843213" y="1600201"/>
            <a:ext cx="1350169" cy="107156"/>
          </a:xfrm>
          <a:prstGeom prst="rect">
            <a:avLst/>
          </a:prstGeom>
          <a:solidFill>
            <a:srgbClr val="99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57" name="Rectangle 25">
            <a:extLst>
              <a:ext uri="{FF2B5EF4-FFF2-40B4-BE49-F238E27FC236}">
                <a16:creationId xmlns:a16="http://schemas.microsoft.com/office/drawing/2014/main" id="{91D43E5B-E958-B1C5-F672-E27874124116}"/>
              </a:ext>
            </a:extLst>
          </p:cNvPr>
          <p:cNvSpPr>
            <a:spLocks noChangeArrowheads="1"/>
          </p:cNvSpPr>
          <p:nvPr/>
        </p:nvSpPr>
        <p:spPr bwMode="auto">
          <a:xfrm>
            <a:off x="4193382" y="1600201"/>
            <a:ext cx="1350169" cy="107156"/>
          </a:xfrm>
          <a:prstGeom prst="rect">
            <a:avLst/>
          </a:prstGeom>
          <a:solidFill>
            <a:srgbClr val="99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58" name="Rectangle 26">
            <a:extLst>
              <a:ext uri="{FF2B5EF4-FFF2-40B4-BE49-F238E27FC236}">
                <a16:creationId xmlns:a16="http://schemas.microsoft.com/office/drawing/2014/main" id="{E6ECFC61-7360-D1D9-79ED-77A56BF9E2F1}"/>
              </a:ext>
            </a:extLst>
          </p:cNvPr>
          <p:cNvSpPr>
            <a:spLocks noChangeArrowheads="1"/>
          </p:cNvSpPr>
          <p:nvPr/>
        </p:nvSpPr>
        <p:spPr bwMode="auto">
          <a:xfrm>
            <a:off x="2843213" y="1977629"/>
            <a:ext cx="1350169" cy="107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59" name="Rectangle 27">
            <a:extLst>
              <a:ext uri="{FF2B5EF4-FFF2-40B4-BE49-F238E27FC236}">
                <a16:creationId xmlns:a16="http://schemas.microsoft.com/office/drawing/2014/main" id="{7AB8A608-C548-0F80-8F69-5C77D115E5C9}"/>
              </a:ext>
            </a:extLst>
          </p:cNvPr>
          <p:cNvSpPr>
            <a:spLocks noChangeArrowheads="1"/>
          </p:cNvSpPr>
          <p:nvPr/>
        </p:nvSpPr>
        <p:spPr bwMode="auto">
          <a:xfrm>
            <a:off x="4193382" y="1977629"/>
            <a:ext cx="1350169" cy="107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60" name="Rectangle 28">
            <a:extLst>
              <a:ext uri="{FF2B5EF4-FFF2-40B4-BE49-F238E27FC236}">
                <a16:creationId xmlns:a16="http://schemas.microsoft.com/office/drawing/2014/main" id="{372DA660-F536-10D5-A653-F7E23FE3D1E9}"/>
              </a:ext>
            </a:extLst>
          </p:cNvPr>
          <p:cNvSpPr>
            <a:spLocks noChangeArrowheads="1"/>
          </p:cNvSpPr>
          <p:nvPr/>
        </p:nvSpPr>
        <p:spPr bwMode="auto">
          <a:xfrm>
            <a:off x="1494235" y="1977629"/>
            <a:ext cx="1350169" cy="107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61" name="Rectangle 29">
            <a:extLst>
              <a:ext uri="{FF2B5EF4-FFF2-40B4-BE49-F238E27FC236}">
                <a16:creationId xmlns:a16="http://schemas.microsoft.com/office/drawing/2014/main" id="{321C49BB-2AEF-B344-4A59-466F1FD5FB51}"/>
              </a:ext>
            </a:extLst>
          </p:cNvPr>
          <p:cNvSpPr>
            <a:spLocks noChangeArrowheads="1"/>
          </p:cNvSpPr>
          <p:nvPr/>
        </p:nvSpPr>
        <p:spPr bwMode="auto">
          <a:xfrm>
            <a:off x="1494235" y="1600201"/>
            <a:ext cx="1350169" cy="107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62" name="Rectangle 30">
            <a:extLst>
              <a:ext uri="{FF2B5EF4-FFF2-40B4-BE49-F238E27FC236}">
                <a16:creationId xmlns:a16="http://schemas.microsoft.com/office/drawing/2014/main" id="{B368A74D-3569-1B26-C858-1E9E9BA60A51}"/>
              </a:ext>
            </a:extLst>
          </p:cNvPr>
          <p:cNvSpPr>
            <a:spLocks noChangeArrowheads="1"/>
          </p:cNvSpPr>
          <p:nvPr/>
        </p:nvSpPr>
        <p:spPr bwMode="auto">
          <a:xfrm>
            <a:off x="1494235" y="1329929"/>
            <a:ext cx="1350169" cy="107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63" name="Rectangle 31">
            <a:extLst>
              <a:ext uri="{FF2B5EF4-FFF2-40B4-BE49-F238E27FC236}">
                <a16:creationId xmlns:a16="http://schemas.microsoft.com/office/drawing/2014/main" id="{4A804A40-6D53-D4AA-2F4A-94BE2CDEAE64}"/>
              </a:ext>
            </a:extLst>
          </p:cNvPr>
          <p:cNvSpPr>
            <a:spLocks noChangeArrowheads="1"/>
          </p:cNvSpPr>
          <p:nvPr/>
        </p:nvSpPr>
        <p:spPr bwMode="auto">
          <a:xfrm>
            <a:off x="1494235" y="897732"/>
            <a:ext cx="1350169" cy="107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latin typeface="Times New Roman" charset="0"/>
              <a:ea typeface="ＭＳ Ｐゴシック" charset="0"/>
            </a:endParaRPr>
          </a:p>
        </p:txBody>
      </p:sp>
      <p:sp>
        <p:nvSpPr>
          <p:cNvPr id="44064" name="Rectangle 32">
            <a:extLst>
              <a:ext uri="{FF2B5EF4-FFF2-40B4-BE49-F238E27FC236}">
                <a16:creationId xmlns:a16="http://schemas.microsoft.com/office/drawing/2014/main" id="{8F488A64-DC43-7864-BD66-A1E9675787CA}"/>
              </a:ext>
            </a:extLst>
          </p:cNvPr>
          <p:cNvSpPr>
            <a:spLocks noChangeArrowheads="1"/>
          </p:cNvSpPr>
          <p:nvPr/>
        </p:nvSpPr>
        <p:spPr bwMode="auto">
          <a:xfrm>
            <a:off x="1494235" y="573882"/>
            <a:ext cx="1350169" cy="107156"/>
          </a:xfrm>
          <a:prstGeom prst="rect">
            <a:avLst/>
          </a:prstGeom>
          <a:solidFill>
            <a:srgbClr val="99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sz="1800">
              <a:solidFill>
                <a:srgbClr val="339966"/>
              </a:solidFill>
              <a:latin typeface="Times New Roman" charset="0"/>
              <a:ea typeface="ＭＳ Ｐゴシック" charset="0"/>
            </a:endParaRPr>
          </a:p>
        </p:txBody>
      </p:sp>
      <p:sp>
        <p:nvSpPr>
          <p:cNvPr id="44065" name="Text Box 34">
            <a:extLst>
              <a:ext uri="{FF2B5EF4-FFF2-40B4-BE49-F238E27FC236}">
                <a16:creationId xmlns:a16="http://schemas.microsoft.com/office/drawing/2014/main" id="{98693FC6-A6E5-7CE1-DF64-96AFE341CCC9}"/>
              </a:ext>
            </a:extLst>
          </p:cNvPr>
          <p:cNvSpPr txBox="1">
            <a:spLocks noChangeArrowheads="1"/>
          </p:cNvSpPr>
          <p:nvPr/>
        </p:nvSpPr>
        <p:spPr bwMode="auto">
          <a:xfrm>
            <a:off x="1546622" y="141685"/>
            <a:ext cx="1243013" cy="323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GB" sz="1500"/>
              <a:t>Study starts</a:t>
            </a:r>
          </a:p>
        </p:txBody>
      </p:sp>
      <p:sp>
        <p:nvSpPr>
          <p:cNvPr id="44066" name="Line 35">
            <a:extLst>
              <a:ext uri="{FF2B5EF4-FFF2-40B4-BE49-F238E27FC236}">
                <a16:creationId xmlns:a16="http://schemas.microsoft.com/office/drawing/2014/main" id="{30843C70-2F84-F3C3-2AAE-9B8AD67C3904}"/>
              </a:ext>
            </a:extLst>
          </p:cNvPr>
          <p:cNvSpPr>
            <a:spLocks noChangeShapeType="1"/>
          </p:cNvSpPr>
          <p:nvPr/>
        </p:nvSpPr>
        <p:spPr bwMode="auto">
          <a:xfrm>
            <a:off x="2574131" y="357188"/>
            <a:ext cx="161925" cy="108347"/>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GB" sz="1800">
              <a:latin typeface="Times New Roman" charset="0"/>
              <a:ea typeface="ＭＳ Ｐゴシック" charset="0"/>
            </a:endParaRPr>
          </a:p>
        </p:txBody>
      </p:sp>
      <p:sp>
        <p:nvSpPr>
          <p:cNvPr id="44067" name="Text Box 38">
            <a:extLst>
              <a:ext uri="{FF2B5EF4-FFF2-40B4-BE49-F238E27FC236}">
                <a16:creationId xmlns:a16="http://schemas.microsoft.com/office/drawing/2014/main" id="{5AE25192-426A-9D8C-488B-FCBA75B2A23F}"/>
              </a:ext>
            </a:extLst>
          </p:cNvPr>
          <p:cNvSpPr txBox="1">
            <a:spLocks noChangeArrowheads="1"/>
          </p:cNvSpPr>
          <p:nvPr/>
        </p:nvSpPr>
        <p:spPr bwMode="auto">
          <a:xfrm>
            <a:off x="1331119" y="4893469"/>
            <a:ext cx="216098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GB" sz="1200"/>
              <a:t>Not from Hernan et al.</a:t>
            </a:r>
          </a:p>
        </p:txBody>
      </p:sp>
    </p:spTree>
    <p:extLst>
      <p:ext uri="{BB962C8B-B14F-4D97-AF65-F5344CB8AC3E}">
        <p14:creationId xmlns:p14="http://schemas.microsoft.com/office/powerpoint/2010/main" val="2049258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609203D-3C7F-14A4-8D94-D377416894CF}"/>
              </a:ext>
            </a:extLst>
          </p:cNvPr>
          <p:cNvSpPr>
            <a:spLocks noGrp="1"/>
          </p:cNvSpPr>
          <p:nvPr>
            <p:ph type="title"/>
          </p:nvPr>
        </p:nvSpPr>
        <p:spPr>
          <a:xfrm>
            <a:off x="1657350" y="195486"/>
            <a:ext cx="5829300" cy="857250"/>
          </a:xfrm>
        </p:spPr>
        <p:txBody>
          <a:bodyPr/>
          <a:lstStyle/>
          <a:p>
            <a:r>
              <a:rPr lang="en-GB" dirty="0"/>
              <a:t>Back to the HRT example</a:t>
            </a:r>
          </a:p>
        </p:txBody>
      </p:sp>
      <p:pic>
        <p:nvPicPr>
          <p:cNvPr id="5" name="Immagine 4">
            <a:extLst>
              <a:ext uri="{FF2B5EF4-FFF2-40B4-BE49-F238E27FC236}">
                <a16:creationId xmlns:a16="http://schemas.microsoft.com/office/drawing/2014/main" id="{C7AFF13C-66A7-21C0-8D6E-F425599BCBC7}"/>
              </a:ext>
            </a:extLst>
          </p:cNvPr>
          <p:cNvPicPr>
            <a:picLocks noChangeAspect="1"/>
          </p:cNvPicPr>
          <p:nvPr/>
        </p:nvPicPr>
        <p:blipFill>
          <a:blip r:embed="rId2"/>
          <a:stretch>
            <a:fillRect/>
          </a:stretch>
        </p:blipFill>
        <p:spPr>
          <a:xfrm>
            <a:off x="899592" y="866475"/>
            <a:ext cx="6728050" cy="3124156"/>
          </a:xfrm>
          <a:prstGeom prst="rect">
            <a:avLst/>
          </a:prstGeom>
        </p:spPr>
      </p:pic>
      <p:sp>
        <p:nvSpPr>
          <p:cNvPr id="6" name="CasellaDiTesto 5">
            <a:extLst>
              <a:ext uri="{FF2B5EF4-FFF2-40B4-BE49-F238E27FC236}">
                <a16:creationId xmlns:a16="http://schemas.microsoft.com/office/drawing/2014/main" id="{7A128B3D-015F-C04E-CF79-1849F6AF8CE0}"/>
              </a:ext>
            </a:extLst>
          </p:cNvPr>
          <p:cNvSpPr txBox="1"/>
          <p:nvPr/>
        </p:nvSpPr>
        <p:spPr>
          <a:xfrm>
            <a:off x="1223628" y="4007699"/>
            <a:ext cx="6642738" cy="369332"/>
          </a:xfrm>
          <a:prstGeom prst="rect">
            <a:avLst/>
          </a:prstGeom>
          <a:noFill/>
        </p:spPr>
        <p:txBody>
          <a:bodyPr wrap="square" rtlCol="0">
            <a:spAutoFit/>
          </a:bodyPr>
          <a:lstStyle/>
          <a:p>
            <a:r>
              <a:rPr lang="en-GB" sz="1800" dirty="0">
                <a:latin typeface="+mn-lt"/>
              </a:rPr>
              <a:t>The observational study should mimic the characteristics above</a:t>
            </a:r>
          </a:p>
        </p:txBody>
      </p:sp>
      <p:sp>
        <p:nvSpPr>
          <p:cNvPr id="7" name="CasellaDiTesto 6">
            <a:extLst>
              <a:ext uri="{FF2B5EF4-FFF2-40B4-BE49-F238E27FC236}">
                <a16:creationId xmlns:a16="http://schemas.microsoft.com/office/drawing/2014/main" id="{C883F03D-4A92-D5D4-27D7-0055B2D8AC40}"/>
              </a:ext>
            </a:extLst>
          </p:cNvPr>
          <p:cNvSpPr txBox="1"/>
          <p:nvPr/>
        </p:nvSpPr>
        <p:spPr>
          <a:xfrm>
            <a:off x="1385646" y="4731991"/>
            <a:ext cx="4482498" cy="276999"/>
          </a:xfrm>
          <a:prstGeom prst="rect">
            <a:avLst/>
          </a:prstGeom>
          <a:noFill/>
        </p:spPr>
        <p:txBody>
          <a:bodyPr wrap="square" rtlCol="0">
            <a:spAutoFit/>
          </a:bodyPr>
          <a:lstStyle/>
          <a:p>
            <a:r>
              <a:rPr lang="en-GB" sz="1200" dirty="0">
                <a:latin typeface="+mn-lt"/>
              </a:rPr>
              <a:t>Hernan M &amp; Robins J. Am J </a:t>
            </a:r>
            <a:r>
              <a:rPr lang="en-GB" sz="1200" dirty="0" err="1">
                <a:latin typeface="+mn-lt"/>
              </a:rPr>
              <a:t>Epidemiol</a:t>
            </a:r>
            <a:r>
              <a:rPr lang="en-GB" sz="1200" dirty="0">
                <a:latin typeface="+mn-lt"/>
              </a:rPr>
              <a:t> 2016;183:758-64</a:t>
            </a:r>
          </a:p>
        </p:txBody>
      </p:sp>
    </p:spTree>
    <p:extLst>
      <p:ext uri="{BB962C8B-B14F-4D97-AF65-F5344CB8AC3E}">
        <p14:creationId xmlns:p14="http://schemas.microsoft.com/office/powerpoint/2010/main" val="3943066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286C07B-EAF1-14B4-9428-354DB9AD445A}"/>
              </a:ext>
            </a:extLst>
          </p:cNvPr>
          <p:cNvPicPr>
            <a:picLocks noChangeAspect="1"/>
          </p:cNvPicPr>
          <p:nvPr/>
        </p:nvPicPr>
        <p:blipFill>
          <a:blip r:embed="rId2"/>
          <a:stretch>
            <a:fillRect/>
          </a:stretch>
        </p:blipFill>
        <p:spPr>
          <a:xfrm>
            <a:off x="662354" y="2264267"/>
            <a:ext cx="7772400" cy="2395470"/>
          </a:xfrm>
          <a:prstGeom prst="rect">
            <a:avLst/>
          </a:prstGeom>
        </p:spPr>
      </p:pic>
      <p:pic>
        <p:nvPicPr>
          <p:cNvPr id="4" name="Immagine 3">
            <a:extLst>
              <a:ext uri="{FF2B5EF4-FFF2-40B4-BE49-F238E27FC236}">
                <a16:creationId xmlns:a16="http://schemas.microsoft.com/office/drawing/2014/main" id="{0ED4CC64-3936-4859-F321-B28E95A47CBD}"/>
              </a:ext>
            </a:extLst>
          </p:cNvPr>
          <p:cNvPicPr>
            <a:picLocks noChangeAspect="1"/>
          </p:cNvPicPr>
          <p:nvPr/>
        </p:nvPicPr>
        <p:blipFill>
          <a:blip r:embed="rId3"/>
          <a:stretch>
            <a:fillRect/>
          </a:stretch>
        </p:blipFill>
        <p:spPr>
          <a:xfrm>
            <a:off x="2483768" y="123478"/>
            <a:ext cx="4390256" cy="1855750"/>
          </a:xfrm>
          <a:prstGeom prst="rect">
            <a:avLst/>
          </a:prstGeom>
        </p:spPr>
      </p:pic>
      <p:sp>
        <p:nvSpPr>
          <p:cNvPr id="2" name="CasellaDiTesto 1">
            <a:extLst>
              <a:ext uri="{FF2B5EF4-FFF2-40B4-BE49-F238E27FC236}">
                <a16:creationId xmlns:a16="http://schemas.microsoft.com/office/drawing/2014/main" id="{686F9BB6-A1B1-5A77-90A7-B51880149201}"/>
              </a:ext>
            </a:extLst>
          </p:cNvPr>
          <p:cNvSpPr txBox="1"/>
          <p:nvPr/>
        </p:nvSpPr>
        <p:spPr>
          <a:xfrm>
            <a:off x="251520" y="4876006"/>
            <a:ext cx="2736304" cy="307777"/>
          </a:xfrm>
          <a:prstGeom prst="rect">
            <a:avLst/>
          </a:prstGeom>
          <a:noFill/>
        </p:spPr>
        <p:txBody>
          <a:bodyPr wrap="square" rtlCol="0">
            <a:spAutoFit/>
          </a:bodyPr>
          <a:lstStyle/>
          <a:p>
            <a:r>
              <a:rPr lang="it-IT" sz="1400" dirty="0">
                <a:latin typeface="+mj-lt"/>
              </a:rPr>
              <a:t>BMJ Open 2023;13:e074626</a:t>
            </a:r>
          </a:p>
        </p:txBody>
      </p:sp>
    </p:spTree>
    <p:extLst>
      <p:ext uri="{BB962C8B-B14F-4D97-AF65-F5344CB8AC3E}">
        <p14:creationId xmlns:p14="http://schemas.microsoft.com/office/powerpoint/2010/main" val="809142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9CD7F4-C05D-0E88-4C9D-FB65B70FF394}"/>
              </a:ext>
            </a:extLst>
          </p:cNvPr>
          <p:cNvSpPr>
            <a:spLocks noGrp="1"/>
          </p:cNvSpPr>
          <p:nvPr>
            <p:ph type="title"/>
          </p:nvPr>
        </p:nvSpPr>
        <p:spPr>
          <a:xfrm>
            <a:off x="392326" y="99329"/>
            <a:ext cx="8486003" cy="857250"/>
          </a:xfrm>
        </p:spPr>
        <p:txBody>
          <a:bodyPr/>
          <a:lstStyle/>
          <a:p>
            <a:r>
              <a:rPr lang="en-GB" dirty="0" err="1"/>
              <a:t>Esempio</a:t>
            </a:r>
            <a:r>
              <a:rPr lang="en-GB" dirty="0"/>
              <a:t> di TTE</a:t>
            </a:r>
          </a:p>
        </p:txBody>
      </p:sp>
      <p:pic>
        <p:nvPicPr>
          <p:cNvPr id="3" name="Immagine 2">
            <a:extLst>
              <a:ext uri="{FF2B5EF4-FFF2-40B4-BE49-F238E27FC236}">
                <a16:creationId xmlns:a16="http://schemas.microsoft.com/office/drawing/2014/main" id="{971A1546-6AC8-1A0D-013A-D73AFA768116}"/>
              </a:ext>
            </a:extLst>
          </p:cNvPr>
          <p:cNvPicPr>
            <a:picLocks noChangeAspect="1"/>
          </p:cNvPicPr>
          <p:nvPr/>
        </p:nvPicPr>
        <p:blipFill>
          <a:blip r:embed="rId2"/>
          <a:stretch>
            <a:fillRect/>
          </a:stretch>
        </p:blipFill>
        <p:spPr>
          <a:xfrm>
            <a:off x="1124465" y="786276"/>
            <a:ext cx="6895070" cy="4272194"/>
          </a:xfrm>
          <a:prstGeom prst="rect">
            <a:avLst/>
          </a:prstGeom>
        </p:spPr>
      </p:pic>
      <p:sp>
        <p:nvSpPr>
          <p:cNvPr id="6" name="Ovale 5">
            <a:extLst>
              <a:ext uri="{FF2B5EF4-FFF2-40B4-BE49-F238E27FC236}">
                <a16:creationId xmlns:a16="http://schemas.microsoft.com/office/drawing/2014/main" id="{613F4AE1-C842-DECC-EC84-2651DF88204E}"/>
              </a:ext>
            </a:extLst>
          </p:cNvPr>
          <p:cNvSpPr/>
          <p:nvPr/>
        </p:nvSpPr>
        <p:spPr>
          <a:xfrm>
            <a:off x="602392" y="2761735"/>
            <a:ext cx="4086998" cy="7136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dirty="0"/>
          </a:p>
        </p:txBody>
      </p:sp>
      <p:sp>
        <p:nvSpPr>
          <p:cNvPr id="8" name="Ovale 7">
            <a:extLst>
              <a:ext uri="{FF2B5EF4-FFF2-40B4-BE49-F238E27FC236}">
                <a16:creationId xmlns:a16="http://schemas.microsoft.com/office/drawing/2014/main" id="{B4A5234E-B58B-F723-BE08-8DB87624267B}"/>
              </a:ext>
            </a:extLst>
          </p:cNvPr>
          <p:cNvSpPr/>
          <p:nvPr/>
        </p:nvSpPr>
        <p:spPr>
          <a:xfrm>
            <a:off x="602392" y="3952618"/>
            <a:ext cx="4086998" cy="7136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dirty="0"/>
          </a:p>
        </p:txBody>
      </p:sp>
      <p:sp>
        <p:nvSpPr>
          <p:cNvPr id="9" name="Ovale 8">
            <a:extLst>
              <a:ext uri="{FF2B5EF4-FFF2-40B4-BE49-F238E27FC236}">
                <a16:creationId xmlns:a16="http://schemas.microsoft.com/office/drawing/2014/main" id="{0FED5673-56E5-4F80-DAA9-B3EFF701CB9F}"/>
              </a:ext>
            </a:extLst>
          </p:cNvPr>
          <p:cNvSpPr/>
          <p:nvPr/>
        </p:nvSpPr>
        <p:spPr>
          <a:xfrm>
            <a:off x="4099354" y="2922373"/>
            <a:ext cx="4086998" cy="71360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dirty="0"/>
          </a:p>
        </p:txBody>
      </p:sp>
    </p:spTree>
    <p:extLst>
      <p:ext uri="{BB962C8B-B14F-4D97-AF65-F5344CB8AC3E}">
        <p14:creationId xmlns:p14="http://schemas.microsoft.com/office/powerpoint/2010/main" val="245495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7597E8FC-1CAA-0153-D460-A6CDE894FB0C}"/>
              </a:ext>
            </a:extLst>
          </p:cNvPr>
          <p:cNvSpPr>
            <a:spLocks noChangeArrowheads="1"/>
          </p:cNvSpPr>
          <p:nvPr/>
        </p:nvSpPr>
        <p:spPr bwMode="auto">
          <a:xfrm>
            <a:off x="1428750" y="114300"/>
            <a:ext cx="6400800"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b="1">
                <a:latin typeface="Verdana" charset="0"/>
                <a:ea typeface="ＭＳ Ｐゴシック" charset="0"/>
              </a:rPr>
              <a:t>Article conclusions</a:t>
            </a:r>
          </a:p>
          <a:p>
            <a:pPr>
              <a:defRPr/>
            </a:pPr>
            <a:endParaRPr lang="it-IT">
              <a:latin typeface="Verdana" charset="0"/>
              <a:ea typeface="ＭＳ Ｐゴシック" charset="0"/>
            </a:endParaRPr>
          </a:p>
          <a:p>
            <a:pPr algn="just">
              <a:defRPr/>
            </a:pPr>
            <a:r>
              <a:rPr lang="en-GB">
                <a:latin typeface="Verdana" charset="0"/>
                <a:ea typeface="ＭＳ Ｐゴシック" charset="0"/>
              </a:rPr>
              <a:t>Results from WHI indicate that the combined postmenopausal hormones</a:t>
            </a:r>
            <a:r>
              <a:rPr lang="en-GB" baseline="30000">
                <a:latin typeface="Verdana" charset="0"/>
                <a:ea typeface="ＭＳ Ｐゴシック" charset="0"/>
              </a:rPr>
              <a:t> </a:t>
            </a:r>
            <a:r>
              <a:rPr lang="en-GB">
                <a:latin typeface="Verdana" charset="0"/>
                <a:ea typeface="ＭＳ Ｐゴシック" charset="0"/>
              </a:rPr>
              <a:t>CEE, 0.625 mg/d, plus MPA, 2.5 mg/d, should not be initiated</a:t>
            </a:r>
            <a:r>
              <a:rPr lang="en-GB" baseline="30000">
                <a:latin typeface="Verdana" charset="0"/>
                <a:ea typeface="ＭＳ Ｐゴシック" charset="0"/>
              </a:rPr>
              <a:t> </a:t>
            </a:r>
            <a:r>
              <a:rPr lang="en-GB">
                <a:latin typeface="Verdana" charset="0"/>
                <a:ea typeface="ＭＳ Ｐゴシック" charset="0"/>
              </a:rPr>
              <a:t>or continued for the primary prevention of CHD. In addition,</a:t>
            </a:r>
            <a:r>
              <a:rPr lang="en-GB" baseline="30000">
                <a:latin typeface="Verdana" charset="0"/>
                <a:ea typeface="ＭＳ Ｐゴシック" charset="0"/>
              </a:rPr>
              <a:t> </a:t>
            </a:r>
            <a:r>
              <a:rPr lang="en-GB">
                <a:latin typeface="Verdana" charset="0"/>
                <a:ea typeface="ＭＳ Ｐゴシック" charset="0"/>
              </a:rPr>
              <a:t>the substantial risks for cardiovascular disease and breast</a:t>
            </a:r>
            <a:r>
              <a:rPr lang="en-GB" baseline="30000">
                <a:latin typeface="Verdana" charset="0"/>
                <a:ea typeface="ＭＳ Ｐゴシック" charset="0"/>
              </a:rPr>
              <a:t> </a:t>
            </a:r>
            <a:r>
              <a:rPr lang="en-GB">
                <a:latin typeface="Verdana" charset="0"/>
                <a:ea typeface="ＭＳ Ｐゴシック" charset="0"/>
              </a:rPr>
              <a:t>cancer must be weighed against the benefit for fracture in selecting</a:t>
            </a:r>
            <a:r>
              <a:rPr lang="en-GB" baseline="30000">
                <a:latin typeface="Verdana" charset="0"/>
                <a:ea typeface="ＭＳ Ｐゴシック" charset="0"/>
              </a:rPr>
              <a:t> </a:t>
            </a:r>
            <a:r>
              <a:rPr lang="en-GB">
                <a:latin typeface="Verdana" charset="0"/>
                <a:ea typeface="ＭＳ Ｐゴシック" charset="0"/>
              </a:rPr>
              <a:t>from the available agents to prevent osteoporosis.</a:t>
            </a:r>
            <a:r>
              <a:rPr lang="en-GB" baseline="30000">
                <a:latin typeface="Verdana" charset="0"/>
                <a:ea typeface="ＭＳ Ｐゴシック" charset="0"/>
              </a:rPr>
              <a:t> </a:t>
            </a:r>
            <a:endParaRPr lang="en-GB">
              <a:latin typeface="Times New Roman" charset="0"/>
              <a:ea typeface="ＭＳ Ｐゴシック" charset="0"/>
            </a:endParaRPr>
          </a:p>
          <a:p>
            <a:pPr eaLnBrk="0" hangingPunct="0">
              <a:defRPr/>
            </a:pPr>
            <a:endParaRPr lang="en-GB">
              <a:latin typeface="Times New Roman" charset="0"/>
              <a:ea typeface="ＭＳ Ｐゴシック" charset="0"/>
            </a:endParaRPr>
          </a:p>
        </p:txBody>
      </p:sp>
    </p:spTree>
    <p:extLst>
      <p:ext uri="{BB962C8B-B14F-4D97-AF65-F5344CB8AC3E}">
        <p14:creationId xmlns:p14="http://schemas.microsoft.com/office/powerpoint/2010/main" val="1216867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D01D51B-F501-289C-043C-937AF6230E6F}"/>
              </a:ext>
            </a:extLst>
          </p:cNvPr>
          <p:cNvPicPr>
            <a:picLocks noChangeAspect="1"/>
          </p:cNvPicPr>
          <p:nvPr/>
        </p:nvPicPr>
        <p:blipFill>
          <a:blip r:embed="rId2"/>
          <a:stretch>
            <a:fillRect/>
          </a:stretch>
        </p:blipFill>
        <p:spPr>
          <a:xfrm>
            <a:off x="587188" y="7792"/>
            <a:ext cx="7969624" cy="4859201"/>
          </a:xfrm>
          <a:prstGeom prst="rect">
            <a:avLst/>
          </a:prstGeom>
        </p:spPr>
      </p:pic>
    </p:spTree>
    <p:extLst>
      <p:ext uri="{BB962C8B-B14F-4D97-AF65-F5344CB8AC3E}">
        <p14:creationId xmlns:p14="http://schemas.microsoft.com/office/powerpoint/2010/main" val="1577097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A3CDD4-721B-7653-BBCC-7B72AAE66DC3}"/>
              </a:ext>
            </a:extLst>
          </p:cNvPr>
          <p:cNvSpPr>
            <a:spLocks noGrp="1"/>
          </p:cNvSpPr>
          <p:nvPr>
            <p:ph type="title"/>
          </p:nvPr>
        </p:nvSpPr>
        <p:spPr/>
        <p:txBody>
          <a:bodyPr/>
          <a:lstStyle/>
          <a:p>
            <a:r>
              <a:rPr lang="it-IT" dirty="0" err="1"/>
              <a:t>Results</a:t>
            </a:r>
            <a:endParaRPr lang="it-IT" dirty="0"/>
          </a:p>
        </p:txBody>
      </p:sp>
      <p:sp>
        <p:nvSpPr>
          <p:cNvPr id="3" name="Segnaposto contenuto 2">
            <a:extLst>
              <a:ext uri="{FF2B5EF4-FFF2-40B4-BE49-F238E27FC236}">
                <a16:creationId xmlns:a16="http://schemas.microsoft.com/office/drawing/2014/main" id="{4220B2DA-6FC6-14C0-C57D-A24E7BA4DEC7}"/>
              </a:ext>
            </a:extLst>
          </p:cNvPr>
          <p:cNvSpPr>
            <a:spLocks noGrp="1"/>
          </p:cNvSpPr>
          <p:nvPr>
            <p:ph idx="1"/>
          </p:nvPr>
        </p:nvSpPr>
        <p:spPr/>
        <p:txBody>
          <a:bodyPr/>
          <a:lstStyle/>
          <a:p>
            <a:pPr marL="0" indent="0">
              <a:buNone/>
            </a:pPr>
            <a:r>
              <a:rPr lang="it-IT" b="1" dirty="0"/>
              <a:t>Mortalità complessiva</a:t>
            </a:r>
          </a:p>
          <a:p>
            <a:pPr marL="0" indent="0">
              <a:buNone/>
            </a:pPr>
            <a:endParaRPr lang="it-IT" b="1" dirty="0">
              <a:solidFill>
                <a:schemeClr val="tx2"/>
              </a:solidFill>
            </a:endParaRPr>
          </a:p>
          <a:p>
            <a:pPr marL="0" indent="0">
              <a:buNone/>
            </a:pPr>
            <a:r>
              <a:rPr lang="it-IT" b="1" dirty="0">
                <a:solidFill>
                  <a:schemeClr val="tx2"/>
                </a:solidFill>
              </a:rPr>
              <a:t>Donne di 70-74 anni</a:t>
            </a:r>
          </a:p>
          <a:p>
            <a:pPr marL="0" indent="0">
              <a:buNone/>
            </a:pPr>
            <a:r>
              <a:rPr lang="it-IT" dirty="0"/>
              <a:t>Continue vs. Stop screening </a:t>
            </a:r>
            <a:r>
              <a:rPr lang="it-IT" dirty="0">
                <a:sym typeface="Wingdings" pitchFamily="2" charset="2"/>
              </a:rPr>
              <a:t> </a:t>
            </a:r>
            <a:r>
              <a:rPr lang="it-IT" dirty="0"/>
              <a:t>HR 0.78 (95% CI: 0.63-0.95) </a:t>
            </a:r>
          </a:p>
          <a:p>
            <a:pPr marL="0" indent="0">
              <a:buNone/>
            </a:pPr>
            <a:endParaRPr lang="it-IT" dirty="0"/>
          </a:p>
          <a:p>
            <a:pPr marL="0" indent="0">
              <a:buNone/>
            </a:pPr>
            <a:endParaRPr lang="it-IT" dirty="0"/>
          </a:p>
          <a:p>
            <a:pPr marL="0" indent="0">
              <a:buNone/>
            </a:pPr>
            <a:r>
              <a:rPr lang="it-IT" b="1" dirty="0">
                <a:solidFill>
                  <a:schemeClr val="tx2"/>
                </a:solidFill>
              </a:rPr>
              <a:t>Donne di 75-84 anni</a:t>
            </a:r>
          </a:p>
          <a:p>
            <a:pPr marL="0" indent="0">
              <a:buNone/>
            </a:pPr>
            <a:r>
              <a:rPr lang="it-IT" dirty="0"/>
              <a:t>Continue vs. Stop screening </a:t>
            </a:r>
            <a:r>
              <a:rPr lang="it-IT" dirty="0">
                <a:sym typeface="Wingdings" pitchFamily="2" charset="2"/>
              </a:rPr>
              <a:t> </a:t>
            </a:r>
            <a:r>
              <a:rPr lang="it-IT" dirty="0"/>
              <a:t>HR 1.00 (95% CI: 0.83-1.19) </a:t>
            </a:r>
          </a:p>
          <a:p>
            <a:pPr marL="0" indent="0">
              <a:buNone/>
            </a:pPr>
            <a:endParaRPr lang="it-IT" dirty="0"/>
          </a:p>
        </p:txBody>
      </p:sp>
    </p:spTree>
    <p:extLst>
      <p:ext uri="{BB962C8B-B14F-4D97-AF65-F5344CB8AC3E}">
        <p14:creationId xmlns:p14="http://schemas.microsoft.com/office/powerpoint/2010/main" val="3615518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A69A34-EC54-FB99-063C-D4F6328B9C3B}"/>
              </a:ext>
            </a:extLst>
          </p:cNvPr>
          <p:cNvSpPr>
            <a:spLocks noGrp="1"/>
          </p:cNvSpPr>
          <p:nvPr>
            <p:ph type="title"/>
          </p:nvPr>
        </p:nvSpPr>
        <p:spPr/>
        <p:txBody>
          <a:bodyPr/>
          <a:lstStyle/>
          <a:p>
            <a:r>
              <a:rPr lang="en-GB" dirty="0"/>
              <a:t>Articles in </a:t>
            </a:r>
            <a:r>
              <a:rPr lang="en-GB" dirty="0" err="1"/>
              <a:t>Pubmed</a:t>
            </a:r>
            <a:r>
              <a:rPr lang="en-GB" dirty="0"/>
              <a:t>: target trial emulation</a:t>
            </a:r>
          </a:p>
        </p:txBody>
      </p:sp>
      <p:graphicFrame>
        <p:nvGraphicFramePr>
          <p:cNvPr id="3" name="Grafico 2">
            <a:extLst>
              <a:ext uri="{FF2B5EF4-FFF2-40B4-BE49-F238E27FC236}">
                <a16:creationId xmlns:a16="http://schemas.microsoft.com/office/drawing/2014/main" id="{E2374314-5270-6280-C425-A8B568CB7045}"/>
              </a:ext>
            </a:extLst>
          </p:cNvPr>
          <p:cNvGraphicFramePr>
            <a:graphicFrameLocks/>
          </p:cNvGraphicFramePr>
          <p:nvPr>
            <p:extLst>
              <p:ext uri="{D42A27DB-BD31-4B8C-83A1-F6EECF244321}">
                <p14:modId xmlns:p14="http://schemas.microsoft.com/office/powerpoint/2010/main" val="3061300171"/>
              </p:ext>
            </p:extLst>
          </p:nvPr>
        </p:nvGraphicFramePr>
        <p:xfrm>
          <a:off x="1763688" y="1200150"/>
          <a:ext cx="5094312" cy="3243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43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D3E86AF-3024-D0C0-80B3-996DBF224390}"/>
              </a:ext>
            </a:extLst>
          </p:cNvPr>
          <p:cNvSpPr>
            <a:spLocks noGrp="1"/>
          </p:cNvSpPr>
          <p:nvPr>
            <p:ph type="title"/>
          </p:nvPr>
        </p:nvSpPr>
        <p:spPr>
          <a:xfrm>
            <a:off x="1657350" y="195486"/>
            <a:ext cx="5829300" cy="857250"/>
          </a:xfrm>
        </p:spPr>
        <p:txBody>
          <a:bodyPr/>
          <a:lstStyle/>
          <a:p>
            <a:r>
              <a:rPr lang="en-GB" dirty="0"/>
              <a:t>Example: RCT-Duplicate initiative</a:t>
            </a:r>
          </a:p>
        </p:txBody>
      </p:sp>
      <p:sp>
        <p:nvSpPr>
          <p:cNvPr id="4" name="Segnaposto contenuto 3">
            <a:extLst>
              <a:ext uri="{FF2B5EF4-FFF2-40B4-BE49-F238E27FC236}">
                <a16:creationId xmlns:a16="http://schemas.microsoft.com/office/drawing/2014/main" id="{B2A142FB-62AE-EB8D-5AB8-6C2CA5CB30A9}"/>
              </a:ext>
            </a:extLst>
          </p:cNvPr>
          <p:cNvSpPr>
            <a:spLocks noGrp="1"/>
          </p:cNvSpPr>
          <p:nvPr>
            <p:ph idx="1"/>
          </p:nvPr>
        </p:nvSpPr>
        <p:spPr>
          <a:xfrm>
            <a:off x="611560" y="1059582"/>
            <a:ext cx="7416824" cy="3384376"/>
          </a:xfrm>
        </p:spPr>
        <p:txBody>
          <a:bodyPr/>
          <a:lstStyle/>
          <a:p>
            <a:r>
              <a:rPr lang="en-GB" sz="1800" dirty="0"/>
              <a:t>Study to understand if the results of RCTs could be obtained by emulating the study in an observational (“real world” context)</a:t>
            </a:r>
          </a:p>
          <a:p>
            <a:pPr marL="0" indent="0">
              <a:buNone/>
            </a:pPr>
            <a:endParaRPr lang="en-GB" sz="1800" dirty="0"/>
          </a:p>
          <a:p>
            <a:r>
              <a:rPr lang="en-GB" sz="1800" dirty="0"/>
              <a:t>Selection of 30 trials based on:</a:t>
            </a:r>
          </a:p>
          <a:p>
            <a:pPr>
              <a:buFontTx/>
              <a:buChar char="-"/>
            </a:pPr>
            <a:r>
              <a:rPr lang="en-GB" sz="1800" dirty="0"/>
              <a:t>the observability of key study parameters in health care claims data</a:t>
            </a:r>
          </a:p>
          <a:p>
            <a:pPr>
              <a:buFontTx/>
              <a:buChar char="-"/>
            </a:pPr>
            <a:r>
              <a:rPr lang="it-IT" sz="1800" dirty="0" err="1"/>
              <a:t>feasibility</a:t>
            </a:r>
            <a:r>
              <a:rPr lang="it-IT" sz="1800" dirty="0"/>
              <a:t> checks: treatment, </a:t>
            </a:r>
            <a:r>
              <a:rPr lang="it-IT" sz="1800" dirty="0" err="1"/>
              <a:t>comparator</a:t>
            </a:r>
            <a:r>
              <a:rPr lang="it-IT" sz="1800" dirty="0"/>
              <a:t>, </a:t>
            </a:r>
            <a:r>
              <a:rPr lang="it-IT" sz="1800" dirty="0" err="1"/>
              <a:t>outcome</a:t>
            </a:r>
            <a:r>
              <a:rPr lang="it-IT" sz="1800" dirty="0"/>
              <a:t>, key </a:t>
            </a:r>
            <a:r>
              <a:rPr lang="it-IT" sz="1800" dirty="0" err="1"/>
              <a:t>confounders</a:t>
            </a:r>
            <a:r>
              <a:rPr lang="it-IT" sz="1800" dirty="0"/>
              <a:t>, key </a:t>
            </a:r>
            <a:r>
              <a:rPr lang="it-IT" sz="1800" dirty="0" err="1"/>
              <a:t>inclusion-exclusion</a:t>
            </a:r>
            <a:r>
              <a:rPr lang="it-IT" sz="1800" dirty="0"/>
              <a:t> </a:t>
            </a:r>
            <a:r>
              <a:rPr lang="it-IT" sz="1800" dirty="0" err="1"/>
              <a:t>criteria</a:t>
            </a:r>
            <a:r>
              <a:rPr lang="it-IT" sz="1800" dirty="0"/>
              <a:t> </a:t>
            </a:r>
            <a:r>
              <a:rPr lang="it-IT" sz="1800" dirty="0" err="1"/>
              <a:t>had</a:t>
            </a:r>
            <a:r>
              <a:rPr lang="it-IT" sz="1800" dirty="0"/>
              <a:t> to be </a:t>
            </a:r>
            <a:r>
              <a:rPr lang="it-IT" sz="1800" dirty="0" err="1"/>
              <a:t>available</a:t>
            </a:r>
            <a:r>
              <a:rPr lang="it-IT" sz="1800" dirty="0"/>
              <a:t> in the source of data</a:t>
            </a:r>
          </a:p>
          <a:p>
            <a:pPr>
              <a:buFontTx/>
              <a:buChar char="-"/>
            </a:pPr>
            <a:endParaRPr lang="it-IT" sz="1800" dirty="0"/>
          </a:p>
          <a:p>
            <a:r>
              <a:rPr lang="it-IT" sz="1800" dirty="0"/>
              <a:t>3 US health care </a:t>
            </a:r>
            <a:r>
              <a:rPr lang="it-IT" sz="1800" dirty="0" err="1"/>
              <a:t>claims</a:t>
            </a:r>
            <a:r>
              <a:rPr lang="it-IT" sz="1800" dirty="0"/>
              <a:t> data sources for </a:t>
            </a:r>
            <a:r>
              <a:rPr lang="it-IT" sz="1800" dirty="0" err="1"/>
              <a:t>emulation</a:t>
            </a:r>
            <a:r>
              <a:rPr lang="it-IT" sz="1800" dirty="0"/>
              <a:t> of </a:t>
            </a:r>
            <a:r>
              <a:rPr lang="it-IT" sz="1800" dirty="0" err="1"/>
              <a:t>RCTs</a:t>
            </a:r>
            <a:endParaRPr lang="it-IT" sz="1800" dirty="0"/>
          </a:p>
          <a:p>
            <a:pPr>
              <a:buFontTx/>
              <a:buChar char="-"/>
            </a:pPr>
            <a:endParaRPr lang="en-GB" dirty="0"/>
          </a:p>
          <a:p>
            <a:pPr>
              <a:buFontTx/>
              <a:buChar char="-"/>
            </a:pPr>
            <a:endParaRPr lang="en-GB" dirty="0"/>
          </a:p>
        </p:txBody>
      </p:sp>
      <p:sp>
        <p:nvSpPr>
          <p:cNvPr id="5" name="CasellaDiTesto 4">
            <a:extLst>
              <a:ext uri="{FF2B5EF4-FFF2-40B4-BE49-F238E27FC236}">
                <a16:creationId xmlns:a16="http://schemas.microsoft.com/office/drawing/2014/main" id="{1B8DA10A-EB81-7CDB-B76A-B1FC21F20018}"/>
              </a:ext>
            </a:extLst>
          </p:cNvPr>
          <p:cNvSpPr txBox="1"/>
          <p:nvPr/>
        </p:nvSpPr>
        <p:spPr>
          <a:xfrm>
            <a:off x="1493658" y="4894009"/>
            <a:ext cx="2833083" cy="276999"/>
          </a:xfrm>
          <a:prstGeom prst="rect">
            <a:avLst/>
          </a:prstGeom>
          <a:noFill/>
        </p:spPr>
        <p:txBody>
          <a:bodyPr wrap="none" rtlCol="0">
            <a:spAutoFit/>
          </a:bodyPr>
          <a:lstStyle/>
          <a:p>
            <a:r>
              <a:rPr lang="en-GB" sz="1200" dirty="0">
                <a:latin typeface="+mj-lt"/>
              </a:rPr>
              <a:t>Wang S et al. JAMA 2023;329:1376-85</a:t>
            </a:r>
          </a:p>
        </p:txBody>
      </p:sp>
    </p:spTree>
    <p:extLst>
      <p:ext uri="{BB962C8B-B14F-4D97-AF65-F5344CB8AC3E}">
        <p14:creationId xmlns:p14="http://schemas.microsoft.com/office/powerpoint/2010/main" val="3218353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5B5E00C-C2A3-CF3A-3D94-37C742A17105}"/>
              </a:ext>
            </a:extLst>
          </p:cNvPr>
          <p:cNvSpPr txBox="1"/>
          <p:nvPr/>
        </p:nvSpPr>
        <p:spPr>
          <a:xfrm>
            <a:off x="5881573" y="4840002"/>
            <a:ext cx="2560316" cy="253916"/>
          </a:xfrm>
          <a:prstGeom prst="rect">
            <a:avLst/>
          </a:prstGeom>
          <a:noFill/>
        </p:spPr>
        <p:txBody>
          <a:bodyPr wrap="none" rtlCol="0">
            <a:spAutoFit/>
          </a:bodyPr>
          <a:lstStyle/>
          <a:p>
            <a:r>
              <a:rPr lang="en-GB" sz="1050" dirty="0">
                <a:latin typeface="+mj-lt"/>
              </a:rPr>
              <a:t>Wang S et al. JAMA 2023; 329:1376-85</a:t>
            </a:r>
          </a:p>
        </p:txBody>
      </p:sp>
      <p:pic>
        <p:nvPicPr>
          <p:cNvPr id="4" name="Immagine 3">
            <a:extLst>
              <a:ext uri="{FF2B5EF4-FFF2-40B4-BE49-F238E27FC236}">
                <a16:creationId xmlns:a16="http://schemas.microsoft.com/office/drawing/2014/main" id="{859CA5E8-F72C-0970-01EE-8E086AA9565A}"/>
              </a:ext>
            </a:extLst>
          </p:cNvPr>
          <p:cNvPicPr>
            <a:picLocks noChangeAspect="1"/>
          </p:cNvPicPr>
          <p:nvPr/>
        </p:nvPicPr>
        <p:blipFill>
          <a:blip r:embed="rId2"/>
          <a:stretch>
            <a:fillRect/>
          </a:stretch>
        </p:blipFill>
        <p:spPr>
          <a:xfrm>
            <a:off x="179512" y="1080760"/>
            <a:ext cx="5232400" cy="3886200"/>
          </a:xfrm>
          <a:prstGeom prst="rect">
            <a:avLst/>
          </a:prstGeom>
        </p:spPr>
      </p:pic>
      <p:pic>
        <p:nvPicPr>
          <p:cNvPr id="5" name="Immagine 4">
            <a:extLst>
              <a:ext uri="{FF2B5EF4-FFF2-40B4-BE49-F238E27FC236}">
                <a16:creationId xmlns:a16="http://schemas.microsoft.com/office/drawing/2014/main" id="{C76B8B27-6216-25F2-7893-B6301272E907}"/>
              </a:ext>
            </a:extLst>
          </p:cNvPr>
          <p:cNvPicPr>
            <a:picLocks noChangeAspect="1"/>
          </p:cNvPicPr>
          <p:nvPr/>
        </p:nvPicPr>
        <p:blipFill>
          <a:blip r:embed="rId3"/>
          <a:stretch>
            <a:fillRect/>
          </a:stretch>
        </p:blipFill>
        <p:spPr>
          <a:xfrm>
            <a:off x="5580112" y="2314799"/>
            <a:ext cx="3509849" cy="1418121"/>
          </a:xfrm>
          <a:prstGeom prst="rect">
            <a:avLst/>
          </a:prstGeom>
        </p:spPr>
      </p:pic>
    </p:spTree>
    <p:extLst>
      <p:ext uri="{BB962C8B-B14F-4D97-AF65-F5344CB8AC3E}">
        <p14:creationId xmlns:p14="http://schemas.microsoft.com/office/powerpoint/2010/main" val="1704991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94931D2-F262-2950-0104-AC7399BE2D24}"/>
              </a:ext>
            </a:extLst>
          </p:cNvPr>
          <p:cNvPicPr>
            <a:picLocks noChangeAspect="1"/>
          </p:cNvPicPr>
          <p:nvPr/>
        </p:nvPicPr>
        <p:blipFill>
          <a:blip r:embed="rId2"/>
          <a:stretch>
            <a:fillRect/>
          </a:stretch>
        </p:blipFill>
        <p:spPr>
          <a:xfrm>
            <a:off x="1493658" y="-92546"/>
            <a:ext cx="3625746" cy="5143500"/>
          </a:xfrm>
          <a:prstGeom prst="rect">
            <a:avLst/>
          </a:prstGeom>
        </p:spPr>
      </p:pic>
      <p:pic>
        <p:nvPicPr>
          <p:cNvPr id="3" name="Immagine 2">
            <a:extLst>
              <a:ext uri="{FF2B5EF4-FFF2-40B4-BE49-F238E27FC236}">
                <a16:creationId xmlns:a16="http://schemas.microsoft.com/office/drawing/2014/main" id="{0B7C4600-DAAE-43DB-A78B-D4D920EF7B0C}"/>
              </a:ext>
            </a:extLst>
          </p:cNvPr>
          <p:cNvPicPr>
            <a:picLocks noChangeAspect="1"/>
          </p:cNvPicPr>
          <p:nvPr/>
        </p:nvPicPr>
        <p:blipFill>
          <a:blip r:embed="rId3"/>
          <a:stretch>
            <a:fillRect/>
          </a:stretch>
        </p:blipFill>
        <p:spPr>
          <a:xfrm>
            <a:off x="5350356" y="1167594"/>
            <a:ext cx="2615018" cy="2927133"/>
          </a:xfrm>
          <a:prstGeom prst="rect">
            <a:avLst/>
          </a:prstGeom>
        </p:spPr>
      </p:pic>
      <p:sp>
        <p:nvSpPr>
          <p:cNvPr id="4" name="CasellaDiTesto 3">
            <a:extLst>
              <a:ext uri="{FF2B5EF4-FFF2-40B4-BE49-F238E27FC236}">
                <a16:creationId xmlns:a16="http://schemas.microsoft.com/office/drawing/2014/main" id="{544ABB71-985E-D390-E36B-B490B0661B31}"/>
              </a:ext>
            </a:extLst>
          </p:cNvPr>
          <p:cNvSpPr txBox="1"/>
          <p:nvPr/>
        </p:nvSpPr>
        <p:spPr>
          <a:xfrm>
            <a:off x="5881573" y="4840002"/>
            <a:ext cx="2185214" cy="253916"/>
          </a:xfrm>
          <a:prstGeom prst="rect">
            <a:avLst/>
          </a:prstGeom>
          <a:noFill/>
        </p:spPr>
        <p:txBody>
          <a:bodyPr wrap="none" rtlCol="0">
            <a:spAutoFit/>
          </a:bodyPr>
          <a:lstStyle/>
          <a:p>
            <a:r>
              <a:rPr lang="en-GB" sz="1050" dirty="0">
                <a:latin typeface="+mj-lt"/>
              </a:rPr>
              <a:t>Wang S et al. JAMA 329:1376-85</a:t>
            </a:r>
          </a:p>
        </p:txBody>
      </p:sp>
    </p:spTree>
    <p:extLst>
      <p:ext uri="{BB962C8B-B14F-4D97-AF65-F5344CB8AC3E}">
        <p14:creationId xmlns:p14="http://schemas.microsoft.com/office/powerpoint/2010/main" val="408579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062EF02-A126-2B9F-1742-C996C0D031CE}"/>
              </a:ext>
            </a:extLst>
          </p:cNvPr>
          <p:cNvSpPr>
            <a:spLocks noGrp="1" noChangeArrowheads="1"/>
          </p:cNvSpPr>
          <p:nvPr>
            <p:ph type="title"/>
          </p:nvPr>
        </p:nvSpPr>
        <p:spPr/>
        <p:txBody>
          <a:bodyPr/>
          <a:lstStyle/>
          <a:p>
            <a:pPr algn="l" eaLnBrk="1" hangingPunct="1">
              <a:defRPr/>
            </a:pPr>
            <a:r>
              <a:rPr lang="en-GB">
                <a:cs typeface="+mj-cs"/>
              </a:rPr>
              <a:t>Observational research suggested a major reduction in CHD</a:t>
            </a:r>
          </a:p>
        </p:txBody>
      </p:sp>
      <p:sp>
        <p:nvSpPr>
          <p:cNvPr id="39939" name="Rectangle 3">
            <a:extLst>
              <a:ext uri="{FF2B5EF4-FFF2-40B4-BE49-F238E27FC236}">
                <a16:creationId xmlns:a16="http://schemas.microsoft.com/office/drawing/2014/main" id="{E37A7365-4366-2132-33AD-3A9189757805}"/>
              </a:ext>
            </a:extLst>
          </p:cNvPr>
          <p:cNvSpPr>
            <a:spLocks noGrp="1" noChangeArrowheads="1"/>
          </p:cNvSpPr>
          <p:nvPr>
            <p:ph type="body" idx="1"/>
          </p:nvPr>
        </p:nvSpPr>
        <p:spPr/>
        <p:txBody>
          <a:bodyPr/>
          <a:lstStyle/>
          <a:p>
            <a:pPr eaLnBrk="1" hangingPunct="1">
              <a:defRPr/>
            </a:pPr>
            <a:r>
              <a:rPr lang="en-GB">
                <a:cs typeface="+mn-cs"/>
              </a:rPr>
              <a:t>Flaws in the WHI clinical trial?</a:t>
            </a:r>
          </a:p>
          <a:p>
            <a:pPr eaLnBrk="1" hangingPunct="1">
              <a:defRPr/>
            </a:pPr>
            <a:r>
              <a:rPr lang="en-GB">
                <a:cs typeface="+mn-cs"/>
              </a:rPr>
              <a:t>Differences in study populations?</a:t>
            </a:r>
          </a:p>
          <a:p>
            <a:pPr eaLnBrk="1" hangingPunct="1">
              <a:defRPr/>
            </a:pPr>
            <a:r>
              <a:rPr lang="en-GB">
                <a:cs typeface="+mn-cs"/>
              </a:rPr>
              <a:t>Confounding?</a:t>
            </a:r>
          </a:p>
          <a:p>
            <a:pPr eaLnBrk="1" hangingPunct="1">
              <a:defRPr/>
            </a:pPr>
            <a:r>
              <a:rPr lang="en-GB">
                <a:cs typeface="+mn-cs"/>
              </a:rPr>
              <a:t>Short term effects?</a:t>
            </a:r>
          </a:p>
          <a:p>
            <a:pPr eaLnBrk="1" hangingPunct="1">
              <a:defRPr/>
            </a:pPr>
            <a:r>
              <a:rPr lang="en-GB">
                <a:cs typeface="+mn-cs"/>
              </a:rPr>
              <a:t>Differences in the type of hormonal replacement therapy?</a:t>
            </a:r>
          </a:p>
          <a:p>
            <a:pPr eaLnBrk="1" hangingPunct="1">
              <a:defRPr/>
            </a:pPr>
            <a:endParaRPr lang="en-GB">
              <a:cs typeface="+mn-cs"/>
            </a:endParaRPr>
          </a:p>
        </p:txBody>
      </p:sp>
    </p:spTree>
    <p:extLst>
      <p:ext uri="{BB962C8B-B14F-4D97-AF65-F5344CB8AC3E}">
        <p14:creationId xmlns:p14="http://schemas.microsoft.com/office/powerpoint/2010/main" val="139676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B372160-84A3-A62C-95CA-64980FABEAD3}"/>
              </a:ext>
            </a:extLst>
          </p:cNvPr>
          <p:cNvSpPr>
            <a:spLocks noGrp="1" noChangeArrowheads="1"/>
          </p:cNvSpPr>
          <p:nvPr>
            <p:ph type="title"/>
          </p:nvPr>
        </p:nvSpPr>
        <p:spPr>
          <a:xfrm>
            <a:off x="755576" y="228600"/>
            <a:ext cx="6731074" cy="857250"/>
          </a:xfrm>
        </p:spPr>
        <p:txBody>
          <a:bodyPr/>
          <a:lstStyle/>
          <a:p>
            <a:pPr algn="l" eaLnBrk="1" hangingPunct="1">
              <a:defRPr/>
            </a:pPr>
            <a:r>
              <a:rPr lang="en-GB" dirty="0">
                <a:cs typeface="+mj-cs"/>
              </a:rPr>
              <a:t>Observational study</a:t>
            </a:r>
          </a:p>
        </p:txBody>
      </p:sp>
      <p:sp>
        <p:nvSpPr>
          <p:cNvPr id="40963" name="Rectangle 3">
            <a:extLst>
              <a:ext uri="{FF2B5EF4-FFF2-40B4-BE49-F238E27FC236}">
                <a16:creationId xmlns:a16="http://schemas.microsoft.com/office/drawing/2014/main" id="{D2B4368E-5EA2-C157-19E9-2426DC38EEE5}"/>
              </a:ext>
            </a:extLst>
          </p:cNvPr>
          <p:cNvSpPr>
            <a:spLocks noGrp="1" noChangeArrowheads="1"/>
          </p:cNvSpPr>
          <p:nvPr>
            <p:ph type="body" idx="1"/>
          </p:nvPr>
        </p:nvSpPr>
        <p:spPr>
          <a:xfrm>
            <a:off x="827584" y="1085850"/>
            <a:ext cx="7560840" cy="3486150"/>
          </a:xfrm>
        </p:spPr>
        <p:txBody>
          <a:bodyPr/>
          <a:lstStyle/>
          <a:p>
            <a:pPr eaLnBrk="1" hangingPunct="1">
              <a:buFontTx/>
              <a:buNone/>
              <a:defRPr/>
            </a:pPr>
            <a:r>
              <a:rPr lang="en-GB" sz="2400" dirty="0">
                <a:solidFill>
                  <a:srgbClr val="000000"/>
                </a:solidFill>
                <a:latin typeface="Verdana" charset="0"/>
                <a:cs typeface="+mn-cs"/>
              </a:rPr>
              <a:t>The women ineligible for or uninterested in </a:t>
            </a:r>
            <a:r>
              <a:rPr lang="en-GB" sz="2400" dirty="0" err="1">
                <a:solidFill>
                  <a:srgbClr val="000000"/>
                </a:solidFill>
                <a:latin typeface="Verdana" charset="0"/>
                <a:cs typeface="+mn-cs"/>
              </a:rPr>
              <a:t>partic</a:t>
            </a:r>
            <a:r>
              <a:rPr lang="it-IT" sz="2400" dirty="0">
                <a:solidFill>
                  <a:srgbClr val="000000"/>
                </a:solidFill>
                <a:latin typeface="Verdana" charset="0"/>
                <a:cs typeface="+mn-cs"/>
              </a:rPr>
              <a:t>i</a:t>
            </a:r>
            <a:r>
              <a:rPr lang="en-GB" sz="2400" dirty="0" err="1">
                <a:solidFill>
                  <a:srgbClr val="000000"/>
                </a:solidFill>
                <a:latin typeface="Verdana" charset="0"/>
                <a:cs typeface="+mn-cs"/>
              </a:rPr>
              <a:t>pating</a:t>
            </a:r>
            <a:r>
              <a:rPr lang="en-GB" sz="2400" dirty="0">
                <a:solidFill>
                  <a:srgbClr val="000000"/>
                </a:solidFill>
                <a:latin typeface="Verdana" charset="0"/>
                <a:cs typeface="+mn-cs"/>
              </a:rPr>
              <a:t> in the RCT were offered to participate in a cohort study, with similar questionnaires at baseline </a:t>
            </a:r>
          </a:p>
          <a:p>
            <a:pPr eaLnBrk="1" hangingPunct="1">
              <a:buFontTx/>
              <a:buNone/>
              <a:defRPr/>
            </a:pPr>
            <a:endParaRPr lang="en-GB" sz="2400" dirty="0">
              <a:solidFill>
                <a:srgbClr val="000000"/>
              </a:solidFill>
              <a:latin typeface="Verdana" charset="0"/>
              <a:cs typeface="+mn-cs"/>
              <a:sym typeface="Wingdings" charset="0"/>
            </a:endParaRPr>
          </a:p>
          <a:p>
            <a:pPr eaLnBrk="1" hangingPunct="1">
              <a:buFontTx/>
              <a:buNone/>
              <a:defRPr/>
            </a:pPr>
            <a:endParaRPr lang="en-GB" sz="2400" dirty="0">
              <a:solidFill>
                <a:srgbClr val="000000"/>
              </a:solidFill>
              <a:latin typeface="Verdana" charset="0"/>
              <a:cs typeface="+mn-cs"/>
              <a:sym typeface="Wingdings" charset="0"/>
            </a:endParaRPr>
          </a:p>
          <a:p>
            <a:pPr eaLnBrk="1" hangingPunct="1">
              <a:buFontTx/>
              <a:buNone/>
              <a:defRPr/>
            </a:pPr>
            <a:r>
              <a:rPr lang="en-GB" sz="2400" dirty="0">
                <a:solidFill>
                  <a:srgbClr val="000000"/>
                </a:solidFill>
                <a:latin typeface="Verdana" charset="0"/>
                <a:cs typeface="+mn-cs"/>
                <a:sym typeface="Wingdings" charset="0"/>
              </a:rPr>
              <a:t>N=93 676  53 054 were with uterus and not using unopposed </a:t>
            </a:r>
            <a:r>
              <a:rPr lang="en-GB" sz="2400" dirty="0" err="1">
                <a:solidFill>
                  <a:srgbClr val="000000"/>
                </a:solidFill>
                <a:latin typeface="Verdana" charset="0"/>
                <a:cs typeface="+mn-cs"/>
                <a:sym typeface="Wingdings" charset="0"/>
              </a:rPr>
              <a:t>estrogens</a:t>
            </a:r>
            <a:r>
              <a:rPr lang="en-GB" sz="2400" dirty="0">
                <a:solidFill>
                  <a:srgbClr val="000000"/>
                </a:solidFill>
                <a:latin typeface="Verdana" charset="0"/>
                <a:cs typeface="+mn-cs"/>
                <a:sym typeface="Wingdings" charset="0"/>
              </a:rPr>
              <a:t> at baseline. </a:t>
            </a:r>
          </a:p>
          <a:p>
            <a:pPr eaLnBrk="1" hangingPunct="1">
              <a:buFontTx/>
              <a:buNone/>
              <a:defRPr/>
            </a:pPr>
            <a:endParaRPr lang="en-GB" sz="1800" dirty="0">
              <a:solidFill>
                <a:srgbClr val="000000"/>
              </a:solidFill>
              <a:latin typeface="Verdana" charset="0"/>
              <a:cs typeface="+mn-cs"/>
              <a:sym typeface="Wingdings" charset="0"/>
            </a:endParaRPr>
          </a:p>
          <a:p>
            <a:pPr eaLnBrk="1" hangingPunct="1">
              <a:buFontTx/>
              <a:buNone/>
              <a:defRPr/>
            </a:pPr>
            <a:endParaRPr lang="en-GB" sz="1800" dirty="0">
              <a:solidFill>
                <a:srgbClr val="000000"/>
              </a:solidFill>
              <a:latin typeface="Verdana" charset="0"/>
              <a:cs typeface="+mn-cs"/>
            </a:endParaRPr>
          </a:p>
          <a:p>
            <a:pPr eaLnBrk="1" hangingPunct="1">
              <a:buFontTx/>
              <a:buNone/>
              <a:defRPr/>
            </a:pPr>
            <a:endParaRPr lang="en-GB" sz="1800" dirty="0">
              <a:solidFill>
                <a:srgbClr val="000000"/>
              </a:solidFill>
              <a:latin typeface="Verdana" charset="0"/>
              <a:cs typeface="+mn-cs"/>
            </a:endParaRPr>
          </a:p>
        </p:txBody>
      </p:sp>
    </p:spTree>
    <p:extLst>
      <p:ext uri="{BB962C8B-B14F-4D97-AF65-F5344CB8AC3E}">
        <p14:creationId xmlns:p14="http://schemas.microsoft.com/office/powerpoint/2010/main" val="310221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F813009-27AF-26BE-B485-1CCDF3E97782}"/>
              </a:ext>
            </a:extLst>
          </p:cNvPr>
          <p:cNvSpPr>
            <a:spLocks noGrp="1" noChangeArrowheads="1"/>
          </p:cNvSpPr>
          <p:nvPr>
            <p:ph type="title"/>
          </p:nvPr>
        </p:nvSpPr>
        <p:spPr>
          <a:xfrm>
            <a:off x="685800" y="6440"/>
            <a:ext cx="7772400" cy="857250"/>
          </a:xfrm>
        </p:spPr>
        <p:txBody>
          <a:bodyPr/>
          <a:lstStyle/>
          <a:p>
            <a:pPr algn="l" eaLnBrk="1" hangingPunct="1">
              <a:defRPr/>
            </a:pPr>
            <a:r>
              <a:rPr lang="en-GB" dirty="0">
                <a:cs typeface="+mj-cs"/>
              </a:rPr>
              <a:t>Results: Hazard ratio for coronary heart disease</a:t>
            </a:r>
          </a:p>
        </p:txBody>
      </p:sp>
      <p:sp>
        <p:nvSpPr>
          <p:cNvPr id="41987" name="Rectangle 3">
            <a:extLst>
              <a:ext uri="{FF2B5EF4-FFF2-40B4-BE49-F238E27FC236}">
                <a16:creationId xmlns:a16="http://schemas.microsoft.com/office/drawing/2014/main" id="{BF74B314-D931-4EC8-282F-7280D34948A4}"/>
              </a:ext>
            </a:extLst>
          </p:cNvPr>
          <p:cNvSpPr>
            <a:spLocks noGrp="1" noChangeArrowheads="1"/>
          </p:cNvSpPr>
          <p:nvPr>
            <p:ph type="body" idx="1"/>
          </p:nvPr>
        </p:nvSpPr>
        <p:spPr>
          <a:xfrm>
            <a:off x="685800" y="1485900"/>
            <a:ext cx="7846640" cy="3086100"/>
          </a:xfrm>
        </p:spPr>
        <p:txBody>
          <a:bodyPr/>
          <a:lstStyle/>
          <a:p>
            <a:pPr eaLnBrk="1" hangingPunct="1">
              <a:buFontTx/>
              <a:buNone/>
              <a:defRPr/>
            </a:pPr>
            <a:r>
              <a:rPr lang="en-GB" dirty="0">
                <a:cs typeface="+mn-cs"/>
              </a:rPr>
              <a:t>		</a:t>
            </a:r>
            <a:r>
              <a:rPr lang="en-GB" sz="1800" b="1" dirty="0">
                <a:cs typeface="+mn-cs"/>
              </a:rPr>
              <a:t>Clinical trial		               	Cohort</a:t>
            </a:r>
          </a:p>
          <a:p>
            <a:pPr eaLnBrk="1" hangingPunct="1">
              <a:buFontTx/>
              <a:buNone/>
              <a:defRPr/>
            </a:pPr>
            <a:r>
              <a:rPr lang="en-GB" sz="1800" dirty="0">
                <a:cs typeface="+mn-cs"/>
              </a:rPr>
              <a:t>		</a:t>
            </a:r>
            <a:r>
              <a:rPr lang="en-GB" sz="1800" b="1" dirty="0">
                <a:cs typeface="+mn-cs"/>
              </a:rPr>
              <a:t>exp cases    HR (95% CI)	      	exp cases HR (95% CI)</a:t>
            </a:r>
          </a:p>
          <a:p>
            <a:pPr eaLnBrk="1" hangingPunct="1">
              <a:buFontTx/>
              <a:buNone/>
              <a:defRPr/>
            </a:pPr>
            <a:r>
              <a:rPr lang="en-GB" sz="1800" dirty="0">
                <a:cs typeface="+mn-cs"/>
              </a:rPr>
              <a:t>Overall     188       	  1.21		158 	0.71 </a:t>
            </a:r>
          </a:p>
          <a:p>
            <a:pPr eaLnBrk="1" hangingPunct="1">
              <a:buFontTx/>
              <a:buNone/>
              <a:defRPr/>
            </a:pPr>
            <a:r>
              <a:rPr lang="en-GB" sz="1800" dirty="0">
                <a:cs typeface="+mn-cs"/>
              </a:rPr>
              <a:t>Overall (adjusted)     1.27 (1.00-1.61) 	    0.87 (0.72-1.05) </a:t>
            </a:r>
          </a:p>
          <a:p>
            <a:pPr eaLnBrk="1" hangingPunct="1">
              <a:buFontTx/>
              <a:buNone/>
              <a:defRPr/>
            </a:pPr>
            <a:endParaRPr lang="en-GB" sz="1800" dirty="0">
              <a:cs typeface="+mn-cs"/>
            </a:endParaRPr>
          </a:p>
          <a:p>
            <a:pPr eaLnBrk="1" hangingPunct="1">
              <a:buFontTx/>
              <a:buNone/>
              <a:defRPr/>
            </a:pPr>
            <a:r>
              <a:rPr lang="en-GB" sz="1800" dirty="0">
                <a:cs typeface="+mn-cs"/>
              </a:rPr>
              <a:t>Time from </a:t>
            </a:r>
            <a:r>
              <a:rPr lang="en-GB" sz="1800" dirty="0" err="1">
                <a:cs typeface="+mn-cs"/>
              </a:rPr>
              <a:t>estrogen+progestin</a:t>
            </a:r>
            <a:r>
              <a:rPr lang="en-GB" sz="1800" dirty="0">
                <a:cs typeface="+mn-cs"/>
              </a:rPr>
              <a:t> initiation (years)</a:t>
            </a:r>
          </a:p>
          <a:p>
            <a:pPr eaLnBrk="1" hangingPunct="1">
              <a:buFontTx/>
              <a:buNone/>
              <a:defRPr/>
            </a:pPr>
            <a:r>
              <a:rPr lang="en-GB" sz="1800" dirty="0">
                <a:cs typeface="+mn-cs"/>
              </a:rPr>
              <a:t> &lt;2	     80	        1.68 (1.15-2.45)         	5     1.12 (0.46-2.74)	</a:t>
            </a:r>
          </a:p>
          <a:p>
            <a:pPr eaLnBrk="1" hangingPunct="1">
              <a:buFontTx/>
              <a:buNone/>
              <a:defRPr/>
            </a:pPr>
            <a:r>
              <a:rPr lang="en-GB" sz="1800" dirty="0">
                <a:cs typeface="+mn-cs"/>
              </a:rPr>
              <a:t>2-5	     80	        1.25 (0.87-1.79)       27     1.05 (0.70-1.58)</a:t>
            </a:r>
          </a:p>
          <a:p>
            <a:pPr eaLnBrk="1" hangingPunct="1">
              <a:buFontTx/>
              <a:buNone/>
              <a:defRPr/>
            </a:pPr>
            <a:r>
              <a:rPr lang="en-GB" sz="1800" dirty="0">
                <a:cs typeface="+mn-cs"/>
              </a:rPr>
              <a:t>&gt;5	     28	        0.66 (0.36-1.21)     126     0.83 (0.67-1.01)</a:t>
            </a:r>
          </a:p>
          <a:p>
            <a:pPr eaLnBrk="1" hangingPunct="1">
              <a:buFontTx/>
              <a:buNone/>
              <a:defRPr/>
            </a:pPr>
            <a:endParaRPr lang="en-GB" sz="1800" dirty="0">
              <a:cs typeface="+mn-cs"/>
            </a:endParaRPr>
          </a:p>
        </p:txBody>
      </p:sp>
      <p:sp>
        <p:nvSpPr>
          <p:cNvPr id="41988" name="Line 5">
            <a:extLst>
              <a:ext uri="{FF2B5EF4-FFF2-40B4-BE49-F238E27FC236}">
                <a16:creationId xmlns:a16="http://schemas.microsoft.com/office/drawing/2014/main" id="{DEF6474E-464C-E7D5-4557-ED03F0425E76}"/>
              </a:ext>
            </a:extLst>
          </p:cNvPr>
          <p:cNvSpPr>
            <a:spLocks noChangeShapeType="1"/>
          </p:cNvSpPr>
          <p:nvPr/>
        </p:nvSpPr>
        <p:spPr bwMode="auto">
          <a:xfrm>
            <a:off x="4788024" y="1563638"/>
            <a:ext cx="0" cy="29146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sz="1800">
              <a:latin typeface="Times New Roman" charset="0"/>
              <a:ea typeface="ＭＳ Ｐゴシック" charset="0"/>
            </a:endParaRPr>
          </a:p>
        </p:txBody>
      </p:sp>
    </p:spTree>
    <p:extLst>
      <p:ext uri="{BB962C8B-B14F-4D97-AF65-F5344CB8AC3E}">
        <p14:creationId xmlns:p14="http://schemas.microsoft.com/office/powerpoint/2010/main" val="404138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DF1C0DD-7D4A-0966-95EE-4A29D31ACA78}"/>
              </a:ext>
            </a:extLst>
          </p:cNvPr>
          <p:cNvSpPr>
            <a:spLocks noGrp="1" noChangeArrowheads="1"/>
          </p:cNvSpPr>
          <p:nvPr>
            <p:ph type="title"/>
          </p:nvPr>
        </p:nvSpPr>
        <p:spPr/>
        <p:txBody>
          <a:bodyPr/>
          <a:lstStyle/>
          <a:p>
            <a:pPr eaLnBrk="1" hangingPunct="1"/>
            <a:r>
              <a:rPr lang="en-US" altLang="it-IT" sz="2400">
                <a:ea typeface="ＭＳ Ｐゴシック" panose="020B0600070205080204" pitchFamily="34" charset="-128"/>
              </a:rPr>
              <a:t>Comparison between the WHI trial and the Nurse</a:t>
            </a:r>
            <a:r>
              <a:rPr lang="en-US" altLang="en-GB" sz="2400">
                <a:ea typeface="ＭＳ Ｐゴシック" panose="020B0600070205080204" pitchFamily="34" charset="-128"/>
              </a:rPr>
              <a:t>’</a:t>
            </a:r>
            <a:r>
              <a:rPr lang="en-US" altLang="it-IT" sz="2400">
                <a:ea typeface="ＭＳ Ｐゴシック" panose="020B0600070205080204" pitchFamily="34" charset="-128"/>
              </a:rPr>
              <a:t>s Health Study (NHS)</a:t>
            </a:r>
          </a:p>
        </p:txBody>
      </p:sp>
      <p:sp>
        <p:nvSpPr>
          <p:cNvPr id="43011" name="Rectangle 3">
            <a:extLst>
              <a:ext uri="{FF2B5EF4-FFF2-40B4-BE49-F238E27FC236}">
                <a16:creationId xmlns:a16="http://schemas.microsoft.com/office/drawing/2014/main" id="{D58663FE-F508-F9C5-7014-7049C25F5058}"/>
              </a:ext>
            </a:extLst>
          </p:cNvPr>
          <p:cNvSpPr>
            <a:spLocks noGrp="1" noChangeArrowheads="1"/>
          </p:cNvSpPr>
          <p:nvPr>
            <p:ph type="body" idx="1"/>
          </p:nvPr>
        </p:nvSpPr>
        <p:spPr/>
        <p:txBody>
          <a:bodyPr/>
          <a:lstStyle/>
          <a:p>
            <a:pPr eaLnBrk="1" hangingPunct="1">
              <a:buFontTx/>
              <a:buNone/>
              <a:defRPr/>
            </a:pPr>
            <a:r>
              <a:rPr lang="en-US">
                <a:cs typeface="+mn-cs"/>
              </a:rPr>
              <a:t>Reasons for different results:</a:t>
            </a:r>
          </a:p>
          <a:p>
            <a:pPr eaLnBrk="1" hangingPunct="1">
              <a:defRPr/>
            </a:pPr>
            <a:r>
              <a:rPr lang="en-US">
                <a:cs typeface="+mn-cs"/>
              </a:rPr>
              <a:t>Confounding</a:t>
            </a:r>
          </a:p>
          <a:p>
            <a:pPr eaLnBrk="1" hangingPunct="1">
              <a:defRPr/>
            </a:pPr>
            <a:r>
              <a:rPr lang="en-US">
                <a:cs typeface="+mn-cs"/>
              </a:rPr>
              <a:t>Intention-to-treat analysis</a:t>
            </a:r>
          </a:p>
          <a:p>
            <a:pPr eaLnBrk="1" hangingPunct="1">
              <a:defRPr/>
            </a:pPr>
            <a:r>
              <a:rPr lang="en-US">
                <a:cs typeface="+mn-cs"/>
              </a:rPr>
              <a:t>Effect modification by time since menopause and duration of follow-up</a:t>
            </a:r>
          </a:p>
          <a:p>
            <a:pPr eaLnBrk="1" hangingPunct="1">
              <a:buFontTx/>
              <a:buNone/>
              <a:defRPr/>
            </a:pPr>
            <a:endParaRPr lang="en-US">
              <a:cs typeface="+mn-cs"/>
            </a:endParaRPr>
          </a:p>
        </p:txBody>
      </p:sp>
      <p:sp>
        <p:nvSpPr>
          <p:cNvPr id="43012" name="Text Box 4">
            <a:extLst>
              <a:ext uri="{FF2B5EF4-FFF2-40B4-BE49-F238E27FC236}">
                <a16:creationId xmlns:a16="http://schemas.microsoft.com/office/drawing/2014/main" id="{D693AEFD-1495-629B-899C-7ECE5483B241}"/>
              </a:ext>
            </a:extLst>
          </p:cNvPr>
          <p:cNvSpPr txBox="1">
            <a:spLocks noChangeArrowheads="1"/>
          </p:cNvSpPr>
          <p:nvPr/>
        </p:nvSpPr>
        <p:spPr bwMode="auto">
          <a:xfrm>
            <a:off x="1547812" y="4192192"/>
            <a:ext cx="5292329"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1200"/>
              <a:t>Hernan et al. Epidemiology 2008;19:766-779</a:t>
            </a:r>
          </a:p>
        </p:txBody>
      </p:sp>
    </p:spTree>
    <p:extLst>
      <p:ext uri="{BB962C8B-B14F-4D97-AF65-F5344CB8AC3E}">
        <p14:creationId xmlns:p14="http://schemas.microsoft.com/office/powerpoint/2010/main" val="2886438422"/>
      </p:ext>
    </p:extLst>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16">
  <a:themeElements>
    <a:clrScheme name="Presentation16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Presentation16">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Presentation16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Presentation16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Presentation16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Presentation16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5914</TotalTime>
  <Words>2770</Words>
  <Application>Microsoft Macintosh PowerPoint</Application>
  <PresentationFormat>Presentazione su schermo (16:9)</PresentationFormat>
  <Paragraphs>385</Paragraphs>
  <Slides>55</Slides>
  <Notes>32</Notes>
  <HiddenSlides>0</HiddenSlides>
  <MMClips>0</MMClips>
  <ScaleCrop>false</ScaleCrop>
  <HeadingPairs>
    <vt:vector size="8" baseType="variant">
      <vt:variant>
        <vt:lpstr>Caratteri utilizzati</vt:lpstr>
      </vt:variant>
      <vt:variant>
        <vt:i4>8</vt:i4>
      </vt:variant>
      <vt:variant>
        <vt:lpstr>Tema</vt:lpstr>
      </vt:variant>
      <vt:variant>
        <vt:i4>2</vt:i4>
      </vt:variant>
      <vt:variant>
        <vt:lpstr>Server OLE incorporati</vt:lpstr>
      </vt:variant>
      <vt:variant>
        <vt:i4>1</vt:i4>
      </vt:variant>
      <vt:variant>
        <vt:lpstr>Titoli diapositive</vt:lpstr>
      </vt:variant>
      <vt:variant>
        <vt:i4>55</vt:i4>
      </vt:variant>
    </vt:vector>
  </HeadingPairs>
  <TitlesOfParts>
    <vt:vector size="66" baseType="lpstr">
      <vt:lpstr>ＭＳ Ｐゴシック</vt:lpstr>
      <vt:lpstr>Arial</vt:lpstr>
      <vt:lpstr>Helvetica</vt:lpstr>
      <vt:lpstr>Syntax-Black</vt:lpstr>
      <vt:lpstr>Times</vt:lpstr>
      <vt:lpstr>Times New Roman</vt:lpstr>
      <vt:lpstr>Verdana</vt:lpstr>
      <vt:lpstr>Wingdings</vt:lpstr>
      <vt:lpstr>Struttura predefinita</vt:lpstr>
      <vt:lpstr>Presentation16</vt:lpstr>
      <vt:lpstr>Immagine bitmap</vt:lpstr>
      <vt:lpstr>Target trial emulation </vt:lpstr>
      <vt:lpstr>An example: The WHI Randomized Controlled Trial </vt:lpstr>
      <vt:lpstr>Presentazione standard di PowerPoint</vt:lpstr>
      <vt:lpstr>Presentazione standard di PowerPoint</vt:lpstr>
      <vt:lpstr>Presentazione standard di PowerPoint</vt:lpstr>
      <vt:lpstr>Observational research suggested a major reduction in CHD</vt:lpstr>
      <vt:lpstr>Observational study</vt:lpstr>
      <vt:lpstr>Results: Hazard ratio for coronary heart disease</vt:lpstr>
      <vt:lpstr>Comparison between the WHI trial and the Nurse’s Health Study (NHS)</vt:lpstr>
      <vt:lpstr>Effect modification + ITT in the NHS</vt:lpstr>
      <vt:lpstr>Obiettivo RCTs e studi analitici sugli effetti di un trattamento su un esito </vt:lpstr>
      <vt:lpstr>Causation</vt:lpstr>
      <vt:lpstr>Presentazione standard di PowerPoint</vt:lpstr>
      <vt:lpstr>Population</vt:lpstr>
      <vt:lpstr>Presentazione standard di PowerPoint</vt:lpstr>
      <vt:lpstr>Presentazione standard di PowerPoint</vt:lpstr>
      <vt:lpstr>The counterfactual model: (counterfactual) comparison between the outcomes of a single unit under different treatment (exposure) possibilities </vt:lpstr>
      <vt:lpstr>How can exchangeability between population A and population B be achieved?</vt:lpstr>
      <vt:lpstr>How can we achieve exchangeability?</vt:lpstr>
      <vt:lpstr>Graphical diagram</vt:lpstr>
      <vt:lpstr>Aspetti principali dei CT</vt:lpstr>
      <vt:lpstr>Presentazione standard di PowerPoint</vt:lpstr>
      <vt:lpstr>Criteri di eleggibilità</vt:lpstr>
      <vt:lpstr>Pragmatism</vt:lpstr>
      <vt:lpstr>Randomizzazione</vt:lpstr>
      <vt:lpstr>Trattamento e controllo</vt:lpstr>
      <vt:lpstr>Blindness</vt:lpstr>
      <vt:lpstr>Unblinded RCT</vt:lpstr>
      <vt:lpstr>The outcome</vt:lpstr>
      <vt:lpstr>Analysis</vt:lpstr>
      <vt:lpstr>Esempio</vt:lpstr>
      <vt:lpstr>Strengths of RCTs</vt:lpstr>
      <vt:lpstr>Advantages of observational studies</vt:lpstr>
      <vt:lpstr>Target trial</vt:lpstr>
      <vt:lpstr>Eligibility criteria</vt:lpstr>
      <vt:lpstr>Immortal person-time</vt:lpstr>
      <vt:lpstr>An example </vt:lpstr>
      <vt:lpstr>Hanley and Foster. Int J Epidemiol “Avoiding blunders involving ‘immortal time’” 2014 </vt:lpstr>
      <vt:lpstr>Treatment assignment</vt:lpstr>
      <vt:lpstr>Propensity score (PS)</vt:lpstr>
      <vt:lpstr>Propensity score: retrospective estimation of the probability of having been treated</vt:lpstr>
      <vt:lpstr>Eligibility and Nested emulated trials</vt:lpstr>
      <vt:lpstr>example</vt:lpstr>
      <vt:lpstr>Presentazione standard di PowerPoint</vt:lpstr>
      <vt:lpstr>Analysis </vt:lpstr>
      <vt:lpstr>Presentazione standard di PowerPoint</vt:lpstr>
      <vt:lpstr>Back to the HRT example</vt:lpstr>
      <vt:lpstr>Presentazione standard di PowerPoint</vt:lpstr>
      <vt:lpstr>Esempio di TTE</vt:lpstr>
      <vt:lpstr>Presentazione standard di PowerPoint</vt:lpstr>
      <vt:lpstr>Results</vt:lpstr>
      <vt:lpstr>Articles in Pubmed: target trial emulation</vt:lpstr>
      <vt:lpstr>Example: RCT-Duplicate initiative</vt:lpstr>
      <vt:lpstr>Presentazione standard di PowerPoint</vt:lpstr>
      <vt:lpstr>Presentazione standard di PowerPoint</vt:lpstr>
    </vt:vector>
  </TitlesOfParts>
  <Company>Siemens Inf. - CONSIP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lrichiardi</dc:creator>
  <cp:lastModifiedBy>Lorenzo Richiardi</cp:lastModifiedBy>
  <cp:revision>449</cp:revision>
  <dcterms:created xsi:type="dcterms:W3CDTF">2004-05-13T10:13:17Z</dcterms:created>
  <dcterms:modified xsi:type="dcterms:W3CDTF">2024-05-28T17:04:18Z</dcterms:modified>
</cp:coreProperties>
</file>