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681333E-08FE-4212-B0C3-2A9DDDD19A32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D9C92-FF3A-40FB-B184-F73E2226598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852F78A-6FC2-4A73-8371-A7F33F7C8028}">
      <dgm:prSet/>
      <dgm:spPr/>
      <dgm:t>
        <a:bodyPr/>
        <a:lstStyle/>
        <a:p>
          <a:pPr>
            <a:defRPr cap="all"/>
          </a:pPr>
          <a:r>
            <a:rPr lang="it-IT"/>
            <a:t>Bias di selezione (pazienti meno gravi non si presentano in DEA)</a:t>
          </a:r>
          <a:endParaRPr lang="en-US"/>
        </a:p>
      </dgm:t>
    </dgm:pt>
    <dgm:pt modelId="{9E653A8E-F44E-4447-8349-E4F401A3DC20}" type="parTrans" cxnId="{A4AA9496-5D49-4621-A33F-C677355BBB2A}">
      <dgm:prSet/>
      <dgm:spPr/>
      <dgm:t>
        <a:bodyPr/>
        <a:lstStyle/>
        <a:p>
          <a:endParaRPr lang="en-US"/>
        </a:p>
      </dgm:t>
    </dgm:pt>
    <dgm:pt modelId="{AFD5B8F8-EB5B-4B5B-8EB5-B6B87B82CDA9}" type="sibTrans" cxnId="{A4AA9496-5D49-4621-A33F-C677355BBB2A}">
      <dgm:prSet/>
      <dgm:spPr/>
      <dgm:t>
        <a:bodyPr/>
        <a:lstStyle/>
        <a:p>
          <a:endParaRPr lang="en-US"/>
        </a:p>
      </dgm:t>
    </dgm:pt>
    <dgm:pt modelId="{F0010270-DA9A-45B8-95DE-0C5BC06BB575}">
      <dgm:prSet/>
      <dgm:spPr/>
      <dgm:t>
        <a:bodyPr/>
        <a:lstStyle/>
        <a:p>
          <a:pPr>
            <a:defRPr cap="all"/>
          </a:pPr>
          <a:r>
            <a:rPr lang="it-IT"/>
            <a:t>Bias di informazione/misurazione (errori di misurazione della TC ed imprecisione degli strumenti)</a:t>
          </a:r>
          <a:endParaRPr lang="en-US"/>
        </a:p>
      </dgm:t>
    </dgm:pt>
    <dgm:pt modelId="{DD4122AA-FA34-41F4-B391-49DC09DC0123}" type="parTrans" cxnId="{8E404318-70ED-457D-A908-FC8464842D04}">
      <dgm:prSet/>
      <dgm:spPr/>
      <dgm:t>
        <a:bodyPr/>
        <a:lstStyle/>
        <a:p>
          <a:endParaRPr lang="en-US"/>
        </a:p>
      </dgm:t>
    </dgm:pt>
    <dgm:pt modelId="{7EB3DE8D-E691-49CE-810D-057B77A7C53A}" type="sibTrans" cxnId="{8E404318-70ED-457D-A908-FC8464842D04}">
      <dgm:prSet/>
      <dgm:spPr/>
      <dgm:t>
        <a:bodyPr/>
        <a:lstStyle/>
        <a:p>
          <a:endParaRPr lang="en-US"/>
        </a:p>
      </dgm:t>
    </dgm:pt>
    <dgm:pt modelId="{3ABA446C-9162-4D99-B626-887F0EF177AA}">
      <dgm:prSet/>
      <dgm:spPr/>
      <dgm:t>
        <a:bodyPr/>
        <a:lstStyle/>
        <a:p>
          <a:pPr>
            <a:defRPr cap="all"/>
          </a:pPr>
          <a:r>
            <a:rPr lang="it-IT"/>
            <a:t>Confondenti: terapia con FANS.</a:t>
          </a:r>
          <a:endParaRPr lang="en-US"/>
        </a:p>
      </dgm:t>
    </dgm:pt>
    <dgm:pt modelId="{181848FE-7697-46C6-B618-B830FB40330A}" type="parTrans" cxnId="{A496606B-0FEF-4782-96C9-01E350F57265}">
      <dgm:prSet/>
      <dgm:spPr/>
      <dgm:t>
        <a:bodyPr/>
        <a:lstStyle/>
        <a:p>
          <a:endParaRPr lang="en-US"/>
        </a:p>
      </dgm:t>
    </dgm:pt>
    <dgm:pt modelId="{54639771-FFC8-4EBC-8423-A8D64D154C0A}" type="sibTrans" cxnId="{A496606B-0FEF-4782-96C9-01E350F57265}">
      <dgm:prSet/>
      <dgm:spPr/>
      <dgm:t>
        <a:bodyPr/>
        <a:lstStyle/>
        <a:p>
          <a:endParaRPr lang="en-US"/>
        </a:p>
      </dgm:t>
    </dgm:pt>
    <dgm:pt modelId="{8D5E3A75-043D-4229-8017-03EBD855CE45}" type="pres">
      <dgm:prSet presAssocID="{A9DD9C92-FF3A-40FB-B184-F73E22265983}" presName="root" presStyleCnt="0">
        <dgm:presLayoutVars>
          <dgm:dir/>
          <dgm:resizeHandles val="exact"/>
        </dgm:presLayoutVars>
      </dgm:prSet>
      <dgm:spPr/>
    </dgm:pt>
    <dgm:pt modelId="{2FC59F90-36BF-49AC-9103-01776C738BDB}" type="pres">
      <dgm:prSet presAssocID="{F852F78A-6FC2-4A73-8371-A7F33F7C8028}" presName="compNode" presStyleCnt="0"/>
      <dgm:spPr/>
    </dgm:pt>
    <dgm:pt modelId="{D7230BF6-DECD-4713-8F49-D51753EAF075}" type="pres">
      <dgm:prSet presAssocID="{F852F78A-6FC2-4A73-8371-A7F33F7C802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0D06AD6-1B66-4E04-8E99-AB9C9C40D5D4}" type="pres">
      <dgm:prSet presAssocID="{F852F78A-6FC2-4A73-8371-A7F33F7C80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DC82BF29-153F-45A6-886F-7CFAEF11AEC4}" type="pres">
      <dgm:prSet presAssocID="{F852F78A-6FC2-4A73-8371-A7F33F7C8028}" presName="spaceRect" presStyleCnt="0"/>
      <dgm:spPr/>
    </dgm:pt>
    <dgm:pt modelId="{EE7F4D22-FE73-4792-92D5-BB7C356DE3DE}" type="pres">
      <dgm:prSet presAssocID="{F852F78A-6FC2-4A73-8371-A7F33F7C8028}" presName="textRect" presStyleLbl="revTx" presStyleIdx="0" presStyleCnt="3">
        <dgm:presLayoutVars>
          <dgm:chMax val="1"/>
          <dgm:chPref val="1"/>
        </dgm:presLayoutVars>
      </dgm:prSet>
      <dgm:spPr/>
    </dgm:pt>
    <dgm:pt modelId="{0266D1C0-8714-4B33-AA3A-19B5E10C2580}" type="pres">
      <dgm:prSet presAssocID="{AFD5B8F8-EB5B-4B5B-8EB5-B6B87B82CDA9}" presName="sibTrans" presStyleCnt="0"/>
      <dgm:spPr/>
    </dgm:pt>
    <dgm:pt modelId="{FD438D49-F851-4792-83E8-2CE2E62645BD}" type="pres">
      <dgm:prSet presAssocID="{F0010270-DA9A-45B8-95DE-0C5BC06BB575}" presName="compNode" presStyleCnt="0"/>
      <dgm:spPr/>
    </dgm:pt>
    <dgm:pt modelId="{9D78E9AC-D534-49B2-8E9A-B36D20316199}" type="pres">
      <dgm:prSet presAssocID="{F0010270-DA9A-45B8-95DE-0C5BC06BB57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4BFB49-B078-4EFA-B960-3288C07528D1}" type="pres">
      <dgm:prSet presAssocID="{F0010270-DA9A-45B8-95DE-0C5BC06BB5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607E2566-6C79-45E4-9F49-BAF1832BB24E}" type="pres">
      <dgm:prSet presAssocID="{F0010270-DA9A-45B8-95DE-0C5BC06BB575}" presName="spaceRect" presStyleCnt="0"/>
      <dgm:spPr/>
    </dgm:pt>
    <dgm:pt modelId="{1DC0967D-69D9-49AA-81D6-F27694798E36}" type="pres">
      <dgm:prSet presAssocID="{F0010270-DA9A-45B8-95DE-0C5BC06BB575}" presName="textRect" presStyleLbl="revTx" presStyleIdx="1" presStyleCnt="3">
        <dgm:presLayoutVars>
          <dgm:chMax val="1"/>
          <dgm:chPref val="1"/>
        </dgm:presLayoutVars>
      </dgm:prSet>
      <dgm:spPr/>
    </dgm:pt>
    <dgm:pt modelId="{21E6F009-5638-4C38-86A8-69AF9D7E1482}" type="pres">
      <dgm:prSet presAssocID="{7EB3DE8D-E691-49CE-810D-057B77A7C53A}" presName="sibTrans" presStyleCnt="0"/>
      <dgm:spPr/>
    </dgm:pt>
    <dgm:pt modelId="{C4E59D54-A5FB-4749-9F1B-BAD07CBFCB0F}" type="pres">
      <dgm:prSet presAssocID="{3ABA446C-9162-4D99-B626-887F0EF177AA}" presName="compNode" presStyleCnt="0"/>
      <dgm:spPr/>
    </dgm:pt>
    <dgm:pt modelId="{7EB734DC-7F0E-456A-AB99-6157FA419620}" type="pres">
      <dgm:prSet presAssocID="{3ABA446C-9162-4D99-B626-887F0EF177A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C90678F-D74D-42AD-8C26-7CC4C975A144}" type="pres">
      <dgm:prSet presAssocID="{3ABA446C-9162-4D99-B626-887F0EF177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204FDA4C-D7C5-4F45-BF7A-31796DE10169}" type="pres">
      <dgm:prSet presAssocID="{3ABA446C-9162-4D99-B626-887F0EF177AA}" presName="spaceRect" presStyleCnt="0"/>
      <dgm:spPr/>
    </dgm:pt>
    <dgm:pt modelId="{3BCF7616-3402-4B1B-B1B9-7663797CEA59}" type="pres">
      <dgm:prSet presAssocID="{3ABA446C-9162-4D99-B626-887F0EF177A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E404318-70ED-457D-A908-FC8464842D04}" srcId="{A9DD9C92-FF3A-40FB-B184-F73E22265983}" destId="{F0010270-DA9A-45B8-95DE-0C5BC06BB575}" srcOrd="1" destOrd="0" parTransId="{DD4122AA-FA34-41F4-B391-49DC09DC0123}" sibTransId="{7EB3DE8D-E691-49CE-810D-057B77A7C53A}"/>
    <dgm:cxn modelId="{F843CC5E-D4E8-454F-B6B6-BE3A68EB0F74}" type="presOf" srcId="{F0010270-DA9A-45B8-95DE-0C5BC06BB575}" destId="{1DC0967D-69D9-49AA-81D6-F27694798E36}" srcOrd="0" destOrd="0" presId="urn:microsoft.com/office/officeart/2018/5/layout/IconLeafLabelList"/>
    <dgm:cxn modelId="{A496606B-0FEF-4782-96C9-01E350F57265}" srcId="{A9DD9C92-FF3A-40FB-B184-F73E22265983}" destId="{3ABA446C-9162-4D99-B626-887F0EF177AA}" srcOrd="2" destOrd="0" parTransId="{181848FE-7697-46C6-B618-B830FB40330A}" sibTransId="{54639771-FFC8-4EBC-8423-A8D64D154C0A}"/>
    <dgm:cxn modelId="{DBCC6878-D4B4-4267-91A7-347129ADB266}" type="presOf" srcId="{3ABA446C-9162-4D99-B626-887F0EF177AA}" destId="{3BCF7616-3402-4B1B-B1B9-7663797CEA59}" srcOrd="0" destOrd="0" presId="urn:microsoft.com/office/officeart/2018/5/layout/IconLeafLabelList"/>
    <dgm:cxn modelId="{A4AA9496-5D49-4621-A33F-C677355BBB2A}" srcId="{A9DD9C92-FF3A-40FB-B184-F73E22265983}" destId="{F852F78A-6FC2-4A73-8371-A7F33F7C8028}" srcOrd="0" destOrd="0" parTransId="{9E653A8E-F44E-4447-8349-E4F401A3DC20}" sibTransId="{AFD5B8F8-EB5B-4B5B-8EB5-B6B87B82CDA9}"/>
    <dgm:cxn modelId="{E5FE47B1-CB7B-4DF9-8C13-7C65113B0AF2}" type="presOf" srcId="{A9DD9C92-FF3A-40FB-B184-F73E22265983}" destId="{8D5E3A75-043D-4229-8017-03EBD855CE45}" srcOrd="0" destOrd="0" presId="urn:microsoft.com/office/officeart/2018/5/layout/IconLeafLabelList"/>
    <dgm:cxn modelId="{9EF397C8-AE2D-461D-9BC2-C9EBCB894886}" type="presOf" srcId="{F852F78A-6FC2-4A73-8371-A7F33F7C8028}" destId="{EE7F4D22-FE73-4792-92D5-BB7C356DE3DE}" srcOrd="0" destOrd="0" presId="urn:microsoft.com/office/officeart/2018/5/layout/IconLeafLabelList"/>
    <dgm:cxn modelId="{23246DF1-8582-4C00-8E12-54770EC5A27C}" type="presParOf" srcId="{8D5E3A75-043D-4229-8017-03EBD855CE45}" destId="{2FC59F90-36BF-49AC-9103-01776C738BDB}" srcOrd="0" destOrd="0" presId="urn:microsoft.com/office/officeart/2018/5/layout/IconLeafLabelList"/>
    <dgm:cxn modelId="{C8C9A0E3-C99A-4512-92CA-2D49C7537505}" type="presParOf" srcId="{2FC59F90-36BF-49AC-9103-01776C738BDB}" destId="{D7230BF6-DECD-4713-8F49-D51753EAF075}" srcOrd="0" destOrd="0" presId="urn:microsoft.com/office/officeart/2018/5/layout/IconLeafLabelList"/>
    <dgm:cxn modelId="{AA1C2990-7581-4B86-9CC5-AE9D547CADFC}" type="presParOf" srcId="{2FC59F90-36BF-49AC-9103-01776C738BDB}" destId="{70D06AD6-1B66-4E04-8E99-AB9C9C40D5D4}" srcOrd="1" destOrd="0" presId="urn:microsoft.com/office/officeart/2018/5/layout/IconLeafLabelList"/>
    <dgm:cxn modelId="{A1F69EAC-644D-4273-A650-841ACF4B7DDF}" type="presParOf" srcId="{2FC59F90-36BF-49AC-9103-01776C738BDB}" destId="{DC82BF29-153F-45A6-886F-7CFAEF11AEC4}" srcOrd="2" destOrd="0" presId="urn:microsoft.com/office/officeart/2018/5/layout/IconLeafLabelList"/>
    <dgm:cxn modelId="{121BA328-6769-4158-BF2A-B5EC6ADDE563}" type="presParOf" srcId="{2FC59F90-36BF-49AC-9103-01776C738BDB}" destId="{EE7F4D22-FE73-4792-92D5-BB7C356DE3DE}" srcOrd="3" destOrd="0" presId="urn:microsoft.com/office/officeart/2018/5/layout/IconLeafLabelList"/>
    <dgm:cxn modelId="{101000AC-CDFF-478E-93B5-3E361695344B}" type="presParOf" srcId="{8D5E3A75-043D-4229-8017-03EBD855CE45}" destId="{0266D1C0-8714-4B33-AA3A-19B5E10C2580}" srcOrd="1" destOrd="0" presId="urn:microsoft.com/office/officeart/2018/5/layout/IconLeafLabelList"/>
    <dgm:cxn modelId="{A69D7FF7-1C15-4C46-9F6C-D54FDCD96C95}" type="presParOf" srcId="{8D5E3A75-043D-4229-8017-03EBD855CE45}" destId="{FD438D49-F851-4792-83E8-2CE2E62645BD}" srcOrd="2" destOrd="0" presId="urn:microsoft.com/office/officeart/2018/5/layout/IconLeafLabelList"/>
    <dgm:cxn modelId="{9F58E509-8277-4793-B3DC-C702DAF88BA7}" type="presParOf" srcId="{FD438D49-F851-4792-83E8-2CE2E62645BD}" destId="{9D78E9AC-D534-49B2-8E9A-B36D20316199}" srcOrd="0" destOrd="0" presId="urn:microsoft.com/office/officeart/2018/5/layout/IconLeafLabelList"/>
    <dgm:cxn modelId="{960B28FC-BF28-476D-8132-3BA67F65C7D2}" type="presParOf" srcId="{FD438D49-F851-4792-83E8-2CE2E62645BD}" destId="{864BFB49-B078-4EFA-B960-3288C07528D1}" srcOrd="1" destOrd="0" presId="urn:microsoft.com/office/officeart/2018/5/layout/IconLeafLabelList"/>
    <dgm:cxn modelId="{0691AE60-00EF-4125-9CA7-067A14D5E2EC}" type="presParOf" srcId="{FD438D49-F851-4792-83E8-2CE2E62645BD}" destId="{607E2566-6C79-45E4-9F49-BAF1832BB24E}" srcOrd="2" destOrd="0" presId="urn:microsoft.com/office/officeart/2018/5/layout/IconLeafLabelList"/>
    <dgm:cxn modelId="{0FA743C3-9368-4230-AD6F-49F372DFEA36}" type="presParOf" srcId="{FD438D49-F851-4792-83E8-2CE2E62645BD}" destId="{1DC0967D-69D9-49AA-81D6-F27694798E36}" srcOrd="3" destOrd="0" presId="urn:microsoft.com/office/officeart/2018/5/layout/IconLeafLabelList"/>
    <dgm:cxn modelId="{A6D95762-FD02-4B6B-B866-64A3D068681A}" type="presParOf" srcId="{8D5E3A75-043D-4229-8017-03EBD855CE45}" destId="{21E6F009-5638-4C38-86A8-69AF9D7E1482}" srcOrd="3" destOrd="0" presId="urn:microsoft.com/office/officeart/2018/5/layout/IconLeafLabelList"/>
    <dgm:cxn modelId="{639F1A26-EF8E-439A-9C91-86483276CB94}" type="presParOf" srcId="{8D5E3A75-043D-4229-8017-03EBD855CE45}" destId="{C4E59D54-A5FB-4749-9F1B-BAD07CBFCB0F}" srcOrd="4" destOrd="0" presId="urn:microsoft.com/office/officeart/2018/5/layout/IconLeafLabelList"/>
    <dgm:cxn modelId="{DC410468-FBF7-4F21-B081-1CEE6E30662F}" type="presParOf" srcId="{C4E59D54-A5FB-4749-9F1B-BAD07CBFCB0F}" destId="{7EB734DC-7F0E-456A-AB99-6157FA419620}" srcOrd="0" destOrd="0" presId="urn:microsoft.com/office/officeart/2018/5/layout/IconLeafLabelList"/>
    <dgm:cxn modelId="{FA448EB4-BB1D-46AD-ACE9-8E349A41A4AA}" type="presParOf" srcId="{C4E59D54-A5FB-4749-9F1B-BAD07CBFCB0F}" destId="{4C90678F-D74D-42AD-8C26-7CC4C975A144}" srcOrd="1" destOrd="0" presId="urn:microsoft.com/office/officeart/2018/5/layout/IconLeafLabelList"/>
    <dgm:cxn modelId="{C83205D0-672C-4128-BBB4-EEDA486D2140}" type="presParOf" srcId="{C4E59D54-A5FB-4749-9F1B-BAD07CBFCB0F}" destId="{204FDA4C-D7C5-4F45-BF7A-31796DE10169}" srcOrd="2" destOrd="0" presId="urn:microsoft.com/office/officeart/2018/5/layout/IconLeafLabelList"/>
    <dgm:cxn modelId="{C0ECE752-1E38-4EB2-81E0-BCAEDEBAAC40}" type="presParOf" srcId="{C4E59D54-A5FB-4749-9F1B-BAD07CBFCB0F}" destId="{3BCF7616-3402-4B1B-B1B9-7663797CEA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30BF6-DECD-4713-8F49-D51753EAF075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06AD6-1B66-4E04-8E99-AB9C9C40D5D4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4D22-FE73-4792-92D5-BB7C356DE3DE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/>
            <a:t>Bias di selezione (pazienti meno gravi non si presentano in DEA)</a:t>
          </a:r>
          <a:endParaRPr lang="en-US" sz="1400" kern="1200"/>
        </a:p>
      </dsp:txBody>
      <dsp:txXfrm>
        <a:off x="93445" y="3018902"/>
        <a:ext cx="3206250" cy="720000"/>
      </dsp:txXfrm>
    </dsp:sp>
    <dsp:sp modelId="{9D78E9AC-D534-49B2-8E9A-B36D20316199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BFB49-B078-4EFA-B960-3288C07528D1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0967D-69D9-49AA-81D6-F27694798E36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/>
            <a:t>Bias di informazione/misurazione (errori di misurazione della TC ed imprecisione degli strumenti)</a:t>
          </a:r>
          <a:endParaRPr lang="en-US" sz="1400" kern="1200"/>
        </a:p>
      </dsp:txBody>
      <dsp:txXfrm>
        <a:off x="3860789" y="3018902"/>
        <a:ext cx="3206250" cy="720000"/>
      </dsp:txXfrm>
    </dsp:sp>
    <dsp:sp modelId="{7EB734DC-7F0E-456A-AB99-6157FA419620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0678F-D74D-42AD-8C26-7CC4C975A144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F7616-3402-4B1B-B1B9-7663797CEA59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/>
            <a:t>Confondenti: terapia con FANS.</a:t>
          </a:r>
          <a:endParaRPr lang="en-US" sz="1400" kern="1200"/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CC817-EF40-0107-2E9D-96C07BD0A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8512C3-3982-546B-09BC-BB9B09C9E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93833-0DF5-5686-A3BB-A34D1B9F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C59ED-CBAC-93D9-CE93-581DF22A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097B46-DE92-5227-ECF4-5883CA32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03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E6FA4-157C-225E-530C-08B828C3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A0279C-CE05-075B-944D-1FB0F6439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9F6466-E6F5-C2B5-C1BF-A0FE63D2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6E08F5-122B-942C-B924-1403FEFB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1C777C-7A59-FEF4-31C3-5AC9A83D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7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CA9270-E0A3-6CC6-59EF-87977AFE4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5E08BC-593D-ECE2-0934-8EA6BA39E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1B238C-C756-CCF5-6C28-8EF4F6CE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22DE34-16DF-D494-E7C4-50D7C10A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9554F0-900C-B3E6-B740-D3DDA6FE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2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2667A-D3BF-57E8-0B3D-ABC3A356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043FC1-90AD-0101-BA34-095A0CD37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580D14-6993-2C37-DF81-EC8ECC6F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41E39-4CF3-FDD7-6A23-6877B278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1C2C09-39D2-033A-9083-3EE04EFA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7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157290-8BEF-76EC-82FD-4965A1B2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DF26D1-8155-B6E5-8F6E-4DFC141F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4B6EB1-3EF8-D4B7-26E6-B00B2913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BEE420-6404-771D-076A-5CB36AFD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C7A5C3-C484-9633-E02C-0EDD227D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F3BF3-2827-CFA1-9B91-EC3C850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FABE14-4FA4-1C15-8424-2FE71F6D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CB65FC-B1E0-65FD-12BE-DC42A9D5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0CE51F-A9FA-4718-FC88-555FC7F5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E7E89F-C68D-4B23-4910-14E02F19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8EB8B5-E0A3-4207-956D-ABED824F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18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242CC-DE8E-12A6-9F6B-2B7AE7BF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67E3C5-BD7B-DE35-A8BA-E7DDAC60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D4B5AD-CB27-4023-82A5-48FD534B4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FDAFB5-47EA-681B-A142-BA477BF2A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7AF223-F6E7-DC33-6667-DD97D3E0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36B547-39E3-5888-3C06-8A8E3DAD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94BD39-E2CA-2777-2E2A-D4EE92C4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7E20FF4-324B-F452-DE3D-872CE978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1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067A85-0B52-D46F-AE23-992C79D3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1C1EA3-3489-A223-23B2-4144AFA0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6D3EC8-D4CA-CCF6-8486-798018E5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E0536B-E52A-7D39-E24D-4A389251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7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42D2502-52E9-8E2D-1125-61627E6B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84BBB6-2BB3-70A7-A401-D1657851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8B96B9-EC60-25DA-5D81-5C114537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58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49FA8-AB09-D069-5FF4-7A60C8F4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4B483A-4041-7FCD-90DD-53E82D2CC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A6D28E-24EA-DE18-8F3E-7883AAC2D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A54291-248B-CCCD-2A91-9CB07B53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2CE9A0-4990-391C-AAC5-C2B1F6DD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D27958-ECF7-4F00-B1AF-81433516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7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45D5-7BCC-7F43-1712-323F16A7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CF08A3B-394C-E42D-5CDF-147F90FE9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6CBEC2-2AF0-3122-AE7D-1F86D1803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A42354-42C8-3B0E-FB72-C51891C8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738912-866D-EED5-B571-0AFCC929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9FFC96-910E-26E0-1479-965C8E8F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5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3F8756-8DAE-E356-EF86-18DDD2E5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7909DE-B179-51FB-9610-5E1C4C1D3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1EA470-BD1B-E748-C9AE-B6C049F4B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31D310-90AE-4AC1-830D-DE7ED4BB8915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05E8B8-B346-3ABD-CDE5-86F4264E6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1E4494-EEE8-7DFB-F267-95F4252C8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F5F3F-6BB3-4E22-9477-81F392996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9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mmagine che contiene barriera corallina, dipinto, mappa, arte&#10;&#10;Descrizione generata automaticamente">
            <a:extLst>
              <a:ext uri="{FF2B5EF4-FFF2-40B4-BE49-F238E27FC236}">
                <a16:creationId xmlns:a16="http://schemas.microsoft.com/office/drawing/2014/main" id="{5A20D2B3-367F-B6EC-4414-E58123381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76" b="1379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7D7B57-10A0-F06C-6C04-9718A35B1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FFFFFF"/>
                </a:solidFill>
              </a:rPr>
              <a:t>RCT monocentrico sull’efficacia della singola somministrazione di betametasone rispetto a placebo in bambini con infezione sintomatica da adenovirus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9AB4B3-68C9-56E1-331D-E3E6AEC5B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Gruppo 8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8171685-0E50-6ADE-7FEF-5BE10EF7B37A}"/>
              </a:ext>
            </a:extLst>
          </p:cNvPr>
          <p:cNvSpPr txBox="1">
            <a:spLocks/>
          </p:cNvSpPr>
          <p:nvPr/>
        </p:nvSpPr>
        <p:spPr>
          <a:xfrm>
            <a:off x="835152" y="5210629"/>
            <a:ext cx="10515600" cy="1498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FFFFFF"/>
                </a:solidFill>
              </a:rPr>
              <a:t>Irene Floris, Marianna Gambardella, Carmela Felicetti, Sofia Lucia Gamba, Elpidio Gambali, Capello Lorenzo, Umberto Druetta, Alessandro Morra, Moro Jacopo, Irene Gandini, Matteo </a:t>
            </a:r>
            <a:r>
              <a:rPr lang="it-IT" sz="4400" dirty="0" err="1">
                <a:solidFill>
                  <a:srgbClr val="FFFFFF"/>
                </a:solidFill>
              </a:rPr>
              <a:t>Tavecchia</a:t>
            </a:r>
            <a:endParaRPr lang="it-IT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31C544-2FB2-0CAF-2FAF-E9AF9DAE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BIAS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1A682DC-2E26-A3C6-37AB-012DF6577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52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47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215701-953D-474C-8D09-33D2A779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70764"/>
            <a:ext cx="10603345" cy="69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9CDA321-F994-5EB4-82EE-37F4AC2B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5" y="462964"/>
            <a:ext cx="5753819" cy="2590787"/>
          </a:xfrm>
          <a:noFill/>
          <a:effectLst>
            <a:glow rad="127000">
              <a:schemeClr val="tx1"/>
            </a:glow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31750"/>
          </a:sp3d>
        </p:spPr>
        <p:txBody>
          <a:bodyPr>
            <a:noAutofit/>
          </a:bodyPr>
          <a:lstStyle/>
          <a:p>
            <a:pPr algn="ctr"/>
            <a:r>
              <a:rPr lang="it-IT" sz="12000" b="1" dirty="0">
                <a:solidFill>
                  <a:schemeClr val="bg1"/>
                </a:solidFill>
                <a:latin typeface="Cochocib Script Latin Pro" panose="02000503000000020003" pitchFamily="2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42523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Primo piano di blister di pillole non aperti">
            <a:extLst>
              <a:ext uri="{FF2B5EF4-FFF2-40B4-BE49-F238E27FC236}">
                <a16:creationId xmlns:a16="http://schemas.microsoft.com/office/drawing/2014/main" id="{89D72D45-721A-3A29-F452-328D4E6CD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1" r="21039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A0AF72-6AF4-DC55-D024-FA69653F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4000"/>
              <a:t>Background e razionale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6E5DF7-D923-505E-5C89-C4B8E6F81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it-IT" sz="2000" dirty="0"/>
              <a:t>Importanza: alta prevalenza, ridotto impatto sociale (permessi di lavoro per malattia figli </a:t>
            </a:r>
            <a:r>
              <a:rPr lang="it-IT" sz="2000" dirty="0" err="1"/>
              <a:t>ecc</a:t>
            </a:r>
            <a:r>
              <a:rPr lang="it-IT" sz="2000" dirty="0"/>
              <a:t>), minor dispendio di risorse pubbliche, riduzione del tasso di ospedalizzazione</a:t>
            </a:r>
          </a:p>
          <a:p>
            <a:r>
              <a:rPr lang="it-IT" sz="2000" dirty="0"/>
              <a:t>Background scientifico: non attuali prove di efficacia, ma ampio profilo di sicurezza del farmaco nella popolazione target.</a:t>
            </a:r>
          </a:p>
          <a:p>
            <a:r>
              <a:rPr lang="it-IT" sz="2000" dirty="0"/>
              <a:t>Etica: attualmente non trattamenti (solo terapia sintomatica).</a:t>
            </a:r>
          </a:p>
          <a:p>
            <a:r>
              <a:rPr lang="it-IT" sz="2000" dirty="0"/>
              <a:t>Controllo: placebo</a:t>
            </a:r>
          </a:p>
        </p:txBody>
      </p:sp>
    </p:spTree>
    <p:extLst>
      <p:ext uri="{BB962C8B-B14F-4D97-AF65-F5344CB8AC3E}">
        <p14:creationId xmlns:p14="http://schemas.microsoft.com/office/powerpoint/2010/main" val="338936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Uno solo in una folla">
            <a:extLst>
              <a:ext uri="{FF2B5EF4-FFF2-40B4-BE49-F238E27FC236}">
                <a16:creationId xmlns:a16="http://schemas.microsoft.com/office/drawing/2014/main" id="{46958FCE-CCBA-9732-8ED7-6468BD8B1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2" r="1632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E54D07-9F51-2356-E346-18934DD4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4000"/>
              <a:t>Disegno del trial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8DFD98-2A7E-1A8E-9B04-948EDEBC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it-IT" sz="2000" dirty="0"/>
              <a:t>Gruppi paralleli: trattati e placebo</a:t>
            </a:r>
          </a:p>
          <a:p>
            <a:r>
              <a:rPr lang="it-IT" sz="2000" dirty="0"/>
              <a:t>Randomizzazione 1:1</a:t>
            </a:r>
          </a:p>
          <a:p>
            <a:r>
              <a:rPr lang="it-IT" sz="2000" dirty="0"/>
              <a:t>Studio </a:t>
            </a:r>
            <a:r>
              <a:rPr lang="it-IT" sz="2000"/>
              <a:t>di superiorità</a:t>
            </a:r>
          </a:p>
        </p:txBody>
      </p:sp>
    </p:spTree>
    <p:extLst>
      <p:ext uri="{BB962C8B-B14F-4D97-AF65-F5344CB8AC3E}">
        <p14:creationId xmlns:p14="http://schemas.microsoft.com/office/powerpoint/2010/main" val="285181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F152-BC6C-18A5-2E29-65280771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9" r="41585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669066-0988-6110-0138-A07E6C39F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759" y="0"/>
            <a:ext cx="8437241" cy="6865854"/>
          </a:xfrm>
        </p:spPr>
        <p:txBody>
          <a:bodyPr anchor="t">
            <a:normAutofit/>
          </a:bodyPr>
          <a:lstStyle/>
          <a:p>
            <a:r>
              <a:rPr lang="it-IT" sz="2000" dirty="0"/>
              <a:t>Monocentrico (DEA OIRM)</a:t>
            </a:r>
          </a:p>
          <a:p>
            <a:r>
              <a:rPr lang="it-IT" sz="2000" dirty="0"/>
              <a:t>Criteri di inclusione:</a:t>
            </a:r>
          </a:p>
          <a:p>
            <a:pPr lvl="1"/>
            <a:r>
              <a:rPr lang="it-IT" sz="2000" dirty="0"/>
              <a:t>All’ingresso in DEA TC&gt;=38,5°C, insorta da non più di 48h.</a:t>
            </a:r>
          </a:p>
          <a:p>
            <a:pPr lvl="1"/>
            <a:r>
              <a:rPr lang="it-IT" sz="2000" dirty="0"/>
              <a:t>6 mesi&lt;età&lt;12 aa.</a:t>
            </a:r>
          </a:p>
          <a:p>
            <a:pPr lvl="1"/>
            <a:r>
              <a:rPr lang="it-IT" sz="2000" dirty="0"/>
              <a:t>Almeno un altro sintomo tipico di infezione da adenovirus (es. </a:t>
            </a:r>
            <a:r>
              <a:rPr lang="it-IT" sz="2000" dirty="0" err="1"/>
              <a:t>faringodinia</a:t>
            </a:r>
            <a:r>
              <a:rPr lang="it-IT" sz="2000" dirty="0"/>
              <a:t>, tosse, diarrea, vomito, nausea, </a:t>
            </a:r>
            <a:r>
              <a:rPr lang="it-IT" sz="2000" dirty="0" err="1"/>
              <a:t>cheratocongiuntivite</a:t>
            </a:r>
            <a:r>
              <a:rPr lang="it-IT" sz="2000" dirty="0"/>
              <a:t> </a:t>
            </a:r>
            <a:r>
              <a:rPr lang="it-IT" sz="2000" dirty="0" err="1"/>
              <a:t>ecc</a:t>
            </a:r>
            <a:r>
              <a:rPr lang="it-IT" sz="2000" dirty="0"/>
              <a:t>).</a:t>
            </a:r>
          </a:p>
          <a:p>
            <a:pPr lvl="1"/>
            <a:r>
              <a:rPr lang="it-IT" sz="2000" dirty="0"/>
              <a:t>Positività al test antigenico rapido per adenovirus.</a:t>
            </a:r>
          </a:p>
          <a:p>
            <a:r>
              <a:rPr lang="it-IT" sz="2000" dirty="0"/>
              <a:t>Criteri di esclusione:</a:t>
            </a:r>
          </a:p>
          <a:p>
            <a:pPr lvl="1"/>
            <a:r>
              <a:rPr lang="it-IT" sz="2000" dirty="0"/>
              <a:t>Insufficienza surrenalica.</a:t>
            </a:r>
          </a:p>
          <a:p>
            <a:pPr lvl="1"/>
            <a:r>
              <a:rPr lang="it-IT" sz="2000" dirty="0"/>
              <a:t>Immunodepressione e/o trapianto d’organo o emopoietico.</a:t>
            </a:r>
          </a:p>
          <a:p>
            <a:pPr lvl="1"/>
            <a:r>
              <a:rPr lang="it-IT" sz="2000" dirty="0"/>
              <a:t>Condizioni morbose croniche dell’apparato respiratorio</a:t>
            </a:r>
          </a:p>
          <a:p>
            <a:pPr lvl="1"/>
            <a:r>
              <a:rPr lang="it-IT" sz="2000" dirty="0"/>
              <a:t>Recente vaccinazione (&lt;3 </a:t>
            </a:r>
            <a:r>
              <a:rPr lang="it-IT" sz="2000" dirty="0" err="1"/>
              <a:t>sett</a:t>
            </a:r>
            <a:r>
              <a:rPr lang="it-IT" sz="2000" dirty="0"/>
              <a:t>).</a:t>
            </a:r>
          </a:p>
          <a:p>
            <a:pPr lvl="1"/>
            <a:r>
              <a:rPr lang="it-IT" sz="2000" dirty="0"/>
              <a:t>Concomitante co-infezione (SBEGA, SARS-CoV-2, TBC, IVU, infezione intra-addominale </a:t>
            </a:r>
            <a:r>
              <a:rPr lang="it-IT" sz="2000" dirty="0" err="1"/>
              <a:t>ecc</a:t>
            </a:r>
            <a:r>
              <a:rPr lang="it-IT" sz="2000" dirty="0"/>
              <a:t>).</a:t>
            </a:r>
          </a:p>
          <a:p>
            <a:pPr lvl="1"/>
            <a:r>
              <a:rPr lang="it-IT" sz="2000" dirty="0"/>
              <a:t>Fattori predisponenti le infezioni virali respiratorie.</a:t>
            </a:r>
          </a:p>
          <a:p>
            <a:pPr lvl="1"/>
            <a:r>
              <a:rPr lang="it-IT" sz="2000" dirty="0"/>
              <a:t>Recente terapia con corticosteroidi (&lt;72h) o ABT (&lt;24h).</a:t>
            </a:r>
          </a:p>
          <a:p>
            <a:pPr lvl="1"/>
            <a:r>
              <a:rPr lang="it-IT" sz="2000" dirty="0"/>
              <a:t>Incapacità di assumere terapia per </a:t>
            </a:r>
            <a:r>
              <a:rPr lang="it-IT" sz="2000" dirty="0" err="1"/>
              <a:t>os</a:t>
            </a:r>
            <a:r>
              <a:rPr lang="it-IT" sz="2000" dirty="0"/>
              <a:t> (inclusi i liquidi).</a:t>
            </a:r>
          </a:p>
          <a:p>
            <a:pPr lvl="1"/>
            <a:r>
              <a:rPr lang="it-IT" sz="2000" dirty="0"/>
              <a:t>Nota allergia o intolleranza al principio attivo o agli eccipienti del farmaco in studio.</a:t>
            </a:r>
          </a:p>
          <a:p>
            <a:pPr lvl="1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33001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93AE6E-6058-AF8C-71F8-51706058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223281"/>
            <a:ext cx="6781800" cy="1338696"/>
          </a:xfrm>
        </p:spPr>
        <p:txBody>
          <a:bodyPr>
            <a:normAutofit/>
          </a:bodyPr>
          <a:lstStyle/>
          <a:p>
            <a:r>
              <a:rPr lang="it-IT" dirty="0" err="1"/>
              <a:t>Outcomes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B0D49-777E-C124-40A1-8E23CD409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7" r="51807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4C75C-32FF-B50F-A9DB-D43024920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323" y="1785258"/>
            <a:ext cx="7779657" cy="3599543"/>
          </a:xfrm>
        </p:spPr>
        <p:txBody>
          <a:bodyPr anchor="t">
            <a:noAutofit/>
          </a:bodyPr>
          <a:lstStyle/>
          <a:p>
            <a:r>
              <a:rPr lang="it-IT" sz="2400" dirty="0" err="1"/>
              <a:t>Outcome</a:t>
            </a:r>
            <a:r>
              <a:rPr lang="it-IT" sz="2400" dirty="0"/>
              <a:t> primario: riduzione della durata sintomatologica febbrile (media della durata del periodo febbrile)</a:t>
            </a:r>
          </a:p>
          <a:p>
            <a:r>
              <a:rPr lang="it-IT" sz="2400" dirty="0" err="1"/>
              <a:t>Outcome</a:t>
            </a:r>
            <a:r>
              <a:rPr lang="it-IT" sz="2400" dirty="0"/>
              <a:t> secondari:</a:t>
            </a:r>
          </a:p>
          <a:p>
            <a:pPr lvl="1"/>
            <a:r>
              <a:rPr lang="it-IT" dirty="0"/>
              <a:t>Ridotto numero di somministrazioni di terapia di supporto.</a:t>
            </a:r>
          </a:p>
          <a:p>
            <a:pPr lvl="1"/>
            <a:r>
              <a:rPr lang="it-IT" dirty="0"/>
              <a:t>Ridotta durata della terapia sintomatica.</a:t>
            </a:r>
          </a:p>
          <a:p>
            <a:pPr lvl="1"/>
            <a:r>
              <a:rPr lang="it-IT" dirty="0"/>
              <a:t>Minor picco febbrile massimo nei trattati</a:t>
            </a:r>
          </a:p>
          <a:p>
            <a:pPr lvl="1"/>
            <a:r>
              <a:rPr lang="it-IT" dirty="0"/>
              <a:t>Ridotto tasso di re-</a:t>
            </a:r>
            <a:r>
              <a:rPr lang="it-IT" dirty="0" err="1"/>
              <a:t>admition</a:t>
            </a:r>
            <a:r>
              <a:rPr lang="it-IT" dirty="0"/>
              <a:t> entro 72h dalla dimissione da DEA.</a:t>
            </a:r>
          </a:p>
          <a:p>
            <a:pPr lvl="1"/>
            <a:r>
              <a:rPr lang="it-IT" dirty="0"/>
              <a:t> Tasso di Ospedalizzazione</a:t>
            </a:r>
          </a:p>
          <a:p>
            <a:r>
              <a:rPr lang="it-IT" sz="2400" dirty="0"/>
              <a:t>Tempo di osservazione domiciliare max 7gg.</a:t>
            </a:r>
          </a:p>
        </p:txBody>
      </p:sp>
    </p:spTree>
    <p:extLst>
      <p:ext uri="{BB962C8B-B14F-4D97-AF65-F5344CB8AC3E}">
        <p14:creationId xmlns:p14="http://schemas.microsoft.com/office/powerpoint/2010/main" val="736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E19C52-9AE2-9133-CA85-B64CE437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219567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IT" sz="4000" dirty="0"/>
              <a:t>Campione ed analisi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2A9774-97D0-A993-A9E5-AB17F980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47" y="2063654"/>
            <a:ext cx="5037624" cy="4090403"/>
          </a:xfrm>
        </p:spPr>
        <p:txBody>
          <a:bodyPr anchor="ctr">
            <a:normAutofit/>
          </a:bodyPr>
          <a:lstStyle/>
          <a:p>
            <a:r>
              <a:rPr lang="it-IT" sz="2400" dirty="0"/>
              <a:t>Numerosità campionaria da definire. Minima rilevante variazione di 36h </a:t>
            </a:r>
          </a:p>
          <a:p>
            <a:r>
              <a:rPr lang="it-IT" sz="2400" dirty="0"/>
              <a:t>Periodo di arruolamento: 1 anno.</a:t>
            </a:r>
          </a:p>
          <a:p>
            <a:r>
              <a:rPr lang="it-IT" sz="2400" dirty="0"/>
              <a:t>Analisi ad interim: 3 e 6 mesi.</a:t>
            </a:r>
          </a:p>
          <a:p>
            <a:r>
              <a:rPr lang="it-IT" sz="2400" dirty="0"/>
              <a:t>Metodo di randomizzazione: computer </a:t>
            </a:r>
            <a:r>
              <a:rPr lang="it-IT" sz="2400" dirty="0" err="1"/>
              <a:t>generated</a:t>
            </a:r>
            <a:r>
              <a:rPr lang="it-IT" sz="2400" dirty="0"/>
              <a:t> random </a:t>
            </a:r>
            <a:r>
              <a:rPr lang="it-IT" sz="2400" dirty="0" err="1"/>
              <a:t>numbers</a:t>
            </a:r>
            <a:r>
              <a:rPr lang="it-IT" sz="2400" dirty="0"/>
              <a:t> (</a:t>
            </a:r>
            <a:r>
              <a:rPr lang="it-IT" sz="2400" dirty="0" err="1"/>
              <a:t>RedCap</a:t>
            </a:r>
            <a:r>
              <a:rPr lang="it-IT" sz="2400" dirty="0"/>
              <a:t>). Randomizzazione semplice, centralizzata su sito web</a:t>
            </a:r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5" name="Picture 4" descr="Grafico su documento con penna">
            <a:extLst>
              <a:ext uri="{FF2B5EF4-FFF2-40B4-BE49-F238E27FC236}">
                <a16:creationId xmlns:a16="http://schemas.microsoft.com/office/drawing/2014/main" id="{4651B63F-9531-D099-CBEE-A682921B6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1" r="1343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2433B2-76E3-4CEF-6A07-C03EFF39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IT" sz="4000"/>
              <a:t>Metodi di mascheramento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6694A7-6FB6-5035-5A23-30172B8A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it-IT" sz="2600" dirty="0"/>
              <a:t>Cieco: paziente e genitori</a:t>
            </a:r>
          </a:p>
          <a:p>
            <a:r>
              <a:rPr lang="it-IT" sz="2600" dirty="0"/>
              <a:t>Apertura della cecità: sospetta ADR, adulterazione del lotto del farmaco.</a:t>
            </a:r>
          </a:p>
        </p:txBody>
      </p:sp>
      <p:pic>
        <p:nvPicPr>
          <p:cNvPr id="13" name="Picture 4" descr="Lucchetto con un cuore d'amore">
            <a:extLst>
              <a:ext uri="{FF2B5EF4-FFF2-40B4-BE49-F238E27FC236}">
                <a16:creationId xmlns:a16="http://schemas.microsoft.com/office/drawing/2014/main" id="{87BD34E7-6C89-38C2-6945-0CF02A17B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7" r="2469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5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6E42CF-2590-A0BF-11E0-E732883E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IT" sz="4000"/>
              <a:t>Raccolta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B27826-F5A5-0E24-0F60-C443B481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324912"/>
            <a:ext cx="5399313" cy="4533088"/>
          </a:xfrm>
        </p:spPr>
        <p:txBody>
          <a:bodyPr anchor="ctr">
            <a:normAutofit/>
          </a:bodyPr>
          <a:lstStyle/>
          <a:p>
            <a:r>
              <a:rPr lang="it-IT" sz="2400" dirty="0"/>
              <a:t>Diario domestico per i genitori con misurazioni ogni 6h della TC e valutazione sulla persistenza degli altri sintomi</a:t>
            </a:r>
          </a:p>
          <a:p>
            <a:r>
              <a:rPr lang="it-IT" sz="2400" dirty="0"/>
              <a:t> Misurazione della TC ad almeno 6h dalla precedente somministrazione</a:t>
            </a:r>
          </a:p>
          <a:p>
            <a:r>
              <a:rPr lang="it-IT" sz="2400" dirty="0"/>
              <a:t>Si considera defervescenza per 2 misurazioni consecutive &lt;37,5°C.</a:t>
            </a:r>
          </a:p>
          <a:p>
            <a:pPr marL="457200" lvl="1" indent="0">
              <a:buNone/>
            </a:pPr>
            <a:r>
              <a:rPr lang="it-IT" dirty="0"/>
              <a:t>N.B. Si considera defervescenza dalla prima misurazione</a:t>
            </a:r>
          </a:p>
          <a:p>
            <a:r>
              <a:rPr lang="it-IT" sz="2400" dirty="0"/>
              <a:t>Riconsegna di scansione digitale del diario su email dedicata.</a:t>
            </a:r>
          </a:p>
          <a:p>
            <a:endParaRPr lang="it-IT" sz="1700" dirty="0"/>
          </a:p>
        </p:txBody>
      </p:sp>
      <p:pic>
        <p:nvPicPr>
          <p:cNvPr id="5" name="Picture 4" descr="Pagina di calendario con una penna">
            <a:extLst>
              <a:ext uri="{FF2B5EF4-FFF2-40B4-BE49-F238E27FC236}">
                <a16:creationId xmlns:a16="http://schemas.microsoft.com/office/drawing/2014/main" id="{18CB83D7-47E1-4D84-DBAD-27223C9F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2" r="1380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7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fico su documento con penna">
            <a:extLst>
              <a:ext uri="{FF2B5EF4-FFF2-40B4-BE49-F238E27FC236}">
                <a16:creationId xmlns:a16="http://schemas.microsoft.com/office/drawing/2014/main" id="{488634D8-CE5D-92E1-0A16-152C8C5BC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2" r="16809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891A01-6939-E684-E509-0CF6BDC5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4000" dirty="0"/>
              <a:t>Analisi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363287-15EB-2C54-819A-10B02C5B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031" y="1773190"/>
            <a:ext cx="5755253" cy="4845324"/>
          </a:xfrm>
        </p:spPr>
        <p:txBody>
          <a:bodyPr anchor="ctr">
            <a:normAutofit/>
          </a:bodyPr>
          <a:lstStyle/>
          <a:p>
            <a:r>
              <a:rPr lang="it-IT" sz="2400" dirty="0"/>
              <a:t>Analisi per </a:t>
            </a:r>
            <a:r>
              <a:rPr lang="it-IT" sz="2400" dirty="0" err="1"/>
              <a:t>intention</a:t>
            </a:r>
            <a:r>
              <a:rPr lang="it-IT" sz="2400" dirty="0"/>
              <a:t> to </a:t>
            </a:r>
            <a:r>
              <a:rPr lang="it-IT" sz="2400" dirty="0" err="1"/>
              <a:t>treat</a:t>
            </a:r>
            <a:endParaRPr lang="it-IT" sz="2400" dirty="0"/>
          </a:p>
          <a:p>
            <a:r>
              <a:rPr lang="it-IT" sz="2400" dirty="0"/>
              <a:t>Data entry con </a:t>
            </a:r>
            <a:r>
              <a:rPr lang="it-IT" sz="2400" dirty="0" err="1"/>
              <a:t>eCRF</a:t>
            </a:r>
            <a:endParaRPr lang="it-IT" sz="2400" dirty="0"/>
          </a:p>
          <a:p>
            <a:r>
              <a:rPr lang="it-IT" sz="2400" dirty="0"/>
              <a:t>Drop-OUT: febbre &gt;7gg</a:t>
            </a:r>
          </a:p>
          <a:p>
            <a:r>
              <a:rPr lang="it-IT" sz="2400" dirty="0"/>
              <a:t>Stratificazione:</a:t>
            </a:r>
          </a:p>
          <a:p>
            <a:pPr lvl="1"/>
            <a:r>
              <a:rPr lang="it-IT" dirty="0"/>
              <a:t>Assunzione di FANS</a:t>
            </a:r>
          </a:p>
          <a:p>
            <a:pPr lvl="1"/>
            <a:r>
              <a:rPr lang="it-IT" dirty="0"/>
              <a:t>Durata della febbre </a:t>
            </a:r>
            <a:r>
              <a:rPr lang="it-IT" dirty="0" err="1"/>
              <a:t>pre</a:t>
            </a:r>
            <a:r>
              <a:rPr lang="it-IT" dirty="0"/>
              <a:t>-accettazione &gt;24h o &lt;24h</a:t>
            </a:r>
          </a:p>
          <a:p>
            <a:pPr lvl="1"/>
            <a:r>
              <a:rPr lang="it-IT" dirty="0"/>
              <a:t>Età &lt;3aa e &gt;3aa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2195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555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Cochocib Script Latin Pro</vt:lpstr>
      <vt:lpstr>Tema di Office</vt:lpstr>
      <vt:lpstr>RCT monocentrico sull’efficacia della singola somministrazione di betametasone rispetto a placebo in bambini con infezione sintomatica da adenovirus</vt:lpstr>
      <vt:lpstr>Background e razionale</vt:lpstr>
      <vt:lpstr>Disegno del trial</vt:lpstr>
      <vt:lpstr>Presentazione standard di PowerPoint</vt:lpstr>
      <vt:lpstr>Outcomes</vt:lpstr>
      <vt:lpstr>Campione ed analisi</vt:lpstr>
      <vt:lpstr>Metodi di mascheramento</vt:lpstr>
      <vt:lpstr>Raccolta dei dati</vt:lpstr>
      <vt:lpstr>Analisi dei dati</vt:lpstr>
      <vt:lpstr>BIAS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RCT in doppio cieco sull’efficacia della singola somministrazione di betametasone rispetto a placebo in bambini con infezione sintomatica da adenovirus</dc:title>
  <dc:creator>Umberto Druetta</dc:creator>
  <cp:lastModifiedBy>Umberto Druetta</cp:lastModifiedBy>
  <cp:revision>15</cp:revision>
  <dcterms:created xsi:type="dcterms:W3CDTF">2024-03-19T15:39:34Z</dcterms:created>
  <dcterms:modified xsi:type="dcterms:W3CDTF">2024-03-20T16:51:42Z</dcterms:modified>
</cp:coreProperties>
</file>