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3"/>
  </p:notesMasterIdLst>
  <p:handoutMasterIdLst>
    <p:handoutMasterId r:id="rId54"/>
  </p:handoutMasterIdLst>
  <p:sldIdLst>
    <p:sldId id="292" r:id="rId2"/>
    <p:sldId id="482" r:id="rId3"/>
    <p:sldId id="484" r:id="rId4"/>
    <p:sldId id="488" r:id="rId5"/>
    <p:sldId id="420" r:id="rId6"/>
    <p:sldId id="394" r:id="rId7"/>
    <p:sldId id="396" r:id="rId8"/>
    <p:sldId id="422" r:id="rId9"/>
    <p:sldId id="400" r:id="rId10"/>
    <p:sldId id="486" r:id="rId11"/>
    <p:sldId id="425" r:id="rId12"/>
    <p:sldId id="426" r:id="rId13"/>
    <p:sldId id="427" r:id="rId14"/>
    <p:sldId id="428" r:id="rId15"/>
    <p:sldId id="438" r:id="rId16"/>
    <p:sldId id="487" r:id="rId17"/>
    <p:sldId id="442" r:id="rId18"/>
    <p:sldId id="446" r:id="rId19"/>
    <p:sldId id="447" r:id="rId20"/>
    <p:sldId id="448" r:id="rId21"/>
    <p:sldId id="449" r:id="rId22"/>
    <p:sldId id="452" r:id="rId23"/>
    <p:sldId id="453" r:id="rId24"/>
    <p:sldId id="457" r:id="rId25"/>
    <p:sldId id="458" r:id="rId26"/>
    <p:sldId id="459" r:id="rId27"/>
    <p:sldId id="460" r:id="rId28"/>
    <p:sldId id="461" r:id="rId29"/>
    <p:sldId id="439" r:id="rId30"/>
    <p:sldId id="441" r:id="rId31"/>
    <p:sldId id="483" r:id="rId32"/>
    <p:sldId id="471" r:id="rId33"/>
    <p:sldId id="472" r:id="rId34"/>
    <p:sldId id="416" r:id="rId35"/>
    <p:sldId id="417" r:id="rId36"/>
    <p:sldId id="418" r:id="rId37"/>
    <p:sldId id="473" r:id="rId38"/>
    <p:sldId id="402" r:id="rId39"/>
    <p:sldId id="475" r:id="rId40"/>
    <p:sldId id="403" r:id="rId41"/>
    <p:sldId id="404" r:id="rId42"/>
    <p:sldId id="405" r:id="rId43"/>
    <p:sldId id="407" r:id="rId44"/>
    <p:sldId id="408" r:id="rId45"/>
    <p:sldId id="476" r:id="rId46"/>
    <p:sldId id="387" r:id="rId47"/>
    <p:sldId id="477" r:id="rId48"/>
    <p:sldId id="478" r:id="rId49"/>
    <p:sldId id="481" r:id="rId50"/>
    <p:sldId id="399" r:id="rId51"/>
    <p:sldId id="315" r:id="rId52"/>
  </p:sldIdLst>
  <p:sldSz cx="9144000" cy="6858000" type="screen4x3"/>
  <p:notesSz cx="7315200" cy="9601200"/>
  <p:defaultTextStyle>
    <a:defPPr>
      <a:defRPr lang="sv-SE"/>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5">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551" autoAdjust="0"/>
  </p:normalViewPr>
  <p:slideViewPr>
    <p:cSldViewPr>
      <p:cViewPr varScale="1">
        <p:scale>
          <a:sx n="108" d="100"/>
          <a:sy n="108" d="100"/>
        </p:scale>
        <p:origin x="1000" y="192"/>
      </p:cViewPr>
      <p:guideLst>
        <p:guide orient="horz" pos="2160"/>
        <p:guide pos="2835"/>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3168"/>
    </p:cViewPr>
  </p:sorterViewPr>
  <p:notesViewPr>
    <p:cSldViewPr>
      <p:cViewPr>
        <p:scale>
          <a:sx n="75" d="100"/>
          <a:sy n="75" d="100"/>
        </p:scale>
        <p:origin x="-1212" y="64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8" Type="http://schemas.openxmlformats.org/officeDocument/2006/relationships/slide" Target="slides/slide46.xml"/><Relationship Id="rId3" Type="http://schemas.openxmlformats.org/officeDocument/2006/relationships/slide" Target="slides/slide41.xml"/><Relationship Id="rId7" Type="http://schemas.openxmlformats.org/officeDocument/2006/relationships/slide" Target="slides/slide45.xml"/><Relationship Id="rId12" Type="http://schemas.openxmlformats.org/officeDocument/2006/relationships/slide" Target="slides/slide51.xml"/><Relationship Id="rId2" Type="http://schemas.openxmlformats.org/officeDocument/2006/relationships/slide" Target="slides/slide39.xml"/><Relationship Id="rId1" Type="http://schemas.openxmlformats.org/officeDocument/2006/relationships/slide" Target="slides/slide37.xml"/><Relationship Id="rId6" Type="http://schemas.openxmlformats.org/officeDocument/2006/relationships/slide" Target="slides/slide44.xml"/><Relationship Id="rId11" Type="http://schemas.openxmlformats.org/officeDocument/2006/relationships/slide" Target="slides/slide49.xml"/><Relationship Id="rId5" Type="http://schemas.openxmlformats.org/officeDocument/2006/relationships/slide" Target="slides/slide43.xml"/><Relationship Id="rId10" Type="http://schemas.openxmlformats.org/officeDocument/2006/relationships/slide" Target="slides/slide48.xml"/><Relationship Id="rId4" Type="http://schemas.openxmlformats.org/officeDocument/2006/relationships/slide" Target="slides/slide42.xml"/><Relationship Id="rId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F56099D-45A5-FC11-F053-CAABC8E41503}"/>
              </a:ext>
            </a:extLst>
          </p:cNvPr>
          <p:cNvSpPr>
            <a:spLocks noGrp="1" noChangeArrowheads="1"/>
          </p:cNvSpPr>
          <p:nvPr>
            <p:ph type="hdr" sz="quarter"/>
          </p:nvPr>
        </p:nvSpPr>
        <p:spPr bwMode="auto">
          <a:xfrm>
            <a:off x="0" y="122238"/>
            <a:ext cx="3170238" cy="234950"/>
          </a:xfrm>
          <a:prstGeom prst="rect">
            <a:avLst/>
          </a:prstGeom>
          <a:noFill/>
          <a:ln w="9525">
            <a:noFill/>
            <a:miter lim="800000"/>
            <a:headEnd/>
            <a:tailEnd/>
          </a:ln>
          <a:effectLst/>
        </p:spPr>
        <p:txBody>
          <a:bodyPr vert="horz" wrap="square" lIns="99048" tIns="49524" rIns="99048" bIns="49524" numCol="1" anchor="ctr" anchorCtr="0" compatLnSpc="1">
            <a:prstTxWarp prst="textNoShape">
              <a:avLst/>
            </a:prstTxWarp>
            <a:spAutoFit/>
          </a:bodyPr>
          <a:lstStyle>
            <a:lvl1pPr defTabSz="990600">
              <a:spcBef>
                <a:spcPct val="50000"/>
              </a:spcBef>
              <a:defRPr sz="1300" baseline="-25000">
                <a:latin typeface="Times New Roman" pitchFamily="18" charset="0"/>
              </a:defRPr>
            </a:lvl1pPr>
          </a:lstStyle>
          <a:p>
            <a:pPr>
              <a:defRPr/>
            </a:pPr>
            <a:endParaRPr lang="sv-SE"/>
          </a:p>
        </p:txBody>
      </p:sp>
      <p:sp>
        <p:nvSpPr>
          <p:cNvPr id="68611" name="Rectangle 3">
            <a:extLst>
              <a:ext uri="{FF2B5EF4-FFF2-40B4-BE49-F238E27FC236}">
                <a16:creationId xmlns:a16="http://schemas.microsoft.com/office/drawing/2014/main" id="{30D348E2-339C-B03D-E76B-3F6744490CA9}"/>
              </a:ext>
            </a:extLst>
          </p:cNvPr>
          <p:cNvSpPr>
            <a:spLocks noGrp="1" noChangeArrowheads="1"/>
          </p:cNvSpPr>
          <p:nvPr>
            <p:ph type="dt" sz="quarter" idx="1"/>
          </p:nvPr>
        </p:nvSpPr>
        <p:spPr bwMode="auto">
          <a:xfrm>
            <a:off x="4144963" y="122238"/>
            <a:ext cx="3170237" cy="234950"/>
          </a:xfrm>
          <a:prstGeom prst="rect">
            <a:avLst/>
          </a:prstGeom>
          <a:noFill/>
          <a:ln w="9525">
            <a:noFill/>
            <a:miter lim="800000"/>
            <a:headEnd/>
            <a:tailEnd/>
          </a:ln>
          <a:effectLst/>
        </p:spPr>
        <p:txBody>
          <a:bodyPr vert="horz" wrap="square" lIns="99048" tIns="49524" rIns="99048" bIns="49524" numCol="1" anchor="ctr" anchorCtr="0" compatLnSpc="1">
            <a:prstTxWarp prst="textNoShape">
              <a:avLst/>
            </a:prstTxWarp>
            <a:spAutoFit/>
          </a:bodyPr>
          <a:lstStyle>
            <a:lvl1pPr algn="r" defTabSz="990600">
              <a:spcBef>
                <a:spcPct val="50000"/>
              </a:spcBef>
              <a:defRPr sz="1300" baseline="-25000">
                <a:latin typeface="Times New Roman" pitchFamily="18" charset="0"/>
              </a:defRPr>
            </a:lvl1pPr>
          </a:lstStyle>
          <a:p>
            <a:pPr>
              <a:defRPr/>
            </a:pPr>
            <a:endParaRPr lang="sv-SE"/>
          </a:p>
        </p:txBody>
      </p:sp>
      <p:sp>
        <p:nvSpPr>
          <p:cNvPr id="68612" name="Rectangle 4">
            <a:extLst>
              <a:ext uri="{FF2B5EF4-FFF2-40B4-BE49-F238E27FC236}">
                <a16:creationId xmlns:a16="http://schemas.microsoft.com/office/drawing/2014/main" id="{82F1FBF4-E10A-B698-B87B-835FF776E03D}"/>
              </a:ext>
            </a:extLst>
          </p:cNvPr>
          <p:cNvSpPr>
            <a:spLocks noGrp="1" noChangeArrowheads="1"/>
          </p:cNvSpPr>
          <p:nvPr>
            <p:ph type="ftr" sz="quarter" idx="2"/>
          </p:nvPr>
        </p:nvSpPr>
        <p:spPr bwMode="auto">
          <a:xfrm>
            <a:off x="0" y="9366250"/>
            <a:ext cx="3170238" cy="2349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spAutoFit/>
          </a:bodyPr>
          <a:lstStyle>
            <a:lvl1pPr defTabSz="990600">
              <a:spcBef>
                <a:spcPct val="50000"/>
              </a:spcBef>
              <a:defRPr sz="1300" baseline="-25000">
                <a:latin typeface="Times New Roman" pitchFamily="18" charset="0"/>
              </a:defRPr>
            </a:lvl1pPr>
          </a:lstStyle>
          <a:p>
            <a:pPr>
              <a:defRPr/>
            </a:pPr>
            <a:endParaRPr lang="sv-SE"/>
          </a:p>
        </p:txBody>
      </p:sp>
      <p:sp>
        <p:nvSpPr>
          <p:cNvPr id="68613" name="Rectangle 5">
            <a:extLst>
              <a:ext uri="{FF2B5EF4-FFF2-40B4-BE49-F238E27FC236}">
                <a16:creationId xmlns:a16="http://schemas.microsoft.com/office/drawing/2014/main" id="{CEBC4A8C-F809-C9EE-D1DA-25072671A01C}"/>
              </a:ext>
            </a:extLst>
          </p:cNvPr>
          <p:cNvSpPr>
            <a:spLocks noGrp="1" noChangeArrowheads="1"/>
          </p:cNvSpPr>
          <p:nvPr>
            <p:ph type="sldNum" sz="quarter" idx="3"/>
          </p:nvPr>
        </p:nvSpPr>
        <p:spPr bwMode="auto">
          <a:xfrm>
            <a:off x="4144963" y="9366250"/>
            <a:ext cx="3170237" cy="2349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spAutoFit/>
          </a:bodyPr>
          <a:lstStyle>
            <a:lvl1pPr algn="r" defTabSz="990600">
              <a:spcBef>
                <a:spcPct val="50000"/>
              </a:spcBef>
              <a:defRPr sz="1300" baseline="-25000">
                <a:latin typeface="Times New Roman" panose="02020603050405020304" pitchFamily="18" charset="0"/>
              </a:defRPr>
            </a:lvl1pPr>
          </a:lstStyle>
          <a:p>
            <a:pPr>
              <a:defRPr/>
            </a:pPr>
            <a:fld id="{2BFAF0FD-2D56-9F4D-9B01-DFA6D3B250D9}" type="slidenum">
              <a:rPr lang="sv-SE" altLang="it-GB"/>
              <a:pPr>
                <a:defRPr/>
              </a:pPr>
              <a:t>‹N›</a:t>
            </a:fld>
            <a:endParaRPr lang="sv-SE" altLang="it-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D245255-9E05-1CC0-E8E8-EAE6E5CAE0D5}"/>
              </a:ext>
            </a:extLst>
          </p:cNvPr>
          <p:cNvSpPr>
            <a:spLocks noGrp="1" noChangeArrowheads="1"/>
          </p:cNvSpPr>
          <p:nvPr>
            <p:ph type="hdr" sz="quarter"/>
          </p:nvPr>
        </p:nvSpPr>
        <p:spPr bwMode="auto">
          <a:xfrm>
            <a:off x="0" y="0"/>
            <a:ext cx="3170238" cy="29686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spAutoFit/>
          </a:bodyPr>
          <a:lstStyle>
            <a:lvl1pPr defTabSz="990600">
              <a:spcBef>
                <a:spcPct val="50000"/>
              </a:spcBef>
              <a:defRPr sz="1300">
                <a:latin typeface="Times New Roman" pitchFamily="18" charset="0"/>
              </a:defRPr>
            </a:lvl1pPr>
          </a:lstStyle>
          <a:p>
            <a:pPr>
              <a:defRPr/>
            </a:pPr>
            <a:endParaRPr lang="sv-SE"/>
          </a:p>
        </p:txBody>
      </p:sp>
      <p:sp>
        <p:nvSpPr>
          <p:cNvPr id="32771" name="Rectangle 3">
            <a:extLst>
              <a:ext uri="{FF2B5EF4-FFF2-40B4-BE49-F238E27FC236}">
                <a16:creationId xmlns:a16="http://schemas.microsoft.com/office/drawing/2014/main" id="{B3FBB911-0DE5-41F9-E3C2-94B46A6060DE}"/>
              </a:ext>
            </a:extLst>
          </p:cNvPr>
          <p:cNvSpPr>
            <a:spLocks noGrp="1" noChangeArrowheads="1"/>
          </p:cNvSpPr>
          <p:nvPr>
            <p:ph type="dt" idx="1"/>
          </p:nvPr>
        </p:nvSpPr>
        <p:spPr bwMode="auto">
          <a:xfrm>
            <a:off x="4144963" y="0"/>
            <a:ext cx="3170237" cy="29686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spAutoFit/>
          </a:bodyPr>
          <a:lstStyle>
            <a:lvl1pPr algn="r" defTabSz="990600">
              <a:spcBef>
                <a:spcPct val="50000"/>
              </a:spcBef>
              <a:defRPr sz="1300">
                <a:latin typeface="Times New Roman" pitchFamily="18" charset="0"/>
              </a:defRPr>
            </a:lvl1pPr>
          </a:lstStyle>
          <a:p>
            <a:pPr>
              <a:defRPr/>
            </a:pPr>
            <a:endParaRPr lang="sv-SE"/>
          </a:p>
        </p:txBody>
      </p:sp>
      <p:sp>
        <p:nvSpPr>
          <p:cNvPr id="13316" name="Rectangle 4">
            <a:extLst>
              <a:ext uri="{FF2B5EF4-FFF2-40B4-BE49-F238E27FC236}">
                <a16:creationId xmlns:a16="http://schemas.microsoft.com/office/drawing/2014/main" id="{B495E936-DEDE-0A03-5443-45D93EA82AC7}"/>
              </a:ext>
            </a:extLst>
          </p:cNvPr>
          <p:cNvSpPr>
            <a:spLocks noGrp="1" noRot="1" noChangeAspect="1" noChangeArrowheads="1" noTextEdit="1"/>
          </p:cNvSpPr>
          <p:nvPr>
            <p:ph type="sldImg" idx="2"/>
          </p:nvPr>
        </p:nvSpPr>
        <p:spPr bwMode="auto">
          <a:xfrm>
            <a:off x="1257300" y="720725"/>
            <a:ext cx="4800600"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id="{704B43A8-D687-C214-0EE0-52B9707D25BD}"/>
              </a:ext>
            </a:extLst>
          </p:cNvPr>
          <p:cNvSpPr>
            <a:spLocks noGrp="1" noChangeArrowheads="1"/>
          </p:cNvSpPr>
          <p:nvPr>
            <p:ph type="body" sz="quarter" idx="3"/>
          </p:nvPr>
        </p:nvSpPr>
        <p:spPr bwMode="auto">
          <a:xfrm>
            <a:off x="974725" y="4559300"/>
            <a:ext cx="5365750" cy="123348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sp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32774" name="Rectangle 6">
            <a:extLst>
              <a:ext uri="{FF2B5EF4-FFF2-40B4-BE49-F238E27FC236}">
                <a16:creationId xmlns:a16="http://schemas.microsoft.com/office/drawing/2014/main" id="{970EBFF0-B945-E576-69FD-5383EF4E4172}"/>
              </a:ext>
            </a:extLst>
          </p:cNvPr>
          <p:cNvSpPr>
            <a:spLocks noGrp="1" noChangeArrowheads="1"/>
          </p:cNvSpPr>
          <p:nvPr>
            <p:ph type="ftr" sz="quarter" idx="4"/>
          </p:nvPr>
        </p:nvSpPr>
        <p:spPr bwMode="auto">
          <a:xfrm>
            <a:off x="0" y="9304338"/>
            <a:ext cx="3170238" cy="29686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spAutoFit/>
          </a:bodyPr>
          <a:lstStyle>
            <a:lvl1pPr defTabSz="990600">
              <a:spcBef>
                <a:spcPct val="50000"/>
              </a:spcBef>
              <a:defRPr sz="1300">
                <a:latin typeface="Times New Roman" pitchFamily="18" charset="0"/>
              </a:defRPr>
            </a:lvl1pPr>
          </a:lstStyle>
          <a:p>
            <a:pPr>
              <a:defRPr/>
            </a:pPr>
            <a:endParaRPr lang="sv-SE"/>
          </a:p>
        </p:txBody>
      </p:sp>
      <p:sp>
        <p:nvSpPr>
          <p:cNvPr id="32775" name="Rectangle 7">
            <a:extLst>
              <a:ext uri="{FF2B5EF4-FFF2-40B4-BE49-F238E27FC236}">
                <a16:creationId xmlns:a16="http://schemas.microsoft.com/office/drawing/2014/main" id="{8ACB4D97-7568-41B6-BD8A-4661B486448C}"/>
              </a:ext>
            </a:extLst>
          </p:cNvPr>
          <p:cNvSpPr>
            <a:spLocks noGrp="1" noChangeArrowheads="1"/>
          </p:cNvSpPr>
          <p:nvPr>
            <p:ph type="sldNum" sz="quarter" idx="5"/>
          </p:nvPr>
        </p:nvSpPr>
        <p:spPr bwMode="auto">
          <a:xfrm>
            <a:off x="4144963" y="9304338"/>
            <a:ext cx="3170237" cy="29686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spAutoFit/>
          </a:bodyPr>
          <a:lstStyle>
            <a:lvl1pPr algn="r" defTabSz="990600">
              <a:spcBef>
                <a:spcPct val="50000"/>
              </a:spcBef>
              <a:defRPr sz="1300">
                <a:latin typeface="Times New Roman" panose="02020603050405020304" pitchFamily="18" charset="0"/>
              </a:defRPr>
            </a:lvl1pPr>
          </a:lstStyle>
          <a:p>
            <a:pPr>
              <a:defRPr/>
            </a:pPr>
            <a:fld id="{1FA41B89-4D16-1B46-8B5C-AC444F4012F2}" type="slidenum">
              <a:rPr lang="sv-SE" altLang="it-GB"/>
              <a:pPr>
                <a:defRPr/>
              </a:pPr>
              <a:t>‹N›</a:t>
            </a:fld>
            <a:endParaRPr lang="sv-SE" altLang="it-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D576D871-362D-A53B-5BF5-D9FEA0918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30493035-3431-384C-90E5-C8353DA9FBC1}" type="slidenum">
              <a:rPr lang="sv-SE" altLang="it-IT" sz="1300" smtClean="0">
                <a:latin typeface="Times New Roman" panose="02020603050405020304" pitchFamily="18" charset="0"/>
              </a:rPr>
              <a:pPr/>
              <a:t>1</a:t>
            </a:fld>
            <a:endParaRPr lang="sv-SE" altLang="it-IT" sz="1300">
              <a:latin typeface="Times New Roman" panose="02020603050405020304" pitchFamily="18" charset="0"/>
            </a:endParaRPr>
          </a:p>
        </p:txBody>
      </p:sp>
      <p:sp>
        <p:nvSpPr>
          <p:cNvPr id="16386" name="Rectangle 2">
            <a:extLst>
              <a:ext uri="{FF2B5EF4-FFF2-40B4-BE49-F238E27FC236}">
                <a16:creationId xmlns:a16="http://schemas.microsoft.com/office/drawing/2014/main" id="{7B2E45BD-1DBA-729B-C4B2-9316B0CA574B}"/>
              </a:ext>
            </a:extLst>
          </p:cNvPr>
          <p:cNvSpPr>
            <a:spLocks noGrp="1" noRot="1" noChangeAspect="1" noChangeArrowheads="1" noTextEdit="1"/>
          </p:cNvSpPr>
          <p:nvPr>
            <p:ph type="sldImg"/>
          </p:nvPr>
        </p:nvSpPr>
        <p:spPr>
          <a:xfrm>
            <a:off x="1258888" y="720725"/>
            <a:ext cx="4799012" cy="3598863"/>
          </a:xfrm>
          <a:ln/>
        </p:spPr>
      </p:sp>
      <p:sp>
        <p:nvSpPr>
          <p:cNvPr id="16387" name="Rectangle 3">
            <a:extLst>
              <a:ext uri="{FF2B5EF4-FFF2-40B4-BE49-F238E27FC236}">
                <a16:creationId xmlns:a16="http://schemas.microsoft.com/office/drawing/2014/main" id="{D898CBE8-A0CF-9FDB-E47B-292A83ABDFBB}"/>
              </a:ext>
            </a:extLst>
          </p:cNvPr>
          <p:cNvSpPr>
            <a:spLocks noGrp="1" noChangeArrowheads="1"/>
          </p:cNvSpPr>
          <p:nvPr>
            <p:ph type="body" idx="1"/>
          </p:nvPr>
        </p:nvSpPr>
        <p:spPr>
          <a:xfrm>
            <a:off x="974725" y="4559300"/>
            <a:ext cx="5365750" cy="280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CDAF0840-8FFE-E09A-6BCB-77B22413E877}"/>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BF192166-1DFF-FC47-A18A-BD90157754E7}" type="slidenum">
              <a:rPr lang="en-US" altLang="it-IT"/>
              <a:pPr algn="r">
                <a:spcBef>
                  <a:spcPct val="0"/>
                </a:spcBef>
              </a:pPr>
              <a:t>10</a:t>
            </a:fld>
            <a:endParaRPr lang="en-US" altLang="it-IT"/>
          </a:p>
        </p:txBody>
      </p:sp>
      <p:sp>
        <p:nvSpPr>
          <p:cNvPr id="40962" name="Rectangle 2">
            <a:extLst>
              <a:ext uri="{FF2B5EF4-FFF2-40B4-BE49-F238E27FC236}">
                <a16:creationId xmlns:a16="http://schemas.microsoft.com/office/drawing/2014/main" id="{7F7DBC72-AC84-C53A-71B3-AC920FAF2815}"/>
              </a:ext>
            </a:extLst>
          </p:cNvPr>
          <p:cNvSpPr>
            <a:spLocks noGrp="1" noRot="1" noChangeAspect="1" noChangeArrowheads="1" noTextEdit="1"/>
          </p:cNvSpPr>
          <p:nvPr>
            <p:ph type="sldImg"/>
          </p:nvPr>
        </p:nvSpPr>
        <p:spPr>
          <a:xfrm>
            <a:off x="827088" y="733425"/>
            <a:ext cx="4959350" cy="3719513"/>
          </a:xfrm>
          <a:ln/>
        </p:spPr>
      </p:sp>
      <p:sp>
        <p:nvSpPr>
          <p:cNvPr id="40963" name="Rectangle 3">
            <a:extLst>
              <a:ext uri="{FF2B5EF4-FFF2-40B4-BE49-F238E27FC236}">
                <a16:creationId xmlns:a16="http://schemas.microsoft.com/office/drawing/2014/main" id="{D476B4EB-ED6B-2433-A2F8-C6059D32FC25}"/>
              </a:ext>
            </a:extLst>
          </p:cNvPr>
          <p:cNvSpPr>
            <a:spLocks noGrp="1" noChangeArrowheads="1"/>
          </p:cNvSpPr>
          <p:nvPr>
            <p:ph type="body" idx="1"/>
          </p:nvPr>
        </p:nvSpPr>
        <p:spPr>
          <a:xfrm>
            <a:off x="1035050" y="4713288"/>
            <a:ext cx="4672013"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dirty="0">
                <a:cs typeface="Times New Roman" panose="02020603050405020304" pitchFamily="18" charset="0"/>
              </a:rPr>
              <a:t>Or take the question, “do seatbelts reduce crash injuries?”  The counterfactual model says that we should compare injury rates among people wearing seatbelts to injury rates for the same people at the same time but not wearing seatbelts.  Instead we compare injury rates for people who are wearing seatbelts to people who are  not wearing seatbelts.  But might people who wear seatbelts have other characteristics that affect injury rates?  For example, do these people drive safer cars?  Are they less likely to drive after drinking alcohol?  Are they more likely to obey speed limits?</a:t>
            </a:r>
            <a:endParaRPr lang="en-US" alt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0E02C149-D712-E0F9-AE1D-1E6B68E8A2CD}"/>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A4707210-75F3-014B-9A1F-ADFA0AC140FC}" type="slidenum">
              <a:rPr lang="en-US" altLang="it-IT"/>
              <a:pPr algn="r">
                <a:spcBef>
                  <a:spcPct val="0"/>
                </a:spcBef>
              </a:pPr>
              <a:t>11</a:t>
            </a:fld>
            <a:endParaRPr lang="en-US" altLang="it-IT"/>
          </a:p>
        </p:txBody>
      </p:sp>
      <p:sp>
        <p:nvSpPr>
          <p:cNvPr id="43010" name="Rectangle 2">
            <a:extLst>
              <a:ext uri="{FF2B5EF4-FFF2-40B4-BE49-F238E27FC236}">
                <a16:creationId xmlns:a16="http://schemas.microsoft.com/office/drawing/2014/main" id="{69F0030F-B0C3-3398-F433-83B111C98BC6}"/>
              </a:ext>
            </a:extLst>
          </p:cNvPr>
          <p:cNvSpPr>
            <a:spLocks noGrp="1" noRot="1" noChangeAspect="1" noChangeArrowheads="1" noTextEdit="1"/>
          </p:cNvSpPr>
          <p:nvPr>
            <p:ph type="sldImg"/>
          </p:nvPr>
        </p:nvSpPr>
        <p:spPr>
          <a:xfrm>
            <a:off x="857250" y="744538"/>
            <a:ext cx="4960938" cy="3721100"/>
          </a:xfrm>
          <a:ln/>
        </p:spPr>
      </p:sp>
      <p:sp>
        <p:nvSpPr>
          <p:cNvPr id="43011" name="Rectangle 3">
            <a:extLst>
              <a:ext uri="{FF2B5EF4-FFF2-40B4-BE49-F238E27FC236}">
                <a16:creationId xmlns:a16="http://schemas.microsoft.com/office/drawing/2014/main" id="{DEEFCBAF-4F4F-435A-6E68-84761FE02762}"/>
              </a:ext>
            </a:extLst>
          </p:cNvPr>
          <p:cNvSpPr>
            <a:spLocks noGrp="1" noChangeArrowheads="1"/>
          </p:cNvSpPr>
          <p:nvPr>
            <p:ph type="body" idx="1"/>
          </p:nvPr>
        </p:nvSpPr>
        <p:spPr>
          <a:xfrm>
            <a:off x="1109663" y="4713288"/>
            <a:ext cx="4670425"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pPr>
              <a:spcBef>
                <a:spcPct val="80000"/>
              </a:spcBef>
            </a:pPr>
            <a:r>
              <a:rPr lang="en-US" altLang="it-IT"/>
              <a:t>For each of these proposed causal relations, we should ask three questions:</a:t>
            </a:r>
          </a:p>
          <a:p>
            <a:pPr marL="338138" lvl="1" indent="-223838">
              <a:spcBef>
                <a:spcPct val="80000"/>
              </a:spcBef>
              <a:buFontTx/>
              <a:buAutoNum type="arabicPeriod"/>
            </a:pPr>
            <a:r>
              <a:rPr lang="en-US" altLang="it-IT"/>
              <a:t>What comparison should we make according to the counterfactual model?</a:t>
            </a:r>
          </a:p>
          <a:p>
            <a:pPr marL="338138" lvl="1" indent="-223838">
              <a:spcBef>
                <a:spcPct val="80000"/>
              </a:spcBef>
              <a:buFontTx/>
              <a:buAutoNum type="arabicPeriod"/>
            </a:pPr>
            <a:r>
              <a:rPr lang="en-US" altLang="it-IT"/>
              <a:t>What comparison will we make instead (i.e., what substitute population will we use for the comparison)?  </a:t>
            </a:r>
          </a:p>
          <a:p>
            <a:pPr marL="338138" lvl="1" indent="-223838">
              <a:spcBef>
                <a:spcPct val="80000"/>
              </a:spcBef>
              <a:buFontTx/>
              <a:buAutoNum type="arabicPeriod"/>
            </a:pPr>
            <a:r>
              <a:rPr lang="en-US" altLang="it-IT"/>
              <a:t>How likely is this substitute population to show us what will happen in the exposed population without its exposure?</a:t>
            </a:r>
          </a:p>
          <a:p>
            <a:pPr>
              <a:spcBef>
                <a:spcPct val="80000"/>
              </a:spcBef>
            </a:pPr>
            <a:r>
              <a:rPr lang="en-US" altLang="it-IT"/>
              <a:t>For each of these causal relations, the obvious choice for the substitute population is likely to differ importantly from the “exposed population without the exposure”, so that confounding will hamper our attempts to infer a causal relation.</a:t>
            </a:r>
          </a:p>
          <a:p>
            <a:endParaRPr lang="en-US"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AFAC273F-0D8E-8B91-8E14-F81396E4B134}"/>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4F77EEC9-4CDD-8A44-9EE2-8F141A662F8B}" type="slidenum">
              <a:rPr lang="en-US" altLang="it-IT"/>
              <a:pPr algn="r">
                <a:spcBef>
                  <a:spcPct val="0"/>
                </a:spcBef>
              </a:pPr>
              <a:t>12</a:t>
            </a:fld>
            <a:endParaRPr lang="en-US" altLang="it-IT"/>
          </a:p>
        </p:txBody>
      </p:sp>
      <p:sp>
        <p:nvSpPr>
          <p:cNvPr id="45058" name="Rectangle 2">
            <a:extLst>
              <a:ext uri="{FF2B5EF4-FFF2-40B4-BE49-F238E27FC236}">
                <a16:creationId xmlns:a16="http://schemas.microsoft.com/office/drawing/2014/main" id="{63722F1D-517D-67E3-883E-DEFB1BDBFA5E}"/>
              </a:ext>
            </a:extLst>
          </p:cNvPr>
          <p:cNvSpPr>
            <a:spLocks noGrp="1" noRot="1" noChangeAspect="1" noChangeArrowheads="1" noTextEdit="1"/>
          </p:cNvSpPr>
          <p:nvPr>
            <p:ph type="sldImg"/>
          </p:nvPr>
        </p:nvSpPr>
        <p:spPr>
          <a:xfrm>
            <a:off x="857250" y="744538"/>
            <a:ext cx="4960938" cy="3721100"/>
          </a:xfrm>
          <a:ln/>
        </p:spPr>
      </p:sp>
      <p:sp>
        <p:nvSpPr>
          <p:cNvPr id="45059" name="Rectangle 3">
            <a:extLst>
              <a:ext uri="{FF2B5EF4-FFF2-40B4-BE49-F238E27FC236}">
                <a16:creationId xmlns:a16="http://schemas.microsoft.com/office/drawing/2014/main" id="{E9CC7083-281F-135B-B0D7-DEE365BB1B69}"/>
              </a:ext>
            </a:extLst>
          </p:cNvPr>
          <p:cNvSpPr>
            <a:spLocks noGrp="1" noChangeArrowheads="1"/>
          </p:cNvSpPr>
          <p:nvPr>
            <p:ph type="body" idx="1"/>
          </p:nvPr>
        </p:nvSpPr>
        <p:spPr>
          <a:xfrm>
            <a:off x="889000" y="4713288"/>
            <a:ext cx="4797425"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pPr marL="115888"/>
            <a:r>
              <a:rPr lang="en-US" altLang="it-IT" dirty="0"/>
              <a:t>Although the counterfactual framework just presented is the most useful for analyzing what is going on in a complex situation, the traditional perspective is useful for developing an intuitive grasp.  Confounding has been defined as a “mixing of effects”.  The premise is that we are evaluating whether a possible risk factor (sometimes called a “putative risk factor”) is actually associated with increased risk of some outcome.  The question arises whether some </a:t>
            </a:r>
            <a:r>
              <a:rPr lang="en-US" altLang="it-IT" u="sng" dirty="0"/>
              <a:t>other risk factor</a:t>
            </a:r>
            <a:r>
              <a:rPr lang="en-US" altLang="it-IT" dirty="0"/>
              <a:t> may in fact be </a:t>
            </a:r>
            <a:r>
              <a:rPr lang="en-US" altLang="it-IT" u="sng" dirty="0"/>
              <a:t>responsible</a:t>
            </a:r>
            <a:r>
              <a:rPr lang="en-US" altLang="it-IT" dirty="0"/>
              <a:t> for at least some of an association we observe between the putative risk factor and the outcome.  It is also possible that the effects of some other risk factor may </a:t>
            </a:r>
            <a:r>
              <a:rPr lang="en-US" altLang="it-IT" u="sng" dirty="0"/>
              <a:t>obscure</a:t>
            </a:r>
            <a:r>
              <a:rPr lang="en-US" altLang="it-IT" dirty="0"/>
              <a:t> an association that truly exists between the putative risk factor and the outcome.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6023AAEA-F942-BFDD-5AF2-AED0EE311CFB}"/>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68C42A6E-F005-7D48-B3B4-54C920AD170D}" type="slidenum">
              <a:rPr lang="en-US" altLang="it-IT"/>
              <a:pPr algn="r">
                <a:spcBef>
                  <a:spcPct val="0"/>
                </a:spcBef>
              </a:pPr>
              <a:t>13</a:t>
            </a:fld>
            <a:endParaRPr lang="en-US" altLang="it-IT"/>
          </a:p>
        </p:txBody>
      </p:sp>
      <p:sp>
        <p:nvSpPr>
          <p:cNvPr id="47106" name="Rectangle 2">
            <a:extLst>
              <a:ext uri="{FF2B5EF4-FFF2-40B4-BE49-F238E27FC236}">
                <a16:creationId xmlns:a16="http://schemas.microsoft.com/office/drawing/2014/main" id="{A30E17A5-2EDE-6ECC-4AFF-7926FB77485B}"/>
              </a:ext>
            </a:extLst>
          </p:cNvPr>
          <p:cNvSpPr>
            <a:spLocks noGrp="1" noRot="1" noChangeAspect="1" noChangeArrowheads="1" noTextEdit="1"/>
          </p:cNvSpPr>
          <p:nvPr>
            <p:ph type="sldImg"/>
          </p:nvPr>
        </p:nvSpPr>
        <p:spPr>
          <a:xfrm>
            <a:off x="857250" y="744538"/>
            <a:ext cx="4960938" cy="3721100"/>
          </a:xfrm>
          <a:ln/>
        </p:spPr>
      </p:sp>
      <p:sp>
        <p:nvSpPr>
          <p:cNvPr id="47107" name="Rectangle 3">
            <a:extLst>
              <a:ext uri="{FF2B5EF4-FFF2-40B4-BE49-F238E27FC236}">
                <a16:creationId xmlns:a16="http://schemas.microsoft.com/office/drawing/2014/main" id="{BF7227C8-A8E7-2F8A-429D-7AE3A1152FD1}"/>
              </a:ext>
            </a:extLst>
          </p:cNvPr>
          <p:cNvSpPr>
            <a:spLocks noGrp="1" noChangeArrowheads="1"/>
          </p:cNvSpPr>
          <p:nvPr>
            <p:ph type="body" idx="1"/>
          </p:nvPr>
        </p:nvSpPr>
        <p:spPr>
          <a:xfrm>
            <a:off x="1014413" y="4713288"/>
            <a:ext cx="4745037"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a:t>Some of the most common confounders are age, sex, and other familiar risk factors.  Age is related to most diseases.  Even if “age” is not a cause of those diseases, it is often a marker of risk for developing them, presumably due to accumulation of various insults.  When we compare disease incidence or mortality in an “exposed” group to that in an “unexposed” group, we would almost always be concerned if the two groups had different age distributions.  That is why age standardization is a routine practice for comparing mortality rates and rates of other age-related outcomes.</a:t>
            </a:r>
          </a:p>
          <a:p>
            <a:pPr>
              <a:spcBef>
                <a:spcPct val="80000"/>
              </a:spcBef>
            </a:pPr>
            <a:r>
              <a:rPr lang="en-US" altLang="it-IT"/>
              <a:t>Sex is another common confounder, though in this case we often avoid the problem by analyzing females and males as two separate populations.  We </a:t>
            </a:r>
            <a:r>
              <a:rPr lang="en-US" altLang="it-IT" u="sng"/>
              <a:t>stratify</a:t>
            </a:r>
            <a:r>
              <a:rPr lang="en-US" altLang="it-IT"/>
              <a:t> our analyses by sex and in this way ensure that the “exposed” and “unexposed” groups have the same sex distribution (i.e., both are all female or both are all male).</a:t>
            </a:r>
          </a:p>
          <a:p>
            <a:pPr>
              <a:spcBef>
                <a:spcPct val="80000"/>
              </a:spcBef>
            </a:pPr>
            <a:r>
              <a:rPr lang="en-US" altLang="it-IT"/>
              <a:t>Exposures of interest are often associated with known risk factors, such as smoking, exercise, eating vegetables, use of illicit drugs, etc., so if the outcome is believed to be related to one or more of these factors then we need to find some way to differentiate effects of these “extraneous” factors from the one of primary interest.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7466E110-0334-37C3-FE0D-802B7A3DFF48}"/>
              </a:ext>
            </a:extLst>
          </p:cNvPr>
          <p:cNvSpPr>
            <a:spLocks noGrp="1" noRot="1" noChangeAspect="1" noChangeArrowheads="1" noTextEdit="1"/>
          </p:cNvSpPr>
          <p:nvPr>
            <p:ph type="sldImg"/>
          </p:nvPr>
        </p:nvSpPr>
        <p:spPr>
          <a:xfrm>
            <a:off x="1258888" y="720725"/>
            <a:ext cx="4797425" cy="3598863"/>
          </a:xfrm>
          <a:ln/>
        </p:spPr>
      </p:sp>
      <p:sp>
        <p:nvSpPr>
          <p:cNvPr id="49154" name="Rectangle 3">
            <a:extLst>
              <a:ext uri="{FF2B5EF4-FFF2-40B4-BE49-F238E27FC236}">
                <a16:creationId xmlns:a16="http://schemas.microsoft.com/office/drawing/2014/main" id="{EB007BB2-7346-90C5-AFED-7D8FF27ECD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97202AB4-56E5-AE36-EB8B-0D0578157371}"/>
              </a:ext>
            </a:extLst>
          </p:cNvPr>
          <p:cNvSpPr>
            <a:spLocks noGrp="1" noRot="1" noChangeAspect="1" noChangeArrowheads="1" noTextEdit="1"/>
          </p:cNvSpPr>
          <p:nvPr>
            <p:ph type="sldImg"/>
          </p:nvPr>
        </p:nvSpPr>
        <p:spPr>
          <a:xfrm>
            <a:off x="1258888" y="720725"/>
            <a:ext cx="4797425" cy="3598863"/>
          </a:xfrm>
          <a:ln/>
        </p:spPr>
      </p:sp>
      <p:sp>
        <p:nvSpPr>
          <p:cNvPr id="59394" name="Rectangle 3">
            <a:extLst>
              <a:ext uri="{FF2B5EF4-FFF2-40B4-BE49-F238E27FC236}">
                <a16:creationId xmlns:a16="http://schemas.microsoft.com/office/drawing/2014/main" id="{43AE5AF3-1C80-5FAD-3695-662B5768AC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294F111E-74C0-033B-E0E6-495A038114D4}"/>
              </a:ext>
            </a:extLst>
          </p:cNvPr>
          <p:cNvSpPr>
            <a:spLocks noGrp="1" noRot="1" noChangeAspect="1" noChangeArrowheads="1" noTextEdit="1"/>
          </p:cNvSpPr>
          <p:nvPr>
            <p:ph type="sldImg"/>
          </p:nvPr>
        </p:nvSpPr>
        <p:spPr>
          <a:xfrm>
            <a:off x="1258888" y="720725"/>
            <a:ext cx="4797425" cy="3598863"/>
          </a:xfrm>
          <a:ln/>
        </p:spPr>
      </p:sp>
      <p:sp>
        <p:nvSpPr>
          <p:cNvPr id="61442" name="Rectangle 3">
            <a:extLst>
              <a:ext uri="{FF2B5EF4-FFF2-40B4-BE49-F238E27FC236}">
                <a16:creationId xmlns:a16="http://schemas.microsoft.com/office/drawing/2014/main" id="{87663BB6-42C0-987D-503C-FF013B63C8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4211053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294F111E-74C0-033B-E0E6-495A038114D4}"/>
              </a:ext>
            </a:extLst>
          </p:cNvPr>
          <p:cNvSpPr>
            <a:spLocks noGrp="1" noRot="1" noChangeAspect="1" noChangeArrowheads="1" noTextEdit="1"/>
          </p:cNvSpPr>
          <p:nvPr>
            <p:ph type="sldImg"/>
          </p:nvPr>
        </p:nvSpPr>
        <p:spPr>
          <a:xfrm>
            <a:off x="1258888" y="720725"/>
            <a:ext cx="4797425" cy="3598863"/>
          </a:xfrm>
          <a:ln/>
        </p:spPr>
      </p:sp>
      <p:sp>
        <p:nvSpPr>
          <p:cNvPr id="61442" name="Rectangle 3">
            <a:extLst>
              <a:ext uri="{FF2B5EF4-FFF2-40B4-BE49-F238E27FC236}">
                <a16:creationId xmlns:a16="http://schemas.microsoft.com/office/drawing/2014/main" id="{87663BB6-42C0-987D-503C-FF013B63C8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F5CA23D6-AFB0-1FCE-9E03-130CF2D1AD0F}"/>
              </a:ext>
            </a:extLst>
          </p:cNvPr>
          <p:cNvSpPr>
            <a:spLocks noGrp="1" noRot="1" noChangeAspect="1" noChangeArrowheads="1" noTextEdit="1"/>
          </p:cNvSpPr>
          <p:nvPr>
            <p:ph type="sldImg"/>
          </p:nvPr>
        </p:nvSpPr>
        <p:spPr>
          <a:xfrm>
            <a:off x="1258888" y="720725"/>
            <a:ext cx="4797425" cy="3598863"/>
          </a:xfrm>
          <a:ln/>
        </p:spPr>
      </p:sp>
      <p:sp>
        <p:nvSpPr>
          <p:cNvPr id="63490" name="Rectangle 3">
            <a:extLst>
              <a:ext uri="{FF2B5EF4-FFF2-40B4-BE49-F238E27FC236}">
                <a16:creationId xmlns:a16="http://schemas.microsoft.com/office/drawing/2014/main" id="{1911848D-8619-F32B-951D-2DD676B93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6175A73C-9DD6-87C5-0B57-35D53B4CB880}"/>
              </a:ext>
            </a:extLst>
          </p:cNvPr>
          <p:cNvSpPr>
            <a:spLocks noGrp="1" noRot="1" noChangeAspect="1" noChangeArrowheads="1" noTextEdit="1"/>
          </p:cNvSpPr>
          <p:nvPr>
            <p:ph type="sldImg"/>
          </p:nvPr>
        </p:nvSpPr>
        <p:spPr>
          <a:xfrm>
            <a:off x="1258888" y="720725"/>
            <a:ext cx="4797425" cy="3598863"/>
          </a:xfrm>
          <a:ln/>
        </p:spPr>
      </p:sp>
      <p:sp>
        <p:nvSpPr>
          <p:cNvPr id="65538" name="Rectangle 3">
            <a:extLst>
              <a:ext uri="{FF2B5EF4-FFF2-40B4-BE49-F238E27FC236}">
                <a16:creationId xmlns:a16="http://schemas.microsoft.com/office/drawing/2014/main" id="{81929CB2-1FEB-74A9-8C80-57D635BCAD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6112A9D2-0E43-6D40-7E5C-B4B8E7D96C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9A268DF7-9677-C243-B7DB-C54508CC620E}" type="slidenum">
              <a:rPr lang="sv-SE" altLang="it-IT" sz="1300" smtClean="0">
                <a:latin typeface="Times New Roman" panose="02020603050405020304" pitchFamily="18" charset="0"/>
              </a:rPr>
              <a:pPr/>
              <a:t>2</a:t>
            </a:fld>
            <a:endParaRPr lang="sv-SE" altLang="it-IT" sz="1300">
              <a:latin typeface="Times New Roman" panose="02020603050405020304" pitchFamily="18" charset="0"/>
            </a:endParaRPr>
          </a:p>
        </p:txBody>
      </p:sp>
      <p:sp>
        <p:nvSpPr>
          <p:cNvPr id="18434" name="Rectangle 2">
            <a:extLst>
              <a:ext uri="{FF2B5EF4-FFF2-40B4-BE49-F238E27FC236}">
                <a16:creationId xmlns:a16="http://schemas.microsoft.com/office/drawing/2014/main" id="{FBCF47C9-48A0-6C83-BCEF-09E4C2AABC64}"/>
              </a:ext>
            </a:extLst>
          </p:cNvPr>
          <p:cNvSpPr>
            <a:spLocks noGrp="1" noRot="1" noChangeAspect="1" noChangeArrowheads="1" noTextEdit="1"/>
          </p:cNvSpPr>
          <p:nvPr>
            <p:ph type="sldImg"/>
          </p:nvPr>
        </p:nvSpPr>
        <p:spPr>
          <a:xfrm>
            <a:off x="1258888" y="720725"/>
            <a:ext cx="4799012" cy="3598863"/>
          </a:xfrm>
          <a:ln/>
        </p:spPr>
      </p:sp>
      <p:sp>
        <p:nvSpPr>
          <p:cNvPr id="18435" name="Rectangle 3">
            <a:extLst>
              <a:ext uri="{FF2B5EF4-FFF2-40B4-BE49-F238E27FC236}">
                <a16:creationId xmlns:a16="http://schemas.microsoft.com/office/drawing/2014/main" id="{334C4B08-B126-57F5-7C65-34072C7122AC}"/>
              </a:ext>
            </a:extLst>
          </p:cNvPr>
          <p:cNvSpPr>
            <a:spLocks noGrp="1" noChangeArrowheads="1"/>
          </p:cNvSpPr>
          <p:nvPr>
            <p:ph type="body" idx="1"/>
          </p:nvPr>
        </p:nvSpPr>
        <p:spPr>
          <a:xfrm>
            <a:off x="974725" y="4559300"/>
            <a:ext cx="5365750" cy="280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DE3126A5-03EC-CA3E-0A88-C8B44FCA4774}"/>
              </a:ext>
            </a:extLst>
          </p:cNvPr>
          <p:cNvSpPr>
            <a:spLocks noGrp="1" noRot="1" noChangeAspect="1" noChangeArrowheads="1" noTextEdit="1"/>
          </p:cNvSpPr>
          <p:nvPr>
            <p:ph type="sldImg"/>
          </p:nvPr>
        </p:nvSpPr>
        <p:spPr>
          <a:xfrm>
            <a:off x="1258888" y="720725"/>
            <a:ext cx="4797425" cy="3598863"/>
          </a:xfrm>
          <a:ln/>
        </p:spPr>
      </p:sp>
      <p:sp>
        <p:nvSpPr>
          <p:cNvPr id="67586" name="Rectangle 3">
            <a:extLst>
              <a:ext uri="{FF2B5EF4-FFF2-40B4-BE49-F238E27FC236}">
                <a16:creationId xmlns:a16="http://schemas.microsoft.com/office/drawing/2014/main" id="{42F07FCF-5E3C-7A10-3DE5-10942C23E7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E4240E2B-AE16-DA1C-D7FA-E34D36AFC7B2}"/>
              </a:ext>
            </a:extLst>
          </p:cNvPr>
          <p:cNvSpPr>
            <a:spLocks noGrp="1" noRot="1" noChangeAspect="1" noChangeArrowheads="1" noTextEdit="1"/>
          </p:cNvSpPr>
          <p:nvPr>
            <p:ph type="sldImg"/>
          </p:nvPr>
        </p:nvSpPr>
        <p:spPr>
          <a:xfrm>
            <a:off x="1258888" y="720725"/>
            <a:ext cx="4797425" cy="3598863"/>
          </a:xfrm>
          <a:ln/>
        </p:spPr>
      </p:sp>
      <p:sp>
        <p:nvSpPr>
          <p:cNvPr id="69634" name="Rectangle 3">
            <a:extLst>
              <a:ext uri="{FF2B5EF4-FFF2-40B4-BE49-F238E27FC236}">
                <a16:creationId xmlns:a16="http://schemas.microsoft.com/office/drawing/2014/main" id="{70E25586-2A28-0E62-4540-ACED763F46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98DB6911-15E4-1227-1E37-EB5AA3CBD6A5}"/>
              </a:ext>
            </a:extLst>
          </p:cNvPr>
          <p:cNvSpPr>
            <a:spLocks noGrp="1" noRot="1" noChangeAspect="1" noChangeArrowheads="1" noTextEdit="1"/>
          </p:cNvSpPr>
          <p:nvPr>
            <p:ph type="sldImg"/>
          </p:nvPr>
        </p:nvSpPr>
        <p:spPr>
          <a:xfrm>
            <a:off x="814388" y="733425"/>
            <a:ext cx="4997450" cy="3748088"/>
          </a:xfrm>
          <a:ln/>
        </p:spPr>
      </p:sp>
      <p:sp>
        <p:nvSpPr>
          <p:cNvPr id="77826" name="Rectangle 3">
            <a:extLst>
              <a:ext uri="{FF2B5EF4-FFF2-40B4-BE49-F238E27FC236}">
                <a16:creationId xmlns:a16="http://schemas.microsoft.com/office/drawing/2014/main" id="{202C67C3-81FA-CFEF-F8C6-88745118EFDD}"/>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41C4D84B-01E3-57A9-AB60-C3EBCF426347}"/>
              </a:ext>
            </a:extLst>
          </p:cNvPr>
          <p:cNvSpPr>
            <a:spLocks noGrp="1" noRot="1" noChangeAspect="1" noChangeArrowheads="1" noTextEdit="1"/>
          </p:cNvSpPr>
          <p:nvPr>
            <p:ph type="sldImg"/>
          </p:nvPr>
        </p:nvSpPr>
        <p:spPr>
          <a:xfrm>
            <a:off x="814388" y="733425"/>
            <a:ext cx="4997450" cy="3748088"/>
          </a:xfrm>
          <a:ln/>
        </p:spPr>
      </p:sp>
      <p:sp>
        <p:nvSpPr>
          <p:cNvPr id="79874" name="Rectangle 3">
            <a:extLst>
              <a:ext uri="{FF2B5EF4-FFF2-40B4-BE49-F238E27FC236}">
                <a16:creationId xmlns:a16="http://schemas.microsoft.com/office/drawing/2014/main" id="{C27BCE50-CD54-ED00-C3B0-565652724634}"/>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06BB7CC8-918E-6BCF-3497-06A896D58FD0}"/>
              </a:ext>
            </a:extLst>
          </p:cNvPr>
          <p:cNvSpPr>
            <a:spLocks noGrp="1" noRot="1" noChangeAspect="1" noChangeArrowheads="1" noTextEdit="1"/>
          </p:cNvSpPr>
          <p:nvPr>
            <p:ph type="sldImg"/>
          </p:nvPr>
        </p:nvSpPr>
        <p:spPr>
          <a:xfrm>
            <a:off x="814388" y="733425"/>
            <a:ext cx="4997450" cy="3748088"/>
          </a:xfrm>
          <a:ln/>
        </p:spPr>
      </p:sp>
      <p:sp>
        <p:nvSpPr>
          <p:cNvPr id="81922" name="Rectangle 3">
            <a:extLst>
              <a:ext uri="{FF2B5EF4-FFF2-40B4-BE49-F238E27FC236}">
                <a16:creationId xmlns:a16="http://schemas.microsoft.com/office/drawing/2014/main" id="{D4FB2E8B-5219-52F5-F12F-60B3C2AFE364}"/>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8B513BDE-E272-5CE7-0C1F-96B1F5D7B289}"/>
              </a:ext>
            </a:extLst>
          </p:cNvPr>
          <p:cNvSpPr>
            <a:spLocks noGrp="1" noRot="1" noChangeAspect="1" noChangeArrowheads="1" noTextEdit="1"/>
          </p:cNvSpPr>
          <p:nvPr>
            <p:ph type="sldImg"/>
          </p:nvPr>
        </p:nvSpPr>
        <p:spPr>
          <a:xfrm>
            <a:off x="814388" y="733425"/>
            <a:ext cx="4997450" cy="3748088"/>
          </a:xfrm>
          <a:ln/>
        </p:spPr>
      </p:sp>
      <p:sp>
        <p:nvSpPr>
          <p:cNvPr id="83970" name="Rectangle 3">
            <a:extLst>
              <a:ext uri="{FF2B5EF4-FFF2-40B4-BE49-F238E27FC236}">
                <a16:creationId xmlns:a16="http://schemas.microsoft.com/office/drawing/2014/main" id="{C6156CB5-66D1-EB0D-9438-E308DE2E6C56}"/>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774AC7A9-A8EB-BD58-8E49-BDC20205652B}"/>
              </a:ext>
            </a:extLst>
          </p:cNvPr>
          <p:cNvSpPr>
            <a:spLocks noGrp="1" noRot="1" noChangeAspect="1" noChangeArrowheads="1" noTextEdit="1"/>
          </p:cNvSpPr>
          <p:nvPr>
            <p:ph type="sldImg"/>
          </p:nvPr>
        </p:nvSpPr>
        <p:spPr>
          <a:xfrm>
            <a:off x="814388" y="733425"/>
            <a:ext cx="4997450" cy="3748088"/>
          </a:xfrm>
          <a:ln/>
        </p:spPr>
      </p:sp>
      <p:sp>
        <p:nvSpPr>
          <p:cNvPr id="86018" name="Rectangle 3">
            <a:extLst>
              <a:ext uri="{FF2B5EF4-FFF2-40B4-BE49-F238E27FC236}">
                <a16:creationId xmlns:a16="http://schemas.microsoft.com/office/drawing/2014/main" id="{9A45AF68-B30D-4DAA-5428-14E1E5738348}"/>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466F7FE0-6988-D78A-5C11-7E1CC8455FDC}"/>
              </a:ext>
            </a:extLst>
          </p:cNvPr>
          <p:cNvSpPr>
            <a:spLocks noGrp="1" noRot="1" noChangeAspect="1" noChangeArrowheads="1" noTextEdit="1"/>
          </p:cNvSpPr>
          <p:nvPr>
            <p:ph type="sldImg"/>
          </p:nvPr>
        </p:nvSpPr>
        <p:spPr>
          <a:xfrm>
            <a:off x="814388" y="733425"/>
            <a:ext cx="4997450" cy="3748088"/>
          </a:xfrm>
          <a:ln/>
        </p:spPr>
      </p:sp>
      <p:sp>
        <p:nvSpPr>
          <p:cNvPr id="88066" name="Rectangle 3">
            <a:extLst>
              <a:ext uri="{FF2B5EF4-FFF2-40B4-BE49-F238E27FC236}">
                <a16:creationId xmlns:a16="http://schemas.microsoft.com/office/drawing/2014/main" id="{345DBB21-3012-A8C1-13E9-A3ED98EF2E6E}"/>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0E132CD2-9D73-AA87-A344-D8A0DA76B2DD}"/>
              </a:ext>
            </a:extLst>
          </p:cNvPr>
          <p:cNvSpPr>
            <a:spLocks noGrp="1" noRot="1" noChangeAspect="1" noChangeArrowheads="1" noTextEdit="1"/>
          </p:cNvSpPr>
          <p:nvPr>
            <p:ph type="sldImg"/>
          </p:nvPr>
        </p:nvSpPr>
        <p:spPr>
          <a:xfrm>
            <a:off x="814388" y="733425"/>
            <a:ext cx="4997450" cy="3748088"/>
          </a:xfrm>
          <a:ln/>
        </p:spPr>
      </p:sp>
      <p:sp>
        <p:nvSpPr>
          <p:cNvPr id="90114" name="Rectangle 3">
            <a:extLst>
              <a:ext uri="{FF2B5EF4-FFF2-40B4-BE49-F238E27FC236}">
                <a16:creationId xmlns:a16="http://schemas.microsoft.com/office/drawing/2014/main" id="{6A02424B-3284-8BCB-385E-3A3AB061A23E}"/>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AF2DD950-2747-E59E-79EB-D4866B6E15F1}"/>
              </a:ext>
            </a:extLst>
          </p:cNvPr>
          <p:cNvSpPr>
            <a:spLocks noGrp="1" noRot="1" noChangeAspect="1" noChangeArrowheads="1" noTextEdit="1"/>
          </p:cNvSpPr>
          <p:nvPr>
            <p:ph type="sldImg"/>
          </p:nvPr>
        </p:nvSpPr>
        <p:spPr>
          <a:xfrm>
            <a:off x="814388" y="733425"/>
            <a:ext cx="4997450" cy="3748088"/>
          </a:xfrm>
          <a:ln/>
        </p:spPr>
      </p:sp>
      <p:sp>
        <p:nvSpPr>
          <p:cNvPr id="92162" name="Rectangle 3">
            <a:extLst>
              <a:ext uri="{FF2B5EF4-FFF2-40B4-BE49-F238E27FC236}">
                <a16:creationId xmlns:a16="http://schemas.microsoft.com/office/drawing/2014/main" id="{842D626C-6F5B-6AAD-60AB-69931F7D4DF2}"/>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DEC90EB4-48BB-D130-39A7-133B514F9B6D}"/>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EE04E12E-73FC-7D49-808E-BC2D31316DA3}" type="slidenum">
              <a:rPr lang="en-US" altLang="it-IT"/>
              <a:pPr algn="r">
                <a:spcBef>
                  <a:spcPct val="0"/>
                </a:spcBef>
              </a:pPr>
              <a:t>3</a:t>
            </a:fld>
            <a:endParaRPr lang="en-US" altLang="it-IT"/>
          </a:p>
        </p:txBody>
      </p:sp>
      <p:sp>
        <p:nvSpPr>
          <p:cNvPr id="20482" name="Rectangle 2">
            <a:extLst>
              <a:ext uri="{FF2B5EF4-FFF2-40B4-BE49-F238E27FC236}">
                <a16:creationId xmlns:a16="http://schemas.microsoft.com/office/drawing/2014/main" id="{00621706-FC97-D276-7BD9-CF2DC101F15B}"/>
              </a:ext>
            </a:extLst>
          </p:cNvPr>
          <p:cNvSpPr>
            <a:spLocks noGrp="1" noRot="1" noChangeAspect="1" noChangeArrowheads="1" noTextEdit="1"/>
          </p:cNvSpPr>
          <p:nvPr>
            <p:ph type="sldImg"/>
          </p:nvPr>
        </p:nvSpPr>
        <p:spPr>
          <a:xfrm>
            <a:off x="857250" y="744538"/>
            <a:ext cx="4960938" cy="3721100"/>
          </a:xfrm>
          <a:ln/>
        </p:spPr>
      </p:sp>
      <p:sp>
        <p:nvSpPr>
          <p:cNvPr id="20483" name="Rectangle 3">
            <a:extLst>
              <a:ext uri="{FF2B5EF4-FFF2-40B4-BE49-F238E27FC236}">
                <a16:creationId xmlns:a16="http://schemas.microsoft.com/office/drawing/2014/main" id="{95AB8A9F-F615-F5BC-270B-DD51145191AF}"/>
              </a:ext>
            </a:extLst>
          </p:cNvPr>
          <p:cNvSpPr>
            <a:spLocks noGrp="1" noChangeArrowheads="1"/>
          </p:cNvSpPr>
          <p:nvPr>
            <p:ph type="body" idx="1"/>
          </p:nvPr>
        </p:nvSpPr>
        <p:spPr>
          <a:xfrm>
            <a:off x="1035050" y="4713288"/>
            <a:ext cx="4651375"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a:t>A key purpose of collecting, analyzing, and interpreting epidemiologic data is to make inferences about causal relations.  We want to know what causes diseases, how behaviors, environmental exposures, public policies affect health, whether clinical and public health interventions improve health status, etc.  It may be instructive to take a look at causal inference in everyday living.</a:t>
            </a:r>
          </a:p>
          <a:p>
            <a:pPr>
              <a:spcBef>
                <a:spcPct val="80000"/>
              </a:spcBef>
            </a:pPr>
            <a:r>
              <a:rPr lang="en-US" altLang="it-IT"/>
              <a:t>As you know, the Centers for Disease Control and Prevention (CDC) tells us that sedentary living (lack of physical activity) is as bad for health as cigarette smoking.  But longterm consequences are often not as effective motivators as is how something makes us feel in the present.  So when my mentor tells me that I’ll feel better if I get more exercise, how do I assess whether that is true?  I try an “experiment.”  I try getting some exercise and see how I feel.  Then I try not getting exercise and seeing how I feel.  Then I may try getting exercise again and see if I feel better.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11C0A908-2C00-E708-2AE6-A2F78D1960AD}"/>
              </a:ext>
            </a:extLst>
          </p:cNvPr>
          <p:cNvSpPr>
            <a:spLocks noGrp="1" noRot="1" noChangeAspect="1" noChangeArrowheads="1" noTextEdit="1"/>
          </p:cNvSpPr>
          <p:nvPr>
            <p:ph type="sldImg"/>
          </p:nvPr>
        </p:nvSpPr>
        <p:spPr>
          <a:xfrm>
            <a:off x="814388" y="733425"/>
            <a:ext cx="4997450" cy="3748088"/>
          </a:xfrm>
          <a:ln/>
        </p:spPr>
      </p:sp>
      <p:sp>
        <p:nvSpPr>
          <p:cNvPr id="94210" name="Rectangle 3">
            <a:extLst>
              <a:ext uri="{FF2B5EF4-FFF2-40B4-BE49-F238E27FC236}">
                <a16:creationId xmlns:a16="http://schemas.microsoft.com/office/drawing/2014/main" id="{BB86F967-45DD-A55D-E301-E93AD2DAED1D}"/>
              </a:ext>
            </a:extLst>
          </p:cNvPr>
          <p:cNvSpPr>
            <a:spLocks noGrp="1" noChangeArrowheads="1"/>
          </p:cNvSpPr>
          <p:nvPr>
            <p:ph type="body" idx="1"/>
          </p:nvPr>
        </p:nvSpPr>
        <p:spPr>
          <a:xfrm>
            <a:off x="874713" y="4725988"/>
            <a:ext cx="4872037"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a:extLst>
              <a:ext uri="{FF2B5EF4-FFF2-40B4-BE49-F238E27FC236}">
                <a16:creationId xmlns:a16="http://schemas.microsoft.com/office/drawing/2014/main" id="{B16F5C78-EEBF-8900-2700-D79F82B1E8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94CC5D91-EE54-074F-AE7C-C3F238E6AD25}" type="slidenum">
              <a:rPr lang="sv-SE" altLang="it-IT" sz="1300" smtClean="0">
                <a:latin typeface="Times New Roman" panose="02020603050405020304" pitchFamily="18" charset="0"/>
              </a:rPr>
              <a:pPr/>
              <a:t>31</a:t>
            </a:fld>
            <a:endParaRPr lang="sv-SE" altLang="it-IT" sz="1300">
              <a:latin typeface="Times New Roman" panose="02020603050405020304" pitchFamily="18" charset="0"/>
            </a:endParaRPr>
          </a:p>
        </p:txBody>
      </p:sp>
      <p:sp>
        <p:nvSpPr>
          <p:cNvPr id="96258" name="Rectangle 2">
            <a:extLst>
              <a:ext uri="{FF2B5EF4-FFF2-40B4-BE49-F238E27FC236}">
                <a16:creationId xmlns:a16="http://schemas.microsoft.com/office/drawing/2014/main" id="{313E5B4D-5CED-FDDA-4EB0-C1F6D8773E58}"/>
              </a:ext>
            </a:extLst>
          </p:cNvPr>
          <p:cNvSpPr>
            <a:spLocks noGrp="1" noRot="1" noChangeAspect="1" noChangeArrowheads="1" noTextEdit="1"/>
          </p:cNvSpPr>
          <p:nvPr>
            <p:ph type="sldImg"/>
          </p:nvPr>
        </p:nvSpPr>
        <p:spPr>
          <a:xfrm>
            <a:off x="1258888" y="720725"/>
            <a:ext cx="4799012" cy="3598863"/>
          </a:xfrm>
          <a:ln/>
        </p:spPr>
      </p:sp>
      <p:sp>
        <p:nvSpPr>
          <p:cNvPr id="96259" name="Rectangle 3">
            <a:extLst>
              <a:ext uri="{FF2B5EF4-FFF2-40B4-BE49-F238E27FC236}">
                <a16:creationId xmlns:a16="http://schemas.microsoft.com/office/drawing/2014/main" id="{6A86866C-39B5-C294-5193-A973C7F46462}"/>
              </a:ext>
            </a:extLst>
          </p:cNvPr>
          <p:cNvSpPr>
            <a:spLocks noGrp="1" noChangeArrowheads="1"/>
          </p:cNvSpPr>
          <p:nvPr>
            <p:ph type="body" idx="1"/>
          </p:nvPr>
        </p:nvSpPr>
        <p:spPr>
          <a:xfrm>
            <a:off x="974725" y="4559300"/>
            <a:ext cx="5365750" cy="280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a:extLst>
              <a:ext uri="{FF2B5EF4-FFF2-40B4-BE49-F238E27FC236}">
                <a16:creationId xmlns:a16="http://schemas.microsoft.com/office/drawing/2014/main" id="{AB622CE6-1A6B-5548-EA7E-9319379D6C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FAF711D4-5BBB-114B-900B-6F9D185CECF6}" type="slidenum">
              <a:rPr lang="en-US" altLang="it-IT" sz="1300" smtClean="0">
                <a:latin typeface="Times New Roman" panose="02020603050405020304" pitchFamily="18" charset="0"/>
              </a:rPr>
              <a:pPr/>
              <a:t>32</a:t>
            </a:fld>
            <a:endParaRPr lang="en-US" altLang="it-IT" sz="1300">
              <a:latin typeface="Times New Roman" panose="02020603050405020304" pitchFamily="18" charset="0"/>
            </a:endParaRPr>
          </a:p>
        </p:txBody>
      </p:sp>
      <p:sp>
        <p:nvSpPr>
          <p:cNvPr id="98306" name="Rectangle 2">
            <a:extLst>
              <a:ext uri="{FF2B5EF4-FFF2-40B4-BE49-F238E27FC236}">
                <a16:creationId xmlns:a16="http://schemas.microsoft.com/office/drawing/2014/main" id="{C937B9F4-BD91-4BA3-B2BE-A16AD6187E95}"/>
              </a:ext>
            </a:extLst>
          </p:cNvPr>
          <p:cNvSpPr>
            <a:spLocks noGrp="1" noRot="1" noChangeAspect="1" noChangeArrowheads="1" noTextEdit="1"/>
          </p:cNvSpPr>
          <p:nvPr>
            <p:ph type="sldImg"/>
          </p:nvPr>
        </p:nvSpPr>
        <p:spPr>
          <a:xfrm>
            <a:off x="1258888" y="720725"/>
            <a:ext cx="4797425" cy="3598863"/>
          </a:xfrm>
          <a:ln/>
        </p:spPr>
      </p:sp>
      <p:sp>
        <p:nvSpPr>
          <p:cNvPr id="98307" name="Rectangle 3">
            <a:extLst>
              <a:ext uri="{FF2B5EF4-FFF2-40B4-BE49-F238E27FC236}">
                <a16:creationId xmlns:a16="http://schemas.microsoft.com/office/drawing/2014/main" id="{CFB8E24E-ADB5-A3FD-801B-EBEFE33E21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a:extLst>
              <a:ext uri="{FF2B5EF4-FFF2-40B4-BE49-F238E27FC236}">
                <a16:creationId xmlns:a16="http://schemas.microsoft.com/office/drawing/2014/main" id="{E5A96D73-AEA9-D854-14EA-99BA8CC63C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322A9C73-DAEA-9141-A600-79252277DE6B}" type="slidenum">
              <a:rPr lang="en-US" altLang="it-IT" sz="1300" smtClean="0">
                <a:latin typeface="Times New Roman" panose="02020603050405020304" pitchFamily="18" charset="0"/>
              </a:rPr>
              <a:pPr/>
              <a:t>33</a:t>
            </a:fld>
            <a:endParaRPr lang="en-US" altLang="it-IT" sz="1300">
              <a:latin typeface="Times New Roman" panose="02020603050405020304" pitchFamily="18" charset="0"/>
            </a:endParaRPr>
          </a:p>
        </p:txBody>
      </p:sp>
      <p:sp>
        <p:nvSpPr>
          <p:cNvPr id="100354" name="Rectangle 2">
            <a:extLst>
              <a:ext uri="{FF2B5EF4-FFF2-40B4-BE49-F238E27FC236}">
                <a16:creationId xmlns:a16="http://schemas.microsoft.com/office/drawing/2014/main" id="{50304947-E5C6-7FBA-A4AA-B5813CCAC9B5}"/>
              </a:ext>
            </a:extLst>
          </p:cNvPr>
          <p:cNvSpPr>
            <a:spLocks noGrp="1" noRot="1" noChangeAspect="1" noChangeArrowheads="1" noTextEdit="1"/>
          </p:cNvSpPr>
          <p:nvPr>
            <p:ph type="sldImg"/>
          </p:nvPr>
        </p:nvSpPr>
        <p:spPr>
          <a:xfrm>
            <a:off x="850900" y="742950"/>
            <a:ext cx="4964113" cy="3722688"/>
          </a:xfrm>
          <a:ln/>
        </p:spPr>
      </p:sp>
      <p:sp>
        <p:nvSpPr>
          <p:cNvPr id="100355" name="Rectangle 3">
            <a:extLst>
              <a:ext uri="{FF2B5EF4-FFF2-40B4-BE49-F238E27FC236}">
                <a16:creationId xmlns:a16="http://schemas.microsoft.com/office/drawing/2014/main" id="{34A3E38E-D6D5-BA33-8C93-332354178EE9}"/>
              </a:ext>
            </a:extLst>
          </p:cNvPr>
          <p:cNvSpPr>
            <a:spLocks noGrp="1" noChangeArrowheads="1"/>
          </p:cNvSpPr>
          <p:nvPr>
            <p:ph type="body" idx="1"/>
          </p:nvPr>
        </p:nvSpPr>
        <p:spPr>
          <a:xfrm>
            <a:off x="887413" y="4713288"/>
            <a:ext cx="4894262"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t>These figures graphically show the difference between validity and precision.  Consider that at the center of the target is the </a:t>
            </a:r>
            <a:r>
              <a:rPr lang="en-US" altLang="it-IT" b="1"/>
              <a:t>truth</a:t>
            </a:r>
            <a:r>
              <a:rPr lang="en-US" altLang="it-IT"/>
              <a:t> and that each shot at the target represents a study you conduct to find the right answer.  Here we show five different studies and for purposes of illustration, we must assume that they are same type of study design but the only difference is that we take 5 different samples of the source population.  Of course, what you want is this - good validity and good precision.  We say that this is good validity because the average of the different attempts (different studies) gives you an answer that is right on the truth.  We say that this is good precision because the differences between the individual attempts is very close; there is very little random error.    </a:t>
            </a:r>
          </a:p>
          <a:p>
            <a:endParaRPr lang="en-US" altLang="it-IT"/>
          </a:p>
          <a:p>
            <a:r>
              <a:rPr lang="en-US" altLang="it-IT"/>
              <a:t>Contrast this situation to the target on the right where the average of the different studies would be somewhere around here (point) which is far off from the center of the target – this is poor validity.  Each of the different estimates is also pretty far away from each other – this is poor precision.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a:extLst>
              <a:ext uri="{FF2B5EF4-FFF2-40B4-BE49-F238E27FC236}">
                <a16:creationId xmlns:a16="http://schemas.microsoft.com/office/drawing/2014/main" id="{F465D5CB-AAAF-8BB4-8734-809C875654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59034C24-F0B3-B241-8485-686B16B60827}" type="slidenum">
              <a:rPr lang="en-US" altLang="it-IT" sz="1300" smtClean="0">
                <a:latin typeface="Times New Roman" panose="02020603050405020304" pitchFamily="18" charset="0"/>
              </a:rPr>
              <a:pPr/>
              <a:t>34</a:t>
            </a:fld>
            <a:endParaRPr lang="en-US" altLang="it-IT" sz="1300">
              <a:latin typeface="Times New Roman" panose="02020603050405020304" pitchFamily="18" charset="0"/>
            </a:endParaRPr>
          </a:p>
        </p:txBody>
      </p:sp>
      <p:sp>
        <p:nvSpPr>
          <p:cNvPr id="102402" name="Rectangle 2">
            <a:extLst>
              <a:ext uri="{FF2B5EF4-FFF2-40B4-BE49-F238E27FC236}">
                <a16:creationId xmlns:a16="http://schemas.microsoft.com/office/drawing/2014/main" id="{87722812-5B3A-40FE-A4FF-4557114EC73B}"/>
              </a:ext>
            </a:extLst>
          </p:cNvPr>
          <p:cNvSpPr>
            <a:spLocks noGrp="1" noRot="1" noChangeAspect="1" noChangeArrowheads="1" noTextEdit="1"/>
          </p:cNvSpPr>
          <p:nvPr>
            <p:ph type="sldImg"/>
          </p:nvPr>
        </p:nvSpPr>
        <p:spPr>
          <a:xfrm>
            <a:off x="850900" y="742950"/>
            <a:ext cx="4964113" cy="3722688"/>
          </a:xfrm>
          <a:ln/>
        </p:spPr>
      </p:sp>
      <p:sp>
        <p:nvSpPr>
          <p:cNvPr id="102403" name="Rectangle 3">
            <a:extLst>
              <a:ext uri="{FF2B5EF4-FFF2-40B4-BE49-F238E27FC236}">
                <a16:creationId xmlns:a16="http://schemas.microsoft.com/office/drawing/2014/main" id="{EF34B273-0F57-F033-9B43-71B84478312F}"/>
              </a:ext>
            </a:extLst>
          </p:cNvPr>
          <p:cNvSpPr>
            <a:spLocks noGrp="1" noChangeArrowheads="1"/>
          </p:cNvSpPr>
          <p:nvPr>
            <p:ph type="body" idx="1"/>
          </p:nvPr>
        </p:nvSpPr>
        <p:spPr>
          <a:xfrm>
            <a:off x="887413" y="4713288"/>
            <a:ext cx="4894262"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t>How about here?  We have good precision, the different shots are tightly bunched but their average is far away from the center of the target – this is poor validity.  </a:t>
            </a:r>
          </a:p>
          <a:p>
            <a:endParaRPr lang="en-US" altLang="it-IT"/>
          </a:p>
          <a:p>
            <a:r>
              <a:rPr lang="en-US" altLang="it-IT"/>
              <a:t>Here is perhaps a harder example.  Precision is not very good, right?  Validity, however, is good in that the average of the different attempts is right on the center.  There is nothing systematically wrong with these studies.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a:extLst>
              <a:ext uri="{FF2B5EF4-FFF2-40B4-BE49-F238E27FC236}">
                <a16:creationId xmlns:a16="http://schemas.microsoft.com/office/drawing/2014/main" id="{3AF3D925-D4F4-68DA-7F4B-799EBB14E7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E0DD8849-D2A6-F948-8F6B-C7A29B1F9B21}" type="slidenum">
              <a:rPr lang="en-US" altLang="it-IT" sz="1300" smtClean="0">
                <a:latin typeface="Times New Roman" panose="02020603050405020304" pitchFamily="18" charset="0"/>
              </a:rPr>
              <a:pPr/>
              <a:t>35</a:t>
            </a:fld>
            <a:endParaRPr lang="en-US" altLang="it-IT" sz="1300">
              <a:latin typeface="Times New Roman" panose="02020603050405020304" pitchFamily="18" charset="0"/>
            </a:endParaRPr>
          </a:p>
        </p:txBody>
      </p:sp>
      <p:sp>
        <p:nvSpPr>
          <p:cNvPr id="104450" name="Rectangle 2">
            <a:extLst>
              <a:ext uri="{FF2B5EF4-FFF2-40B4-BE49-F238E27FC236}">
                <a16:creationId xmlns:a16="http://schemas.microsoft.com/office/drawing/2014/main" id="{3B4FC5A8-C1D8-4970-9346-0FF05B708C84}"/>
              </a:ext>
            </a:extLst>
          </p:cNvPr>
          <p:cNvSpPr>
            <a:spLocks noGrp="1" noRot="1" noChangeAspect="1" noChangeArrowheads="1" noTextEdit="1"/>
          </p:cNvSpPr>
          <p:nvPr>
            <p:ph type="sldImg"/>
          </p:nvPr>
        </p:nvSpPr>
        <p:spPr>
          <a:xfrm>
            <a:off x="850900" y="742950"/>
            <a:ext cx="4964113" cy="3722688"/>
          </a:xfrm>
          <a:ln/>
        </p:spPr>
      </p:sp>
      <p:sp>
        <p:nvSpPr>
          <p:cNvPr id="104451" name="Rectangle 3">
            <a:extLst>
              <a:ext uri="{FF2B5EF4-FFF2-40B4-BE49-F238E27FC236}">
                <a16:creationId xmlns:a16="http://schemas.microsoft.com/office/drawing/2014/main" id="{D3E42E2B-7F03-493B-F19A-263A1F621A58}"/>
              </a:ext>
            </a:extLst>
          </p:cNvPr>
          <p:cNvSpPr>
            <a:spLocks noGrp="1" noChangeArrowheads="1"/>
          </p:cNvSpPr>
          <p:nvPr>
            <p:ph type="body" idx="1"/>
          </p:nvPr>
        </p:nvSpPr>
        <p:spPr>
          <a:xfrm>
            <a:off x="887413" y="4713288"/>
            <a:ext cx="4894262"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t>Just to make sure everyone understands this, the difference between the average of different attempts and the truth (at the center of the target) is known as the systematic error or bias.  The difference we see between any two of the different estimates is random error.  In the panel on the right, there is no systematic error.  In other words, there is no systematic process that it is leading to a systematic deviation from the truth.</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a:extLst>
              <a:ext uri="{FF2B5EF4-FFF2-40B4-BE49-F238E27FC236}">
                <a16:creationId xmlns:a16="http://schemas.microsoft.com/office/drawing/2014/main" id="{3B8018D9-9DB2-9BB5-4656-C43D1A680E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9F62FF3C-3E5D-0149-922C-E23DD7201CBB}" type="slidenum">
              <a:rPr lang="en-US" altLang="it-IT" sz="1300" smtClean="0">
                <a:latin typeface="Times New Roman" panose="02020603050405020304" pitchFamily="18" charset="0"/>
              </a:rPr>
              <a:pPr/>
              <a:t>36</a:t>
            </a:fld>
            <a:endParaRPr lang="en-US" altLang="it-IT" sz="1300">
              <a:latin typeface="Times New Roman" panose="02020603050405020304" pitchFamily="18" charset="0"/>
            </a:endParaRPr>
          </a:p>
        </p:txBody>
      </p:sp>
      <p:sp>
        <p:nvSpPr>
          <p:cNvPr id="106498" name="Rectangle 2">
            <a:extLst>
              <a:ext uri="{FF2B5EF4-FFF2-40B4-BE49-F238E27FC236}">
                <a16:creationId xmlns:a16="http://schemas.microsoft.com/office/drawing/2014/main" id="{308D9A0D-15CC-56E9-661F-23551589CAC7}"/>
              </a:ext>
            </a:extLst>
          </p:cNvPr>
          <p:cNvSpPr>
            <a:spLocks noGrp="1" noRot="1" noChangeAspect="1" noChangeArrowheads="1" noTextEdit="1"/>
          </p:cNvSpPr>
          <p:nvPr>
            <p:ph type="sldImg"/>
          </p:nvPr>
        </p:nvSpPr>
        <p:spPr>
          <a:xfrm>
            <a:off x="850900" y="742950"/>
            <a:ext cx="4964113" cy="3722688"/>
          </a:xfrm>
          <a:ln/>
        </p:spPr>
      </p:sp>
      <p:sp>
        <p:nvSpPr>
          <p:cNvPr id="106499" name="Rectangle 3">
            <a:extLst>
              <a:ext uri="{FF2B5EF4-FFF2-40B4-BE49-F238E27FC236}">
                <a16:creationId xmlns:a16="http://schemas.microsoft.com/office/drawing/2014/main" id="{F8218D49-6B4A-C694-C84B-F32E415E400A}"/>
              </a:ext>
            </a:extLst>
          </p:cNvPr>
          <p:cNvSpPr>
            <a:spLocks noGrp="1" noChangeArrowheads="1"/>
          </p:cNvSpPr>
          <p:nvPr>
            <p:ph type="body" idx="1"/>
          </p:nvPr>
        </p:nvSpPr>
        <p:spPr>
          <a:xfrm>
            <a:off x="887413" y="4713288"/>
            <a:ext cx="4894262"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t>The past several slides represented theory; in other words, what would happen if you had many attempts at performing a study.  In reality when you perform a study you typically just have one shot, as shown here, and you don’t know where the center of the target is.  The field of statistics can tell you the random error of your one shot but cannot tell you anything about how close you are to the center.  It is really only your judgment that can help you guess about systematic error, and it is really only the person who has both content matter knowledge of the clinical or biological problem as well as methodological knowledge of the clinical research (ie you) who can make the best guess about systematic error.</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a:extLst>
              <a:ext uri="{FF2B5EF4-FFF2-40B4-BE49-F238E27FC236}">
                <a16:creationId xmlns:a16="http://schemas.microsoft.com/office/drawing/2014/main" id="{764F9805-1F62-1D4B-8565-1C8BFB420B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C6421418-9AF8-BF42-AA84-8385976FBB31}" type="slidenum">
              <a:rPr lang="en-US" altLang="it-IT" sz="1300" smtClean="0">
                <a:latin typeface="Times New Roman" panose="02020603050405020304" pitchFamily="18" charset="0"/>
              </a:rPr>
              <a:pPr/>
              <a:t>37</a:t>
            </a:fld>
            <a:endParaRPr lang="en-US" altLang="it-IT" sz="1300">
              <a:latin typeface="Times New Roman" panose="02020603050405020304" pitchFamily="18" charset="0"/>
            </a:endParaRPr>
          </a:p>
        </p:txBody>
      </p:sp>
      <p:sp>
        <p:nvSpPr>
          <p:cNvPr id="108546" name="Rectangle 2">
            <a:extLst>
              <a:ext uri="{FF2B5EF4-FFF2-40B4-BE49-F238E27FC236}">
                <a16:creationId xmlns:a16="http://schemas.microsoft.com/office/drawing/2014/main" id="{62482D9B-9F06-42F5-683D-ED756BBA991E}"/>
              </a:ext>
            </a:extLst>
          </p:cNvPr>
          <p:cNvSpPr>
            <a:spLocks noGrp="1" noRot="1" noChangeAspect="1" noChangeArrowheads="1" noTextEdit="1"/>
          </p:cNvSpPr>
          <p:nvPr>
            <p:ph type="sldImg"/>
          </p:nvPr>
        </p:nvSpPr>
        <p:spPr>
          <a:xfrm>
            <a:off x="1258888" y="720725"/>
            <a:ext cx="4797425" cy="3598863"/>
          </a:xfrm>
          <a:ln/>
        </p:spPr>
      </p:sp>
      <p:sp>
        <p:nvSpPr>
          <p:cNvPr id="108547" name="Rectangle 3">
            <a:extLst>
              <a:ext uri="{FF2B5EF4-FFF2-40B4-BE49-F238E27FC236}">
                <a16:creationId xmlns:a16="http://schemas.microsoft.com/office/drawing/2014/main" id="{AB98B14E-37CE-E905-DDE3-53C7FC079F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a:extLst>
              <a:ext uri="{FF2B5EF4-FFF2-40B4-BE49-F238E27FC236}">
                <a16:creationId xmlns:a16="http://schemas.microsoft.com/office/drawing/2014/main" id="{F9675281-36CB-5D8E-5E78-7F26D667B8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A2A1CCCA-1AA1-3347-A159-ABEA2071EC5E}" type="slidenum">
              <a:rPr lang="en-US" altLang="it-IT" sz="1300" smtClean="0">
                <a:latin typeface="Times New Roman" panose="02020603050405020304" pitchFamily="18" charset="0"/>
              </a:rPr>
              <a:pPr/>
              <a:t>38</a:t>
            </a:fld>
            <a:endParaRPr lang="en-US" altLang="it-IT" sz="1300">
              <a:latin typeface="Times New Roman" panose="02020603050405020304" pitchFamily="18" charset="0"/>
            </a:endParaRPr>
          </a:p>
        </p:txBody>
      </p:sp>
      <p:sp>
        <p:nvSpPr>
          <p:cNvPr id="110594" name="Rectangle 2">
            <a:extLst>
              <a:ext uri="{FF2B5EF4-FFF2-40B4-BE49-F238E27FC236}">
                <a16:creationId xmlns:a16="http://schemas.microsoft.com/office/drawing/2014/main" id="{80524606-E11C-D90C-A1A8-5DC4CA597EE5}"/>
              </a:ext>
            </a:extLst>
          </p:cNvPr>
          <p:cNvSpPr>
            <a:spLocks noGrp="1" noRot="1" noChangeAspect="1" noChangeArrowheads="1" noTextEdit="1"/>
          </p:cNvSpPr>
          <p:nvPr>
            <p:ph type="sldImg"/>
          </p:nvPr>
        </p:nvSpPr>
        <p:spPr>
          <a:xfrm>
            <a:off x="1258888" y="720725"/>
            <a:ext cx="4797425" cy="3598863"/>
          </a:xfrm>
          <a:ln/>
        </p:spPr>
      </p:sp>
      <p:sp>
        <p:nvSpPr>
          <p:cNvPr id="110595" name="Rectangle 3">
            <a:extLst>
              <a:ext uri="{FF2B5EF4-FFF2-40B4-BE49-F238E27FC236}">
                <a16:creationId xmlns:a16="http://schemas.microsoft.com/office/drawing/2014/main" id="{82529DEE-B9F9-3965-9CE9-1724887C36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a:extLst>
              <a:ext uri="{FF2B5EF4-FFF2-40B4-BE49-F238E27FC236}">
                <a16:creationId xmlns:a16="http://schemas.microsoft.com/office/drawing/2014/main" id="{ADD03830-4787-C501-EF86-DDE19AD94A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B5665F80-0AC7-C744-BFEA-1E7573D9D244}" type="slidenum">
              <a:rPr lang="en-US" altLang="it-IT" sz="1300" smtClean="0">
                <a:latin typeface="Times New Roman" panose="02020603050405020304" pitchFamily="18" charset="0"/>
              </a:rPr>
              <a:pPr/>
              <a:t>39</a:t>
            </a:fld>
            <a:endParaRPr lang="en-US" altLang="it-IT" sz="1300">
              <a:latin typeface="Times New Roman" panose="02020603050405020304" pitchFamily="18" charset="0"/>
            </a:endParaRPr>
          </a:p>
        </p:txBody>
      </p:sp>
      <p:sp>
        <p:nvSpPr>
          <p:cNvPr id="112642" name="Rectangle 2">
            <a:extLst>
              <a:ext uri="{FF2B5EF4-FFF2-40B4-BE49-F238E27FC236}">
                <a16:creationId xmlns:a16="http://schemas.microsoft.com/office/drawing/2014/main" id="{FE0CF29B-F74F-2408-F622-4F8CEF473B7D}"/>
              </a:ext>
            </a:extLst>
          </p:cNvPr>
          <p:cNvSpPr>
            <a:spLocks noGrp="1" noRot="1" noChangeAspect="1" noChangeArrowheads="1" noTextEdit="1"/>
          </p:cNvSpPr>
          <p:nvPr>
            <p:ph type="sldImg"/>
          </p:nvPr>
        </p:nvSpPr>
        <p:spPr>
          <a:xfrm>
            <a:off x="1258888" y="720725"/>
            <a:ext cx="4797425" cy="3598863"/>
          </a:xfrm>
          <a:ln/>
        </p:spPr>
      </p:sp>
      <p:sp>
        <p:nvSpPr>
          <p:cNvPr id="112643" name="Rectangle 3">
            <a:extLst>
              <a:ext uri="{FF2B5EF4-FFF2-40B4-BE49-F238E27FC236}">
                <a16:creationId xmlns:a16="http://schemas.microsoft.com/office/drawing/2014/main" id="{9BE25122-FF73-F94A-67CD-4437D87134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7">
            <a:extLst>
              <a:ext uri="{FF2B5EF4-FFF2-40B4-BE49-F238E27FC236}">
                <a16:creationId xmlns:a16="http://schemas.microsoft.com/office/drawing/2014/main" id="{D241C95E-6A76-DA09-E53A-2BD4A481E23D}"/>
              </a:ext>
            </a:extLst>
          </p:cNvPr>
          <p:cNvSpPr txBox="1">
            <a:spLocks noGrp="1" noChangeArrowheads="1"/>
          </p:cNvSpPr>
          <p:nvPr/>
        </p:nvSpPr>
        <p:spPr bwMode="auto">
          <a:xfrm>
            <a:off x="3779838" y="9429750"/>
            <a:ext cx="288925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8CE567E1-27AD-7247-9C92-126F66356479}" type="slidenum">
              <a:rPr lang="en-US" altLang="it-IT" sz="1200">
                <a:latin typeface="Helvetica" pitchFamily="2" charset="0"/>
              </a:rPr>
              <a:pPr algn="r" eaLnBrk="1" hangingPunct="1"/>
              <a:t>4</a:t>
            </a:fld>
            <a:endParaRPr lang="en-US" altLang="it-IT" sz="1200">
              <a:latin typeface="Helvetica" pitchFamily="2" charset="0"/>
            </a:endParaRPr>
          </a:p>
        </p:txBody>
      </p:sp>
      <p:sp>
        <p:nvSpPr>
          <p:cNvPr id="621571" name="Rectangle 2">
            <a:extLst>
              <a:ext uri="{FF2B5EF4-FFF2-40B4-BE49-F238E27FC236}">
                <a16:creationId xmlns:a16="http://schemas.microsoft.com/office/drawing/2014/main" id="{C51020EB-1253-FC0E-AF01-677E94B294ED}"/>
              </a:ext>
            </a:extLst>
          </p:cNvPr>
          <p:cNvSpPr>
            <a:spLocks noGrp="1" noRot="1" noChangeAspect="1" noChangeArrowheads="1" noTextEdit="1"/>
          </p:cNvSpPr>
          <p:nvPr>
            <p:ph type="sldImg"/>
          </p:nvPr>
        </p:nvSpPr>
        <p:spPr>
          <a:xfrm>
            <a:off x="1258888" y="720725"/>
            <a:ext cx="4797425" cy="3598863"/>
          </a:xfrm>
          <a:ln/>
          <a:extLst>
            <a:ext uri="{FAA26D3D-D897-4be2-8F04-BA451C77F1D7}">
              <ma14:placeholderFlag xmlns="" xmlns:ma14="http://schemas.microsoft.com/office/mac/drawingml/2011/main" val="1"/>
            </a:ext>
          </a:extLst>
        </p:spPr>
      </p:sp>
      <p:sp>
        <p:nvSpPr>
          <p:cNvPr id="621572" name="Rectangle 3">
            <a:extLst>
              <a:ext uri="{FF2B5EF4-FFF2-40B4-BE49-F238E27FC236}">
                <a16:creationId xmlns:a16="http://schemas.microsoft.com/office/drawing/2014/main" id="{7CE3B8E7-D554-12AD-071B-20EF858B8B88}"/>
              </a:ext>
            </a:extLst>
          </p:cNvPr>
          <p:cNvSpPr>
            <a:spLocks noGrp="1" noChangeArrowheads="1"/>
          </p:cNvSpPr>
          <p:nvPr>
            <p:ph type="body" idx="1"/>
          </p:nvPr>
        </p:nvSpPr>
        <p:spPr>
          <a:xfrm>
            <a:off x="889000" y="4714875"/>
            <a:ext cx="4891088" cy="4467225"/>
          </a:xfrm>
        </p:spPr>
        <p:txBody>
          <a:bodyPr/>
          <a:lstStyle/>
          <a:p>
            <a:pPr eaLnBrk="1" hangingPunct="1">
              <a:defRPr/>
            </a:pPr>
            <a:endParaRPr lang="en-GB">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a:extLst>
              <a:ext uri="{FF2B5EF4-FFF2-40B4-BE49-F238E27FC236}">
                <a16:creationId xmlns:a16="http://schemas.microsoft.com/office/drawing/2014/main" id="{48F5F29C-401D-0B41-125B-40DE0BCDF4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F237BB66-6ABF-FF46-9744-A4566DC99605}" type="slidenum">
              <a:rPr lang="en-US" altLang="it-IT" sz="1300" smtClean="0">
                <a:latin typeface="Times New Roman" panose="02020603050405020304" pitchFamily="18" charset="0"/>
              </a:rPr>
              <a:pPr/>
              <a:t>40</a:t>
            </a:fld>
            <a:endParaRPr lang="en-US" altLang="it-IT" sz="1300">
              <a:latin typeface="Times New Roman" panose="02020603050405020304" pitchFamily="18" charset="0"/>
            </a:endParaRPr>
          </a:p>
        </p:txBody>
      </p:sp>
      <p:sp>
        <p:nvSpPr>
          <p:cNvPr id="114690" name="Rectangle 2">
            <a:extLst>
              <a:ext uri="{FF2B5EF4-FFF2-40B4-BE49-F238E27FC236}">
                <a16:creationId xmlns:a16="http://schemas.microsoft.com/office/drawing/2014/main" id="{F023AE0D-A8A9-2644-9F39-EB1E49B6CE03}"/>
              </a:ext>
            </a:extLst>
          </p:cNvPr>
          <p:cNvSpPr>
            <a:spLocks noGrp="1" noRot="1" noChangeAspect="1" noChangeArrowheads="1" noTextEdit="1"/>
          </p:cNvSpPr>
          <p:nvPr>
            <p:ph type="sldImg"/>
          </p:nvPr>
        </p:nvSpPr>
        <p:spPr>
          <a:xfrm>
            <a:off x="1258888" y="720725"/>
            <a:ext cx="4797425" cy="3598863"/>
          </a:xfrm>
          <a:ln/>
        </p:spPr>
      </p:sp>
      <p:sp>
        <p:nvSpPr>
          <p:cNvPr id="114691" name="Rectangle 3">
            <a:extLst>
              <a:ext uri="{FF2B5EF4-FFF2-40B4-BE49-F238E27FC236}">
                <a16:creationId xmlns:a16="http://schemas.microsoft.com/office/drawing/2014/main" id="{C444B544-A826-E98C-8476-A8973F5991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a:extLst>
              <a:ext uri="{FF2B5EF4-FFF2-40B4-BE49-F238E27FC236}">
                <a16:creationId xmlns:a16="http://schemas.microsoft.com/office/drawing/2014/main" id="{13F8D4F1-3F42-E44B-B920-6F532902EB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9A881908-23C3-CF43-850B-FB0E6A28A3AB}" type="slidenum">
              <a:rPr lang="en-US" altLang="it-IT" sz="1300" smtClean="0">
                <a:latin typeface="Times New Roman" panose="02020603050405020304" pitchFamily="18" charset="0"/>
              </a:rPr>
              <a:pPr/>
              <a:t>41</a:t>
            </a:fld>
            <a:endParaRPr lang="en-US" altLang="it-IT" sz="1300">
              <a:latin typeface="Times New Roman" panose="02020603050405020304" pitchFamily="18" charset="0"/>
            </a:endParaRPr>
          </a:p>
        </p:txBody>
      </p:sp>
      <p:sp>
        <p:nvSpPr>
          <p:cNvPr id="116738" name="Rectangle 2">
            <a:extLst>
              <a:ext uri="{FF2B5EF4-FFF2-40B4-BE49-F238E27FC236}">
                <a16:creationId xmlns:a16="http://schemas.microsoft.com/office/drawing/2014/main" id="{D96439FC-3521-A976-DC33-EF6CFB1810AB}"/>
              </a:ext>
            </a:extLst>
          </p:cNvPr>
          <p:cNvSpPr>
            <a:spLocks noGrp="1" noRot="1" noChangeAspect="1" noChangeArrowheads="1" noTextEdit="1"/>
          </p:cNvSpPr>
          <p:nvPr>
            <p:ph type="sldImg"/>
          </p:nvPr>
        </p:nvSpPr>
        <p:spPr>
          <a:xfrm>
            <a:off x="1258888" y="720725"/>
            <a:ext cx="4797425" cy="3598863"/>
          </a:xfrm>
          <a:ln/>
        </p:spPr>
      </p:sp>
      <p:sp>
        <p:nvSpPr>
          <p:cNvPr id="116739" name="Rectangle 3">
            <a:extLst>
              <a:ext uri="{FF2B5EF4-FFF2-40B4-BE49-F238E27FC236}">
                <a16:creationId xmlns:a16="http://schemas.microsoft.com/office/drawing/2014/main" id="{2B20A199-E8CD-5E02-53FA-6DF8A32D0B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a:extLst>
              <a:ext uri="{FF2B5EF4-FFF2-40B4-BE49-F238E27FC236}">
                <a16:creationId xmlns:a16="http://schemas.microsoft.com/office/drawing/2014/main" id="{3AA3CD7C-10F0-B46D-648F-DA5595CCB9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186FE4CC-4C4F-1C45-A9F9-28F958E5181B}" type="slidenum">
              <a:rPr lang="en-US" altLang="it-IT" sz="1300" smtClean="0">
                <a:latin typeface="Times New Roman" panose="02020603050405020304" pitchFamily="18" charset="0"/>
              </a:rPr>
              <a:pPr/>
              <a:t>42</a:t>
            </a:fld>
            <a:endParaRPr lang="en-US" altLang="it-IT" sz="1300">
              <a:latin typeface="Times New Roman" panose="02020603050405020304" pitchFamily="18" charset="0"/>
            </a:endParaRPr>
          </a:p>
        </p:txBody>
      </p:sp>
      <p:sp>
        <p:nvSpPr>
          <p:cNvPr id="118786" name="Rectangle 2">
            <a:extLst>
              <a:ext uri="{FF2B5EF4-FFF2-40B4-BE49-F238E27FC236}">
                <a16:creationId xmlns:a16="http://schemas.microsoft.com/office/drawing/2014/main" id="{F8502E34-6D3E-D94C-A49E-8A55E0B4C612}"/>
              </a:ext>
            </a:extLst>
          </p:cNvPr>
          <p:cNvSpPr>
            <a:spLocks noGrp="1" noRot="1" noChangeAspect="1" noChangeArrowheads="1" noTextEdit="1"/>
          </p:cNvSpPr>
          <p:nvPr>
            <p:ph type="sldImg"/>
          </p:nvPr>
        </p:nvSpPr>
        <p:spPr>
          <a:xfrm>
            <a:off x="1258888" y="720725"/>
            <a:ext cx="4797425" cy="3598863"/>
          </a:xfrm>
          <a:ln/>
        </p:spPr>
      </p:sp>
      <p:sp>
        <p:nvSpPr>
          <p:cNvPr id="118787" name="Rectangle 3">
            <a:extLst>
              <a:ext uri="{FF2B5EF4-FFF2-40B4-BE49-F238E27FC236}">
                <a16:creationId xmlns:a16="http://schemas.microsoft.com/office/drawing/2014/main" id="{511EE387-E324-9B22-5A27-67377E677C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a:extLst>
              <a:ext uri="{FF2B5EF4-FFF2-40B4-BE49-F238E27FC236}">
                <a16:creationId xmlns:a16="http://schemas.microsoft.com/office/drawing/2014/main" id="{C37B94AC-FD68-FBFB-22BE-133F430A87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F64F9CAA-E34D-2743-AAF0-845C8A54D733}" type="slidenum">
              <a:rPr lang="en-US" altLang="it-IT" sz="1300" smtClean="0">
                <a:latin typeface="Times New Roman" panose="02020603050405020304" pitchFamily="18" charset="0"/>
              </a:rPr>
              <a:pPr/>
              <a:t>43</a:t>
            </a:fld>
            <a:endParaRPr lang="en-US" altLang="it-IT" sz="1300">
              <a:latin typeface="Times New Roman" panose="02020603050405020304" pitchFamily="18" charset="0"/>
            </a:endParaRPr>
          </a:p>
        </p:txBody>
      </p:sp>
      <p:sp>
        <p:nvSpPr>
          <p:cNvPr id="120834" name="Rectangle 2">
            <a:extLst>
              <a:ext uri="{FF2B5EF4-FFF2-40B4-BE49-F238E27FC236}">
                <a16:creationId xmlns:a16="http://schemas.microsoft.com/office/drawing/2014/main" id="{8CC2116F-52A4-D59B-1748-21D4D79BB1BE}"/>
              </a:ext>
            </a:extLst>
          </p:cNvPr>
          <p:cNvSpPr>
            <a:spLocks noGrp="1" noRot="1" noChangeAspect="1" noChangeArrowheads="1" noTextEdit="1"/>
          </p:cNvSpPr>
          <p:nvPr>
            <p:ph type="sldImg"/>
          </p:nvPr>
        </p:nvSpPr>
        <p:spPr>
          <a:xfrm>
            <a:off x="1258888" y="720725"/>
            <a:ext cx="4797425" cy="3598863"/>
          </a:xfrm>
          <a:ln/>
        </p:spPr>
      </p:sp>
      <p:sp>
        <p:nvSpPr>
          <p:cNvPr id="120835" name="Rectangle 3">
            <a:extLst>
              <a:ext uri="{FF2B5EF4-FFF2-40B4-BE49-F238E27FC236}">
                <a16:creationId xmlns:a16="http://schemas.microsoft.com/office/drawing/2014/main" id="{FCA776E5-8189-AC6E-75FB-837B269D5D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a:extLst>
              <a:ext uri="{FF2B5EF4-FFF2-40B4-BE49-F238E27FC236}">
                <a16:creationId xmlns:a16="http://schemas.microsoft.com/office/drawing/2014/main" id="{961E22EE-7BAA-4C46-A172-90F80282D1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4565207D-026C-0B4B-BC42-CEAEFF043E49}" type="slidenum">
              <a:rPr lang="en-US" altLang="it-IT" sz="1300" smtClean="0">
                <a:latin typeface="Times New Roman" panose="02020603050405020304" pitchFamily="18" charset="0"/>
              </a:rPr>
              <a:pPr/>
              <a:t>44</a:t>
            </a:fld>
            <a:endParaRPr lang="en-US" altLang="it-IT" sz="1300">
              <a:latin typeface="Times New Roman" panose="02020603050405020304" pitchFamily="18" charset="0"/>
            </a:endParaRPr>
          </a:p>
        </p:txBody>
      </p:sp>
      <p:sp>
        <p:nvSpPr>
          <p:cNvPr id="122882" name="Rectangle 2">
            <a:extLst>
              <a:ext uri="{FF2B5EF4-FFF2-40B4-BE49-F238E27FC236}">
                <a16:creationId xmlns:a16="http://schemas.microsoft.com/office/drawing/2014/main" id="{0AFB5313-AD3F-CD13-1A4F-8C4D84F7EC53}"/>
              </a:ext>
            </a:extLst>
          </p:cNvPr>
          <p:cNvSpPr>
            <a:spLocks noGrp="1" noRot="1" noChangeAspect="1" noChangeArrowheads="1" noTextEdit="1"/>
          </p:cNvSpPr>
          <p:nvPr>
            <p:ph type="sldImg"/>
          </p:nvPr>
        </p:nvSpPr>
        <p:spPr>
          <a:xfrm>
            <a:off x="1258888" y="720725"/>
            <a:ext cx="4797425" cy="3598863"/>
          </a:xfrm>
          <a:ln/>
        </p:spPr>
      </p:sp>
      <p:sp>
        <p:nvSpPr>
          <p:cNvPr id="122883" name="Rectangle 3">
            <a:extLst>
              <a:ext uri="{FF2B5EF4-FFF2-40B4-BE49-F238E27FC236}">
                <a16:creationId xmlns:a16="http://schemas.microsoft.com/office/drawing/2014/main" id="{97D8540D-DAE9-BD25-1F6D-490637FCFA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a:extLst>
              <a:ext uri="{FF2B5EF4-FFF2-40B4-BE49-F238E27FC236}">
                <a16:creationId xmlns:a16="http://schemas.microsoft.com/office/drawing/2014/main" id="{36D27FE8-5282-4CA3-026B-631F3B241F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AE14C476-40A9-C541-BDF8-C99509177224}" type="slidenum">
              <a:rPr lang="en-US" altLang="it-IT" sz="1300" smtClean="0">
                <a:latin typeface="Times New Roman" panose="02020603050405020304" pitchFamily="18" charset="0"/>
              </a:rPr>
              <a:pPr/>
              <a:t>45</a:t>
            </a:fld>
            <a:endParaRPr lang="en-US" altLang="it-IT" sz="1300">
              <a:latin typeface="Times New Roman" panose="02020603050405020304" pitchFamily="18" charset="0"/>
            </a:endParaRPr>
          </a:p>
        </p:txBody>
      </p:sp>
      <p:sp>
        <p:nvSpPr>
          <p:cNvPr id="124930" name="Rectangle 2">
            <a:extLst>
              <a:ext uri="{FF2B5EF4-FFF2-40B4-BE49-F238E27FC236}">
                <a16:creationId xmlns:a16="http://schemas.microsoft.com/office/drawing/2014/main" id="{352144FA-534C-3A10-FAA0-4904531144AC}"/>
              </a:ext>
            </a:extLst>
          </p:cNvPr>
          <p:cNvSpPr>
            <a:spLocks noGrp="1" noRot="1" noChangeAspect="1" noChangeArrowheads="1" noTextEdit="1"/>
          </p:cNvSpPr>
          <p:nvPr>
            <p:ph type="sldImg"/>
          </p:nvPr>
        </p:nvSpPr>
        <p:spPr>
          <a:xfrm>
            <a:off x="1258888" y="720725"/>
            <a:ext cx="4797425" cy="3598863"/>
          </a:xfrm>
          <a:ln/>
        </p:spPr>
      </p:sp>
      <p:sp>
        <p:nvSpPr>
          <p:cNvPr id="124931" name="Rectangle 3">
            <a:extLst>
              <a:ext uri="{FF2B5EF4-FFF2-40B4-BE49-F238E27FC236}">
                <a16:creationId xmlns:a16="http://schemas.microsoft.com/office/drawing/2014/main" id="{5E45E9F3-A6CF-2691-E963-9E431ABBF4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a:extLst>
              <a:ext uri="{FF2B5EF4-FFF2-40B4-BE49-F238E27FC236}">
                <a16:creationId xmlns:a16="http://schemas.microsoft.com/office/drawing/2014/main" id="{959401C9-DEB3-201C-D363-AA29B2B325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4A9C78D1-723B-5045-A683-6E9277DC717A}" type="slidenum">
              <a:rPr lang="en-US" altLang="it-IT" sz="1300" smtClean="0">
                <a:latin typeface="Times New Roman" panose="02020603050405020304" pitchFamily="18" charset="0"/>
              </a:rPr>
              <a:pPr/>
              <a:t>46</a:t>
            </a:fld>
            <a:endParaRPr lang="en-US" altLang="it-IT" sz="1300">
              <a:latin typeface="Times New Roman" panose="02020603050405020304" pitchFamily="18" charset="0"/>
            </a:endParaRPr>
          </a:p>
        </p:txBody>
      </p:sp>
      <p:sp>
        <p:nvSpPr>
          <p:cNvPr id="126978" name="Rectangle 2">
            <a:extLst>
              <a:ext uri="{FF2B5EF4-FFF2-40B4-BE49-F238E27FC236}">
                <a16:creationId xmlns:a16="http://schemas.microsoft.com/office/drawing/2014/main" id="{0701B302-0D16-E9B3-AB2D-CBEFC91EB30F}"/>
              </a:ext>
            </a:extLst>
          </p:cNvPr>
          <p:cNvSpPr>
            <a:spLocks noGrp="1" noRot="1" noChangeAspect="1" noChangeArrowheads="1" noTextEdit="1"/>
          </p:cNvSpPr>
          <p:nvPr>
            <p:ph type="sldImg"/>
          </p:nvPr>
        </p:nvSpPr>
        <p:spPr>
          <a:xfrm>
            <a:off x="1258888" y="720725"/>
            <a:ext cx="4797425" cy="3598863"/>
          </a:xfrm>
          <a:ln/>
        </p:spPr>
      </p:sp>
      <p:sp>
        <p:nvSpPr>
          <p:cNvPr id="126979" name="Rectangle 3">
            <a:extLst>
              <a:ext uri="{FF2B5EF4-FFF2-40B4-BE49-F238E27FC236}">
                <a16:creationId xmlns:a16="http://schemas.microsoft.com/office/drawing/2014/main" id="{D5E8F80E-CB88-1855-19F8-CCB52698BB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it-IT"/>
              <a:t>Examples: recall bias: maternal use of non prescription drugs during pregnancy and birth defects</a:t>
            </a:r>
          </a:p>
          <a:p>
            <a:r>
              <a:rPr lang="en-GB" altLang="it-IT"/>
              <a:t>Example of biased folow-up: smokers are searched more thouroughly than nonsmokers for respiratory diseases: higher occurrence among smokers even if smoking is not related to the disease</a:t>
            </a:r>
          </a:p>
          <a:p>
            <a:endParaRPr lang="en-GB" alt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a:extLst>
              <a:ext uri="{FF2B5EF4-FFF2-40B4-BE49-F238E27FC236}">
                <a16:creationId xmlns:a16="http://schemas.microsoft.com/office/drawing/2014/main" id="{1F7221B0-819A-0163-5367-C9E13F85C3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47134E3F-2700-E543-8388-4492F2EF4510}" type="slidenum">
              <a:rPr lang="en-US" altLang="it-IT" sz="1300" smtClean="0">
                <a:latin typeface="Times New Roman" panose="02020603050405020304" pitchFamily="18" charset="0"/>
              </a:rPr>
              <a:pPr/>
              <a:t>47</a:t>
            </a:fld>
            <a:endParaRPr lang="en-US" altLang="it-IT" sz="1300">
              <a:latin typeface="Times New Roman" panose="02020603050405020304" pitchFamily="18" charset="0"/>
            </a:endParaRPr>
          </a:p>
        </p:txBody>
      </p:sp>
      <p:sp>
        <p:nvSpPr>
          <p:cNvPr id="129026" name="Rectangle 2">
            <a:extLst>
              <a:ext uri="{FF2B5EF4-FFF2-40B4-BE49-F238E27FC236}">
                <a16:creationId xmlns:a16="http://schemas.microsoft.com/office/drawing/2014/main" id="{5332A7CF-0A99-B22C-13C4-335A7A2E9C25}"/>
              </a:ext>
            </a:extLst>
          </p:cNvPr>
          <p:cNvSpPr>
            <a:spLocks noGrp="1" noRot="1" noChangeAspect="1" noChangeArrowheads="1" noTextEdit="1"/>
          </p:cNvSpPr>
          <p:nvPr>
            <p:ph type="sldImg"/>
          </p:nvPr>
        </p:nvSpPr>
        <p:spPr>
          <a:xfrm>
            <a:off x="1258888" y="720725"/>
            <a:ext cx="4797425" cy="3598863"/>
          </a:xfrm>
          <a:ln/>
        </p:spPr>
      </p:sp>
      <p:sp>
        <p:nvSpPr>
          <p:cNvPr id="129027" name="Rectangle 3">
            <a:extLst>
              <a:ext uri="{FF2B5EF4-FFF2-40B4-BE49-F238E27FC236}">
                <a16:creationId xmlns:a16="http://schemas.microsoft.com/office/drawing/2014/main" id="{4CF1BEFE-B46B-993C-1BC5-844E1A5642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E05FCAF1-291E-5DEB-EEAD-5543C2E0EB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BF4A57C4-D260-AE4E-84F5-BCE3CE3D0CCF}" type="slidenum">
              <a:rPr lang="en-US" altLang="it-IT" sz="1300" smtClean="0">
                <a:latin typeface="Times New Roman" panose="02020603050405020304" pitchFamily="18" charset="0"/>
              </a:rPr>
              <a:pPr/>
              <a:t>48</a:t>
            </a:fld>
            <a:endParaRPr lang="en-US" altLang="it-IT" sz="1300">
              <a:latin typeface="Times New Roman" panose="02020603050405020304" pitchFamily="18" charset="0"/>
            </a:endParaRPr>
          </a:p>
        </p:txBody>
      </p:sp>
      <p:sp>
        <p:nvSpPr>
          <p:cNvPr id="131074" name="Rectangle 2">
            <a:extLst>
              <a:ext uri="{FF2B5EF4-FFF2-40B4-BE49-F238E27FC236}">
                <a16:creationId xmlns:a16="http://schemas.microsoft.com/office/drawing/2014/main" id="{EC4EC2A3-8453-8E0D-AA6F-9799CF3A1E8E}"/>
              </a:ext>
            </a:extLst>
          </p:cNvPr>
          <p:cNvSpPr>
            <a:spLocks noGrp="1" noRot="1" noChangeAspect="1" noChangeArrowheads="1" noTextEdit="1"/>
          </p:cNvSpPr>
          <p:nvPr>
            <p:ph type="sldImg"/>
          </p:nvPr>
        </p:nvSpPr>
        <p:spPr>
          <a:xfrm>
            <a:off x="1258888" y="720725"/>
            <a:ext cx="4797425" cy="3598863"/>
          </a:xfrm>
          <a:ln/>
        </p:spPr>
      </p:sp>
      <p:sp>
        <p:nvSpPr>
          <p:cNvPr id="131075" name="Rectangle 3">
            <a:extLst>
              <a:ext uri="{FF2B5EF4-FFF2-40B4-BE49-F238E27FC236}">
                <a16:creationId xmlns:a16="http://schemas.microsoft.com/office/drawing/2014/main" id="{AE06DF13-D93E-DD2D-CF4F-301067861B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it-IT"/>
              <a:t>Examples: recall bias: maternal use of non prescription drugs during pregnancy and birth defects</a:t>
            </a:r>
          </a:p>
          <a:p>
            <a:r>
              <a:rPr lang="en-GB" altLang="it-IT"/>
              <a:t>Example of biased folow-up: smokers are searched more thouroughly than nonsmokers for respiratory diseases: higher occurrence among smokers even if smoking is not related to the disease</a:t>
            </a:r>
          </a:p>
          <a:p>
            <a:endParaRPr lang="en-GB" alt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A6E134CE-F1A3-3393-B9C7-6406CBF767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B019B06B-1972-7C4C-AD0A-F24918C5FC85}" type="slidenum">
              <a:rPr lang="en-US" altLang="it-IT" sz="1300" smtClean="0">
                <a:latin typeface="Times New Roman" panose="02020603050405020304" pitchFamily="18" charset="0"/>
              </a:rPr>
              <a:pPr/>
              <a:t>49</a:t>
            </a:fld>
            <a:endParaRPr lang="en-US" altLang="it-IT" sz="1300">
              <a:latin typeface="Times New Roman" panose="02020603050405020304" pitchFamily="18" charset="0"/>
            </a:endParaRPr>
          </a:p>
        </p:txBody>
      </p:sp>
      <p:sp>
        <p:nvSpPr>
          <p:cNvPr id="133122" name="Rectangle 2">
            <a:extLst>
              <a:ext uri="{FF2B5EF4-FFF2-40B4-BE49-F238E27FC236}">
                <a16:creationId xmlns:a16="http://schemas.microsoft.com/office/drawing/2014/main" id="{A232FD6B-2BA0-9246-8221-B1D9AFC1F5AF}"/>
              </a:ext>
            </a:extLst>
          </p:cNvPr>
          <p:cNvSpPr>
            <a:spLocks noGrp="1" noRot="1" noChangeAspect="1" noChangeArrowheads="1" noTextEdit="1"/>
          </p:cNvSpPr>
          <p:nvPr>
            <p:ph type="sldImg"/>
          </p:nvPr>
        </p:nvSpPr>
        <p:spPr>
          <a:xfrm>
            <a:off x="1258888" y="720725"/>
            <a:ext cx="4797425" cy="3598863"/>
          </a:xfrm>
          <a:ln/>
        </p:spPr>
      </p:sp>
      <p:sp>
        <p:nvSpPr>
          <p:cNvPr id="133123" name="Rectangle 3">
            <a:extLst>
              <a:ext uri="{FF2B5EF4-FFF2-40B4-BE49-F238E27FC236}">
                <a16:creationId xmlns:a16="http://schemas.microsoft.com/office/drawing/2014/main" id="{EC23D1A3-17F4-8777-B1D5-65E4DB2EBC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E26E8015-B257-A443-4EC2-A85AC778865E}"/>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7A3669A2-ADC8-104C-8DAE-ADD0FE218AD1}" type="slidenum">
              <a:rPr lang="en-US" altLang="it-IT"/>
              <a:pPr algn="r">
                <a:spcBef>
                  <a:spcPct val="0"/>
                </a:spcBef>
              </a:pPr>
              <a:t>5</a:t>
            </a:fld>
            <a:endParaRPr lang="en-US" altLang="it-IT"/>
          </a:p>
        </p:txBody>
      </p:sp>
      <p:sp>
        <p:nvSpPr>
          <p:cNvPr id="30722" name="Rectangle 2">
            <a:extLst>
              <a:ext uri="{FF2B5EF4-FFF2-40B4-BE49-F238E27FC236}">
                <a16:creationId xmlns:a16="http://schemas.microsoft.com/office/drawing/2014/main" id="{CE6A8287-16E8-C70F-8D18-CF58337BC2CC}"/>
              </a:ext>
            </a:extLst>
          </p:cNvPr>
          <p:cNvSpPr>
            <a:spLocks noGrp="1" noRot="1" noChangeAspect="1" noChangeArrowheads="1" noTextEdit="1"/>
          </p:cNvSpPr>
          <p:nvPr>
            <p:ph type="sldImg"/>
          </p:nvPr>
        </p:nvSpPr>
        <p:spPr>
          <a:xfrm>
            <a:off x="857250" y="744538"/>
            <a:ext cx="4960938" cy="3721100"/>
          </a:xfrm>
          <a:ln/>
        </p:spPr>
      </p:sp>
      <p:sp>
        <p:nvSpPr>
          <p:cNvPr id="30723" name="Rectangle 3">
            <a:extLst>
              <a:ext uri="{FF2B5EF4-FFF2-40B4-BE49-F238E27FC236}">
                <a16:creationId xmlns:a16="http://schemas.microsoft.com/office/drawing/2014/main" id="{AC12E61F-24FB-C007-D63E-EBBB737ED137}"/>
              </a:ext>
            </a:extLst>
          </p:cNvPr>
          <p:cNvSpPr>
            <a:spLocks noGrp="1" noChangeArrowheads="1"/>
          </p:cNvSpPr>
          <p:nvPr>
            <p:ph type="body" idx="1"/>
          </p:nvPr>
        </p:nvSpPr>
        <p:spPr>
          <a:xfrm>
            <a:off x="1109663" y="4713288"/>
            <a:ext cx="4597400"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a:t>This comparison provides the best evidence that the exposure causes the outcome.  The modern formulation of causal inference in epidemiology and of the concept of confounding is based on this, as it is called, “counterfactual model”.</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a:extLst>
              <a:ext uri="{FF2B5EF4-FFF2-40B4-BE49-F238E27FC236}">
                <a16:creationId xmlns:a16="http://schemas.microsoft.com/office/drawing/2014/main" id="{D8960BA1-1F6F-6621-B0B9-6D4A9CE866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89F1341D-7C81-A04E-BA27-37148D98A2FB}" type="slidenum">
              <a:rPr lang="en-US" altLang="it-IT" sz="1300" smtClean="0">
                <a:latin typeface="Times New Roman" panose="02020603050405020304" pitchFamily="18" charset="0"/>
              </a:rPr>
              <a:pPr/>
              <a:t>50</a:t>
            </a:fld>
            <a:endParaRPr lang="en-US" altLang="it-IT" sz="1300">
              <a:latin typeface="Times New Roman" panose="02020603050405020304" pitchFamily="18" charset="0"/>
            </a:endParaRPr>
          </a:p>
        </p:txBody>
      </p:sp>
      <p:sp>
        <p:nvSpPr>
          <p:cNvPr id="135170" name="Rectangle 2">
            <a:extLst>
              <a:ext uri="{FF2B5EF4-FFF2-40B4-BE49-F238E27FC236}">
                <a16:creationId xmlns:a16="http://schemas.microsoft.com/office/drawing/2014/main" id="{5E8E3D80-FE24-5DC0-7917-C1766EA894D6}"/>
              </a:ext>
            </a:extLst>
          </p:cNvPr>
          <p:cNvSpPr>
            <a:spLocks noGrp="1" noRot="1" noChangeAspect="1" noChangeArrowheads="1" noTextEdit="1"/>
          </p:cNvSpPr>
          <p:nvPr>
            <p:ph type="sldImg"/>
          </p:nvPr>
        </p:nvSpPr>
        <p:spPr>
          <a:xfrm>
            <a:off x="1258888" y="720725"/>
            <a:ext cx="4797425" cy="3598863"/>
          </a:xfrm>
          <a:ln/>
        </p:spPr>
      </p:sp>
      <p:sp>
        <p:nvSpPr>
          <p:cNvPr id="135171" name="Rectangle 3">
            <a:extLst>
              <a:ext uri="{FF2B5EF4-FFF2-40B4-BE49-F238E27FC236}">
                <a16:creationId xmlns:a16="http://schemas.microsoft.com/office/drawing/2014/main" id="{3BBA44A9-6941-2E81-1B62-EFC693196F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F8A04714-F51E-705C-AEFD-C2374909A4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itchFamily="2" charset="0"/>
              </a:defRPr>
            </a:lvl1pPr>
            <a:lvl2pPr marL="742950" indent="-285750" defTabSz="990600">
              <a:defRPr sz="2400">
                <a:solidFill>
                  <a:schemeClr val="tx1"/>
                </a:solidFill>
                <a:latin typeface="Times" pitchFamily="2" charset="0"/>
              </a:defRPr>
            </a:lvl2pPr>
            <a:lvl3pPr marL="1143000" indent="-228600" defTabSz="990600">
              <a:defRPr sz="2400">
                <a:solidFill>
                  <a:schemeClr val="tx1"/>
                </a:solidFill>
                <a:latin typeface="Times" pitchFamily="2" charset="0"/>
              </a:defRPr>
            </a:lvl3pPr>
            <a:lvl4pPr marL="1600200" indent="-228600" defTabSz="990600">
              <a:defRPr sz="2400">
                <a:solidFill>
                  <a:schemeClr val="tx1"/>
                </a:solidFill>
                <a:latin typeface="Times" pitchFamily="2" charset="0"/>
              </a:defRPr>
            </a:lvl4pPr>
            <a:lvl5pPr marL="2057400" indent="-228600" defTabSz="990600">
              <a:defRPr sz="2400">
                <a:solidFill>
                  <a:schemeClr val="tx1"/>
                </a:solidFill>
                <a:latin typeface="Times" pitchFamily="2" charset="0"/>
              </a:defRPr>
            </a:lvl5pPr>
            <a:lvl6pPr marL="2514600" indent="-228600" defTabSz="990600" eaLnBrk="0" fontAlgn="base" hangingPunct="0">
              <a:spcBef>
                <a:spcPct val="0"/>
              </a:spcBef>
              <a:spcAft>
                <a:spcPct val="0"/>
              </a:spcAft>
              <a:defRPr sz="2400">
                <a:solidFill>
                  <a:schemeClr val="tx1"/>
                </a:solidFill>
                <a:latin typeface="Times" pitchFamily="2" charset="0"/>
              </a:defRPr>
            </a:lvl6pPr>
            <a:lvl7pPr marL="2971800" indent="-228600" defTabSz="990600" eaLnBrk="0" fontAlgn="base" hangingPunct="0">
              <a:spcBef>
                <a:spcPct val="0"/>
              </a:spcBef>
              <a:spcAft>
                <a:spcPct val="0"/>
              </a:spcAft>
              <a:defRPr sz="2400">
                <a:solidFill>
                  <a:schemeClr val="tx1"/>
                </a:solidFill>
                <a:latin typeface="Times" pitchFamily="2" charset="0"/>
              </a:defRPr>
            </a:lvl7pPr>
            <a:lvl8pPr marL="3429000" indent="-228600" defTabSz="990600" eaLnBrk="0" fontAlgn="base" hangingPunct="0">
              <a:spcBef>
                <a:spcPct val="0"/>
              </a:spcBef>
              <a:spcAft>
                <a:spcPct val="0"/>
              </a:spcAft>
              <a:defRPr sz="2400">
                <a:solidFill>
                  <a:schemeClr val="tx1"/>
                </a:solidFill>
                <a:latin typeface="Times" pitchFamily="2" charset="0"/>
              </a:defRPr>
            </a:lvl8pPr>
            <a:lvl9pPr marL="3886200" indent="-228600" defTabSz="990600" eaLnBrk="0" fontAlgn="base" hangingPunct="0">
              <a:spcBef>
                <a:spcPct val="0"/>
              </a:spcBef>
              <a:spcAft>
                <a:spcPct val="0"/>
              </a:spcAft>
              <a:defRPr sz="2400">
                <a:solidFill>
                  <a:schemeClr val="tx1"/>
                </a:solidFill>
                <a:latin typeface="Times" pitchFamily="2" charset="0"/>
              </a:defRPr>
            </a:lvl9pPr>
          </a:lstStyle>
          <a:p>
            <a:fld id="{32FDF0A5-ADFE-E846-BBDF-6DF98E0B6693}" type="slidenum">
              <a:rPr lang="en-US" altLang="it-IT" sz="1300" smtClean="0">
                <a:latin typeface="Times New Roman" panose="02020603050405020304" pitchFamily="18" charset="0"/>
              </a:rPr>
              <a:pPr/>
              <a:t>51</a:t>
            </a:fld>
            <a:endParaRPr lang="en-US" altLang="it-IT" sz="1300">
              <a:latin typeface="Times New Roman" panose="02020603050405020304" pitchFamily="18" charset="0"/>
            </a:endParaRPr>
          </a:p>
        </p:txBody>
      </p:sp>
      <p:sp>
        <p:nvSpPr>
          <p:cNvPr id="137218" name="Rectangle 2">
            <a:extLst>
              <a:ext uri="{FF2B5EF4-FFF2-40B4-BE49-F238E27FC236}">
                <a16:creationId xmlns:a16="http://schemas.microsoft.com/office/drawing/2014/main" id="{0B4E2080-FAFE-E849-749D-38AF2ADF0079}"/>
              </a:ext>
            </a:extLst>
          </p:cNvPr>
          <p:cNvSpPr>
            <a:spLocks noGrp="1" noRot="1" noChangeAspect="1" noChangeArrowheads="1" noTextEdit="1"/>
          </p:cNvSpPr>
          <p:nvPr>
            <p:ph type="sldImg"/>
          </p:nvPr>
        </p:nvSpPr>
        <p:spPr>
          <a:xfrm>
            <a:off x="1258888" y="720725"/>
            <a:ext cx="4797425" cy="3598863"/>
          </a:xfrm>
          <a:ln/>
        </p:spPr>
      </p:sp>
      <p:sp>
        <p:nvSpPr>
          <p:cNvPr id="137219" name="Rectangle 3">
            <a:extLst>
              <a:ext uri="{FF2B5EF4-FFF2-40B4-BE49-F238E27FC236}">
                <a16:creationId xmlns:a16="http://schemas.microsoft.com/office/drawing/2014/main" id="{FECCAEC1-B3E6-4CFE-DD45-4C6D083818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35759C12-3933-F0EB-32EF-7F395C243E5C}"/>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F79DD036-8A0E-1A4E-A84A-46626A75C719}" type="slidenum">
              <a:rPr lang="en-US" altLang="it-IT"/>
              <a:pPr algn="r">
                <a:spcBef>
                  <a:spcPct val="0"/>
                </a:spcBef>
              </a:pPr>
              <a:t>6</a:t>
            </a:fld>
            <a:endParaRPr lang="en-US" altLang="it-IT"/>
          </a:p>
        </p:txBody>
      </p:sp>
      <p:sp>
        <p:nvSpPr>
          <p:cNvPr id="32770" name="Rectangle 2">
            <a:extLst>
              <a:ext uri="{FF2B5EF4-FFF2-40B4-BE49-F238E27FC236}">
                <a16:creationId xmlns:a16="http://schemas.microsoft.com/office/drawing/2014/main" id="{B7EFD40A-48D3-A8BA-7D2D-FE5F040BB435}"/>
              </a:ext>
            </a:extLst>
          </p:cNvPr>
          <p:cNvSpPr>
            <a:spLocks noGrp="1" noRot="1" noChangeAspect="1" noChangeArrowheads="1" noTextEdit="1"/>
          </p:cNvSpPr>
          <p:nvPr>
            <p:ph type="sldImg"/>
          </p:nvPr>
        </p:nvSpPr>
        <p:spPr>
          <a:xfrm>
            <a:off x="857250" y="744538"/>
            <a:ext cx="4960938" cy="3721100"/>
          </a:xfrm>
          <a:ln/>
        </p:spPr>
      </p:sp>
      <p:sp>
        <p:nvSpPr>
          <p:cNvPr id="32771" name="Rectangle 3">
            <a:extLst>
              <a:ext uri="{FF2B5EF4-FFF2-40B4-BE49-F238E27FC236}">
                <a16:creationId xmlns:a16="http://schemas.microsoft.com/office/drawing/2014/main" id="{E87DA36C-74A2-5077-9619-F1E68A2F193C}"/>
              </a:ext>
            </a:extLst>
          </p:cNvPr>
          <p:cNvSpPr>
            <a:spLocks noGrp="1" noChangeArrowheads="1"/>
          </p:cNvSpPr>
          <p:nvPr>
            <p:ph type="body" idx="1"/>
          </p:nvPr>
        </p:nvSpPr>
        <p:spPr>
          <a:xfrm>
            <a:off x="1109663" y="4713288"/>
            <a:ext cx="4597400"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a:t>There is an obvious problem with that comparison </a:t>
            </a:r>
            <a:r>
              <a:rPr lang="en-US" altLang="it-IT">
                <a:cs typeface="Times New Roman" panose="02020603050405020304" pitchFamily="18" charset="0"/>
              </a:rPr>
              <a:t>– we cannot do it.  We cannot observe both conditions in the same people at the same time (which is why the model is called “counterfactual”). </a:t>
            </a:r>
          </a:p>
          <a:p>
            <a:pPr>
              <a:spcBef>
                <a:spcPct val="80000"/>
              </a:spcBef>
            </a:pPr>
            <a:r>
              <a:rPr lang="en-US" altLang="it-IT"/>
              <a:t>The solution to this problem is to observe a “substitute population”, a population whose experience will represent that of the exposed population without the exposure.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726C6AAE-CA72-FE66-3ACB-2593CEF2EDAC}"/>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8EBE542B-406D-F24F-84E2-C27F43CED307}" type="slidenum">
              <a:rPr lang="en-US" altLang="it-IT"/>
              <a:pPr algn="r">
                <a:spcBef>
                  <a:spcPct val="0"/>
                </a:spcBef>
              </a:pPr>
              <a:t>7</a:t>
            </a:fld>
            <a:endParaRPr lang="en-US" altLang="it-IT"/>
          </a:p>
        </p:txBody>
      </p:sp>
      <p:sp>
        <p:nvSpPr>
          <p:cNvPr id="34818" name="Rectangle 2">
            <a:extLst>
              <a:ext uri="{FF2B5EF4-FFF2-40B4-BE49-F238E27FC236}">
                <a16:creationId xmlns:a16="http://schemas.microsoft.com/office/drawing/2014/main" id="{E7E46BD8-CB33-81C8-BD9D-474825DDE63A}"/>
              </a:ext>
            </a:extLst>
          </p:cNvPr>
          <p:cNvSpPr>
            <a:spLocks noGrp="1" noRot="1" noChangeAspect="1" noChangeArrowheads="1" noTextEdit="1"/>
          </p:cNvSpPr>
          <p:nvPr>
            <p:ph type="sldImg"/>
          </p:nvPr>
        </p:nvSpPr>
        <p:spPr>
          <a:xfrm>
            <a:off x="857250" y="744538"/>
            <a:ext cx="4960938" cy="3721100"/>
          </a:xfrm>
          <a:ln/>
        </p:spPr>
      </p:sp>
      <p:sp>
        <p:nvSpPr>
          <p:cNvPr id="34819" name="Rectangle 3">
            <a:extLst>
              <a:ext uri="{FF2B5EF4-FFF2-40B4-BE49-F238E27FC236}">
                <a16:creationId xmlns:a16="http://schemas.microsoft.com/office/drawing/2014/main" id="{64803BDF-5598-D016-1AEF-4825372AF966}"/>
              </a:ext>
            </a:extLst>
          </p:cNvPr>
          <p:cNvSpPr>
            <a:spLocks noGrp="1" noChangeArrowheads="1"/>
          </p:cNvSpPr>
          <p:nvPr>
            <p:ph type="body" idx="1"/>
          </p:nvPr>
        </p:nvSpPr>
        <p:spPr>
          <a:xfrm>
            <a:off x="1035050" y="4713288"/>
            <a:ext cx="4672013"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u="sng"/>
              <a:t>Confounding</a:t>
            </a:r>
            <a:r>
              <a:rPr lang="en-US" altLang="it-IT"/>
              <a:t> is defined as a situation where the substitute population is not equivalent to the counterfactual condition we seek.  So confounding arises when the distribution of outcomes expected for the substitute population differs from the distribution of outcomes expected in the exposed population without the exposure.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6A21D31C-BCF2-406A-830E-219C6270C1A4}"/>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4080826B-2E89-C846-8B13-DCFD3263A183}" type="slidenum">
              <a:rPr lang="en-US" altLang="it-IT"/>
              <a:pPr algn="r">
                <a:spcBef>
                  <a:spcPct val="0"/>
                </a:spcBef>
              </a:pPr>
              <a:t>8</a:t>
            </a:fld>
            <a:endParaRPr lang="en-US" altLang="it-IT"/>
          </a:p>
        </p:txBody>
      </p:sp>
      <p:sp>
        <p:nvSpPr>
          <p:cNvPr id="36866" name="Rectangle 2">
            <a:extLst>
              <a:ext uri="{FF2B5EF4-FFF2-40B4-BE49-F238E27FC236}">
                <a16:creationId xmlns:a16="http://schemas.microsoft.com/office/drawing/2014/main" id="{BBFCD8A8-B946-F759-F7D3-F29EC842C1EB}"/>
              </a:ext>
            </a:extLst>
          </p:cNvPr>
          <p:cNvSpPr>
            <a:spLocks noGrp="1" noRot="1" noChangeAspect="1" noChangeArrowheads="1" noTextEdit="1"/>
          </p:cNvSpPr>
          <p:nvPr>
            <p:ph type="sldImg"/>
          </p:nvPr>
        </p:nvSpPr>
        <p:spPr>
          <a:xfrm>
            <a:off x="857250" y="744538"/>
            <a:ext cx="4960938" cy="3721100"/>
          </a:xfrm>
          <a:ln/>
        </p:spPr>
      </p:sp>
      <p:sp>
        <p:nvSpPr>
          <p:cNvPr id="36867" name="Rectangle 3">
            <a:extLst>
              <a:ext uri="{FF2B5EF4-FFF2-40B4-BE49-F238E27FC236}">
                <a16:creationId xmlns:a16="http://schemas.microsoft.com/office/drawing/2014/main" id="{08B190E8-2ECD-3C01-892B-2E68D37A2E99}"/>
              </a:ext>
            </a:extLst>
          </p:cNvPr>
          <p:cNvSpPr>
            <a:spLocks noGrp="1" noChangeArrowheads="1"/>
          </p:cNvSpPr>
          <p:nvPr>
            <p:ph type="body" idx="1"/>
          </p:nvPr>
        </p:nvSpPr>
        <p:spPr>
          <a:xfrm>
            <a:off x="1035050" y="4713288"/>
            <a:ext cx="4595813"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a:t>Confounding, then, is a </a:t>
            </a:r>
            <a:r>
              <a:rPr lang="en-US" altLang="it-IT" u="sng"/>
              <a:t>problem of comparison</a:t>
            </a:r>
            <a:r>
              <a:rPr lang="en-US" altLang="it-IT"/>
              <a:t>.  We compare the exposed population to a substitute population.  Confounding occurs if the substitute population does not show the “outcome in the exposed population without the exposure”.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F93F0730-A6FC-7F75-59B8-A5CC51C5BC02}"/>
              </a:ext>
            </a:extLst>
          </p:cNvPr>
          <p:cNvSpPr txBox="1">
            <a:spLocks noGrp="1" noChangeArrowheads="1"/>
          </p:cNvSpPr>
          <p:nvPr/>
        </p:nvSpPr>
        <p:spPr bwMode="auto">
          <a:xfrm>
            <a:off x="3779838"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nchor="b"/>
          <a:lstStyle>
            <a:lvl1pPr defTabSz="928688">
              <a:spcBef>
                <a:spcPct val="30000"/>
              </a:spcBef>
              <a:defRPr sz="1200">
                <a:solidFill>
                  <a:schemeClr val="tx1"/>
                </a:solidFill>
                <a:latin typeface="Times New Roman" panose="02020603050405020304" pitchFamily="18" charset="0"/>
              </a:defRPr>
            </a:lvl1pPr>
            <a:lvl2pPr marL="735013" indent="-282575" defTabSz="928688">
              <a:spcBef>
                <a:spcPct val="30000"/>
              </a:spcBef>
              <a:defRPr sz="1200">
                <a:solidFill>
                  <a:schemeClr val="tx1"/>
                </a:solidFill>
                <a:latin typeface="Times New Roman" panose="02020603050405020304" pitchFamily="18" charset="0"/>
              </a:defRPr>
            </a:lvl2pPr>
            <a:lvl3pPr marL="1130300" indent="-225425" defTabSz="928688">
              <a:spcBef>
                <a:spcPct val="30000"/>
              </a:spcBef>
              <a:defRPr sz="1200">
                <a:solidFill>
                  <a:schemeClr val="tx1"/>
                </a:solidFill>
                <a:latin typeface="Times New Roman" panose="02020603050405020304" pitchFamily="18" charset="0"/>
              </a:defRPr>
            </a:lvl3pPr>
            <a:lvl4pPr marL="1582738" indent="-225425" defTabSz="928688">
              <a:spcBef>
                <a:spcPct val="30000"/>
              </a:spcBef>
              <a:defRPr sz="1200">
                <a:solidFill>
                  <a:schemeClr val="tx1"/>
                </a:solidFill>
                <a:latin typeface="Times New Roman" panose="02020603050405020304" pitchFamily="18" charset="0"/>
              </a:defRPr>
            </a:lvl4pPr>
            <a:lvl5pPr marL="2035175" indent="-227013" defTabSz="928688">
              <a:spcBef>
                <a:spcPct val="30000"/>
              </a:spcBef>
              <a:defRPr sz="1200">
                <a:solidFill>
                  <a:schemeClr val="tx1"/>
                </a:solidFill>
                <a:latin typeface="Times New Roman" panose="02020603050405020304" pitchFamily="18" charset="0"/>
              </a:defRPr>
            </a:lvl5pPr>
            <a:lvl6pPr marL="2492375"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49575"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06775"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63975"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FBC52CEA-1681-9941-84CC-69AF54D01D75}" type="slidenum">
              <a:rPr lang="en-US" altLang="it-IT"/>
              <a:pPr algn="r">
                <a:spcBef>
                  <a:spcPct val="0"/>
                </a:spcBef>
              </a:pPr>
              <a:t>9</a:t>
            </a:fld>
            <a:endParaRPr lang="en-US" altLang="it-IT"/>
          </a:p>
        </p:txBody>
      </p:sp>
      <p:sp>
        <p:nvSpPr>
          <p:cNvPr id="38914" name="Rectangle 2">
            <a:extLst>
              <a:ext uri="{FF2B5EF4-FFF2-40B4-BE49-F238E27FC236}">
                <a16:creationId xmlns:a16="http://schemas.microsoft.com/office/drawing/2014/main" id="{E8DA856E-98A6-1826-4EEC-081F1E72805A}"/>
              </a:ext>
            </a:extLst>
          </p:cNvPr>
          <p:cNvSpPr>
            <a:spLocks noGrp="1" noRot="1" noChangeAspect="1" noChangeArrowheads="1" noTextEdit="1"/>
          </p:cNvSpPr>
          <p:nvPr>
            <p:ph type="sldImg"/>
          </p:nvPr>
        </p:nvSpPr>
        <p:spPr>
          <a:xfrm>
            <a:off x="827088" y="733425"/>
            <a:ext cx="4959350" cy="3719513"/>
          </a:xfrm>
          <a:ln/>
        </p:spPr>
      </p:sp>
      <p:sp>
        <p:nvSpPr>
          <p:cNvPr id="38915" name="Rectangle 3">
            <a:extLst>
              <a:ext uri="{FF2B5EF4-FFF2-40B4-BE49-F238E27FC236}">
                <a16:creationId xmlns:a16="http://schemas.microsoft.com/office/drawing/2014/main" id="{A48D01C7-3E42-A80D-B872-B8D8B76C7253}"/>
              </a:ext>
            </a:extLst>
          </p:cNvPr>
          <p:cNvSpPr>
            <a:spLocks noGrp="1" noChangeArrowheads="1"/>
          </p:cNvSpPr>
          <p:nvPr>
            <p:ph type="body" idx="1"/>
          </p:nvPr>
        </p:nvSpPr>
        <p:spPr>
          <a:xfrm>
            <a:off x="1035050" y="4713288"/>
            <a:ext cx="4672013"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2" tIns="46411" rIns="92822" bIns="46411"/>
          <a:lstStyle/>
          <a:p>
            <a:r>
              <a:rPr lang="en-US" altLang="it-IT" dirty="0">
                <a:cs typeface="Times New Roman" panose="02020603050405020304" pitchFamily="18" charset="0"/>
              </a:rPr>
              <a:t>Or take the question, “do seatbelts reduce crash injuries?”  The counterfactual model says that we should compare injury rates among people wearing seatbelts to injury rates for the same people at the same time but not wearing seatbelts.  Instead we compare injury rates for people who are wearing seatbelts to people who are  not wearing seatbelts.  But might people who wear seatbelts have other characteristics that affect injury rates?  For example, do these people drive safer cars?  Are they less likely to drive after drinking alcohol?  Are they more likely to obey speed limits?</a:t>
            </a:r>
            <a:endParaRPr lang="en-US" alt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250DCE3-3419-FEB3-E743-F492D98BC2FB}"/>
              </a:ext>
            </a:extLst>
          </p:cNvPr>
          <p:cNvSpPr>
            <a:spLocks noGrp="1" noChangeArrowheads="1"/>
          </p:cNvSpPr>
          <p:nvPr>
            <p:ph type="dt" sz="half" idx="10"/>
          </p:nvPr>
        </p:nvSpPr>
        <p:spPr>
          <a:ln/>
        </p:spPr>
        <p:txBody>
          <a:bodyPr/>
          <a:lstStyle>
            <a:lvl1pPr>
              <a:defRPr/>
            </a:lvl1pPr>
          </a:lstStyle>
          <a:p>
            <a:pPr>
              <a:defRPr/>
            </a:pPr>
            <a:fld id="{7B352EA5-2AC0-0141-89A3-79CF05BFFF94}" type="datetime1">
              <a:rPr lang="it-IT" altLang="it-GB"/>
              <a:pPr>
                <a:defRPr/>
              </a:pPr>
              <a:t>28/03/23</a:t>
            </a:fld>
            <a:endParaRPr lang="it-IT" altLang="it-GB"/>
          </a:p>
        </p:txBody>
      </p:sp>
      <p:sp>
        <p:nvSpPr>
          <p:cNvPr id="5" name="Rectangle 6">
            <a:extLst>
              <a:ext uri="{FF2B5EF4-FFF2-40B4-BE49-F238E27FC236}">
                <a16:creationId xmlns:a16="http://schemas.microsoft.com/office/drawing/2014/main" id="{2F4664F8-181C-5B1A-BAC5-344013D47CFE}"/>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6" name="Rectangle 7">
            <a:extLst>
              <a:ext uri="{FF2B5EF4-FFF2-40B4-BE49-F238E27FC236}">
                <a16:creationId xmlns:a16="http://schemas.microsoft.com/office/drawing/2014/main" id="{510F6D07-2A5C-F13F-B33E-117378A3C525}"/>
              </a:ext>
            </a:extLst>
          </p:cNvPr>
          <p:cNvSpPr>
            <a:spLocks noGrp="1" noChangeArrowheads="1"/>
          </p:cNvSpPr>
          <p:nvPr>
            <p:ph type="sldNum" sz="quarter" idx="12"/>
          </p:nvPr>
        </p:nvSpPr>
        <p:spPr>
          <a:ln/>
        </p:spPr>
        <p:txBody>
          <a:bodyPr/>
          <a:lstStyle>
            <a:lvl1pPr>
              <a:defRPr/>
            </a:lvl1pPr>
          </a:lstStyle>
          <a:p>
            <a:pPr>
              <a:defRPr/>
            </a:pPr>
            <a:fld id="{04FA91F1-F746-AA40-B05D-5326C08B8C12}" type="slidenum">
              <a:rPr lang="sv-SE" altLang="it-GB"/>
              <a:pPr>
                <a:defRPr/>
              </a:pPr>
              <a:t>‹N›</a:t>
            </a:fld>
            <a:endParaRPr lang="sv-SE" altLang="it-GB"/>
          </a:p>
        </p:txBody>
      </p:sp>
    </p:spTree>
    <p:extLst>
      <p:ext uri="{BB962C8B-B14F-4D97-AF65-F5344CB8AC3E}">
        <p14:creationId xmlns:p14="http://schemas.microsoft.com/office/powerpoint/2010/main" val="6132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9050" y="1054100"/>
            <a:ext cx="19431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9750" y="1054100"/>
            <a:ext cx="56769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96F67A2-5E64-DDE5-0CF5-FE0D231535D6}"/>
              </a:ext>
            </a:extLst>
          </p:cNvPr>
          <p:cNvSpPr>
            <a:spLocks noGrp="1" noChangeArrowheads="1"/>
          </p:cNvSpPr>
          <p:nvPr>
            <p:ph type="dt" sz="half" idx="10"/>
          </p:nvPr>
        </p:nvSpPr>
        <p:spPr>
          <a:ln/>
        </p:spPr>
        <p:txBody>
          <a:bodyPr/>
          <a:lstStyle>
            <a:lvl1pPr>
              <a:defRPr/>
            </a:lvl1pPr>
          </a:lstStyle>
          <a:p>
            <a:pPr>
              <a:defRPr/>
            </a:pPr>
            <a:fld id="{7986EA2C-16C4-8249-8214-2A559C1456AA}" type="datetime1">
              <a:rPr lang="it-IT" altLang="it-GB"/>
              <a:pPr>
                <a:defRPr/>
              </a:pPr>
              <a:t>28/03/23</a:t>
            </a:fld>
            <a:endParaRPr lang="it-IT" altLang="it-GB"/>
          </a:p>
        </p:txBody>
      </p:sp>
      <p:sp>
        <p:nvSpPr>
          <p:cNvPr id="5" name="Rectangle 6">
            <a:extLst>
              <a:ext uri="{FF2B5EF4-FFF2-40B4-BE49-F238E27FC236}">
                <a16:creationId xmlns:a16="http://schemas.microsoft.com/office/drawing/2014/main" id="{925D078D-CEA6-AD8E-0613-235661CCB767}"/>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6" name="Rectangle 7">
            <a:extLst>
              <a:ext uri="{FF2B5EF4-FFF2-40B4-BE49-F238E27FC236}">
                <a16:creationId xmlns:a16="http://schemas.microsoft.com/office/drawing/2014/main" id="{28DB4440-B5BB-C686-2F1D-E7F3F652BA1A}"/>
              </a:ext>
            </a:extLst>
          </p:cNvPr>
          <p:cNvSpPr>
            <a:spLocks noGrp="1" noChangeArrowheads="1"/>
          </p:cNvSpPr>
          <p:nvPr>
            <p:ph type="sldNum" sz="quarter" idx="12"/>
          </p:nvPr>
        </p:nvSpPr>
        <p:spPr>
          <a:ln/>
        </p:spPr>
        <p:txBody>
          <a:bodyPr/>
          <a:lstStyle>
            <a:lvl1pPr>
              <a:defRPr/>
            </a:lvl1pPr>
          </a:lstStyle>
          <a:p>
            <a:pPr>
              <a:defRPr/>
            </a:pPr>
            <a:fld id="{E75185E2-0A81-CA46-9760-E9C811C80493}" type="slidenum">
              <a:rPr lang="sv-SE" altLang="it-GB"/>
              <a:pPr>
                <a:defRPr/>
              </a:pPr>
              <a:t>‹N›</a:t>
            </a:fld>
            <a:endParaRPr lang="sv-SE" altLang="it-GB"/>
          </a:p>
        </p:txBody>
      </p:sp>
    </p:spTree>
    <p:extLst>
      <p:ext uri="{BB962C8B-B14F-4D97-AF65-F5344CB8AC3E}">
        <p14:creationId xmlns:p14="http://schemas.microsoft.com/office/powerpoint/2010/main" val="52336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1054100"/>
            <a:ext cx="7772400" cy="1143000"/>
          </a:xfrm>
        </p:spPr>
        <p:txBody>
          <a:bodyPr/>
          <a:lstStyle/>
          <a:p>
            <a:r>
              <a:rPr lang="en-US"/>
              <a:t>Click to edit Master title style</a:t>
            </a:r>
          </a:p>
        </p:txBody>
      </p:sp>
      <p:sp>
        <p:nvSpPr>
          <p:cNvPr id="3" name="Table Placeholder 2"/>
          <p:cNvSpPr>
            <a:spLocks noGrp="1"/>
          </p:cNvSpPr>
          <p:nvPr>
            <p:ph type="tbl" idx="1"/>
          </p:nvPr>
        </p:nvSpPr>
        <p:spPr>
          <a:xfrm>
            <a:off x="539750" y="2120900"/>
            <a:ext cx="7772400" cy="4114800"/>
          </a:xfrm>
        </p:spPr>
        <p:txBody>
          <a:bodyPr/>
          <a:lstStyle/>
          <a:p>
            <a:pPr lvl="0"/>
            <a:endParaRPr lang="en-US" noProof="0"/>
          </a:p>
        </p:txBody>
      </p:sp>
      <p:sp>
        <p:nvSpPr>
          <p:cNvPr id="4" name="Rectangle 5">
            <a:extLst>
              <a:ext uri="{FF2B5EF4-FFF2-40B4-BE49-F238E27FC236}">
                <a16:creationId xmlns:a16="http://schemas.microsoft.com/office/drawing/2014/main" id="{1C2BDBC4-F291-6582-03B8-BA1DB55855E4}"/>
              </a:ext>
            </a:extLst>
          </p:cNvPr>
          <p:cNvSpPr>
            <a:spLocks noGrp="1" noChangeArrowheads="1"/>
          </p:cNvSpPr>
          <p:nvPr>
            <p:ph type="dt" sz="half" idx="10"/>
          </p:nvPr>
        </p:nvSpPr>
        <p:spPr>
          <a:ln/>
        </p:spPr>
        <p:txBody>
          <a:bodyPr/>
          <a:lstStyle>
            <a:lvl1pPr>
              <a:defRPr/>
            </a:lvl1pPr>
          </a:lstStyle>
          <a:p>
            <a:pPr>
              <a:defRPr/>
            </a:pPr>
            <a:fld id="{6FD4F62E-C04D-0849-B2C6-76E5F557602A}" type="datetime1">
              <a:rPr lang="it-IT" altLang="it-GB"/>
              <a:pPr>
                <a:defRPr/>
              </a:pPr>
              <a:t>28/03/23</a:t>
            </a:fld>
            <a:endParaRPr lang="it-IT" altLang="it-GB"/>
          </a:p>
        </p:txBody>
      </p:sp>
      <p:sp>
        <p:nvSpPr>
          <p:cNvPr id="5" name="Rectangle 6">
            <a:extLst>
              <a:ext uri="{FF2B5EF4-FFF2-40B4-BE49-F238E27FC236}">
                <a16:creationId xmlns:a16="http://schemas.microsoft.com/office/drawing/2014/main" id="{F61A8AD6-1A47-690E-ACA8-E1E31EDF7F2F}"/>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6" name="Rectangle 7">
            <a:extLst>
              <a:ext uri="{FF2B5EF4-FFF2-40B4-BE49-F238E27FC236}">
                <a16:creationId xmlns:a16="http://schemas.microsoft.com/office/drawing/2014/main" id="{39ABD6FE-5E01-1AC6-24DD-E31E746BF5FC}"/>
              </a:ext>
            </a:extLst>
          </p:cNvPr>
          <p:cNvSpPr>
            <a:spLocks noGrp="1" noChangeArrowheads="1"/>
          </p:cNvSpPr>
          <p:nvPr>
            <p:ph type="sldNum" sz="quarter" idx="12"/>
          </p:nvPr>
        </p:nvSpPr>
        <p:spPr>
          <a:ln/>
        </p:spPr>
        <p:txBody>
          <a:bodyPr/>
          <a:lstStyle>
            <a:lvl1pPr>
              <a:defRPr/>
            </a:lvl1pPr>
          </a:lstStyle>
          <a:p>
            <a:pPr>
              <a:defRPr/>
            </a:pPr>
            <a:fld id="{3726AE70-20EF-E647-AA6E-EF5AC7540C30}" type="slidenum">
              <a:rPr lang="sv-SE" altLang="it-GB"/>
              <a:pPr>
                <a:defRPr/>
              </a:pPr>
              <a:t>‹N›</a:t>
            </a:fld>
            <a:endParaRPr lang="sv-SE" altLang="it-GB"/>
          </a:p>
        </p:txBody>
      </p:sp>
    </p:spTree>
    <p:extLst>
      <p:ext uri="{BB962C8B-B14F-4D97-AF65-F5344CB8AC3E}">
        <p14:creationId xmlns:p14="http://schemas.microsoft.com/office/powerpoint/2010/main" val="126393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69A2A582-4D0C-F25F-4075-C6F9B672CE6C}"/>
              </a:ext>
            </a:extLst>
          </p:cNvPr>
          <p:cNvSpPr>
            <a:spLocks noGrp="1" noChangeArrowheads="1"/>
          </p:cNvSpPr>
          <p:nvPr>
            <p:ph type="dt" sz="half" idx="10"/>
          </p:nvPr>
        </p:nvSpPr>
        <p:spPr>
          <a:ln/>
        </p:spPr>
        <p:txBody>
          <a:bodyPr/>
          <a:lstStyle>
            <a:lvl1pPr>
              <a:defRPr/>
            </a:lvl1pPr>
          </a:lstStyle>
          <a:p>
            <a:pPr>
              <a:defRPr/>
            </a:pPr>
            <a:fld id="{CB5A88E3-789D-2047-AF82-01374B0ACFD7}" type="datetime1">
              <a:rPr lang="it-IT" altLang="it-GB"/>
              <a:pPr>
                <a:defRPr/>
              </a:pPr>
              <a:t>28/03/23</a:t>
            </a:fld>
            <a:endParaRPr lang="it-IT" altLang="it-GB"/>
          </a:p>
        </p:txBody>
      </p:sp>
      <p:sp>
        <p:nvSpPr>
          <p:cNvPr id="5" name="Rectangle 6">
            <a:extLst>
              <a:ext uri="{FF2B5EF4-FFF2-40B4-BE49-F238E27FC236}">
                <a16:creationId xmlns:a16="http://schemas.microsoft.com/office/drawing/2014/main" id="{6CF54873-F410-9270-67A3-41FDF9F14749}"/>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6" name="Rectangle 7">
            <a:extLst>
              <a:ext uri="{FF2B5EF4-FFF2-40B4-BE49-F238E27FC236}">
                <a16:creationId xmlns:a16="http://schemas.microsoft.com/office/drawing/2014/main" id="{7179A0BA-73E0-3795-6AFE-0034EDCDE8A5}"/>
              </a:ext>
            </a:extLst>
          </p:cNvPr>
          <p:cNvSpPr>
            <a:spLocks noGrp="1" noChangeArrowheads="1"/>
          </p:cNvSpPr>
          <p:nvPr>
            <p:ph type="sldNum" sz="quarter" idx="12"/>
          </p:nvPr>
        </p:nvSpPr>
        <p:spPr>
          <a:ln/>
        </p:spPr>
        <p:txBody>
          <a:bodyPr/>
          <a:lstStyle>
            <a:lvl1pPr>
              <a:defRPr/>
            </a:lvl1pPr>
          </a:lstStyle>
          <a:p>
            <a:pPr>
              <a:defRPr/>
            </a:pPr>
            <a:fld id="{C67D486E-4A7B-7949-B24A-CDFEFF9D0613}" type="slidenum">
              <a:rPr lang="sv-SE" altLang="it-GB"/>
              <a:pPr>
                <a:defRPr/>
              </a:pPr>
              <a:t>‹N›</a:t>
            </a:fld>
            <a:endParaRPr lang="sv-SE" altLang="it-GB"/>
          </a:p>
        </p:txBody>
      </p:sp>
    </p:spTree>
    <p:extLst>
      <p:ext uri="{BB962C8B-B14F-4D97-AF65-F5344CB8AC3E}">
        <p14:creationId xmlns:p14="http://schemas.microsoft.com/office/powerpoint/2010/main" val="352524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3DD6D4DD-C2B5-5D5F-757F-0EEBD6CABA1B}"/>
              </a:ext>
            </a:extLst>
          </p:cNvPr>
          <p:cNvSpPr>
            <a:spLocks noGrp="1" noChangeArrowheads="1"/>
          </p:cNvSpPr>
          <p:nvPr>
            <p:ph type="dt" sz="half" idx="10"/>
          </p:nvPr>
        </p:nvSpPr>
        <p:spPr>
          <a:ln/>
        </p:spPr>
        <p:txBody>
          <a:bodyPr/>
          <a:lstStyle>
            <a:lvl1pPr>
              <a:defRPr/>
            </a:lvl1pPr>
          </a:lstStyle>
          <a:p>
            <a:pPr>
              <a:defRPr/>
            </a:pPr>
            <a:fld id="{E034D218-B40D-0448-AF27-6CA9FEA8A47B}" type="datetime1">
              <a:rPr lang="it-IT" altLang="it-GB"/>
              <a:pPr>
                <a:defRPr/>
              </a:pPr>
              <a:t>28/03/23</a:t>
            </a:fld>
            <a:endParaRPr lang="it-IT" altLang="it-GB"/>
          </a:p>
        </p:txBody>
      </p:sp>
      <p:sp>
        <p:nvSpPr>
          <p:cNvPr id="6" name="Rectangle 6">
            <a:extLst>
              <a:ext uri="{FF2B5EF4-FFF2-40B4-BE49-F238E27FC236}">
                <a16:creationId xmlns:a16="http://schemas.microsoft.com/office/drawing/2014/main" id="{88F3FB80-DC87-2A9C-05E8-A2F036A08ED5}"/>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7" name="Rectangle 7">
            <a:extLst>
              <a:ext uri="{FF2B5EF4-FFF2-40B4-BE49-F238E27FC236}">
                <a16:creationId xmlns:a16="http://schemas.microsoft.com/office/drawing/2014/main" id="{2A6E2D6F-E991-321B-E841-7E5EA75F9A4C}"/>
              </a:ext>
            </a:extLst>
          </p:cNvPr>
          <p:cNvSpPr>
            <a:spLocks noGrp="1" noChangeArrowheads="1"/>
          </p:cNvSpPr>
          <p:nvPr>
            <p:ph type="sldNum" sz="quarter" idx="12"/>
          </p:nvPr>
        </p:nvSpPr>
        <p:spPr>
          <a:ln/>
        </p:spPr>
        <p:txBody>
          <a:bodyPr/>
          <a:lstStyle>
            <a:lvl1pPr>
              <a:defRPr/>
            </a:lvl1pPr>
          </a:lstStyle>
          <a:p>
            <a:pPr>
              <a:defRPr/>
            </a:pPr>
            <a:fld id="{16A63BBD-3B9F-FB4C-8198-A34C94CAF6F1}" type="slidenum">
              <a:rPr lang="sv-SE" altLang="it-GB"/>
              <a:pPr>
                <a:defRPr/>
              </a:pPr>
              <a:t>‹N›</a:t>
            </a:fld>
            <a:endParaRPr lang="sv-SE" altLang="it-GB"/>
          </a:p>
        </p:txBody>
      </p:sp>
    </p:spTree>
    <p:extLst>
      <p:ext uri="{BB962C8B-B14F-4D97-AF65-F5344CB8AC3E}">
        <p14:creationId xmlns:p14="http://schemas.microsoft.com/office/powerpoint/2010/main" val="406879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B48259FD-95B9-08CE-49F3-AC294F3F04F7}"/>
              </a:ext>
            </a:extLst>
          </p:cNvPr>
          <p:cNvSpPr>
            <a:spLocks noGrp="1" noChangeArrowheads="1"/>
          </p:cNvSpPr>
          <p:nvPr>
            <p:ph type="dt" sz="half" idx="10"/>
          </p:nvPr>
        </p:nvSpPr>
        <p:spPr>
          <a:ln/>
        </p:spPr>
        <p:txBody>
          <a:bodyPr/>
          <a:lstStyle>
            <a:lvl1pPr>
              <a:defRPr/>
            </a:lvl1pPr>
          </a:lstStyle>
          <a:p>
            <a:pPr>
              <a:defRPr/>
            </a:pPr>
            <a:fld id="{23EA2D15-1B43-B641-A94E-B9C0C3C1951F}" type="datetime1">
              <a:rPr lang="it-IT" altLang="it-GB"/>
              <a:pPr>
                <a:defRPr/>
              </a:pPr>
              <a:t>28/03/23</a:t>
            </a:fld>
            <a:endParaRPr lang="it-IT" altLang="it-GB"/>
          </a:p>
        </p:txBody>
      </p:sp>
      <p:sp>
        <p:nvSpPr>
          <p:cNvPr id="8" name="Rectangle 6">
            <a:extLst>
              <a:ext uri="{FF2B5EF4-FFF2-40B4-BE49-F238E27FC236}">
                <a16:creationId xmlns:a16="http://schemas.microsoft.com/office/drawing/2014/main" id="{E58DA5F2-7AFB-AD27-8D9D-B02B12B15A8E}"/>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9" name="Rectangle 7">
            <a:extLst>
              <a:ext uri="{FF2B5EF4-FFF2-40B4-BE49-F238E27FC236}">
                <a16:creationId xmlns:a16="http://schemas.microsoft.com/office/drawing/2014/main" id="{43FDC151-D438-F4C2-FBA8-1B4E8E677ABB}"/>
              </a:ext>
            </a:extLst>
          </p:cNvPr>
          <p:cNvSpPr>
            <a:spLocks noGrp="1" noChangeArrowheads="1"/>
          </p:cNvSpPr>
          <p:nvPr>
            <p:ph type="sldNum" sz="quarter" idx="12"/>
          </p:nvPr>
        </p:nvSpPr>
        <p:spPr>
          <a:ln/>
        </p:spPr>
        <p:txBody>
          <a:bodyPr/>
          <a:lstStyle>
            <a:lvl1pPr>
              <a:defRPr/>
            </a:lvl1pPr>
          </a:lstStyle>
          <a:p>
            <a:pPr>
              <a:defRPr/>
            </a:pPr>
            <a:fld id="{C74ABE08-0DD5-1A40-9B3B-B77F2F5AE370}" type="slidenum">
              <a:rPr lang="sv-SE" altLang="it-GB"/>
              <a:pPr>
                <a:defRPr/>
              </a:pPr>
              <a:t>‹N›</a:t>
            </a:fld>
            <a:endParaRPr lang="sv-SE" altLang="it-GB"/>
          </a:p>
        </p:txBody>
      </p:sp>
    </p:spTree>
    <p:extLst>
      <p:ext uri="{BB962C8B-B14F-4D97-AF65-F5344CB8AC3E}">
        <p14:creationId xmlns:p14="http://schemas.microsoft.com/office/powerpoint/2010/main" val="186559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97CD680-15F6-EF17-1619-20553FA9B66A}"/>
              </a:ext>
            </a:extLst>
          </p:cNvPr>
          <p:cNvSpPr>
            <a:spLocks noGrp="1" noChangeArrowheads="1"/>
          </p:cNvSpPr>
          <p:nvPr>
            <p:ph type="dt" sz="half" idx="10"/>
          </p:nvPr>
        </p:nvSpPr>
        <p:spPr>
          <a:ln/>
        </p:spPr>
        <p:txBody>
          <a:bodyPr/>
          <a:lstStyle>
            <a:lvl1pPr>
              <a:defRPr/>
            </a:lvl1pPr>
          </a:lstStyle>
          <a:p>
            <a:pPr>
              <a:defRPr/>
            </a:pPr>
            <a:fld id="{E007DA2C-2E65-FF43-94DB-8A2F76DCD282}" type="datetime1">
              <a:rPr lang="it-IT" altLang="it-GB"/>
              <a:pPr>
                <a:defRPr/>
              </a:pPr>
              <a:t>28/03/23</a:t>
            </a:fld>
            <a:endParaRPr lang="it-IT" altLang="it-GB"/>
          </a:p>
        </p:txBody>
      </p:sp>
      <p:sp>
        <p:nvSpPr>
          <p:cNvPr id="4" name="Rectangle 6">
            <a:extLst>
              <a:ext uri="{FF2B5EF4-FFF2-40B4-BE49-F238E27FC236}">
                <a16:creationId xmlns:a16="http://schemas.microsoft.com/office/drawing/2014/main" id="{88D1527A-2400-93B5-4F8C-39B56FF742AF}"/>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5" name="Rectangle 7">
            <a:extLst>
              <a:ext uri="{FF2B5EF4-FFF2-40B4-BE49-F238E27FC236}">
                <a16:creationId xmlns:a16="http://schemas.microsoft.com/office/drawing/2014/main" id="{906A4B3F-F5D5-63B7-2320-0C07A9E715D8}"/>
              </a:ext>
            </a:extLst>
          </p:cNvPr>
          <p:cNvSpPr>
            <a:spLocks noGrp="1" noChangeArrowheads="1"/>
          </p:cNvSpPr>
          <p:nvPr>
            <p:ph type="sldNum" sz="quarter" idx="12"/>
          </p:nvPr>
        </p:nvSpPr>
        <p:spPr>
          <a:ln/>
        </p:spPr>
        <p:txBody>
          <a:bodyPr/>
          <a:lstStyle>
            <a:lvl1pPr>
              <a:defRPr/>
            </a:lvl1pPr>
          </a:lstStyle>
          <a:p>
            <a:pPr>
              <a:defRPr/>
            </a:pPr>
            <a:fld id="{71B1E88F-5BA0-2241-ACA5-17F9B3D1BFAF}" type="slidenum">
              <a:rPr lang="sv-SE" altLang="it-GB"/>
              <a:pPr>
                <a:defRPr/>
              </a:pPr>
              <a:t>‹N›</a:t>
            </a:fld>
            <a:endParaRPr lang="sv-SE" altLang="it-GB"/>
          </a:p>
        </p:txBody>
      </p:sp>
    </p:spTree>
    <p:extLst>
      <p:ext uri="{BB962C8B-B14F-4D97-AF65-F5344CB8AC3E}">
        <p14:creationId xmlns:p14="http://schemas.microsoft.com/office/powerpoint/2010/main" val="173774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E99812B-DF45-90DB-01BD-E0DAD47DB6A2}"/>
              </a:ext>
            </a:extLst>
          </p:cNvPr>
          <p:cNvSpPr>
            <a:spLocks noGrp="1" noChangeArrowheads="1"/>
          </p:cNvSpPr>
          <p:nvPr>
            <p:ph type="dt" sz="half" idx="10"/>
          </p:nvPr>
        </p:nvSpPr>
        <p:spPr>
          <a:ln/>
        </p:spPr>
        <p:txBody>
          <a:bodyPr/>
          <a:lstStyle>
            <a:lvl1pPr>
              <a:defRPr/>
            </a:lvl1pPr>
          </a:lstStyle>
          <a:p>
            <a:pPr>
              <a:defRPr/>
            </a:pPr>
            <a:fld id="{DE7C3496-C415-C54E-BA46-933B283FD928}" type="datetime1">
              <a:rPr lang="it-IT" altLang="it-GB"/>
              <a:pPr>
                <a:defRPr/>
              </a:pPr>
              <a:t>28/03/23</a:t>
            </a:fld>
            <a:endParaRPr lang="it-IT" altLang="it-GB"/>
          </a:p>
        </p:txBody>
      </p:sp>
      <p:sp>
        <p:nvSpPr>
          <p:cNvPr id="3" name="Rectangle 6">
            <a:extLst>
              <a:ext uri="{FF2B5EF4-FFF2-40B4-BE49-F238E27FC236}">
                <a16:creationId xmlns:a16="http://schemas.microsoft.com/office/drawing/2014/main" id="{E02AA3D7-9E1F-3BA1-3BE1-216D162D5AFB}"/>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4" name="Rectangle 7">
            <a:extLst>
              <a:ext uri="{FF2B5EF4-FFF2-40B4-BE49-F238E27FC236}">
                <a16:creationId xmlns:a16="http://schemas.microsoft.com/office/drawing/2014/main" id="{B3967FF3-A183-836E-9CAB-C802880643BC}"/>
              </a:ext>
            </a:extLst>
          </p:cNvPr>
          <p:cNvSpPr>
            <a:spLocks noGrp="1" noChangeArrowheads="1"/>
          </p:cNvSpPr>
          <p:nvPr>
            <p:ph type="sldNum" sz="quarter" idx="12"/>
          </p:nvPr>
        </p:nvSpPr>
        <p:spPr>
          <a:ln/>
        </p:spPr>
        <p:txBody>
          <a:bodyPr/>
          <a:lstStyle>
            <a:lvl1pPr>
              <a:defRPr/>
            </a:lvl1pPr>
          </a:lstStyle>
          <a:p>
            <a:pPr>
              <a:defRPr/>
            </a:pPr>
            <a:fld id="{92ED270E-DB71-8C4F-9803-52C1ABFBF096}" type="slidenum">
              <a:rPr lang="sv-SE" altLang="it-GB"/>
              <a:pPr>
                <a:defRPr/>
              </a:pPr>
              <a:t>‹N›</a:t>
            </a:fld>
            <a:endParaRPr lang="sv-SE" altLang="it-GB"/>
          </a:p>
        </p:txBody>
      </p:sp>
    </p:spTree>
    <p:extLst>
      <p:ext uri="{BB962C8B-B14F-4D97-AF65-F5344CB8AC3E}">
        <p14:creationId xmlns:p14="http://schemas.microsoft.com/office/powerpoint/2010/main" val="85219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E0E3AC6-3894-9AD7-88E7-84F982523882}"/>
              </a:ext>
            </a:extLst>
          </p:cNvPr>
          <p:cNvSpPr>
            <a:spLocks noGrp="1" noChangeArrowheads="1"/>
          </p:cNvSpPr>
          <p:nvPr>
            <p:ph type="dt" sz="half" idx="10"/>
          </p:nvPr>
        </p:nvSpPr>
        <p:spPr>
          <a:ln/>
        </p:spPr>
        <p:txBody>
          <a:bodyPr/>
          <a:lstStyle>
            <a:lvl1pPr>
              <a:defRPr/>
            </a:lvl1pPr>
          </a:lstStyle>
          <a:p>
            <a:pPr>
              <a:defRPr/>
            </a:pPr>
            <a:fld id="{B35EEE75-3D08-F843-9D2E-0315BBE9DBF1}" type="datetime1">
              <a:rPr lang="it-IT" altLang="it-GB"/>
              <a:pPr>
                <a:defRPr/>
              </a:pPr>
              <a:t>28/03/23</a:t>
            </a:fld>
            <a:endParaRPr lang="it-IT" altLang="it-GB"/>
          </a:p>
        </p:txBody>
      </p:sp>
      <p:sp>
        <p:nvSpPr>
          <p:cNvPr id="6" name="Rectangle 6">
            <a:extLst>
              <a:ext uri="{FF2B5EF4-FFF2-40B4-BE49-F238E27FC236}">
                <a16:creationId xmlns:a16="http://schemas.microsoft.com/office/drawing/2014/main" id="{8F097A26-F763-0687-2AEB-E4740CE6315E}"/>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7" name="Rectangle 7">
            <a:extLst>
              <a:ext uri="{FF2B5EF4-FFF2-40B4-BE49-F238E27FC236}">
                <a16:creationId xmlns:a16="http://schemas.microsoft.com/office/drawing/2014/main" id="{318748D5-2C8F-D811-C13B-7A98ACA7AA6B}"/>
              </a:ext>
            </a:extLst>
          </p:cNvPr>
          <p:cNvSpPr>
            <a:spLocks noGrp="1" noChangeArrowheads="1"/>
          </p:cNvSpPr>
          <p:nvPr>
            <p:ph type="sldNum" sz="quarter" idx="12"/>
          </p:nvPr>
        </p:nvSpPr>
        <p:spPr>
          <a:ln/>
        </p:spPr>
        <p:txBody>
          <a:bodyPr/>
          <a:lstStyle>
            <a:lvl1pPr>
              <a:defRPr/>
            </a:lvl1pPr>
          </a:lstStyle>
          <a:p>
            <a:pPr>
              <a:defRPr/>
            </a:pPr>
            <a:fld id="{796AC09B-843E-BE44-A7E4-23FFAE687461}" type="slidenum">
              <a:rPr lang="sv-SE" altLang="it-GB"/>
              <a:pPr>
                <a:defRPr/>
              </a:pPr>
              <a:t>‹N›</a:t>
            </a:fld>
            <a:endParaRPr lang="sv-SE" altLang="it-GB"/>
          </a:p>
        </p:txBody>
      </p:sp>
    </p:spTree>
    <p:extLst>
      <p:ext uri="{BB962C8B-B14F-4D97-AF65-F5344CB8AC3E}">
        <p14:creationId xmlns:p14="http://schemas.microsoft.com/office/powerpoint/2010/main" val="370465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6826587D-7707-024D-4DF5-C8ACA521CD33}"/>
              </a:ext>
            </a:extLst>
          </p:cNvPr>
          <p:cNvSpPr>
            <a:spLocks noGrp="1" noChangeArrowheads="1"/>
          </p:cNvSpPr>
          <p:nvPr>
            <p:ph type="dt" sz="half" idx="10"/>
          </p:nvPr>
        </p:nvSpPr>
        <p:spPr>
          <a:ln/>
        </p:spPr>
        <p:txBody>
          <a:bodyPr/>
          <a:lstStyle>
            <a:lvl1pPr>
              <a:defRPr/>
            </a:lvl1pPr>
          </a:lstStyle>
          <a:p>
            <a:pPr>
              <a:defRPr/>
            </a:pPr>
            <a:fld id="{4345F0D7-E1F1-AD4E-88DA-83AF0CB1CF66}" type="datetime1">
              <a:rPr lang="it-IT" altLang="it-GB"/>
              <a:pPr>
                <a:defRPr/>
              </a:pPr>
              <a:t>28/03/23</a:t>
            </a:fld>
            <a:endParaRPr lang="it-IT" altLang="it-GB"/>
          </a:p>
        </p:txBody>
      </p:sp>
      <p:sp>
        <p:nvSpPr>
          <p:cNvPr id="6" name="Rectangle 6">
            <a:extLst>
              <a:ext uri="{FF2B5EF4-FFF2-40B4-BE49-F238E27FC236}">
                <a16:creationId xmlns:a16="http://schemas.microsoft.com/office/drawing/2014/main" id="{35FA2E91-13AE-57AF-33C4-72E63A98B68C}"/>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7" name="Rectangle 7">
            <a:extLst>
              <a:ext uri="{FF2B5EF4-FFF2-40B4-BE49-F238E27FC236}">
                <a16:creationId xmlns:a16="http://schemas.microsoft.com/office/drawing/2014/main" id="{2B5DFCB9-D3D6-2F78-E6A9-8EE30B52657C}"/>
              </a:ext>
            </a:extLst>
          </p:cNvPr>
          <p:cNvSpPr>
            <a:spLocks noGrp="1" noChangeArrowheads="1"/>
          </p:cNvSpPr>
          <p:nvPr>
            <p:ph type="sldNum" sz="quarter" idx="12"/>
          </p:nvPr>
        </p:nvSpPr>
        <p:spPr>
          <a:ln/>
        </p:spPr>
        <p:txBody>
          <a:bodyPr/>
          <a:lstStyle>
            <a:lvl1pPr>
              <a:defRPr/>
            </a:lvl1pPr>
          </a:lstStyle>
          <a:p>
            <a:pPr>
              <a:defRPr/>
            </a:pPr>
            <a:fld id="{6F423DF8-49B6-4647-A8CD-DA670BF6C4C4}" type="slidenum">
              <a:rPr lang="sv-SE" altLang="it-GB"/>
              <a:pPr>
                <a:defRPr/>
              </a:pPr>
              <a:t>‹N›</a:t>
            </a:fld>
            <a:endParaRPr lang="sv-SE" altLang="it-GB"/>
          </a:p>
        </p:txBody>
      </p:sp>
    </p:spTree>
    <p:extLst>
      <p:ext uri="{BB962C8B-B14F-4D97-AF65-F5344CB8AC3E}">
        <p14:creationId xmlns:p14="http://schemas.microsoft.com/office/powerpoint/2010/main" val="166159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0717319-330D-FDB3-EA75-DD585F8F7E45}"/>
              </a:ext>
            </a:extLst>
          </p:cNvPr>
          <p:cNvSpPr>
            <a:spLocks noGrp="1" noChangeArrowheads="1"/>
          </p:cNvSpPr>
          <p:nvPr>
            <p:ph type="dt" sz="half" idx="10"/>
          </p:nvPr>
        </p:nvSpPr>
        <p:spPr>
          <a:ln/>
        </p:spPr>
        <p:txBody>
          <a:bodyPr/>
          <a:lstStyle>
            <a:lvl1pPr>
              <a:defRPr/>
            </a:lvl1pPr>
          </a:lstStyle>
          <a:p>
            <a:pPr>
              <a:defRPr/>
            </a:pPr>
            <a:fld id="{ADB547B7-DE09-924B-A2C2-F585AEFF7F87}" type="datetime1">
              <a:rPr lang="it-IT" altLang="it-GB"/>
              <a:pPr>
                <a:defRPr/>
              </a:pPr>
              <a:t>28/03/23</a:t>
            </a:fld>
            <a:endParaRPr lang="it-IT" altLang="it-GB"/>
          </a:p>
        </p:txBody>
      </p:sp>
      <p:sp>
        <p:nvSpPr>
          <p:cNvPr id="5" name="Rectangle 6">
            <a:extLst>
              <a:ext uri="{FF2B5EF4-FFF2-40B4-BE49-F238E27FC236}">
                <a16:creationId xmlns:a16="http://schemas.microsoft.com/office/drawing/2014/main" id="{6AA6ED1F-1BF2-F8C8-D758-BBD52983E18F}"/>
              </a:ext>
            </a:extLst>
          </p:cNvPr>
          <p:cNvSpPr>
            <a:spLocks noGrp="1" noChangeArrowheads="1"/>
          </p:cNvSpPr>
          <p:nvPr>
            <p:ph type="ftr" sz="quarter" idx="11"/>
          </p:nvPr>
        </p:nvSpPr>
        <p:spPr>
          <a:ln/>
        </p:spPr>
        <p:txBody>
          <a:bodyPr/>
          <a:lstStyle>
            <a:lvl1pPr>
              <a:defRPr/>
            </a:lvl1pPr>
          </a:lstStyle>
          <a:p>
            <a:pPr>
              <a:defRPr/>
            </a:pPr>
            <a:endParaRPr lang="it-IT" altLang="it-GB"/>
          </a:p>
        </p:txBody>
      </p:sp>
      <p:sp>
        <p:nvSpPr>
          <p:cNvPr id="6" name="Rectangle 7">
            <a:extLst>
              <a:ext uri="{FF2B5EF4-FFF2-40B4-BE49-F238E27FC236}">
                <a16:creationId xmlns:a16="http://schemas.microsoft.com/office/drawing/2014/main" id="{D66C4FC9-D53F-060C-6C3F-BBAB592D207A}"/>
              </a:ext>
            </a:extLst>
          </p:cNvPr>
          <p:cNvSpPr>
            <a:spLocks noGrp="1" noChangeArrowheads="1"/>
          </p:cNvSpPr>
          <p:nvPr>
            <p:ph type="sldNum" sz="quarter" idx="12"/>
          </p:nvPr>
        </p:nvSpPr>
        <p:spPr>
          <a:ln/>
        </p:spPr>
        <p:txBody>
          <a:bodyPr/>
          <a:lstStyle>
            <a:lvl1pPr>
              <a:defRPr/>
            </a:lvl1pPr>
          </a:lstStyle>
          <a:p>
            <a:pPr>
              <a:defRPr/>
            </a:pPr>
            <a:fld id="{6195FCB7-9659-2040-9FD7-1E9CC99E13AE}" type="slidenum">
              <a:rPr lang="sv-SE" altLang="it-GB"/>
              <a:pPr>
                <a:defRPr/>
              </a:pPr>
              <a:t>‹N›</a:t>
            </a:fld>
            <a:endParaRPr lang="sv-SE" altLang="it-GB"/>
          </a:p>
        </p:txBody>
      </p:sp>
    </p:spTree>
    <p:extLst>
      <p:ext uri="{BB962C8B-B14F-4D97-AF65-F5344CB8AC3E}">
        <p14:creationId xmlns:p14="http://schemas.microsoft.com/office/powerpoint/2010/main" val="407294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F40D8CEE-1814-8B1B-064E-3C4A7F78CEA3}"/>
              </a:ext>
            </a:extLst>
          </p:cNvPr>
          <p:cNvSpPr>
            <a:spLocks noGrp="1" noChangeArrowheads="1"/>
          </p:cNvSpPr>
          <p:nvPr>
            <p:ph type="title"/>
          </p:nvPr>
        </p:nvSpPr>
        <p:spPr bwMode="auto">
          <a:xfrm>
            <a:off x="539750" y="10541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it-IT"/>
              <a:t>Klicka här för att ändra format på bakgrundsrubriken</a:t>
            </a:r>
          </a:p>
        </p:txBody>
      </p:sp>
      <p:sp>
        <p:nvSpPr>
          <p:cNvPr id="1027" name="Rectangle 4">
            <a:extLst>
              <a:ext uri="{FF2B5EF4-FFF2-40B4-BE49-F238E27FC236}">
                <a16:creationId xmlns:a16="http://schemas.microsoft.com/office/drawing/2014/main" id="{92890DEC-F8FF-96CA-0507-EF705996BDA8}"/>
              </a:ext>
            </a:extLst>
          </p:cNvPr>
          <p:cNvSpPr>
            <a:spLocks noGrp="1" noChangeArrowheads="1"/>
          </p:cNvSpPr>
          <p:nvPr>
            <p:ph type="body" idx="1"/>
          </p:nvPr>
        </p:nvSpPr>
        <p:spPr bwMode="auto">
          <a:xfrm>
            <a:off x="539750" y="21209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it-IT"/>
              <a:t>Klicka här för att ändra format på bakgrundstexten</a:t>
            </a:r>
          </a:p>
          <a:p>
            <a:pPr lvl="1"/>
            <a:r>
              <a:rPr lang="sv-SE" altLang="it-IT"/>
              <a:t>Nivå två</a:t>
            </a:r>
          </a:p>
          <a:p>
            <a:pPr lvl="2"/>
            <a:r>
              <a:rPr lang="sv-SE" altLang="it-IT"/>
              <a:t>Nivå tre</a:t>
            </a:r>
          </a:p>
          <a:p>
            <a:pPr lvl="3"/>
            <a:r>
              <a:rPr lang="sv-SE" altLang="it-IT"/>
              <a:t>Nivå fyra</a:t>
            </a:r>
          </a:p>
          <a:p>
            <a:pPr lvl="4"/>
            <a:r>
              <a:rPr lang="sv-SE" altLang="it-IT"/>
              <a:t>Nivå fem</a:t>
            </a:r>
          </a:p>
        </p:txBody>
      </p:sp>
      <p:sp>
        <p:nvSpPr>
          <p:cNvPr id="225285" name="Rectangle 5">
            <a:extLst>
              <a:ext uri="{FF2B5EF4-FFF2-40B4-BE49-F238E27FC236}">
                <a16:creationId xmlns:a16="http://schemas.microsoft.com/office/drawing/2014/main" id="{6B99884F-B512-CD9D-700F-9BBDF0B05CDC}"/>
              </a:ext>
            </a:extLst>
          </p:cNvPr>
          <p:cNvSpPr>
            <a:spLocks noGrp="1" noChangeArrowheads="1"/>
          </p:cNvSpPr>
          <p:nvPr>
            <p:ph type="dt" sz="half" idx="2"/>
          </p:nvPr>
        </p:nvSpPr>
        <p:spPr bwMode="auto">
          <a:xfrm>
            <a:off x="6553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2"/>
                </a:solidFill>
                <a:latin typeface="Arial" panose="020B0604020202020204" pitchFamily="34" charset="0"/>
              </a:defRPr>
            </a:lvl1pPr>
          </a:lstStyle>
          <a:p>
            <a:pPr>
              <a:defRPr/>
            </a:pPr>
            <a:fld id="{DB7E54D1-0825-9F4B-AC66-4173592E7CA9}" type="datetime1">
              <a:rPr lang="it-IT" altLang="it-GB"/>
              <a:pPr>
                <a:defRPr/>
              </a:pPr>
              <a:t>28/03/23</a:t>
            </a:fld>
            <a:endParaRPr lang="it-IT" altLang="it-GB"/>
          </a:p>
        </p:txBody>
      </p:sp>
      <p:sp>
        <p:nvSpPr>
          <p:cNvPr id="225286" name="Rectangle 6">
            <a:extLst>
              <a:ext uri="{FF2B5EF4-FFF2-40B4-BE49-F238E27FC236}">
                <a16:creationId xmlns:a16="http://schemas.microsoft.com/office/drawing/2014/main" id="{57AB08E5-3EDC-737E-C897-AEE7F4CA6E24}"/>
              </a:ext>
            </a:extLst>
          </p:cNvPr>
          <p:cNvSpPr>
            <a:spLocks noGrp="1" noChangeArrowheads="1"/>
          </p:cNvSpPr>
          <p:nvPr>
            <p:ph type="ftr" sz="quarter" idx="3"/>
          </p:nvPr>
        </p:nvSpPr>
        <p:spPr bwMode="auto">
          <a:xfrm>
            <a:off x="457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chemeClr val="bg2"/>
                </a:solidFill>
                <a:latin typeface="Arial" panose="020B0604020202020204" pitchFamily="34" charset="0"/>
              </a:defRPr>
            </a:lvl1pPr>
          </a:lstStyle>
          <a:p>
            <a:pPr>
              <a:defRPr/>
            </a:pPr>
            <a:endParaRPr lang="it-IT" altLang="it-GB"/>
          </a:p>
        </p:txBody>
      </p:sp>
      <p:sp>
        <p:nvSpPr>
          <p:cNvPr id="225287" name="Rectangle 7">
            <a:extLst>
              <a:ext uri="{FF2B5EF4-FFF2-40B4-BE49-F238E27FC236}">
                <a16:creationId xmlns:a16="http://schemas.microsoft.com/office/drawing/2014/main" id="{32DCF31D-858E-C3AD-F9F0-B168E602DE33}"/>
              </a:ext>
            </a:extLst>
          </p:cNvPr>
          <p:cNvSpPr>
            <a:spLocks noGrp="1" noChangeArrowheads="1"/>
          </p:cNvSpPr>
          <p:nvPr>
            <p:ph type="sldNum" sz="quarter" idx="4"/>
          </p:nvPr>
        </p:nvSpPr>
        <p:spPr bwMode="auto">
          <a:xfrm>
            <a:off x="8229600" y="64770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rgbClr val="A40056"/>
                </a:solidFill>
                <a:latin typeface="Arial" panose="020B0604020202020204" pitchFamily="34" charset="0"/>
              </a:defRPr>
            </a:lvl1pPr>
          </a:lstStyle>
          <a:p>
            <a:pPr>
              <a:defRPr/>
            </a:pPr>
            <a:fld id="{29B5AB34-AEE0-CA41-B0E3-8945DAFA81E8}" type="slidenum">
              <a:rPr lang="sv-SE" altLang="it-GB"/>
              <a:pPr>
                <a:defRPr/>
              </a:pPr>
              <a:t>‹N›</a:t>
            </a:fld>
            <a:endParaRPr lang="sv-SE" altLang="it-GB"/>
          </a:p>
        </p:txBody>
      </p:sp>
      <p:sp>
        <p:nvSpPr>
          <p:cNvPr id="1031" name="Line 8">
            <a:extLst>
              <a:ext uri="{FF2B5EF4-FFF2-40B4-BE49-F238E27FC236}">
                <a16:creationId xmlns:a16="http://schemas.microsoft.com/office/drawing/2014/main" id="{E6F647BB-306E-C747-F377-2D3E1E6EB243}"/>
              </a:ext>
            </a:extLst>
          </p:cNvPr>
          <p:cNvSpPr>
            <a:spLocks noChangeShapeType="1"/>
          </p:cNvSpPr>
          <p:nvPr/>
        </p:nvSpPr>
        <p:spPr bwMode="auto">
          <a:xfrm>
            <a:off x="533400" y="6400800"/>
            <a:ext cx="8305800"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pic>
        <p:nvPicPr>
          <p:cNvPr id="1032" name="Picture 9">
            <a:extLst>
              <a:ext uri="{FF2B5EF4-FFF2-40B4-BE49-F238E27FC236}">
                <a16:creationId xmlns:a16="http://schemas.microsoft.com/office/drawing/2014/main" id="{035D8981-40FB-E942-29A5-67F62C57505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328025" y="115888"/>
            <a:ext cx="7080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0" fontAlgn="base" hangingPunct="0">
        <a:spcBef>
          <a:spcPct val="0"/>
        </a:spcBef>
        <a:spcAft>
          <a:spcPct val="0"/>
        </a:spcAft>
        <a:defRPr sz="2800" b="1">
          <a:solidFill>
            <a:schemeClr val="accent1"/>
          </a:solidFill>
          <a:latin typeface="+mj-lt"/>
          <a:ea typeface="+mj-ea"/>
          <a:cs typeface="+mj-cs"/>
        </a:defRPr>
      </a:lvl1pPr>
      <a:lvl2pPr algn="l" rtl="0" eaLnBrk="0" fontAlgn="base" hangingPunct="0">
        <a:spcBef>
          <a:spcPct val="0"/>
        </a:spcBef>
        <a:spcAft>
          <a:spcPct val="0"/>
        </a:spcAft>
        <a:defRPr sz="2800" b="1">
          <a:solidFill>
            <a:schemeClr val="accent1"/>
          </a:solidFill>
          <a:latin typeface="Arial" charset="0"/>
        </a:defRPr>
      </a:lvl2pPr>
      <a:lvl3pPr algn="l" rtl="0" eaLnBrk="0" fontAlgn="base" hangingPunct="0">
        <a:spcBef>
          <a:spcPct val="0"/>
        </a:spcBef>
        <a:spcAft>
          <a:spcPct val="0"/>
        </a:spcAft>
        <a:defRPr sz="2800" b="1">
          <a:solidFill>
            <a:schemeClr val="accent1"/>
          </a:solidFill>
          <a:latin typeface="Arial" charset="0"/>
        </a:defRPr>
      </a:lvl3pPr>
      <a:lvl4pPr algn="l" rtl="0" eaLnBrk="0" fontAlgn="base" hangingPunct="0">
        <a:spcBef>
          <a:spcPct val="0"/>
        </a:spcBef>
        <a:spcAft>
          <a:spcPct val="0"/>
        </a:spcAft>
        <a:defRPr sz="2800" b="1">
          <a:solidFill>
            <a:schemeClr val="accent1"/>
          </a:solidFill>
          <a:latin typeface="Arial" charset="0"/>
        </a:defRPr>
      </a:lvl4pPr>
      <a:lvl5pPr algn="l" rtl="0" eaLnBrk="0" fontAlgn="base" hangingPunct="0">
        <a:spcBef>
          <a:spcPct val="0"/>
        </a:spcBef>
        <a:spcAft>
          <a:spcPct val="0"/>
        </a:spcAft>
        <a:defRPr sz="2800" b="1">
          <a:solidFill>
            <a:schemeClr val="accent1"/>
          </a:solidFill>
          <a:latin typeface="Arial" charset="0"/>
        </a:defRPr>
      </a:lvl5pPr>
      <a:lvl6pPr marL="457200" algn="l" rtl="0" fontAlgn="base">
        <a:spcBef>
          <a:spcPct val="0"/>
        </a:spcBef>
        <a:spcAft>
          <a:spcPct val="0"/>
        </a:spcAft>
        <a:defRPr sz="2800" b="1">
          <a:solidFill>
            <a:schemeClr val="accent1"/>
          </a:solidFill>
          <a:latin typeface="Arial" charset="0"/>
        </a:defRPr>
      </a:lvl6pPr>
      <a:lvl7pPr marL="914400" algn="l" rtl="0" fontAlgn="base">
        <a:spcBef>
          <a:spcPct val="0"/>
        </a:spcBef>
        <a:spcAft>
          <a:spcPct val="0"/>
        </a:spcAft>
        <a:defRPr sz="2800" b="1">
          <a:solidFill>
            <a:schemeClr val="accent1"/>
          </a:solidFill>
          <a:latin typeface="Arial" charset="0"/>
        </a:defRPr>
      </a:lvl7pPr>
      <a:lvl8pPr marL="1371600" algn="l" rtl="0" fontAlgn="base">
        <a:spcBef>
          <a:spcPct val="0"/>
        </a:spcBef>
        <a:spcAft>
          <a:spcPct val="0"/>
        </a:spcAft>
        <a:defRPr sz="2800" b="1">
          <a:solidFill>
            <a:schemeClr val="accent1"/>
          </a:solidFill>
          <a:latin typeface="Arial" charset="0"/>
        </a:defRPr>
      </a:lvl8pPr>
      <a:lvl9pPr marL="1828800" algn="l" rtl="0" fontAlgn="base">
        <a:spcBef>
          <a:spcPct val="0"/>
        </a:spcBef>
        <a:spcAft>
          <a:spcPct val="0"/>
        </a:spcAft>
        <a:defRPr sz="2800" b="1">
          <a:solidFill>
            <a:schemeClr val="accent1"/>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à"/>
        <a:defRPr sz="28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
        <a:defRPr sz="1600">
          <a:solidFill>
            <a:schemeClr val="accent1"/>
          </a:solidFill>
          <a:latin typeface="+mn-lt"/>
        </a:defRPr>
      </a:lvl3pPr>
      <a:lvl4pPr marL="1600200" indent="-228600" algn="l" rtl="0" eaLnBrk="0" fontAlgn="base" hangingPunct="0">
        <a:spcBef>
          <a:spcPct val="20000"/>
        </a:spcBef>
        <a:spcAft>
          <a:spcPct val="0"/>
        </a:spcAft>
        <a:buFont typeface="Wingdings" pitchFamily="2" charset="2"/>
        <a:buChar char="à"/>
        <a:defRPr sz="1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a:extLst>
              <a:ext uri="{FF2B5EF4-FFF2-40B4-BE49-F238E27FC236}">
                <a16:creationId xmlns:a16="http://schemas.microsoft.com/office/drawing/2014/main" id="{A2C14639-A56F-6030-03BF-16AFD7C0A4CE}"/>
              </a:ext>
            </a:extLst>
          </p:cNvPr>
          <p:cNvSpPr>
            <a:spLocks noGrp="1" noChangeArrowheads="1"/>
          </p:cNvSpPr>
          <p:nvPr>
            <p:ph type="ctrTitle" idx="4294967295"/>
          </p:nvPr>
        </p:nvSpPr>
        <p:spPr>
          <a:xfrm>
            <a:off x="0" y="2060575"/>
            <a:ext cx="9144000" cy="2089150"/>
          </a:xfrm>
          <a:solidFill>
            <a:srgbClr val="680036"/>
          </a:solidFill>
        </p:spPr>
        <p:txBody>
          <a:bodyPr anchor="ctr"/>
          <a:lstStyle/>
          <a:p>
            <a:pPr algn="ctr" eaLnBrk="1" hangingPunct="1"/>
            <a:r>
              <a:rPr lang="it-IT" altLang="it-IT" sz="3600">
                <a:solidFill>
                  <a:schemeClr val="bg1"/>
                </a:solidFill>
              </a:rPr>
              <a:t>Bias and confounding</a:t>
            </a:r>
            <a:endParaRPr lang="en-US" altLang="it-IT"/>
          </a:p>
        </p:txBody>
      </p:sp>
      <p:sp>
        <p:nvSpPr>
          <p:cNvPr id="15362" name="Text Box 5">
            <a:extLst>
              <a:ext uri="{FF2B5EF4-FFF2-40B4-BE49-F238E27FC236}">
                <a16:creationId xmlns:a16="http://schemas.microsoft.com/office/drawing/2014/main" id="{C469FFFA-5026-39C1-40B3-EB92FDCD6373}"/>
              </a:ext>
            </a:extLst>
          </p:cNvPr>
          <p:cNvSpPr txBox="1">
            <a:spLocks noChangeArrowheads="1"/>
          </p:cNvSpPr>
          <p:nvPr/>
        </p:nvSpPr>
        <p:spPr bwMode="auto">
          <a:xfrm>
            <a:off x="3563938" y="4868863"/>
            <a:ext cx="237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it-IT" altLang="it-IT" sz="2400">
                <a:solidFill>
                  <a:srgbClr val="680036"/>
                </a:solidFill>
              </a:rPr>
              <a:t>Milena Maule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026">
            <a:extLst>
              <a:ext uri="{FF2B5EF4-FFF2-40B4-BE49-F238E27FC236}">
                <a16:creationId xmlns:a16="http://schemas.microsoft.com/office/drawing/2014/main" id="{8825B513-AA13-E59B-BB34-3C59AFED1FA4}"/>
              </a:ext>
            </a:extLst>
          </p:cNvPr>
          <p:cNvSpPr>
            <a:spLocks noGrp="1" noChangeArrowheads="1"/>
          </p:cNvSpPr>
          <p:nvPr>
            <p:ph type="title" idx="4294967295"/>
          </p:nvPr>
        </p:nvSpPr>
        <p:spPr>
          <a:xfrm>
            <a:off x="687388" y="990600"/>
            <a:ext cx="7772400" cy="1143000"/>
          </a:xfrm>
          <a:noFill/>
        </p:spPr>
        <p:txBody>
          <a:bodyPr lIns="90488" tIns="44450" rIns="90488" bIns="44450" anchor="ctr"/>
          <a:lstStyle/>
          <a:p>
            <a:r>
              <a:rPr lang="en-US" altLang="it-IT"/>
              <a:t>Why worry about confounding? </a:t>
            </a:r>
          </a:p>
        </p:txBody>
      </p:sp>
      <p:sp>
        <p:nvSpPr>
          <p:cNvPr id="39938" name="Rectangle 1027">
            <a:extLst>
              <a:ext uri="{FF2B5EF4-FFF2-40B4-BE49-F238E27FC236}">
                <a16:creationId xmlns:a16="http://schemas.microsoft.com/office/drawing/2014/main" id="{7381815E-8B96-2596-624C-9369FCFEAC8C}"/>
              </a:ext>
            </a:extLst>
          </p:cNvPr>
          <p:cNvSpPr>
            <a:spLocks noGrp="1" noChangeArrowheads="1"/>
          </p:cNvSpPr>
          <p:nvPr>
            <p:ph type="body" idx="4294967295"/>
          </p:nvPr>
        </p:nvSpPr>
        <p:spPr>
          <a:xfrm>
            <a:off x="381000" y="2349500"/>
            <a:ext cx="8229600" cy="3365500"/>
          </a:xfrm>
          <a:noFill/>
        </p:spPr>
        <p:txBody>
          <a:bodyPr lIns="90488" tIns="44450" rIns="90488" bIns="44450"/>
          <a:lstStyle/>
          <a:p>
            <a:pPr>
              <a:spcBef>
                <a:spcPct val="60000"/>
              </a:spcBef>
            </a:pPr>
            <a:endParaRPr lang="en-US" altLang="it-IT" sz="1600"/>
          </a:p>
          <a:p>
            <a:pPr>
              <a:spcBef>
                <a:spcPct val="60000"/>
              </a:spcBef>
            </a:pPr>
            <a:r>
              <a:rPr lang="en-US" altLang="it-IT" sz="3200"/>
              <a:t>Do seatbelts reduce crash injuries?</a:t>
            </a:r>
          </a:p>
        </p:txBody>
      </p:sp>
      <p:sp>
        <p:nvSpPr>
          <p:cNvPr id="39939" name="Line 1028">
            <a:extLst>
              <a:ext uri="{FF2B5EF4-FFF2-40B4-BE49-F238E27FC236}">
                <a16:creationId xmlns:a16="http://schemas.microsoft.com/office/drawing/2014/main" id="{7271CE29-77D6-76AB-E6F2-271295DCD49B}"/>
              </a:ext>
            </a:extLst>
          </p:cNvPr>
          <p:cNvSpPr>
            <a:spLocks noChangeShapeType="1"/>
          </p:cNvSpPr>
          <p:nvPr/>
        </p:nvSpPr>
        <p:spPr bwMode="auto">
          <a:xfrm flipH="1">
            <a:off x="2487613" y="4656138"/>
            <a:ext cx="1371600" cy="6858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9940" name="Line 1029">
            <a:extLst>
              <a:ext uri="{FF2B5EF4-FFF2-40B4-BE49-F238E27FC236}">
                <a16:creationId xmlns:a16="http://schemas.microsoft.com/office/drawing/2014/main" id="{7755AED1-3FD6-6BE0-2730-AF602C634BAA}"/>
              </a:ext>
            </a:extLst>
          </p:cNvPr>
          <p:cNvSpPr>
            <a:spLocks noChangeShapeType="1"/>
          </p:cNvSpPr>
          <p:nvPr/>
        </p:nvSpPr>
        <p:spPr bwMode="auto">
          <a:xfrm>
            <a:off x="5535613" y="4627563"/>
            <a:ext cx="1447800" cy="7620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9941" name="Line 1030">
            <a:extLst>
              <a:ext uri="{FF2B5EF4-FFF2-40B4-BE49-F238E27FC236}">
                <a16:creationId xmlns:a16="http://schemas.microsoft.com/office/drawing/2014/main" id="{D151F8CC-B151-C60E-6866-87197E0ABAB9}"/>
              </a:ext>
            </a:extLst>
          </p:cNvPr>
          <p:cNvSpPr>
            <a:spLocks noChangeShapeType="1"/>
          </p:cNvSpPr>
          <p:nvPr/>
        </p:nvSpPr>
        <p:spPr bwMode="auto">
          <a:xfrm>
            <a:off x="2868613" y="5922963"/>
            <a:ext cx="41148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9942" name="Text Box 1031">
            <a:extLst>
              <a:ext uri="{FF2B5EF4-FFF2-40B4-BE49-F238E27FC236}">
                <a16:creationId xmlns:a16="http://schemas.microsoft.com/office/drawing/2014/main" id="{9B379A76-28D3-D8D4-80F5-50B836EA935B}"/>
              </a:ext>
            </a:extLst>
          </p:cNvPr>
          <p:cNvSpPr txBox="1">
            <a:spLocks noChangeArrowheads="1"/>
          </p:cNvSpPr>
          <p:nvPr/>
        </p:nvSpPr>
        <p:spPr bwMode="auto">
          <a:xfrm>
            <a:off x="4497388" y="5800725"/>
            <a:ext cx="581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3200">
                <a:latin typeface="Times New Roman" panose="02020603050405020304" pitchFamily="18" charset="0"/>
              </a:rPr>
              <a:t>?</a:t>
            </a:r>
          </a:p>
        </p:txBody>
      </p:sp>
      <p:sp>
        <p:nvSpPr>
          <p:cNvPr id="39943" name="Text Box 1032">
            <a:extLst>
              <a:ext uri="{FF2B5EF4-FFF2-40B4-BE49-F238E27FC236}">
                <a16:creationId xmlns:a16="http://schemas.microsoft.com/office/drawing/2014/main" id="{46A5FC1F-7AE7-3914-28D0-9F6BFEA5F065}"/>
              </a:ext>
            </a:extLst>
          </p:cNvPr>
          <p:cNvSpPr txBox="1">
            <a:spLocks noChangeArrowheads="1"/>
          </p:cNvSpPr>
          <p:nvPr/>
        </p:nvSpPr>
        <p:spPr bwMode="auto">
          <a:xfrm>
            <a:off x="658813" y="5357813"/>
            <a:ext cx="2057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2800">
                <a:latin typeface="Times New Roman" panose="02020603050405020304" pitchFamily="18" charset="0"/>
              </a:rPr>
              <a:t>Wear seatbelts</a:t>
            </a:r>
          </a:p>
        </p:txBody>
      </p:sp>
      <p:sp>
        <p:nvSpPr>
          <p:cNvPr id="39944" name="Text Box 1033">
            <a:extLst>
              <a:ext uri="{FF2B5EF4-FFF2-40B4-BE49-F238E27FC236}">
                <a16:creationId xmlns:a16="http://schemas.microsoft.com/office/drawing/2014/main" id="{91BDDEFE-BEFD-F36E-5D1C-25A33C4688C9}"/>
              </a:ext>
            </a:extLst>
          </p:cNvPr>
          <p:cNvSpPr txBox="1">
            <a:spLocks noChangeArrowheads="1"/>
          </p:cNvSpPr>
          <p:nvPr/>
        </p:nvSpPr>
        <p:spPr bwMode="auto">
          <a:xfrm>
            <a:off x="3582988" y="4094163"/>
            <a:ext cx="2362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2800">
                <a:latin typeface="Times New Roman" panose="02020603050405020304" pitchFamily="18" charset="0"/>
              </a:rPr>
              <a:t>Risk taking attitude</a:t>
            </a:r>
          </a:p>
        </p:txBody>
      </p:sp>
      <p:sp>
        <p:nvSpPr>
          <p:cNvPr id="39945" name="Text Box 1034">
            <a:extLst>
              <a:ext uri="{FF2B5EF4-FFF2-40B4-BE49-F238E27FC236}">
                <a16:creationId xmlns:a16="http://schemas.microsoft.com/office/drawing/2014/main" id="{8D7A908E-828E-8525-0772-C7E4ED8121E0}"/>
              </a:ext>
            </a:extLst>
          </p:cNvPr>
          <p:cNvSpPr txBox="1">
            <a:spLocks noChangeArrowheads="1"/>
          </p:cNvSpPr>
          <p:nvPr/>
        </p:nvSpPr>
        <p:spPr bwMode="auto">
          <a:xfrm>
            <a:off x="7135813" y="5313363"/>
            <a:ext cx="18288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3600" b="1">
                <a:latin typeface="Times New Roman" panose="02020603050405020304" pitchFamily="18" charset="0"/>
                <a:cs typeface="Times New Roman" panose="02020603050405020304" pitchFamily="18" charset="0"/>
              </a:rPr>
              <a:t>↓</a:t>
            </a:r>
            <a:r>
              <a:rPr lang="en-US" altLang="it-IT" sz="2800">
                <a:latin typeface="Times New Roman" panose="02020603050405020304" pitchFamily="18" charset="0"/>
              </a:rPr>
              <a:t>Injured  in a crash</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E1C899DA-DC26-E699-B341-27F5F4640DF1}"/>
              </a:ext>
            </a:extLst>
          </p:cNvPr>
          <p:cNvSpPr>
            <a:spLocks noGrp="1" noChangeArrowheads="1"/>
          </p:cNvSpPr>
          <p:nvPr>
            <p:ph type="title" idx="4294967295"/>
          </p:nvPr>
        </p:nvSpPr>
        <p:spPr>
          <a:xfrm>
            <a:off x="831850" y="846138"/>
            <a:ext cx="7772400" cy="1143000"/>
          </a:xfrm>
          <a:noFill/>
        </p:spPr>
        <p:txBody>
          <a:bodyPr lIns="90488" tIns="44450" rIns="90488" bIns="44450" anchor="ctr"/>
          <a:lstStyle/>
          <a:p>
            <a:r>
              <a:rPr lang="en-US" altLang="it-IT"/>
              <a:t>Three questions</a:t>
            </a:r>
          </a:p>
        </p:txBody>
      </p:sp>
      <p:sp>
        <p:nvSpPr>
          <p:cNvPr id="41986" name="Rectangle 3">
            <a:extLst>
              <a:ext uri="{FF2B5EF4-FFF2-40B4-BE49-F238E27FC236}">
                <a16:creationId xmlns:a16="http://schemas.microsoft.com/office/drawing/2014/main" id="{3DB48BFA-0794-8621-D9B0-FCB1A792133E}"/>
              </a:ext>
            </a:extLst>
          </p:cNvPr>
          <p:cNvSpPr>
            <a:spLocks noGrp="1" noChangeArrowheads="1"/>
          </p:cNvSpPr>
          <p:nvPr>
            <p:ph type="body" idx="4294967295"/>
          </p:nvPr>
        </p:nvSpPr>
        <p:spPr>
          <a:xfrm>
            <a:off x="457200" y="2060575"/>
            <a:ext cx="8229600" cy="4114800"/>
          </a:xfrm>
          <a:noFill/>
        </p:spPr>
        <p:txBody>
          <a:bodyPr lIns="90488" tIns="44450" rIns="90488" bIns="44450"/>
          <a:lstStyle/>
          <a:p>
            <a:pPr marL="742950" indent="-742950">
              <a:spcBef>
                <a:spcPct val="60000"/>
              </a:spcBef>
              <a:buFont typeface="Arial Narrow" panose="020B0604020202020204" pitchFamily="34" charset="0"/>
              <a:buAutoNum type="arabicPeriod"/>
            </a:pPr>
            <a:r>
              <a:rPr lang="en-US" altLang="it-IT" sz="2800"/>
              <a:t>What comparison should we make according to the counterfactual model?</a:t>
            </a:r>
          </a:p>
          <a:p>
            <a:pPr marL="742950" indent="-742950">
              <a:spcBef>
                <a:spcPts val="1200"/>
              </a:spcBef>
              <a:buFont typeface="Arial Narrow" panose="020B0604020202020204" pitchFamily="34" charset="0"/>
              <a:buAutoNum type="arabicPeriod"/>
            </a:pPr>
            <a:r>
              <a:rPr lang="en-US" altLang="it-IT" sz="2800"/>
              <a:t>What comparison will we make instead (i.e., what substitute population will we use for the comparison)?  </a:t>
            </a:r>
          </a:p>
          <a:p>
            <a:pPr marL="742950" indent="-742950">
              <a:spcBef>
                <a:spcPts val="1200"/>
              </a:spcBef>
              <a:buFont typeface="Arial Narrow" panose="020B0604020202020204" pitchFamily="34" charset="0"/>
              <a:buAutoNum type="arabicPeriod"/>
            </a:pPr>
            <a:r>
              <a:rPr lang="en-US" altLang="it-IT" sz="2800"/>
              <a:t>How likely is this substitute population to show us what will happen in the exposed population without its exposure?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B310A3B5-EB36-22F7-5E19-3126D93AF5D0}"/>
              </a:ext>
            </a:extLst>
          </p:cNvPr>
          <p:cNvSpPr>
            <a:spLocks noGrp="1" noChangeArrowheads="1"/>
          </p:cNvSpPr>
          <p:nvPr>
            <p:ph type="title" idx="4294967295"/>
          </p:nvPr>
        </p:nvSpPr>
        <p:spPr>
          <a:xfrm>
            <a:off x="831850" y="990600"/>
            <a:ext cx="7772400" cy="1143000"/>
          </a:xfrm>
          <a:noFill/>
        </p:spPr>
        <p:txBody>
          <a:bodyPr lIns="90488" tIns="44450" rIns="90488" bIns="44450" anchor="ctr"/>
          <a:lstStyle/>
          <a:p>
            <a:r>
              <a:rPr lang="en-US" altLang="it-IT"/>
              <a:t>Conventional perspective</a:t>
            </a:r>
          </a:p>
        </p:txBody>
      </p:sp>
      <p:sp>
        <p:nvSpPr>
          <p:cNvPr id="44034" name="Rectangle 3">
            <a:extLst>
              <a:ext uri="{FF2B5EF4-FFF2-40B4-BE49-F238E27FC236}">
                <a16:creationId xmlns:a16="http://schemas.microsoft.com/office/drawing/2014/main" id="{E4CEB7B2-00A3-BB19-D816-58C222B91A25}"/>
              </a:ext>
            </a:extLst>
          </p:cNvPr>
          <p:cNvSpPr>
            <a:spLocks noGrp="1" noChangeArrowheads="1"/>
          </p:cNvSpPr>
          <p:nvPr>
            <p:ph type="body" idx="4294967295"/>
          </p:nvPr>
        </p:nvSpPr>
        <p:spPr>
          <a:xfrm>
            <a:off x="1174750" y="2770188"/>
            <a:ext cx="7069138" cy="3467100"/>
          </a:xfrm>
          <a:noFill/>
        </p:spPr>
        <p:txBody>
          <a:bodyPr lIns="90488" tIns="44450" rIns="90488" bIns="44450"/>
          <a:lstStyle/>
          <a:p>
            <a:pPr>
              <a:spcBef>
                <a:spcPct val="50000"/>
              </a:spcBef>
              <a:buFont typeface="Wingdings" pitchFamily="2" charset="2"/>
              <a:buNone/>
            </a:pPr>
            <a:r>
              <a:rPr lang="en-US" altLang="it-IT" sz="3200"/>
              <a:t>	Confounding:  “mixing of effects”</a:t>
            </a:r>
          </a:p>
          <a:p>
            <a:pPr>
              <a:spcBef>
                <a:spcPct val="40000"/>
              </a:spcBef>
              <a:buFont typeface="Wingdings" pitchFamily="2" charset="2"/>
              <a:buNone/>
            </a:pPr>
            <a:r>
              <a:rPr lang="en-US" altLang="it-IT" sz="3200"/>
              <a:t>	Some </a:t>
            </a:r>
            <a:r>
              <a:rPr lang="en-US" altLang="it-IT" sz="3200">
                <a:solidFill>
                  <a:schemeClr val="tx2"/>
                </a:solidFill>
              </a:rPr>
              <a:t>other risk factor </a:t>
            </a:r>
            <a:r>
              <a:rPr lang="en-US" altLang="it-IT" sz="3200"/>
              <a:t>may be responsible for at least some of the association under investigation.</a:t>
            </a:r>
          </a:p>
          <a:p>
            <a:pPr>
              <a:spcBef>
                <a:spcPct val="50000"/>
              </a:spcBef>
              <a:buFont typeface="Wingdings" pitchFamily="2" charset="2"/>
              <a:buNone/>
            </a:pPr>
            <a:r>
              <a:rPr lang="en-US" altLang="it-IT" sz="3200"/>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A2507DB8-5A3D-ABD2-6596-E7E61411246E}"/>
              </a:ext>
            </a:extLst>
          </p:cNvPr>
          <p:cNvSpPr>
            <a:spLocks noGrp="1" noChangeArrowheads="1"/>
          </p:cNvSpPr>
          <p:nvPr>
            <p:ph type="title" idx="4294967295"/>
          </p:nvPr>
        </p:nvSpPr>
        <p:spPr>
          <a:xfrm>
            <a:off x="760413" y="917575"/>
            <a:ext cx="7772400" cy="1143000"/>
          </a:xfrm>
          <a:noFill/>
        </p:spPr>
        <p:txBody>
          <a:bodyPr lIns="90488" tIns="44450" rIns="90488" bIns="44450" anchor="ctr"/>
          <a:lstStyle/>
          <a:p>
            <a:r>
              <a:rPr lang="en-US" altLang="it-IT"/>
              <a:t>Common confounders</a:t>
            </a:r>
          </a:p>
        </p:txBody>
      </p:sp>
      <p:sp>
        <p:nvSpPr>
          <p:cNvPr id="46082" name="Rectangle 3">
            <a:extLst>
              <a:ext uri="{FF2B5EF4-FFF2-40B4-BE49-F238E27FC236}">
                <a16:creationId xmlns:a16="http://schemas.microsoft.com/office/drawing/2014/main" id="{CBD0E2C8-C230-56D5-D2B8-1DD8CDF8DBB0}"/>
              </a:ext>
            </a:extLst>
          </p:cNvPr>
          <p:cNvSpPr>
            <a:spLocks noGrp="1" noChangeArrowheads="1"/>
          </p:cNvSpPr>
          <p:nvPr>
            <p:ph type="body" idx="4294967295"/>
          </p:nvPr>
        </p:nvSpPr>
        <p:spPr>
          <a:xfrm>
            <a:off x="1049338" y="2636838"/>
            <a:ext cx="7626350" cy="3887787"/>
          </a:xfrm>
          <a:noFill/>
        </p:spPr>
        <p:txBody>
          <a:bodyPr lIns="90488" tIns="44450" rIns="90488" bIns="44450"/>
          <a:lstStyle/>
          <a:p>
            <a:pPr>
              <a:spcBef>
                <a:spcPct val="50000"/>
              </a:spcBef>
            </a:pPr>
            <a:r>
              <a:rPr lang="en-US" altLang="it-IT" sz="3200"/>
              <a:t>Age - e.g., exposed persons are older</a:t>
            </a:r>
          </a:p>
          <a:p>
            <a:pPr>
              <a:spcBef>
                <a:spcPct val="50000"/>
              </a:spcBef>
            </a:pPr>
            <a:r>
              <a:rPr lang="en-US" altLang="it-IT" sz="3200"/>
              <a:t>Sex - e.g., more exposure in men</a:t>
            </a:r>
          </a:p>
          <a:p>
            <a:pPr>
              <a:spcBef>
                <a:spcPct val="50000"/>
              </a:spcBef>
            </a:pPr>
            <a:r>
              <a:rPr lang="en-US" altLang="it-IT" sz="3200"/>
              <a:t>Risk factors - more exposed persons (or unexposed) smoke(-), exercise(+), eat vegetables(+), use drugs(-), . .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215AAECA-874A-B948-3C09-DBEFADD86BB3}"/>
              </a:ext>
            </a:extLst>
          </p:cNvPr>
          <p:cNvSpPr>
            <a:spLocks noGrp="1" noChangeArrowheads="1"/>
          </p:cNvSpPr>
          <p:nvPr>
            <p:ph type="title"/>
          </p:nvPr>
        </p:nvSpPr>
        <p:spPr>
          <a:xfrm>
            <a:off x="914400" y="762000"/>
            <a:ext cx="8001000" cy="866775"/>
          </a:xfrm>
        </p:spPr>
        <p:txBody>
          <a:bodyPr/>
          <a:lstStyle/>
          <a:p>
            <a:r>
              <a:rPr lang="en-US" altLang="it-IT"/>
              <a:t>Example: age</a:t>
            </a:r>
          </a:p>
        </p:txBody>
      </p:sp>
      <p:graphicFrame>
        <p:nvGraphicFramePr>
          <p:cNvPr id="48130" name="Object 3">
            <a:extLst>
              <a:ext uri="{FF2B5EF4-FFF2-40B4-BE49-F238E27FC236}">
                <a16:creationId xmlns:a16="http://schemas.microsoft.com/office/drawing/2014/main" id="{476D892F-9E3B-6EE7-B078-2107C26562A7}"/>
              </a:ext>
            </a:extLst>
          </p:cNvPr>
          <p:cNvGraphicFramePr>
            <a:graphicFrameLocks noGrp="1" noChangeAspect="1"/>
          </p:cNvGraphicFramePr>
          <p:nvPr>
            <p:ph sz="half" idx="1"/>
          </p:nvPr>
        </p:nvGraphicFramePr>
        <p:xfrm>
          <a:off x="1016000" y="1611313"/>
          <a:ext cx="7056438" cy="1570037"/>
        </p:xfrm>
        <a:graphic>
          <a:graphicData uri="http://schemas.openxmlformats.org/presentationml/2006/ole">
            <mc:AlternateContent xmlns:mc="http://schemas.openxmlformats.org/markup-compatibility/2006">
              <mc:Choice xmlns:v="urn:schemas-microsoft-com:vml" Requires="v">
                <p:oleObj name="Foglio di lavoro" r:id="rId3" imgW="4419600" imgH="990600" progId="Excel.Sheet.8">
                  <p:embed/>
                </p:oleObj>
              </mc:Choice>
              <mc:Fallback>
                <p:oleObj name="Foglio di lavoro" r:id="rId3" imgW="4419600" imgH="990600"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0" y="1611313"/>
                        <a:ext cx="7056438"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3332" name="Text Box 4">
            <a:extLst>
              <a:ext uri="{FF2B5EF4-FFF2-40B4-BE49-F238E27FC236}">
                <a16:creationId xmlns:a16="http://schemas.microsoft.com/office/drawing/2014/main" id="{42D23045-B003-4DAD-DEBC-115E2A1A7DBF}"/>
              </a:ext>
            </a:extLst>
          </p:cNvPr>
          <p:cNvSpPr txBox="1">
            <a:spLocks noChangeArrowheads="1"/>
          </p:cNvSpPr>
          <p:nvPr/>
        </p:nvSpPr>
        <p:spPr bwMode="auto">
          <a:xfrm>
            <a:off x="738188" y="3441700"/>
            <a:ext cx="4176712"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Exposure prevalence is higher among those aged less than 60 (66% vs. 33%)</a:t>
            </a:r>
          </a:p>
          <a:p>
            <a:pPr>
              <a:spcBef>
                <a:spcPct val="50000"/>
              </a:spcBef>
              <a:buClrTx/>
              <a:buFontTx/>
              <a:buNone/>
            </a:pPr>
            <a:r>
              <a:rPr lang="en-US" altLang="it-IT" sz="2400"/>
              <a:t>Risk of the disease is higher among older subjects (40% vs 10%). </a:t>
            </a:r>
          </a:p>
        </p:txBody>
      </p:sp>
      <p:graphicFrame>
        <p:nvGraphicFramePr>
          <p:cNvPr id="483333" name="Object 5">
            <a:extLst>
              <a:ext uri="{FF2B5EF4-FFF2-40B4-BE49-F238E27FC236}">
                <a16:creationId xmlns:a16="http://schemas.microsoft.com/office/drawing/2014/main" id="{7B0359C1-2B44-8E01-0D97-A6B187C42B9D}"/>
              </a:ext>
            </a:extLst>
          </p:cNvPr>
          <p:cNvGraphicFramePr>
            <a:graphicFrameLocks noGrp="1" noChangeAspect="1"/>
          </p:cNvGraphicFramePr>
          <p:nvPr>
            <p:ph sz="half" idx="2"/>
          </p:nvPr>
        </p:nvGraphicFramePr>
        <p:xfrm>
          <a:off x="5692775" y="3708400"/>
          <a:ext cx="2713038" cy="1757363"/>
        </p:xfrm>
        <a:graphic>
          <a:graphicData uri="http://schemas.openxmlformats.org/presentationml/2006/ole">
            <mc:AlternateContent xmlns:mc="http://schemas.openxmlformats.org/markup-compatibility/2006">
              <mc:Choice xmlns:v="urn:schemas-microsoft-com:vml" Requires="v">
                <p:oleObj name="Foglio di lavoro" r:id="rId5" imgW="1524000" imgH="990600" progId="Excel.Sheet.8">
                  <p:embed/>
                </p:oleObj>
              </mc:Choice>
              <mc:Fallback>
                <p:oleObj name="Foglio di lavoro" r:id="rId5" imgW="1524000" imgH="9906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2775" y="3708400"/>
                        <a:ext cx="2713038" cy="175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3332"/>
                                        </p:tgtEl>
                                        <p:attrNameLst>
                                          <p:attrName>style.visibility</p:attrName>
                                        </p:attrNameLst>
                                      </p:cBhvr>
                                      <p:to>
                                        <p:strVal val="visible"/>
                                      </p:to>
                                    </p:set>
                                    <p:anim calcmode="lin" valueType="num">
                                      <p:cBhvr additive="base">
                                        <p:cTn id="7" dur="500" fill="hold"/>
                                        <p:tgtEl>
                                          <p:spTgt spid="483332"/>
                                        </p:tgtEl>
                                        <p:attrNameLst>
                                          <p:attrName>ppt_x</p:attrName>
                                        </p:attrNameLst>
                                      </p:cBhvr>
                                      <p:tavLst>
                                        <p:tav tm="0">
                                          <p:val>
                                            <p:strVal val="#ppt_x"/>
                                          </p:val>
                                        </p:tav>
                                        <p:tav tm="100000">
                                          <p:val>
                                            <p:strVal val="#ppt_x"/>
                                          </p:val>
                                        </p:tav>
                                      </p:tavLst>
                                    </p:anim>
                                    <p:anim calcmode="lin" valueType="num">
                                      <p:cBhvr additive="base">
                                        <p:cTn id="8" dur="500" fill="hold"/>
                                        <p:tgtEl>
                                          <p:spTgt spid="48333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3333"/>
                                        </p:tgtEl>
                                        <p:attrNameLst>
                                          <p:attrName>style.visibility</p:attrName>
                                        </p:attrNameLst>
                                      </p:cBhvr>
                                      <p:to>
                                        <p:strVal val="visible"/>
                                      </p:to>
                                    </p:set>
                                    <p:anim calcmode="lin" valueType="num">
                                      <p:cBhvr additive="base">
                                        <p:cTn id="13" dur="500" fill="hold"/>
                                        <p:tgtEl>
                                          <p:spTgt spid="483333"/>
                                        </p:tgtEl>
                                        <p:attrNameLst>
                                          <p:attrName>ppt_x</p:attrName>
                                        </p:attrNameLst>
                                      </p:cBhvr>
                                      <p:tavLst>
                                        <p:tav tm="0">
                                          <p:val>
                                            <p:strVal val="#ppt_x"/>
                                          </p:val>
                                        </p:tav>
                                        <p:tav tm="100000">
                                          <p:val>
                                            <p:strVal val="#ppt_x"/>
                                          </p:val>
                                        </p:tav>
                                      </p:tavLst>
                                    </p:anim>
                                    <p:anim calcmode="lin" valueType="num">
                                      <p:cBhvr additive="base">
                                        <p:cTn id="14" dur="500" fill="hold"/>
                                        <p:tgtEl>
                                          <p:spTgt spid="4833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2">
            <a:extLst>
              <a:ext uri="{FF2B5EF4-FFF2-40B4-BE49-F238E27FC236}">
                <a16:creationId xmlns:a16="http://schemas.microsoft.com/office/drawing/2014/main" id="{197B7D9C-022A-5A75-04CF-B662850E201A}"/>
              </a:ext>
            </a:extLst>
          </p:cNvPr>
          <p:cNvSpPr txBox="1">
            <a:spLocks noChangeArrowheads="1"/>
          </p:cNvSpPr>
          <p:nvPr/>
        </p:nvSpPr>
        <p:spPr bwMode="auto">
          <a:xfrm>
            <a:off x="755650" y="2133600"/>
            <a:ext cx="8064500"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nSpc>
                <a:spcPct val="80000"/>
              </a:lnSpc>
              <a:spcBef>
                <a:spcPct val="30000"/>
              </a:spcBef>
              <a:buClrTx/>
              <a:buFontTx/>
              <a:buNone/>
            </a:pPr>
            <a:r>
              <a:rPr lang="it-IT" altLang="it-IT" sz="2800">
                <a:solidFill>
                  <a:schemeClr val="tx2"/>
                </a:solidFill>
              </a:rPr>
              <a:t>1. It must be predictive of occurrence of disease: causality not needed</a:t>
            </a:r>
          </a:p>
          <a:p>
            <a:pPr>
              <a:lnSpc>
                <a:spcPct val="80000"/>
              </a:lnSpc>
              <a:spcBef>
                <a:spcPct val="30000"/>
              </a:spcBef>
              <a:buClrTx/>
              <a:buFontTx/>
              <a:buNone/>
            </a:pPr>
            <a:r>
              <a:rPr lang="it-IT" altLang="it-IT" sz="2800">
                <a:solidFill>
                  <a:schemeClr val="tx2"/>
                </a:solidFill>
              </a:rPr>
              <a:t>A correlate of a causal factor is identified as a confounder, e.g. </a:t>
            </a:r>
          </a:p>
          <a:p>
            <a:pPr lvl="1">
              <a:lnSpc>
                <a:spcPct val="80000"/>
              </a:lnSpc>
              <a:spcBef>
                <a:spcPct val="30000"/>
              </a:spcBef>
              <a:buFontTx/>
              <a:buNone/>
            </a:pPr>
            <a:r>
              <a:rPr lang="it-IT" altLang="it-IT">
                <a:solidFill>
                  <a:schemeClr val="tx2"/>
                </a:solidFill>
              </a:rPr>
              <a:t>- age (indicator of biological changes)</a:t>
            </a:r>
          </a:p>
          <a:p>
            <a:pPr lvl="1">
              <a:lnSpc>
                <a:spcPct val="80000"/>
              </a:lnSpc>
              <a:spcBef>
                <a:spcPct val="30000"/>
              </a:spcBef>
              <a:buFontTx/>
              <a:buChar char="-"/>
            </a:pPr>
            <a:r>
              <a:rPr lang="it-IT" altLang="it-IT">
                <a:solidFill>
                  <a:schemeClr val="tx2"/>
                </a:solidFill>
              </a:rPr>
              <a:t> SES</a:t>
            </a:r>
          </a:p>
          <a:p>
            <a:pPr lvl="1">
              <a:lnSpc>
                <a:spcPct val="80000"/>
              </a:lnSpc>
              <a:spcBef>
                <a:spcPct val="30000"/>
              </a:spcBef>
              <a:buFontTx/>
              <a:buNone/>
            </a:pPr>
            <a:endParaRPr lang="it-IT" altLang="it-IT">
              <a:solidFill>
                <a:schemeClr val="tx2"/>
              </a:solidFill>
            </a:endParaRPr>
          </a:p>
          <a:p>
            <a:pPr>
              <a:lnSpc>
                <a:spcPct val="80000"/>
              </a:lnSpc>
              <a:spcBef>
                <a:spcPct val="30000"/>
              </a:spcBef>
              <a:buClrTx/>
              <a:buFontTx/>
              <a:buNone/>
            </a:pPr>
            <a:r>
              <a:rPr lang="it-IT" altLang="it-IT" sz="2800">
                <a:solidFill>
                  <a:schemeClr val="tx2"/>
                </a:solidFill>
              </a:rPr>
              <a:t>2. It must be associated with the exposure under study in the source population</a:t>
            </a:r>
          </a:p>
        </p:txBody>
      </p:sp>
      <p:sp>
        <p:nvSpPr>
          <p:cNvPr id="514051" name="Rectangle 3">
            <a:extLst>
              <a:ext uri="{FF2B5EF4-FFF2-40B4-BE49-F238E27FC236}">
                <a16:creationId xmlns:a16="http://schemas.microsoft.com/office/drawing/2014/main" id="{C95E2DD0-B5AB-4533-1DFF-9C0B4E72FB27}"/>
              </a:ext>
            </a:extLst>
          </p:cNvPr>
          <p:cNvSpPr>
            <a:spLocks noChangeArrowheads="1"/>
          </p:cNvSpPr>
          <p:nvPr/>
        </p:nvSpPr>
        <p:spPr bwMode="auto">
          <a:xfrm>
            <a:off x="914400" y="762000"/>
            <a:ext cx="8001000" cy="1143000"/>
          </a:xfrm>
          <a:prstGeom prst="rect">
            <a:avLst/>
          </a:prstGeom>
          <a:noFill/>
          <a:ln>
            <a:noFill/>
          </a:ln>
          <a:effectLst/>
        </p:spPr>
        <p:txBody>
          <a:bodyPr anchor="ctr"/>
          <a:lstStyle>
            <a:lvl1pPr algn="l">
              <a:lnSpc>
                <a:spcPct val="90000"/>
              </a:lnSpc>
              <a:defRPr sz="3600" b="1">
                <a:solidFill>
                  <a:schemeClr val="tx2"/>
                </a:solidFill>
                <a:latin typeface="Arial" panose="020B0604020202020204" pitchFamily="34" charset="0"/>
              </a:defRPr>
            </a:lvl1pPr>
            <a:lvl2pPr algn="l">
              <a:lnSpc>
                <a:spcPct val="90000"/>
              </a:lnSpc>
              <a:defRPr sz="3600" b="1">
                <a:solidFill>
                  <a:schemeClr val="tx2"/>
                </a:solidFill>
                <a:latin typeface="Arial" panose="020B0604020202020204" pitchFamily="34" charset="0"/>
              </a:defRPr>
            </a:lvl2pPr>
            <a:lvl3pPr algn="l">
              <a:lnSpc>
                <a:spcPct val="90000"/>
              </a:lnSpc>
              <a:defRPr sz="3600" b="1">
                <a:solidFill>
                  <a:schemeClr val="tx2"/>
                </a:solidFill>
                <a:latin typeface="Arial" panose="020B0604020202020204" pitchFamily="34" charset="0"/>
              </a:defRPr>
            </a:lvl3pPr>
            <a:lvl4pPr algn="l">
              <a:lnSpc>
                <a:spcPct val="90000"/>
              </a:lnSpc>
              <a:defRPr sz="3600" b="1">
                <a:solidFill>
                  <a:schemeClr val="tx2"/>
                </a:solidFill>
                <a:latin typeface="Arial" panose="020B0604020202020204" pitchFamily="34" charset="0"/>
              </a:defRPr>
            </a:lvl4pPr>
            <a:lvl5pPr algn="l">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a:defRPr/>
            </a:pPr>
            <a:r>
              <a:rPr lang="en-GB" altLang="it-GB" sz="3200" dirty="0">
                <a:solidFill>
                  <a:schemeClr val="accent1"/>
                </a:solidFill>
                <a:latin typeface="+mj-lt"/>
                <a:ea typeface="+mj-ea"/>
                <a:cs typeface="+mj-cs"/>
              </a:rPr>
              <a:t>Definition of a confounder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2">
            <a:extLst>
              <a:ext uri="{FF2B5EF4-FFF2-40B4-BE49-F238E27FC236}">
                <a16:creationId xmlns:a16="http://schemas.microsoft.com/office/drawing/2014/main" id="{58DFDDC6-1BD6-84AA-F15B-3281A4EC96B7}"/>
              </a:ext>
            </a:extLst>
          </p:cNvPr>
          <p:cNvSpPr txBox="1">
            <a:spLocks noChangeArrowheads="1"/>
          </p:cNvSpPr>
          <p:nvPr/>
        </p:nvSpPr>
        <p:spPr bwMode="auto">
          <a:xfrm>
            <a:off x="755650" y="1773238"/>
            <a:ext cx="8064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nSpc>
                <a:spcPct val="80000"/>
              </a:lnSpc>
              <a:spcBef>
                <a:spcPct val="30000"/>
              </a:spcBef>
              <a:buClrTx/>
              <a:buFontTx/>
              <a:buNone/>
            </a:pPr>
            <a:r>
              <a:rPr lang="it-IT" altLang="it-IT" sz="2800">
                <a:solidFill>
                  <a:schemeClr val="tx2"/>
                </a:solidFill>
              </a:rPr>
              <a:t>3. </a:t>
            </a:r>
            <a:r>
              <a:rPr lang="en-US" altLang="it-IT" sz="2800">
                <a:solidFill>
                  <a:schemeClr val="tx2"/>
                </a:solidFill>
              </a:rPr>
              <a:t>The potential confounder must not be an intermediate step in the causal pathway between exposure and disease, e.g.</a:t>
            </a:r>
          </a:p>
          <a:p>
            <a:pPr>
              <a:lnSpc>
                <a:spcPct val="80000"/>
              </a:lnSpc>
              <a:spcBef>
                <a:spcPct val="30000"/>
              </a:spcBef>
              <a:buClrTx/>
              <a:buFontTx/>
              <a:buNone/>
            </a:pPr>
            <a:endParaRPr lang="en-US" altLang="it-IT" sz="2800">
              <a:solidFill>
                <a:schemeClr val="tx2"/>
              </a:solidFill>
            </a:endParaRPr>
          </a:p>
          <a:p>
            <a:pPr>
              <a:spcBef>
                <a:spcPct val="50000"/>
              </a:spcBef>
              <a:buClrTx/>
              <a:buFontTx/>
              <a:buNone/>
            </a:pPr>
            <a:r>
              <a:rPr lang="it-IT" altLang="it-IT" sz="2400">
                <a:solidFill>
                  <a:schemeClr val="tx2"/>
                </a:solidFill>
              </a:rPr>
              <a:t>Moderate alcohol 			level of 	      risk of consumption 				HDL 		      MI</a:t>
            </a:r>
          </a:p>
          <a:p>
            <a:pPr>
              <a:lnSpc>
                <a:spcPct val="80000"/>
              </a:lnSpc>
              <a:spcBef>
                <a:spcPct val="30000"/>
              </a:spcBef>
              <a:buClrTx/>
              <a:buFontTx/>
              <a:buNone/>
            </a:pPr>
            <a:endParaRPr lang="en-US" altLang="it-IT" sz="2400">
              <a:solidFill>
                <a:schemeClr val="tx2"/>
              </a:solidFill>
            </a:endParaRPr>
          </a:p>
          <a:p>
            <a:pPr>
              <a:lnSpc>
                <a:spcPct val="80000"/>
              </a:lnSpc>
              <a:spcBef>
                <a:spcPct val="30000"/>
              </a:spcBef>
              <a:buClrTx/>
              <a:buFontTx/>
              <a:buNone/>
            </a:pPr>
            <a:r>
              <a:rPr lang="en-US" altLang="it-IT" sz="2800">
                <a:solidFill>
                  <a:schemeClr val="tx2"/>
                </a:solidFill>
              </a:rPr>
              <a:t>No mixing of effects, but only one effect.</a:t>
            </a:r>
          </a:p>
          <a:p>
            <a:pPr>
              <a:lnSpc>
                <a:spcPct val="80000"/>
              </a:lnSpc>
              <a:spcBef>
                <a:spcPct val="30000"/>
              </a:spcBef>
              <a:buClrTx/>
              <a:buFontTx/>
              <a:buNone/>
            </a:pPr>
            <a:r>
              <a:rPr lang="en-US" altLang="it-IT" sz="2800">
                <a:solidFill>
                  <a:schemeClr val="tx2"/>
                </a:solidFill>
              </a:rPr>
              <a:t>Controlling for an intermediate factor will make it impossible to measure this effect.</a:t>
            </a:r>
            <a:endParaRPr lang="it-IT" altLang="it-IT" sz="2800">
              <a:solidFill>
                <a:schemeClr val="tx2"/>
              </a:solidFill>
            </a:endParaRPr>
          </a:p>
        </p:txBody>
      </p:sp>
      <p:sp>
        <p:nvSpPr>
          <p:cNvPr id="561155" name="Rectangle 3">
            <a:extLst>
              <a:ext uri="{FF2B5EF4-FFF2-40B4-BE49-F238E27FC236}">
                <a16:creationId xmlns:a16="http://schemas.microsoft.com/office/drawing/2014/main" id="{64B30843-021D-098C-AB36-3E2AD243245D}"/>
              </a:ext>
            </a:extLst>
          </p:cNvPr>
          <p:cNvSpPr>
            <a:spLocks noChangeArrowheads="1"/>
          </p:cNvSpPr>
          <p:nvPr/>
        </p:nvSpPr>
        <p:spPr bwMode="auto">
          <a:xfrm>
            <a:off x="914400" y="762000"/>
            <a:ext cx="8001000" cy="1143000"/>
          </a:xfrm>
          <a:prstGeom prst="rect">
            <a:avLst/>
          </a:prstGeom>
          <a:noFill/>
          <a:ln>
            <a:noFill/>
          </a:ln>
          <a:effectLst/>
        </p:spPr>
        <p:txBody>
          <a:bodyPr anchor="ctr"/>
          <a:lstStyle>
            <a:lvl1pPr algn="l">
              <a:lnSpc>
                <a:spcPct val="90000"/>
              </a:lnSpc>
              <a:defRPr sz="3600" b="1">
                <a:solidFill>
                  <a:schemeClr val="tx2"/>
                </a:solidFill>
                <a:latin typeface="Arial" panose="020B0604020202020204" pitchFamily="34" charset="0"/>
              </a:defRPr>
            </a:lvl1pPr>
            <a:lvl2pPr algn="l">
              <a:lnSpc>
                <a:spcPct val="90000"/>
              </a:lnSpc>
              <a:defRPr sz="3600" b="1">
                <a:solidFill>
                  <a:schemeClr val="tx2"/>
                </a:solidFill>
                <a:latin typeface="Arial" panose="020B0604020202020204" pitchFamily="34" charset="0"/>
              </a:defRPr>
            </a:lvl2pPr>
            <a:lvl3pPr algn="l">
              <a:lnSpc>
                <a:spcPct val="90000"/>
              </a:lnSpc>
              <a:defRPr sz="3600" b="1">
                <a:solidFill>
                  <a:schemeClr val="tx2"/>
                </a:solidFill>
                <a:latin typeface="Arial" panose="020B0604020202020204" pitchFamily="34" charset="0"/>
              </a:defRPr>
            </a:lvl3pPr>
            <a:lvl4pPr algn="l">
              <a:lnSpc>
                <a:spcPct val="90000"/>
              </a:lnSpc>
              <a:defRPr sz="3600" b="1">
                <a:solidFill>
                  <a:schemeClr val="tx2"/>
                </a:solidFill>
                <a:latin typeface="Arial" panose="020B0604020202020204" pitchFamily="34" charset="0"/>
              </a:defRPr>
            </a:lvl4pPr>
            <a:lvl5pPr algn="l">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a:defRPr/>
            </a:pPr>
            <a:r>
              <a:rPr lang="en-GB" altLang="it-GB" sz="3200" dirty="0">
                <a:solidFill>
                  <a:schemeClr val="accent1"/>
                </a:solidFill>
                <a:latin typeface="+mj-lt"/>
                <a:ea typeface="+mj-ea"/>
                <a:cs typeface="+mj-cs"/>
              </a:rPr>
              <a:t>Definition of a confounder (cont.)</a:t>
            </a:r>
          </a:p>
        </p:txBody>
      </p:sp>
      <p:sp>
        <p:nvSpPr>
          <p:cNvPr id="60419" name="Line 4">
            <a:extLst>
              <a:ext uri="{FF2B5EF4-FFF2-40B4-BE49-F238E27FC236}">
                <a16:creationId xmlns:a16="http://schemas.microsoft.com/office/drawing/2014/main" id="{DA161B12-0FD9-50BC-9EE3-2D142EFE1B0D}"/>
              </a:ext>
            </a:extLst>
          </p:cNvPr>
          <p:cNvSpPr>
            <a:spLocks noChangeShapeType="1"/>
          </p:cNvSpPr>
          <p:nvPr/>
        </p:nvSpPr>
        <p:spPr bwMode="auto">
          <a:xfrm flipV="1">
            <a:off x="5292725" y="3527425"/>
            <a:ext cx="0" cy="40005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0420" name="Line 5">
            <a:extLst>
              <a:ext uri="{FF2B5EF4-FFF2-40B4-BE49-F238E27FC236}">
                <a16:creationId xmlns:a16="http://schemas.microsoft.com/office/drawing/2014/main" id="{05C864EC-1D5C-FB19-1168-6CE10032CA05}"/>
              </a:ext>
            </a:extLst>
          </p:cNvPr>
          <p:cNvSpPr>
            <a:spLocks noChangeShapeType="1"/>
          </p:cNvSpPr>
          <p:nvPr/>
        </p:nvSpPr>
        <p:spPr bwMode="auto">
          <a:xfrm>
            <a:off x="7667625" y="3570288"/>
            <a:ext cx="0" cy="40005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0421" name="Line 6">
            <a:extLst>
              <a:ext uri="{FF2B5EF4-FFF2-40B4-BE49-F238E27FC236}">
                <a16:creationId xmlns:a16="http://schemas.microsoft.com/office/drawing/2014/main" id="{FD809BBD-86F5-DD3E-3103-73CB1323B923}"/>
              </a:ext>
            </a:extLst>
          </p:cNvPr>
          <p:cNvSpPr>
            <a:spLocks noChangeShapeType="1"/>
          </p:cNvSpPr>
          <p:nvPr/>
        </p:nvSpPr>
        <p:spPr bwMode="auto">
          <a:xfrm>
            <a:off x="3635375" y="3716338"/>
            <a:ext cx="1524000" cy="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0422" name="Line 7">
            <a:extLst>
              <a:ext uri="{FF2B5EF4-FFF2-40B4-BE49-F238E27FC236}">
                <a16:creationId xmlns:a16="http://schemas.microsoft.com/office/drawing/2014/main" id="{632872D7-E0E5-5135-EE28-C2299750BA9F}"/>
              </a:ext>
            </a:extLst>
          </p:cNvPr>
          <p:cNvSpPr>
            <a:spLocks noChangeShapeType="1"/>
          </p:cNvSpPr>
          <p:nvPr/>
        </p:nvSpPr>
        <p:spPr bwMode="auto">
          <a:xfrm>
            <a:off x="6516688" y="3716338"/>
            <a:ext cx="812800" cy="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extLst>
      <p:ext uri="{BB962C8B-B14F-4D97-AF65-F5344CB8AC3E}">
        <p14:creationId xmlns:p14="http://schemas.microsoft.com/office/powerpoint/2010/main" val="3554338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2">
            <a:extLst>
              <a:ext uri="{FF2B5EF4-FFF2-40B4-BE49-F238E27FC236}">
                <a16:creationId xmlns:a16="http://schemas.microsoft.com/office/drawing/2014/main" id="{58DFDDC6-1BD6-84AA-F15B-3281A4EC96B7}"/>
              </a:ext>
            </a:extLst>
          </p:cNvPr>
          <p:cNvSpPr txBox="1">
            <a:spLocks noChangeArrowheads="1"/>
          </p:cNvSpPr>
          <p:nvPr/>
        </p:nvSpPr>
        <p:spPr bwMode="auto">
          <a:xfrm>
            <a:off x="755650" y="1773238"/>
            <a:ext cx="80645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it-IT" altLang="it-IT" sz="2800" dirty="0">
                <a:solidFill>
                  <a:schemeClr val="tx2"/>
                </a:solidFill>
              </a:rPr>
              <a:t>4. </a:t>
            </a:r>
            <a:r>
              <a:rPr lang="en-US" altLang="it-IT" sz="2800" dirty="0">
                <a:solidFill>
                  <a:schemeClr val="tx2"/>
                </a:solidFill>
              </a:rPr>
              <a:t>A confounder must not be affected by the exposure or the disease</a:t>
            </a:r>
          </a:p>
        </p:txBody>
      </p:sp>
      <p:sp>
        <p:nvSpPr>
          <p:cNvPr id="561155" name="Rectangle 3">
            <a:extLst>
              <a:ext uri="{FF2B5EF4-FFF2-40B4-BE49-F238E27FC236}">
                <a16:creationId xmlns:a16="http://schemas.microsoft.com/office/drawing/2014/main" id="{64B30843-021D-098C-AB36-3E2AD243245D}"/>
              </a:ext>
            </a:extLst>
          </p:cNvPr>
          <p:cNvSpPr>
            <a:spLocks noChangeArrowheads="1"/>
          </p:cNvSpPr>
          <p:nvPr/>
        </p:nvSpPr>
        <p:spPr bwMode="auto">
          <a:xfrm>
            <a:off x="914400" y="762000"/>
            <a:ext cx="8001000" cy="1143000"/>
          </a:xfrm>
          <a:prstGeom prst="rect">
            <a:avLst/>
          </a:prstGeom>
          <a:noFill/>
          <a:ln>
            <a:noFill/>
          </a:ln>
          <a:effectLst/>
        </p:spPr>
        <p:txBody>
          <a:bodyPr anchor="ctr"/>
          <a:lstStyle>
            <a:lvl1pPr algn="l">
              <a:lnSpc>
                <a:spcPct val="90000"/>
              </a:lnSpc>
              <a:defRPr sz="3600" b="1">
                <a:solidFill>
                  <a:schemeClr val="tx2"/>
                </a:solidFill>
                <a:latin typeface="Arial" panose="020B0604020202020204" pitchFamily="34" charset="0"/>
              </a:defRPr>
            </a:lvl1pPr>
            <a:lvl2pPr algn="l">
              <a:lnSpc>
                <a:spcPct val="90000"/>
              </a:lnSpc>
              <a:defRPr sz="3600" b="1">
                <a:solidFill>
                  <a:schemeClr val="tx2"/>
                </a:solidFill>
                <a:latin typeface="Arial" panose="020B0604020202020204" pitchFamily="34" charset="0"/>
              </a:defRPr>
            </a:lvl2pPr>
            <a:lvl3pPr algn="l">
              <a:lnSpc>
                <a:spcPct val="90000"/>
              </a:lnSpc>
              <a:defRPr sz="3600" b="1">
                <a:solidFill>
                  <a:schemeClr val="tx2"/>
                </a:solidFill>
                <a:latin typeface="Arial" panose="020B0604020202020204" pitchFamily="34" charset="0"/>
              </a:defRPr>
            </a:lvl3pPr>
            <a:lvl4pPr algn="l">
              <a:lnSpc>
                <a:spcPct val="90000"/>
              </a:lnSpc>
              <a:defRPr sz="3600" b="1">
                <a:solidFill>
                  <a:schemeClr val="tx2"/>
                </a:solidFill>
                <a:latin typeface="Arial" panose="020B0604020202020204" pitchFamily="34" charset="0"/>
              </a:defRPr>
            </a:lvl4pPr>
            <a:lvl5pPr algn="l">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a:defRPr/>
            </a:pPr>
            <a:r>
              <a:rPr lang="en-GB" altLang="it-GB" sz="3200" dirty="0">
                <a:solidFill>
                  <a:schemeClr val="accent1"/>
                </a:solidFill>
                <a:latin typeface="+mj-lt"/>
                <a:ea typeface="+mj-ea"/>
                <a:cs typeface="+mj-cs"/>
              </a:rPr>
              <a:t>Definition of a confounder (cont.)</a:t>
            </a:r>
          </a:p>
        </p:txBody>
      </p:sp>
      <p:sp>
        <p:nvSpPr>
          <p:cNvPr id="6" name="Rectangle 3">
            <a:extLst>
              <a:ext uri="{FF2B5EF4-FFF2-40B4-BE49-F238E27FC236}">
                <a16:creationId xmlns:a16="http://schemas.microsoft.com/office/drawing/2014/main" id="{9E41C4E6-1642-6F6F-520A-3316BC5718F8}"/>
              </a:ext>
            </a:extLst>
          </p:cNvPr>
          <p:cNvSpPr txBox="1">
            <a:spLocks noChangeArrowheads="1"/>
          </p:cNvSpPr>
          <p:nvPr/>
        </p:nvSpPr>
        <p:spPr>
          <a:xfrm>
            <a:off x="323528" y="3018651"/>
            <a:ext cx="8353425" cy="1439863"/>
          </a:xfrm>
          <a:prstGeom prst="rect">
            <a:avLst/>
          </a:prstGeom>
        </p:spPr>
        <p:txBody>
          <a:bodyPr/>
          <a:lstStyle>
            <a:lvl1pPr marL="342900" indent="-3429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à"/>
              <a:defRPr sz="28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
              <a:defRPr sz="1600">
                <a:solidFill>
                  <a:schemeClr val="accent1"/>
                </a:solidFill>
                <a:latin typeface="+mn-lt"/>
              </a:defRPr>
            </a:lvl3pPr>
            <a:lvl4pPr marL="1600200" indent="-228600" algn="l" rtl="0" eaLnBrk="0" fontAlgn="base" hangingPunct="0">
              <a:spcBef>
                <a:spcPct val="20000"/>
              </a:spcBef>
              <a:spcAft>
                <a:spcPct val="0"/>
              </a:spcAft>
              <a:buFont typeface="Wingdings" pitchFamily="2" charset="2"/>
              <a:buChar char="à"/>
              <a:defRPr sz="1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defRPr sz="2000">
                <a:solidFill>
                  <a:schemeClr val="tx1"/>
                </a:solidFill>
                <a:latin typeface="+mn-lt"/>
              </a:defRPr>
            </a:lvl9pPr>
          </a:lstStyle>
          <a:p>
            <a:pPr>
              <a:buFont typeface="Wingdings" pitchFamily="2" charset="2"/>
              <a:buNone/>
            </a:pPr>
            <a:r>
              <a:rPr lang="en-US" altLang="it-IT" kern="0"/>
              <a:t>	Is hospitalization a confounder in a study evaluating the association between smoking and asthma?</a:t>
            </a:r>
          </a:p>
        </p:txBody>
      </p:sp>
      <p:sp>
        <p:nvSpPr>
          <p:cNvPr id="7" name="Text Box 4">
            <a:extLst>
              <a:ext uri="{FF2B5EF4-FFF2-40B4-BE49-F238E27FC236}">
                <a16:creationId xmlns:a16="http://schemas.microsoft.com/office/drawing/2014/main" id="{0723DA24-A355-6B9F-22E2-59A318771E33}"/>
              </a:ext>
            </a:extLst>
          </p:cNvPr>
          <p:cNvSpPr txBox="1">
            <a:spLocks noChangeArrowheads="1"/>
          </p:cNvSpPr>
          <p:nvPr/>
        </p:nvSpPr>
        <p:spPr bwMode="auto">
          <a:xfrm>
            <a:off x="1188715" y="4133076"/>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latin typeface="Times" pitchFamily="2" charset="0"/>
              </a:rPr>
              <a:t>Smoking</a:t>
            </a:r>
          </a:p>
        </p:txBody>
      </p:sp>
      <p:sp>
        <p:nvSpPr>
          <p:cNvPr id="8" name="Text Box 5">
            <a:extLst>
              <a:ext uri="{FF2B5EF4-FFF2-40B4-BE49-F238E27FC236}">
                <a16:creationId xmlns:a16="http://schemas.microsoft.com/office/drawing/2014/main" id="{AD414752-769B-BD92-B716-A273D4578EAA}"/>
              </a:ext>
            </a:extLst>
          </p:cNvPr>
          <p:cNvSpPr txBox="1">
            <a:spLocks noChangeArrowheads="1"/>
          </p:cNvSpPr>
          <p:nvPr/>
        </p:nvSpPr>
        <p:spPr bwMode="auto">
          <a:xfrm>
            <a:off x="1260153" y="5260201"/>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latin typeface="Times" pitchFamily="2" charset="0"/>
              </a:rPr>
              <a:t>Asthma</a:t>
            </a:r>
          </a:p>
        </p:txBody>
      </p:sp>
      <p:sp>
        <p:nvSpPr>
          <p:cNvPr id="9" name="Line 6">
            <a:extLst>
              <a:ext uri="{FF2B5EF4-FFF2-40B4-BE49-F238E27FC236}">
                <a16:creationId xmlns:a16="http://schemas.microsoft.com/office/drawing/2014/main" id="{DA9AD724-DC96-6E4A-26C0-E0FEBD013F7E}"/>
              </a:ext>
            </a:extLst>
          </p:cNvPr>
          <p:cNvSpPr>
            <a:spLocks noChangeShapeType="1"/>
          </p:cNvSpPr>
          <p:nvPr/>
        </p:nvSpPr>
        <p:spPr bwMode="auto">
          <a:xfrm>
            <a:off x="2700015" y="4350564"/>
            <a:ext cx="302418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 name="Line 7">
            <a:extLst>
              <a:ext uri="{FF2B5EF4-FFF2-40B4-BE49-F238E27FC236}">
                <a16:creationId xmlns:a16="http://schemas.microsoft.com/office/drawing/2014/main" id="{7540A647-332F-469D-33AF-AC311865926C}"/>
              </a:ext>
            </a:extLst>
          </p:cNvPr>
          <p:cNvSpPr>
            <a:spLocks noChangeShapeType="1"/>
          </p:cNvSpPr>
          <p:nvPr/>
        </p:nvSpPr>
        <p:spPr bwMode="auto">
          <a:xfrm flipV="1">
            <a:off x="2555553" y="4782364"/>
            <a:ext cx="316865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 name="Text Box 8">
            <a:extLst>
              <a:ext uri="{FF2B5EF4-FFF2-40B4-BE49-F238E27FC236}">
                <a16:creationId xmlns:a16="http://schemas.microsoft.com/office/drawing/2014/main" id="{ACA2A4F2-58E6-DD97-45C1-6BA074735DEC}"/>
              </a:ext>
            </a:extLst>
          </p:cNvPr>
          <p:cNvSpPr txBox="1">
            <a:spLocks noChangeArrowheads="1"/>
          </p:cNvSpPr>
          <p:nvPr/>
        </p:nvSpPr>
        <p:spPr bwMode="auto">
          <a:xfrm>
            <a:off x="6011540" y="4493439"/>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latin typeface="Times" pitchFamily="2" charset="0"/>
              </a:rPr>
              <a:t>Hospitalization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C78AD694-A469-0096-63E9-82E2E00FFDF4}"/>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it-IT"/>
              <a:t>Example of confounder</a:t>
            </a:r>
          </a:p>
        </p:txBody>
      </p:sp>
      <p:sp>
        <p:nvSpPr>
          <p:cNvPr id="62466" name="Rectangle 3">
            <a:extLst>
              <a:ext uri="{FF2B5EF4-FFF2-40B4-BE49-F238E27FC236}">
                <a16:creationId xmlns:a16="http://schemas.microsoft.com/office/drawing/2014/main" id="{184F7309-6FD6-6D19-DC75-D4EC594BFDC4}"/>
              </a:ext>
            </a:extLst>
          </p:cNvPr>
          <p:cNvSpPr>
            <a:spLocks noChangeArrowheads="1"/>
          </p:cNvSpPr>
          <p:nvPr/>
        </p:nvSpPr>
        <p:spPr bwMode="auto">
          <a:xfrm>
            <a:off x="1350963" y="2349500"/>
            <a:ext cx="162063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Birth order</a:t>
            </a:r>
          </a:p>
        </p:txBody>
      </p:sp>
      <p:sp>
        <p:nvSpPr>
          <p:cNvPr id="62467" name="Rectangle 4">
            <a:extLst>
              <a:ext uri="{FF2B5EF4-FFF2-40B4-BE49-F238E27FC236}">
                <a16:creationId xmlns:a16="http://schemas.microsoft.com/office/drawing/2014/main" id="{084CC6F8-3C5D-B131-9F75-F5BD7FF363F6}"/>
              </a:ext>
            </a:extLst>
          </p:cNvPr>
          <p:cNvSpPr>
            <a:spLocks noChangeArrowheads="1"/>
          </p:cNvSpPr>
          <p:nvPr/>
        </p:nvSpPr>
        <p:spPr bwMode="auto">
          <a:xfrm>
            <a:off x="5846763" y="2349500"/>
            <a:ext cx="2409315"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Down syndrome</a:t>
            </a:r>
          </a:p>
        </p:txBody>
      </p:sp>
      <p:sp>
        <p:nvSpPr>
          <p:cNvPr id="62468" name="Rectangle 5">
            <a:extLst>
              <a:ext uri="{FF2B5EF4-FFF2-40B4-BE49-F238E27FC236}">
                <a16:creationId xmlns:a16="http://schemas.microsoft.com/office/drawing/2014/main" id="{79209156-4D8D-D86F-2741-964BF70474BD}"/>
              </a:ext>
            </a:extLst>
          </p:cNvPr>
          <p:cNvSpPr>
            <a:spLocks noChangeArrowheads="1"/>
          </p:cNvSpPr>
          <p:nvPr/>
        </p:nvSpPr>
        <p:spPr bwMode="auto">
          <a:xfrm>
            <a:off x="3657600" y="3721100"/>
            <a:ext cx="198131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Maternal age</a:t>
            </a:r>
          </a:p>
        </p:txBody>
      </p:sp>
      <p:sp>
        <p:nvSpPr>
          <p:cNvPr id="62469" name="Line 6">
            <a:extLst>
              <a:ext uri="{FF2B5EF4-FFF2-40B4-BE49-F238E27FC236}">
                <a16:creationId xmlns:a16="http://schemas.microsoft.com/office/drawing/2014/main" id="{916AFF25-E2C3-31AC-1495-FD22E61382E6}"/>
              </a:ext>
            </a:extLst>
          </p:cNvPr>
          <p:cNvSpPr>
            <a:spLocks noChangeShapeType="1"/>
          </p:cNvSpPr>
          <p:nvPr/>
        </p:nvSpPr>
        <p:spPr bwMode="auto">
          <a:xfrm>
            <a:off x="2444750" y="2959100"/>
            <a:ext cx="1663700" cy="673100"/>
          </a:xfrm>
          <a:prstGeom prst="line">
            <a:avLst/>
          </a:prstGeom>
          <a:noFill/>
          <a:ln w="127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2470" name="Line 7">
            <a:extLst>
              <a:ext uri="{FF2B5EF4-FFF2-40B4-BE49-F238E27FC236}">
                <a16:creationId xmlns:a16="http://schemas.microsoft.com/office/drawing/2014/main" id="{52D1F7CA-250A-F7DC-9A6B-C2C28B82E039}"/>
              </a:ext>
            </a:extLst>
          </p:cNvPr>
          <p:cNvSpPr>
            <a:spLocks noChangeShapeType="1"/>
          </p:cNvSpPr>
          <p:nvPr/>
        </p:nvSpPr>
        <p:spPr bwMode="auto">
          <a:xfrm flipV="1">
            <a:off x="4730750" y="2882900"/>
            <a:ext cx="1587500" cy="69850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2471" name="Rectangle 9">
            <a:extLst>
              <a:ext uri="{FF2B5EF4-FFF2-40B4-BE49-F238E27FC236}">
                <a16:creationId xmlns:a16="http://schemas.microsoft.com/office/drawing/2014/main" id="{F1C97A80-C8B6-C9FA-83E7-FC675B6B3532}"/>
              </a:ext>
            </a:extLst>
          </p:cNvPr>
          <p:cNvSpPr>
            <a:spLocks noChangeArrowheads="1"/>
          </p:cNvSpPr>
          <p:nvPr/>
        </p:nvSpPr>
        <p:spPr bwMode="auto">
          <a:xfrm>
            <a:off x="755650" y="4508500"/>
            <a:ext cx="8134350"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1. Maternal age is associated with birth order</a:t>
            </a:r>
          </a:p>
          <a:p>
            <a:pPr>
              <a:spcBef>
                <a:spcPct val="0"/>
              </a:spcBef>
              <a:buClrTx/>
              <a:buFontTx/>
              <a:buNone/>
            </a:pPr>
            <a:r>
              <a:rPr lang="en-US" altLang="it-IT" sz="2400" dirty="0"/>
              <a:t>2. Maternal age is a cause of Down syndrome</a:t>
            </a:r>
          </a:p>
          <a:p>
            <a:pPr>
              <a:spcBef>
                <a:spcPct val="0"/>
              </a:spcBef>
              <a:buClrTx/>
              <a:buFontTx/>
              <a:buNone/>
            </a:pPr>
            <a:r>
              <a:rPr lang="en-US" altLang="it-IT" sz="2400" dirty="0"/>
              <a:t>3. Maternal age is a confounder (the effect of birth order on Down syndrome is confounded by maternal age)</a:t>
            </a:r>
          </a:p>
        </p:txBody>
      </p:sp>
      <p:sp>
        <p:nvSpPr>
          <p:cNvPr id="62472" name="Line 10">
            <a:extLst>
              <a:ext uri="{FF2B5EF4-FFF2-40B4-BE49-F238E27FC236}">
                <a16:creationId xmlns:a16="http://schemas.microsoft.com/office/drawing/2014/main" id="{1A0FE4EA-37CC-2313-B843-53823577D6E8}"/>
              </a:ext>
            </a:extLst>
          </p:cNvPr>
          <p:cNvSpPr>
            <a:spLocks noChangeShapeType="1"/>
          </p:cNvSpPr>
          <p:nvPr/>
        </p:nvSpPr>
        <p:spPr bwMode="auto">
          <a:xfrm>
            <a:off x="3124200" y="2501900"/>
            <a:ext cx="2743200" cy="0"/>
          </a:xfrm>
          <a:prstGeom prst="line">
            <a:avLst/>
          </a:prstGeom>
          <a:noFill/>
          <a:ln w="9525">
            <a:solidFill>
              <a:schemeClr val="tx1"/>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2821B54A-1EBD-FA44-CE4B-D2828B10486A}"/>
              </a:ext>
            </a:extLst>
          </p:cNvPr>
          <p:cNvSpPr>
            <a:spLocks noGrp="1" noChangeArrowheads="1"/>
          </p:cNvSpPr>
          <p:nvPr>
            <p:ph type="title"/>
          </p:nvPr>
        </p:nvSpPr>
        <p:spPr>
          <a:xfrm>
            <a:off x="611188" y="576263"/>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it-IT"/>
              <a:t>Example of non-confounder</a:t>
            </a:r>
          </a:p>
        </p:txBody>
      </p:sp>
      <p:sp>
        <p:nvSpPr>
          <p:cNvPr id="64514" name="Rectangle 3">
            <a:extLst>
              <a:ext uri="{FF2B5EF4-FFF2-40B4-BE49-F238E27FC236}">
                <a16:creationId xmlns:a16="http://schemas.microsoft.com/office/drawing/2014/main" id="{5A5C1F62-1C28-ACA4-48DE-8352594AEE56}"/>
              </a:ext>
            </a:extLst>
          </p:cNvPr>
          <p:cNvSpPr>
            <a:spLocks noChangeArrowheads="1"/>
          </p:cNvSpPr>
          <p:nvPr/>
        </p:nvSpPr>
        <p:spPr bwMode="auto">
          <a:xfrm>
            <a:off x="1350963" y="2205038"/>
            <a:ext cx="13811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Smoking</a:t>
            </a:r>
          </a:p>
        </p:txBody>
      </p:sp>
      <p:sp>
        <p:nvSpPr>
          <p:cNvPr id="64515" name="Rectangle 4">
            <a:extLst>
              <a:ext uri="{FF2B5EF4-FFF2-40B4-BE49-F238E27FC236}">
                <a16:creationId xmlns:a16="http://schemas.microsoft.com/office/drawing/2014/main" id="{8E5572AC-BA28-D99D-0BF9-F71B24FC39C4}"/>
              </a:ext>
            </a:extLst>
          </p:cNvPr>
          <p:cNvSpPr>
            <a:spLocks noChangeArrowheads="1"/>
          </p:cNvSpPr>
          <p:nvPr/>
        </p:nvSpPr>
        <p:spPr bwMode="auto">
          <a:xfrm>
            <a:off x="5846763" y="2205038"/>
            <a:ext cx="18732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Lung cancer</a:t>
            </a:r>
          </a:p>
        </p:txBody>
      </p:sp>
      <p:sp>
        <p:nvSpPr>
          <p:cNvPr id="64516" name="Rectangle 5">
            <a:extLst>
              <a:ext uri="{FF2B5EF4-FFF2-40B4-BE49-F238E27FC236}">
                <a16:creationId xmlns:a16="http://schemas.microsoft.com/office/drawing/2014/main" id="{30480A10-76F9-0A03-3424-1BCA043B2A8F}"/>
              </a:ext>
            </a:extLst>
          </p:cNvPr>
          <p:cNvSpPr>
            <a:spLocks noChangeArrowheads="1"/>
          </p:cNvSpPr>
          <p:nvPr/>
        </p:nvSpPr>
        <p:spPr bwMode="auto">
          <a:xfrm>
            <a:off x="3429000" y="3576638"/>
            <a:ext cx="23495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Alcohol drinking</a:t>
            </a:r>
          </a:p>
        </p:txBody>
      </p:sp>
      <p:sp>
        <p:nvSpPr>
          <p:cNvPr id="64517" name="Line 6">
            <a:extLst>
              <a:ext uri="{FF2B5EF4-FFF2-40B4-BE49-F238E27FC236}">
                <a16:creationId xmlns:a16="http://schemas.microsoft.com/office/drawing/2014/main" id="{4634E0BE-CBB1-EDC9-3473-FFF874081FBA}"/>
              </a:ext>
            </a:extLst>
          </p:cNvPr>
          <p:cNvSpPr>
            <a:spLocks noChangeShapeType="1"/>
          </p:cNvSpPr>
          <p:nvPr/>
        </p:nvSpPr>
        <p:spPr bwMode="auto">
          <a:xfrm>
            <a:off x="2444750" y="2814638"/>
            <a:ext cx="1663700" cy="673100"/>
          </a:xfrm>
          <a:prstGeom prst="line">
            <a:avLst/>
          </a:prstGeom>
          <a:noFill/>
          <a:ln w="127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4518" name="Line 7">
            <a:extLst>
              <a:ext uri="{FF2B5EF4-FFF2-40B4-BE49-F238E27FC236}">
                <a16:creationId xmlns:a16="http://schemas.microsoft.com/office/drawing/2014/main" id="{18E5A22D-33B3-9C08-129C-87952FB0EAD4}"/>
              </a:ext>
            </a:extLst>
          </p:cNvPr>
          <p:cNvSpPr>
            <a:spLocks noChangeShapeType="1"/>
          </p:cNvSpPr>
          <p:nvPr/>
        </p:nvSpPr>
        <p:spPr bwMode="auto">
          <a:xfrm flipV="1">
            <a:off x="4730750" y="2738438"/>
            <a:ext cx="1587500" cy="698500"/>
          </a:xfrm>
          <a:prstGeom prst="line">
            <a:avLst/>
          </a:prstGeom>
          <a:noFill/>
          <a:ln w="12700">
            <a:solidFill>
              <a:schemeClr val="tx1"/>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4519" name="Rectangle 9">
            <a:extLst>
              <a:ext uri="{FF2B5EF4-FFF2-40B4-BE49-F238E27FC236}">
                <a16:creationId xmlns:a16="http://schemas.microsoft.com/office/drawing/2014/main" id="{41F6B56B-CA94-54A2-D543-25C09C5A51A2}"/>
              </a:ext>
            </a:extLst>
          </p:cNvPr>
          <p:cNvSpPr>
            <a:spLocks noChangeArrowheads="1"/>
          </p:cNvSpPr>
          <p:nvPr/>
        </p:nvSpPr>
        <p:spPr bwMode="auto">
          <a:xfrm>
            <a:off x="1042988" y="4524375"/>
            <a:ext cx="7750175"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1. Alcohol drinking is associated with smoking</a:t>
            </a:r>
          </a:p>
          <a:p>
            <a:pPr>
              <a:spcBef>
                <a:spcPct val="0"/>
              </a:spcBef>
              <a:buClrTx/>
              <a:buFontTx/>
              <a:buNone/>
            </a:pPr>
            <a:r>
              <a:rPr lang="en-US" altLang="it-IT" sz="2400" dirty="0"/>
              <a:t>2. Alcohol drinking is not a cause of lung cancer</a:t>
            </a:r>
          </a:p>
          <a:p>
            <a:pPr>
              <a:spcBef>
                <a:spcPct val="0"/>
              </a:spcBef>
              <a:buClrTx/>
              <a:buFontTx/>
              <a:buNone/>
            </a:pPr>
            <a:r>
              <a:rPr lang="en-US" altLang="it-IT" sz="2400" dirty="0"/>
              <a:t>3. Alcohol drinking is not a confounder (the effect of smoking on lung cancer is not confounded by alcohol)</a:t>
            </a:r>
          </a:p>
        </p:txBody>
      </p:sp>
      <p:sp>
        <p:nvSpPr>
          <p:cNvPr id="64520" name="Line 10">
            <a:extLst>
              <a:ext uri="{FF2B5EF4-FFF2-40B4-BE49-F238E27FC236}">
                <a16:creationId xmlns:a16="http://schemas.microsoft.com/office/drawing/2014/main" id="{42AB579C-EF0E-7F6B-3AAB-7F7BDDA2546F}"/>
              </a:ext>
            </a:extLst>
          </p:cNvPr>
          <p:cNvSpPr>
            <a:spLocks noChangeShapeType="1"/>
          </p:cNvSpPr>
          <p:nvPr/>
        </p:nvSpPr>
        <p:spPr bwMode="auto">
          <a:xfrm>
            <a:off x="2743200" y="2433638"/>
            <a:ext cx="3124200" cy="0"/>
          </a:xfrm>
          <a:prstGeom prst="line">
            <a:avLst/>
          </a:prstGeom>
          <a:noFill/>
          <a:ln w="952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4521" name="Text Box 13">
            <a:extLst>
              <a:ext uri="{FF2B5EF4-FFF2-40B4-BE49-F238E27FC236}">
                <a16:creationId xmlns:a16="http://schemas.microsoft.com/office/drawing/2014/main" id="{AE222523-4E68-BA67-EB1E-5FBBCA9C2F0C}"/>
              </a:ext>
            </a:extLst>
          </p:cNvPr>
          <p:cNvSpPr txBox="1">
            <a:spLocks noChangeArrowheads="1"/>
          </p:cNvSpPr>
          <p:nvPr/>
        </p:nvSpPr>
        <p:spPr bwMode="auto">
          <a:xfrm>
            <a:off x="5486400" y="281463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b="1"/>
              <a:t>X</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a:extLst>
              <a:ext uri="{FF2B5EF4-FFF2-40B4-BE49-F238E27FC236}">
                <a16:creationId xmlns:a16="http://schemas.microsoft.com/office/drawing/2014/main" id="{AFE7C923-9595-70C7-0F85-6A7E7D46AE8D}"/>
              </a:ext>
            </a:extLst>
          </p:cNvPr>
          <p:cNvSpPr>
            <a:spLocks noGrp="1" noChangeArrowheads="1"/>
          </p:cNvSpPr>
          <p:nvPr>
            <p:ph type="ctrTitle" idx="4294967295"/>
          </p:nvPr>
        </p:nvSpPr>
        <p:spPr>
          <a:xfrm>
            <a:off x="0" y="2060575"/>
            <a:ext cx="9144000" cy="2089150"/>
          </a:xfrm>
          <a:solidFill>
            <a:srgbClr val="680036"/>
          </a:solidFill>
        </p:spPr>
        <p:txBody>
          <a:bodyPr anchor="ctr"/>
          <a:lstStyle/>
          <a:p>
            <a:pPr algn="ctr" eaLnBrk="1" hangingPunct="1"/>
            <a:r>
              <a:rPr lang="it-IT" altLang="it-IT" sz="3600">
                <a:solidFill>
                  <a:schemeClr val="bg1"/>
                </a:solidFill>
              </a:rPr>
              <a:t>Confounding</a:t>
            </a:r>
            <a:endParaRPr lang="en-US" alt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25E5D12F-2A86-26A8-F657-E3BD7DBF9964}"/>
              </a:ext>
            </a:extLst>
          </p:cNvPr>
          <p:cNvSpPr>
            <a:spLocks noGrp="1" noChangeArrowheads="1"/>
          </p:cNvSpPr>
          <p:nvPr>
            <p:ph type="title"/>
          </p:nvPr>
        </p:nvSpPr>
        <p:spPr>
          <a:xfrm>
            <a:off x="827088" y="1062038"/>
            <a:ext cx="80010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it-IT"/>
              <a:t>Example of intermediate variable</a:t>
            </a:r>
            <a:endParaRPr lang="en-US" altLang="it-IT" sz="4000"/>
          </a:p>
        </p:txBody>
      </p:sp>
      <p:sp>
        <p:nvSpPr>
          <p:cNvPr id="66562" name="Rectangle 3">
            <a:extLst>
              <a:ext uri="{FF2B5EF4-FFF2-40B4-BE49-F238E27FC236}">
                <a16:creationId xmlns:a16="http://schemas.microsoft.com/office/drawing/2014/main" id="{E69EDAF0-655A-A546-AFF0-4282B46C7210}"/>
              </a:ext>
            </a:extLst>
          </p:cNvPr>
          <p:cNvSpPr>
            <a:spLocks noChangeArrowheads="1"/>
          </p:cNvSpPr>
          <p:nvPr/>
        </p:nvSpPr>
        <p:spPr bwMode="auto">
          <a:xfrm>
            <a:off x="1054100" y="3124200"/>
            <a:ext cx="23495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Alcohol drinking</a:t>
            </a:r>
          </a:p>
        </p:txBody>
      </p:sp>
      <p:sp>
        <p:nvSpPr>
          <p:cNvPr id="66563" name="Rectangle 4">
            <a:extLst>
              <a:ext uri="{FF2B5EF4-FFF2-40B4-BE49-F238E27FC236}">
                <a16:creationId xmlns:a16="http://schemas.microsoft.com/office/drawing/2014/main" id="{0FC77DA0-E24B-A7A2-9CE1-56ABA3C64EC0}"/>
              </a:ext>
            </a:extLst>
          </p:cNvPr>
          <p:cNvSpPr>
            <a:spLocks noChangeArrowheads="1"/>
          </p:cNvSpPr>
          <p:nvPr/>
        </p:nvSpPr>
        <p:spPr bwMode="auto">
          <a:xfrm>
            <a:off x="6819900" y="3124200"/>
            <a:ext cx="18557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Liver cancer</a:t>
            </a:r>
          </a:p>
        </p:txBody>
      </p:sp>
      <p:sp>
        <p:nvSpPr>
          <p:cNvPr id="66564" name="Rectangle 5">
            <a:extLst>
              <a:ext uri="{FF2B5EF4-FFF2-40B4-BE49-F238E27FC236}">
                <a16:creationId xmlns:a16="http://schemas.microsoft.com/office/drawing/2014/main" id="{0D08945B-B934-C720-94F5-50D851301B28}"/>
              </a:ext>
            </a:extLst>
          </p:cNvPr>
          <p:cNvSpPr>
            <a:spLocks noChangeArrowheads="1"/>
          </p:cNvSpPr>
          <p:nvPr/>
        </p:nvSpPr>
        <p:spPr bwMode="auto">
          <a:xfrm>
            <a:off x="4006850" y="3124200"/>
            <a:ext cx="20764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Liver cirrhosis</a:t>
            </a:r>
          </a:p>
        </p:txBody>
      </p:sp>
      <p:sp>
        <p:nvSpPr>
          <p:cNvPr id="66565" name="Line 6">
            <a:extLst>
              <a:ext uri="{FF2B5EF4-FFF2-40B4-BE49-F238E27FC236}">
                <a16:creationId xmlns:a16="http://schemas.microsoft.com/office/drawing/2014/main" id="{4719816E-C24E-43F7-F548-3591AEFF58CD}"/>
              </a:ext>
            </a:extLst>
          </p:cNvPr>
          <p:cNvSpPr>
            <a:spLocks noChangeShapeType="1"/>
          </p:cNvSpPr>
          <p:nvPr/>
        </p:nvSpPr>
        <p:spPr bwMode="auto">
          <a:xfrm>
            <a:off x="3416300" y="3352800"/>
            <a:ext cx="579438" cy="4763"/>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6566" name="Line 7">
            <a:extLst>
              <a:ext uri="{FF2B5EF4-FFF2-40B4-BE49-F238E27FC236}">
                <a16:creationId xmlns:a16="http://schemas.microsoft.com/office/drawing/2014/main" id="{0D3684F9-32D2-D19C-A79F-7CEC325F25FB}"/>
              </a:ext>
            </a:extLst>
          </p:cNvPr>
          <p:cNvSpPr>
            <a:spLocks noChangeShapeType="1"/>
          </p:cNvSpPr>
          <p:nvPr/>
        </p:nvSpPr>
        <p:spPr bwMode="auto">
          <a:xfrm flipV="1">
            <a:off x="6083300" y="3352800"/>
            <a:ext cx="723900" cy="4763"/>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6567" name="Rectangle 8">
            <a:extLst>
              <a:ext uri="{FF2B5EF4-FFF2-40B4-BE49-F238E27FC236}">
                <a16:creationId xmlns:a16="http://schemas.microsoft.com/office/drawing/2014/main" id="{9715B5B8-9B76-FDF4-B5D1-DB9CA59CE836}"/>
              </a:ext>
            </a:extLst>
          </p:cNvPr>
          <p:cNvSpPr>
            <a:spLocks noChangeArrowheads="1"/>
          </p:cNvSpPr>
          <p:nvPr/>
        </p:nvSpPr>
        <p:spPr bwMode="auto">
          <a:xfrm>
            <a:off x="971550" y="4332288"/>
            <a:ext cx="7778750"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Liver cirrhosis is on the causal pathway between alcohol</a:t>
            </a:r>
          </a:p>
          <a:p>
            <a:pPr>
              <a:spcBef>
                <a:spcPct val="0"/>
              </a:spcBef>
              <a:buClrTx/>
              <a:buFontTx/>
              <a:buNone/>
            </a:pPr>
            <a:r>
              <a:rPr lang="en-US" altLang="it-IT" sz="2400"/>
              <a:t>drinking and liver cancer.</a:t>
            </a:r>
          </a:p>
          <a:p>
            <a:pPr>
              <a:spcBef>
                <a:spcPct val="0"/>
              </a:spcBef>
              <a:buClrTx/>
              <a:buFontTx/>
              <a:buNone/>
            </a:pPr>
            <a:r>
              <a:rPr lang="en-US" altLang="it-IT" sz="2400"/>
              <a:t>It is an intermediate variable, not a confounder</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CDA7E6E3-0D4D-C0C8-843E-F8B0ED85AE9F}"/>
              </a:ext>
            </a:extLst>
          </p:cNvPr>
          <p:cNvSpPr>
            <a:spLocks noGrp="1" noChangeArrowheads="1"/>
          </p:cNvSpPr>
          <p:nvPr>
            <p:ph type="title"/>
          </p:nvPr>
        </p:nvSpPr>
        <p:spPr>
          <a:xfrm>
            <a:off x="827088" y="990600"/>
            <a:ext cx="80010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it-IT"/>
              <a:t>Characteristics of confounding</a:t>
            </a:r>
          </a:p>
        </p:txBody>
      </p:sp>
      <p:sp>
        <p:nvSpPr>
          <p:cNvPr id="68610" name="Rectangle 3">
            <a:extLst>
              <a:ext uri="{FF2B5EF4-FFF2-40B4-BE49-F238E27FC236}">
                <a16:creationId xmlns:a16="http://schemas.microsoft.com/office/drawing/2014/main" id="{FD292547-042A-0652-79A0-CC66213ED428}"/>
              </a:ext>
            </a:extLst>
          </p:cNvPr>
          <p:cNvSpPr>
            <a:spLocks noChangeArrowheads="1"/>
          </p:cNvSpPr>
          <p:nvPr/>
        </p:nvSpPr>
        <p:spPr bwMode="auto">
          <a:xfrm>
            <a:off x="1350963" y="2357438"/>
            <a:ext cx="14827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Exposure</a:t>
            </a:r>
          </a:p>
        </p:txBody>
      </p:sp>
      <p:sp>
        <p:nvSpPr>
          <p:cNvPr id="68611" name="Rectangle 4">
            <a:extLst>
              <a:ext uri="{FF2B5EF4-FFF2-40B4-BE49-F238E27FC236}">
                <a16:creationId xmlns:a16="http://schemas.microsoft.com/office/drawing/2014/main" id="{3A2AFFC7-EC69-68C1-CD28-4D743E63C6BB}"/>
              </a:ext>
            </a:extLst>
          </p:cNvPr>
          <p:cNvSpPr>
            <a:spLocks noChangeArrowheads="1"/>
          </p:cNvSpPr>
          <p:nvPr/>
        </p:nvSpPr>
        <p:spPr bwMode="auto">
          <a:xfrm>
            <a:off x="5846763" y="2357438"/>
            <a:ext cx="129698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Disease</a:t>
            </a:r>
          </a:p>
        </p:txBody>
      </p:sp>
      <p:sp>
        <p:nvSpPr>
          <p:cNvPr id="68612" name="Rectangle 5">
            <a:extLst>
              <a:ext uri="{FF2B5EF4-FFF2-40B4-BE49-F238E27FC236}">
                <a16:creationId xmlns:a16="http://schemas.microsoft.com/office/drawing/2014/main" id="{94402E59-5C07-7100-18DF-320EFC2874A3}"/>
              </a:ext>
            </a:extLst>
          </p:cNvPr>
          <p:cNvSpPr>
            <a:spLocks noChangeArrowheads="1"/>
          </p:cNvSpPr>
          <p:nvPr/>
        </p:nvSpPr>
        <p:spPr bwMode="auto">
          <a:xfrm>
            <a:off x="3408363" y="3500438"/>
            <a:ext cx="178911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Confounder</a:t>
            </a:r>
          </a:p>
        </p:txBody>
      </p:sp>
      <p:sp>
        <p:nvSpPr>
          <p:cNvPr id="68613" name="Line 6">
            <a:extLst>
              <a:ext uri="{FF2B5EF4-FFF2-40B4-BE49-F238E27FC236}">
                <a16:creationId xmlns:a16="http://schemas.microsoft.com/office/drawing/2014/main" id="{0FFD5A13-4738-4419-0FF3-E01F008741CF}"/>
              </a:ext>
            </a:extLst>
          </p:cNvPr>
          <p:cNvSpPr>
            <a:spLocks noChangeShapeType="1"/>
          </p:cNvSpPr>
          <p:nvPr/>
        </p:nvSpPr>
        <p:spPr bwMode="auto">
          <a:xfrm>
            <a:off x="2444750" y="2841625"/>
            <a:ext cx="1663700" cy="673100"/>
          </a:xfrm>
          <a:prstGeom prst="line">
            <a:avLst/>
          </a:prstGeom>
          <a:noFill/>
          <a:ln w="127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8614" name="Line 7">
            <a:extLst>
              <a:ext uri="{FF2B5EF4-FFF2-40B4-BE49-F238E27FC236}">
                <a16:creationId xmlns:a16="http://schemas.microsoft.com/office/drawing/2014/main" id="{F9DFDEB0-1983-D3CC-8598-6D9D115743E0}"/>
              </a:ext>
            </a:extLst>
          </p:cNvPr>
          <p:cNvSpPr>
            <a:spLocks noChangeShapeType="1"/>
          </p:cNvSpPr>
          <p:nvPr/>
        </p:nvSpPr>
        <p:spPr bwMode="auto">
          <a:xfrm flipV="1">
            <a:off x="4730750" y="2828925"/>
            <a:ext cx="1587500" cy="69850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8615" name="Rectangle 10">
            <a:extLst>
              <a:ext uri="{FF2B5EF4-FFF2-40B4-BE49-F238E27FC236}">
                <a16:creationId xmlns:a16="http://schemas.microsoft.com/office/drawing/2014/main" id="{29DAAC9B-0678-3C6B-B4EE-FC340F2E88D7}"/>
              </a:ext>
            </a:extLst>
          </p:cNvPr>
          <p:cNvSpPr>
            <a:spLocks noChangeArrowheads="1"/>
          </p:cNvSpPr>
          <p:nvPr/>
        </p:nvSpPr>
        <p:spPr bwMode="auto">
          <a:xfrm>
            <a:off x="1331913" y="4511675"/>
            <a:ext cx="7272535" cy="193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1. Associated with exposure in the study base</a:t>
            </a:r>
          </a:p>
          <a:p>
            <a:pPr>
              <a:spcBef>
                <a:spcPct val="0"/>
              </a:spcBef>
              <a:buClrTx/>
              <a:buFontTx/>
              <a:buNone/>
            </a:pPr>
            <a:r>
              <a:rPr lang="en-US" altLang="it-IT" sz="2400" dirty="0"/>
              <a:t>2. Risk factor (cause) or proxy of a cause of disease</a:t>
            </a:r>
          </a:p>
          <a:p>
            <a:pPr>
              <a:spcBef>
                <a:spcPct val="0"/>
              </a:spcBef>
              <a:buClrTx/>
              <a:buFontTx/>
              <a:buNone/>
            </a:pPr>
            <a:r>
              <a:rPr lang="en-US" altLang="it-IT" sz="2400" dirty="0"/>
              <a:t>3. Not an intermediate step in the causal path</a:t>
            </a:r>
          </a:p>
          <a:p>
            <a:pPr>
              <a:spcBef>
                <a:spcPct val="0"/>
              </a:spcBef>
              <a:buClrTx/>
              <a:buFontTx/>
              <a:buNone/>
            </a:pPr>
            <a:r>
              <a:rPr lang="en-US" altLang="it-IT" sz="2400" dirty="0"/>
              <a:t>4. Arrows from the confounders to the exposure and the disease</a:t>
            </a:r>
          </a:p>
        </p:txBody>
      </p:sp>
      <p:sp>
        <p:nvSpPr>
          <p:cNvPr id="68616" name="Rectangle 11">
            <a:extLst>
              <a:ext uri="{FF2B5EF4-FFF2-40B4-BE49-F238E27FC236}">
                <a16:creationId xmlns:a16="http://schemas.microsoft.com/office/drawing/2014/main" id="{15C3013C-3BDA-26F2-402A-75A3D05D9FC2}"/>
              </a:ext>
            </a:extLst>
          </p:cNvPr>
          <p:cNvSpPr>
            <a:spLocks noChangeArrowheads="1"/>
          </p:cNvSpPr>
          <p:nvPr/>
        </p:nvSpPr>
        <p:spPr bwMode="auto">
          <a:xfrm>
            <a:off x="3406775" y="2205038"/>
            <a:ext cx="1889125"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dirty="0"/>
              <a:t>Intermediate</a:t>
            </a:r>
          </a:p>
          <a:p>
            <a:pPr>
              <a:spcBef>
                <a:spcPct val="0"/>
              </a:spcBef>
              <a:buClrTx/>
              <a:buFontTx/>
              <a:buNone/>
            </a:pPr>
            <a:r>
              <a:rPr lang="en-US" altLang="it-IT" sz="2400" dirty="0"/>
              <a:t>variable</a:t>
            </a:r>
          </a:p>
        </p:txBody>
      </p:sp>
      <p:sp>
        <p:nvSpPr>
          <p:cNvPr id="68617" name="Line 12">
            <a:extLst>
              <a:ext uri="{FF2B5EF4-FFF2-40B4-BE49-F238E27FC236}">
                <a16:creationId xmlns:a16="http://schemas.microsoft.com/office/drawing/2014/main" id="{E7A81900-B4F0-BD78-A1F4-C4FB520777E1}"/>
              </a:ext>
            </a:extLst>
          </p:cNvPr>
          <p:cNvSpPr>
            <a:spLocks noChangeShapeType="1"/>
          </p:cNvSpPr>
          <p:nvPr/>
        </p:nvSpPr>
        <p:spPr bwMode="auto">
          <a:xfrm>
            <a:off x="2901950" y="2606675"/>
            <a:ext cx="444500" cy="0"/>
          </a:xfrm>
          <a:prstGeom prst="line">
            <a:avLst/>
          </a:prstGeom>
          <a:noFill/>
          <a:ln w="12700">
            <a:solidFill>
              <a:schemeClr val="tx1"/>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8618" name="Line 13">
            <a:extLst>
              <a:ext uri="{FF2B5EF4-FFF2-40B4-BE49-F238E27FC236}">
                <a16:creationId xmlns:a16="http://schemas.microsoft.com/office/drawing/2014/main" id="{A134C158-B145-F915-AA66-B93C6F1C1E65}"/>
              </a:ext>
            </a:extLst>
          </p:cNvPr>
          <p:cNvSpPr>
            <a:spLocks noChangeShapeType="1"/>
          </p:cNvSpPr>
          <p:nvPr/>
        </p:nvSpPr>
        <p:spPr bwMode="auto">
          <a:xfrm>
            <a:off x="5340350" y="2606675"/>
            <a:ext cx="444500" cy="0"/>
          </a:xfrm>
          <a:prstGeom prst="line">
            <a:avLst/>
          </a:prstGeom>
          <a:noFill/>
          <a:ln w="12700">
            <a:solidFill>
              <a:schemeClr val="tx1"/>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a:extLst>
              <a:ext uri="{FF2B5EF4-FFF2-40B4-BE49-F238E27FC236}">
                <a16:creationId xmlns:a16="http://schemas.microsoft.com/office/drawing/2014/main" id="{0211FF10-9230-09B6-4EAF-29E82B0CFDE9}"/>
              </a:ext>
            </a:extLst>
          </p:cNvPr>
          <p:cNvSpPr>
            <a:spLocks noGrp="1" noChangeArrowheads="1"/>
          </p:cNvSpPr>
          <p:nvPr>
            <p:ph type="title"/>
          </p:nvPr>
        </p:nvSpPr>
        <p:spPr/>
        <p:txBody>
          <a:bodyPr/>
          <a:lstStyle/>
          <a:p>
            <a:r>
              <a:rPr lang="en-US" altLang="it-IT"/>
              <a:t>Consequences of confounding </a:t>
            </a:r>
          </a:p>
        </p:txBody>
      </p:sp>
      <p:sp>
        <p:nvSpPr>
          <p:cNvPr id="76802" name="Rectangle 3">
            <a:extLst>
              <a:ext uri="{FF2B5EF4-FFF2-40B4-BE49-F238E27FC236}">
                <a16:creationId xmlns:a16="http://schemas.microsoft.com/office/drawing/2014/main" id="{BB33245C-F304-0845-82F3-5540A7B7FFEB}"/>
              </a:ext>
            </a:extLst>
          </p:cNvPr>
          <p:cNvSpPr>
            <a:spLocks noGrp="1" noChangeArrowheads="1"/>
          </p:cNvSpPr>
          <p:nvPr>
            <p:ph type="body" idx="1"/>
          </p:nvPr>
        </p:nvSpPr>
        <p:spPr>
          <a:xfrm>
            <a:off x="914400" y="2636838"/>
            <a:ext cx="7761288" cy="3916362"/>
          </a:xfrm>
        </p:spPr>
        <p:txBody>
          <a:bodyPr/>
          <a:lstStyle/>
          <a:p>
            <a:r>
              <a:rPr lang="en-US" altLang="it-IT" sz="3200"/>
              <a:t>Bias in unpredictable direction</a:t>
            </a:r>
          </a:p>
          <a:p>
            <a:endParaRPr lang="en-US" altLang="it-IT" sz="1000"/>
          </a:p>
          <a:p>
            <a:r>
              <a:rPr lang="en-US" altLang="it-IT" sz="3200"/>
              <a:t>Direction depends on</a:t>
            </a:r>
          </a:p>
          <a:p>
            <a:pPr lvl="1"/>
            <a:r>
              <a:rPr lang="en-US" altLang="it-IT" sz="3200"/>
              <a:t>direction of association between exposure and confounder</a:t>
            </a:r>
          </a:p>
          <a:p>
            <a:pPr lvl="1"/>
            <a:r>
              <a:rPr lang="en-US" altLang="it-IT" sz="3200"/>
              <a:t>effect of confounder on disease</a:t>
            </a:r>
          </a:p>
          <a:p>
            <a:pPr>
              <a:buFont typeface="Wingdings" pitchFamily="2" charset="2"/>
              <a:buNone/>
            </a:pPr>
            <a:endParaRPr lang="en-US" altLang="it-IT"/>
          </a:p>
        </p:txBody>
      </p:sp>
      <p:sp>
        <p:nvSpPr>
          <p:cNvPr id="76803" name="Text Box 4">
            <a:extLst>
              <a:ext uri="{FF2B5EF4-FFF2-40B4-BE49-F238E27FC236}">
                <a16:creationId xmlns:a16="http://schemas.microsoft.com/office/drawing/2014/main" id="{895E92B7-A411-468E-487C-99BC647EDACE}"/>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a:extLst>
              <a:ext uri="{FF2B5EF4-FFF2-40B4-BE49-F238E27FC236}">
                <a16:creationId xmlns:a16="http://schemas.microsoft.com/office/drawing/2014/main" id="{493B2167-07E3-03D0-DC31-34955F00B25E}"/>
              </a:ext>
            </a:extLst>
          </p:cNvPr>
          <p:cNvSpPr>
            <a:spLocks noGrp="1" noChangeArrowheads="1"/>
          </p:cNvSpPr>
          <p:nvPr>
            <p:ph type="title"/>
          </p:nvPr>
        </p:nvSpPr>
        <p:spPr/>
        <p:txBody>
          <a:bodyPr/>
          <a:lstStyle/>
          <a:p>
            <a:r>
              <a:rPr lang="en-US" altLang="it-IT" b="0"/>
              <a:t>Direction of confounding bias</a:t>
            </a:r>
          </a:p>
        </p:txBody>
      </p:sp>
      <p:graphicFrame>
        <p:nvGraphicFramePr>
          <p:cNvPr id="538627" name="Group 3">
            <a:extLst>
              <a:ext uri="{FF2B5EF4-FFF2-40B4-BE49-F238E27FC236}">
                <a16:creationId xmlns:a16="http://schemas.microsoft.com/office/drawing/2014/main" id="{0E742E8A-882B-2A6E-8D03-3F90F0594043}"/>
              </a:ext>
            </a:extLst>
          </p:cNvPr>
          <p:cNvGraphicFramePr>
            <a:graphicFrameLocks noGrp="1"/>
          </p:cNvGraphicFramePr>
          <p:nvPr>
            <p:ph type="tbl" idx="1"/>
          </p:nvPr>
        </p:nvGraphicFramePr>
        <p:xfrm>
          <a:off x="755650" y="1916113"/>
          <a:ext cx="7848600" cy="4176713"/>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1322387">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1" u="none" strike="noStrike" cap="none" normalizeH="0" baseline="0">
                          <a:ln>
                            <a:noFill/>
                          </a:ln>
                          <a:solidFill>
                            <a:schemeClr val="tx1"/>
                          </a:solidFill>
                          <a:effectLst/>
                          <a:latin typeface="Arial" panose="020B0604020202020204" pitchFamily="34" charset="0"/>
                        </a:rPr>
                        <a:t>Association confounder – exposure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1" u="none" strike="noStrike" cap="none" normalizeH="0" baseline="0">
                          <a:ln>
                            <a:noFill/>
                          </a:ln>
                          <a:solidFill>
                            <a:schemeClr val="tx1"/>
                          </a:solidFill>
                          <a:effectLst/>
                          <a:latin typeface="Arial" panose="020B0604020202020204" pitchFamily="34" charset="0"/>
                        </a:rPr>
                        <a:t>Effect on disease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1" u="none" strike="noStrike" cap="none" normalizeH="0" baseline="0">
                          <a:ln>
                            <a:noFill/>
                          </a:ln>
                          <a:solidFill>
                            <a:schemeClr val="tx1"/>
                          </a:solidFill>
                          <a:effectLst/>
                          <a:latin typeface="Arial" panose="020B0604020202020204" pitchFamily="34" charset="0"/>
                        </a:rPr>
                        <a:t>Direction of bias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6763">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Positive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Risk factor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sym typeface="Symbol" pitchFamily="2" charset="2"/>
                        </a:rPr>
                        <a:t></a:t>
                      </a:r>
                      <a:endParaRPr kumimoji="0" lang="en-US" altLang="it-GB" sz="24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5325">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Negative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Risk factor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sym typeface="Symbol" pitchFamily="2"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6913">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Positive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Protective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sym typeface="Symbol" pitchFamily="2"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5325">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Negative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a:ln>
                            <a:noFill/>
                          </a:ln>
                          <a:solidFill>
                            <a:schemeClr val="tx1"/>
                          </a:solidFill>
                          <a:effectLst/>
                          <a:latin typeface="Arial" panose="020B0604020202020204" pitchFamily="34" charset="0"/>
                        </a:rPr>
                        <a:t>Protective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it-GB" sz="2400" b="1" i="0" u="none" strike="noStrike" cap="none" normalizeH="0" baseline="0" dirty="0">
                          <a:ln>
                            <a:noFill/>
                          </a:ln>
                          <a:solidFill>
                            <a:schemeClr val="tx1"/>
                          </a:solidFill>
                          <a:effectLst/>
                          <a:latin typeface="Arial" panose="020B0604020202020204" pitchFamily="34" charset="0"/>
                          <a:sym typeface="Symbol" pitchFamily="2"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2D724945-08C3-380F-EFEA-2E0AAE656E4C}"/>
              </a:ext>
            </a:extLst>
          </p:cNvPr>
          <p:cNvSpPr>
            <a:spLocks noGrp="1" noChangeArrowheads="1"/>
          </p:cNvSpPr>
          <p:nvPr>
            <p:ph type="title"/>
          </p:nvPr>
        </p:nvSpPr>
        <p:spPr/>
        <p:txBody>
          <a:bodyPr/>
          <a:lstStyle/>
          <a:p>
            <a:r>
              <a:rPr lang="en-US" altLang="it-IT"/>
              <a:t>Control of confounding </a:t>
            </a:r>
          </a:p>
        </p:txBody>
      </p:sp>
      <p:sp>
        <p:nvSpPr>
          <p:cNvPr id="80898" name="Rectangle 3">
            <a:extLst>
              <a:ext uri="{FF2B5EF4-FFF2-40B4-BE49-F238E27FC236}">
                <a16:creationId xmlns:a16="http://schemas.microsoft.com/office/drawing/2014/main" id="{AE0B5F74-4BB1-0374-1B6C-AF8545D7EE0E}"/>
              </a:ext>
            </a:extLst>
          </p:cNvPr>
          <p:cNvSpPr>
            <a:spLocks noGrp="1" noChangeArrowheads="1"/>
          </p:cNvSpPr>
          <p:nvPr>
            <p:ph type="body" idx="1"/>
          </p:nvPr>
        </p:nvSpPr>
        <p:spPr/>
        <p:txBody>
          <a:bodyPr/>
          <a:lstStyle/>
          <a:p>
            <a:r>
              <a:rPr lang="en-US" altLang="it-IT"/>
              <a:t>Study design</a:t>
            </a:r>
          </a:p>
          <a:p>
            <a:pPr lvl="1"/>
            <a:r>
              <a:rPr lang="en-US" altLang="it-IT"/>
              <a:t>Randomization</a:t>
            </a:r>
          </a:p>
          <a:p>
            <a:pPr lvl="1"/>
            <a:r>
              <a:rPr lang="en-US" altLang="it-IT"/>
              <a:t>Restriction</a:t>
            </a:r>
          </a:p>
          <a:p>
            <a:pPr lvl="1"/>
            <a:r>
              <a:rPr lang="en-US" altLang="it-IT"/>
              <a:t>Matching (In cohorts)</a:t>
            </a:r>
          </a:p>
          <a:p>
            <a:r>
              <a:rPr lang="en-US" altLang="it-IT"/>
              <a:t>Analysis</a:t>
            </a:r>
          </a:p>
          <a:p>
            <a:pPr lvl="1"/>
            <a:r>
              <a:rPr lang="en-US" altLang="it-IT"/>
              <a:t>Stratification</a:t>
            </a:r>
          </a:p>
          <a:p>
            <a:pPr lvl="1"/>
            <a:r>
              <a:rPr lang="en-US" altLang="it-IT"/>
              <a:t>Multivariable modeling</a:t>
            </a:r>
          </a:p>
        </p:txBody>
      </p:sp>
      <p:sp>
        <p:nvSpPr>
          <p:cNvPr id="80899" name="Text Box 4">
            <a:extLst>
              <a:ext uri="{FF2B5EF4-FFF2-40B4-BE49-F238E27FC236}">
                <a16:creationId xmlns:a16="http://schemas.microsoft.com/office/drawing/2014/main" id="{44B95D07-4AD3-CD6E-9818-B3C7338798B3}"/>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a:extLst>
              <a:ext uri="{FF2B5EF4-FFF2-40B4-BE49-F238E27FC236}">
                <a16:creationId xmlns:a16="http://schemas.microsoft.com/office/drawing/2014/main" id="{1AFD3A53-7167-7CFE-3B5A-4583FE48BC51}"/>
              </a:ext>
            </a:extLst>
          </p:cNvPr>
          <p:cNvSpPr>
            <a:spLocks noGrp="1" noChangeArrowheads="1"/>
          </p:cNvSpPr>
          <p:nvPr>
            <p:ph type="title"/>
          </p:nvPr>
        </p:nvSpPr>
        <p:spPr/>
        <p:txBody>
          <a:bodyPr/>
          <a:lstStyle/>
          <a:p>
            <a:r>
              <a:rPr lang="en-US" altLang="it-IT"/>
              <a:t>Randomization </a:t>
            </a:r>
          </a:p>
        </p:txBody>
      </p:sp>
      <p:sp>
        <p:nvSpPr>
          <p:cNvPr id="82946" name="Rectangle 3">
            <a:extLst>
              <a:ext uri="{FF2B5EF4-FFF2-40B4-BE49-F238E27FC236}">
                <a16:creationId xmlns:a16="http://schemas.microsoft.com/office/drawing/2014/main" id="{7BB0970E-C3F7-606D-E40B-2ED78230B955}"/>
              </a:ext>
            </a:extLst>
          </p:cNvPr>
          <p:cNvSpPr>
            <a:spLocks noGrp="1" noChangeArrowheads="1"/>
          </p:cNvSpPr>
          <p:nvPr>
            <p:ph type="body" idx="1"/>
          </p:nvPr>
        </p:nvSpPr>
        <p:spPr>
          <a:xfrm>
            <a:off x="808038" y="2185988"/>
            <a:ext cx="7978775" cy="3844925"/>
          </a:xfrm>
        </p:spPr>
        <p:txBody>
          <a:bodyPr/>
          <a:lstStyle/>
          <a:p>
            <a:pPr>
              <a:lnSpc>
                <a:spcPct val="90000"/>
              </a:lnSpc>
            </a:pPr>
            <a:r>
              <a:rPr lang="en-US" altLang="it-IT" sz="2800" dirty="0"/>
              <a:t>It suppresses the association between exposure and confounder </a:t>
            </a:r>
          </a:p>
          <a:p>
            <a:pPr>
              <a:lnSpc>
                <a:spcPct val="90000"/>
              </a:lnSpc>
            </a:pPr>
            <a:r>
              <a:rPr lang="en-US" altLang="it-IT" sz="2800" dirty="0"/>
              <a:t>Need for large sample size</a:t>
            </a:r>
          </a:p>
          <a:p>
            <a:pPr>
              <a:lnSpc>
                <a:spcPct val="90000"/>
              </a:lnSpc>
            </a:pPr>
            <a:r>
              <a:rPr lang="en-US" altLang="it-IT" sz="2800" dirty="0"/>
              <a:t>Applicable only in experimental studies</a:t>
            </a:r>
          </a:p>
          <a:p>
            <a:pPr>
              <a:lnSpc>
                <a:spcPct val="90000"/>
              </a:lnSpc>
            </a:pPr>
            <a:endParaRPr lang="en-US" altLang="it-IT" dirty="0"/>
          </a:p>
        </p:txBody>
      </p:sp>
      <p:sp>
        <p:nvSpPr>
          <p:cNvPr id="82947" name="Text Box 4">
            <a:extLst>
              <a:ext uri="{FF2B5EF4-FFF2-40B4-BE49-F238E27FC236}">
                <a16:creationId xmlns:a16="http://schemas.microsoft.com/office/drawing/2014/main" id="{F6C4ACEF-0FEA-6A79-0FE4-2044EAEF5DDE}"/>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
        <p:nvSpPr>
          <p:cNvPr id="2" name="Rectangle 3">
            <a:extLst>
              <a:ext uri="{FF2B5EF4-FFF2-40B4-BE49-F238E27FC236}">
                <a16:creationId xmlns:a16="http://schemas.microsoft.com/office/drawing/2014/main" id="{FDA48978-FE06-1A70-CAB9-FA793FD5A00A}"/>
              </a:ext>
            </a:extLst>
          </p:cNvPr>
          <p:cNvSpPr>
            <a:spLocks noChangeArrowheads="1"/>
          </p:cNvSpPr>
          <p:nvPr/>
        </p:nvSpPr>
        <p:spPr bwMode="auto">
          <a:xfrm>
            <a:off x="1479550" y="4457742"/>
            <a:ext cx="14827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Exposure</a:t>
            </a:r>
          </a:p>
        </p:txBody>
      </p:sp>
      <p:sp>
        <p:nvSpPr>
          <p:cNvPr id="3" name="Rectangle 4">
            <a:extLst>
              <a:ext uri="{FF2B5EF4-FFF2-40B4-BE49-F238E27FC236}">
                <a16:creationId xmlns:a16="http://schemas.microsoft.com/office/drawing/2014/main" id="{F71B9A28-9BD6-E744-6413-85704813023F}"/>
              </a:ext>
            </a:extLst>
          </p:cNvPr>
          <p:cNvSpPr>
            <a:spLocks noChangeArrowheads="1"/>
          </p:cNvSpPr>
          <p:nvPr/>
        </p:nvSpPr>
        <p:spPr bwMode="auto">
          <a:xfrm>
            <a:off x="5975350" y="4457742"/>
            <a:ext cx="129698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Disease</a:t>
            </a:r>
          </a:p>
        </p:txBody>
      </p:sp>
      <p:sp>
        <p:nvSpPr>
          <p:cNvPr id="4" name="Rectangle 5">
            <a:extLst>
              <a:ext uri="{FF2B5EF4-FFF2-40B4-BE49-F238E27FC236}">
                <a16:creationId xmlns:a16="http://schemas.microsoft.com/office/drawing/2014/main" id="{D3AFF51A-CA14-FEB6-D608-29A042693171}"/>
              </a:ext>
            </a:extLst>
          </p:cNvPr>
          <p:cNvSpPr>
            <a:spLocks noChangeArrowheads="1"/>
          </p:cNvSpPr>
          <p:nvPr/>
        </p:nvSpPr>
        <p:spPr bwMode="auto">
          <a:xfrm>
            <a:off x="3536950" y="5600742"/>
            <a:ext cx="178911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sz="2400"/>
              <a:t>Confounder</a:t>
            </a:r>
          </a:p>
        </p:txBody>
      </p:sp>
      <p:sp>
        <p:nvSpPr>
          <p:cNvPr id="5" name="Line 6">
            <a:extLst>
              <a:ext uri="{FF2B5EF4-FFF2-40B4-BE49-F238E27FC236}">
                <a16:creationId xmlns:a16="http://schemas.microsoft.com/office/drawing/2014/main" id="{A61BD636-2840-B773-6AAC-290AA4C59788}"/>
              </a:ext>
            </a:extLst>
          </p:cNvPr>
          <p:cNvSpPr>
            <a:spLocks noChangeShapeType="1"/>
          </p:cNvSpPr>
          <p:nvPr/>
        </p:nvSpPr>
        <p:spPr bwMode="auto">
          <a:xfrm>
            <a:off x="2573337" y="4941929"/>
            <a:ext cx="1663700" cy="673100"/>
          </a:xfrm>
          <a:prstGeom prst="line">
            <a:avLst/>
          </a:prstGeom>
          <a:noFill/>
          <a:ln w="127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 name="Line 7">
            <a:extLst>
              <a:ext uri="{FF2B5EF4-FFF2-40B4-BE49-F238E27FC236}">
                <a16:creationId xmlns:a16="http://schemas.microsoft.com/office/drawing/2014/main" id="{E0FFBABD-8C2B-E3FB-19AB-6B0C16772F66}"/>
              </a:ext>
            </a:extLst>
          </p:cNvPr>
          <p:cNvSpPr>
            <a:spLocks noChangeShapeType="1"/>
          </p:cNvSpPr>
          <p:nvPr/>
        </p:nvSpPr>
        <p:spPr bwMode="auto">
          <a:xfrm flipV="1">
            <a:off x="4859337" y="4929229"/>
            <a:ext cx="1587500" cy="69850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Line 12">
            <a:extLst>
              <a:ext uri="{FF2B5EF4-FFF2-40B4-BE49-F238E27FC236}">
                <a16:creationId xmlns:a16="http://schemas.microsoft.com/office/drawing/2014/main" id="{E59ECF08-CC12-9CC8-AC70-C10AA278756D}"/>
              </a:ext>
            </a:extLst>
          </p:cNvPr>
          <p:cNvSpPr>
            <a:spLocks noChangeShapeType="1"/>
          </p:cNvSpPr>
          <p:nvPr/>
        </p:nvSpPr>
        <p:spPr bwMode="auto">
          <a:xfrm>
            <a:off x="3030537" y="4706979"/>
            <a:ext cx="2882900" cy="0"/>
          </a:xfrm>
          <a:prstGeom prst="line">
            <a:avLst/>
          </a:prstGeom>
          <a:noFill/>
          <a:ln w="12700">
            <a:solidFill>
              <a:schemeClr val="tx1"/>
            </a:solidFill>
            <a:prstDash val="solid"/>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dirty="0"/>
          </a:p>
        </p:txBody>
      </p:sp>
      <p:sp>
        <p:nvSpPr>
          <p:cNvPr id="9" name="Line 13">
            <a:extLst>
              <a:ext uri="{FF2B5EF4-FFF2-40B4-BE49-F238E27FC236}">
                <a16:creationId xmlns:a16="http://schemas.microsoft.com/office/drawing/2014/main" id="{4E7D0363-23A6-AF3D-7C09-0BD6B63D7C4F}"/>
              </a:ext>
            </a:extLst>
          </p:cNvPr>
          <p:cNvSpPr>
            <a:spLocks noChangeShapeType="1"/>
          </p:cNvSpPr>
          <p:nvPr/>
        </p:nvSpPr>
        <p:spPr bwMode="auto">
          <a:xfrm>
            <a:off x="5468937" y="4706979"/>
            <a:ext cx="444500" cy="0"/>
          </a:xfrm>
          <a:prstGeom prst="line">
            <a:avLst/>
          </a:prstGeom>
          <a:noFill/>
          <a:ln w="12700">
            <a:solidFill>
              <a:schemeClr val="tx1"/>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cxnSp>
        <p:nvCxnSpPr>
          <p:cNvPr id="11" name="Connettore 1 10">
            <a:extLst>
              <a:ext uri="{FF2B5EF4-FFF2-40B4-BE49-F238E27FC236}">
                <a16:creationId xmlns:a16="http://schemas.microsoft.com/office/drawing/2014/main" id="{9E038991-1B15-970B-2368-29237B71134C}"/>
              </a:ext>
            </a:extLst>
          </p:cNvPr>
          <p:cNvCxnSpPr/>
          <p:nvPr/>
        </p:nvCxnSpPr>
        <p:spPr bwMode="auto">
          <a:xfrm>
            <a:off x="3164402" y="5087186"/>
            <a:ext cx="432048" cy="326521"/>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12" name="Connettore 1 11">
            <a:extLst>
              <a:ext uri="{FF2B5EF4-FFF2-40B4-BE49-F238E27FC236}">
                <a16:creationId xmlns:a16="http://schemas.microsoft.com/office/drawing/2014/main" id="{4B75D9B8-E80A-4A76-EE99-7970BAC0BCDA}"/>
              </a:ext>
            </a:extLst>
          </p:cNvPr>
          <p:cNvCxnSpPr>
            <a:cxnSpLocks/>
          </p:cNvCxnSpPr>
          <p:nvPr/>
        </p:nvCxnSpPr>
        <p:spPr bwMode="auto">
          <a:xfrm flipV="1">
            <a:off x="3185194" y="5087186"/>
            <a:ext cx="347880" cy="336550"/>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a:extLst>
              <a:ext uri="{FF2B5EF4-FFF2-40B4-BE49-F238E27FC236}">
                <a16:creationId xmlns:a16="http://schemas.microsoft.com/office/drawing/2014/main" id="{D073EDFF-8387-0B91-B6BF-E97E33E6CDA9}"/>
              </a:ext>
            </a:extLst>
          </p:cNvPr>
          <p:cNvSpPr>
            <a:spLocks noGrp="1" noChangeArrowheads="1"/>
          </p:cNvSpPr>
          <p:nvPr>
            <p:ph type="title"/>
          </p:nvPr>
        </p:nvSpPr>
        <p:spPr/>
        <p:txBody>
          <a:bodyPr/>
          <a:lstStyle/>
          <a:p>
            <a:r>
              <a:rPr lang="en-US" altLang="it-IT"/>
              <a:t>Restriction</a:t>
            </a:r>
          </a:p>
        </p:txBody>
      </p:sp>
      <p:sp>
        <p:nvSpPr>
          <p:cNvPr id="84994" name="Rectangle 3">
            <a:extLst>
              <a:ext uri="{FF2B5EF4-FFF2-40B4-BE49-F238E27FC236}">
                <a16:creationId xmlns:a16="http://schemas.microsoft.com/office/drawing/2014/main" id="{0E2D65CC-F063-61FE-8B2F-5F0575170143}"/>
              </a:ext>
            </a:extLst>
          </p:cNvPr>
          <p:cNvSpPr>
            <a:spLocks noGrp="1" noChangeArrowheads="1"/>
          </p:cNvSpPr>
          <p:nvPr>
            <p:ph type="body" idx="1"/>
          </p:nvPr>
        </p:nvSpPr>
        <p:spPr>
          <a:xfrm>
            <a:off x="831850" y="1844675"/>
            <a:ext cx="7834313" cy="3844925"/>
          </a:xfrm>
        </p:spPr>
        <p:txBody>
          <a:bodyPr/>
          <a:lstStyle/>
          <a:p>
            <a:r>
              <a:rPr lang="en-US" altLang="it-IT" sz="2800"/>
              <a:t>Participation in the study to people belonging to one stratum of the confounder</a:t>
            </a:r>
          </a:p>
          <a:p>
            <a:r>
              <a:rPr lang="en-US" altLang="it-IT" sz="2800"/>
              <a:t>Ex: A study of non-smokers eliminates possible confounding by smoking</a:t>
            </a:r>
          </a:p>
          <a:p>
            <a:r>
              <a:rPr lang="en-US" altLang="it-IT" sz="2800"/>
              <a:t>It precludes the assessment of interaction and limits the external validity</a:t>
            </a:r>
          </a:p>
        </p:txBody>
      </p:sp>
      <p:sp>
        <p:nvSpPr>
          <p:cNvPr id="84995" name="Text Box 4">
            <a:extLst>
              <a:ext uri="{FF2B5EF4-FFF2-40B4-BE49-F238E27FC236}">
                <a16:creationId xmlns:a16="http://schemas.microsoft.com/office/drawing/2014/main" id="{F4D40DDA-DE90-68C2-B76E-CA54EC2B54BE}"/>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8E0B3BFA-7C5E-42A7-FF69-519A99B69E7A}"/>
              </a:ext>
            </a:extLst>
          </p:cNvPr>
          <p:cNvSpPr>
            <a:spLocks noGrp="1" noChangeArrowheads="1"/>
          </p:cNvSpPr>
          <p:nvPr>
            <p:ph type="title"/>
          </p:nvPr>
        </p:nvSpPr>
        <p:spPr/>
        <p:txBody>
          <a:bodyPr/>
          <a:lstStyle/>
          <a:p>
            <a:r>
              <a:rPr lang="en-US" altLang="it-IT"/>
              <a:t>Matching</a:t>
            </a:r>
          </a:p>
        </p:txBody>
      </p:sp>
      <p:sp>
        <p:nvSpPr>
          <p:cNvPr id="87042" name="Rectangle 3">
            <a:extLst>
              <a:ext uri="{FF2B5EF4-FFF2-40B4-BE49-F238E27FC236}">
                <a16:creationId xmlns:a16="http://schemas.microsoft.com/office/drawing/2014/main" id="{FE0C1EB2-B4EA-9C3C-E91C-9CB58AA679EB}"/>
              </a:ext>
            </a:extLst>
          </p:cNvPr>
          <p:cNvSpPr>
            <a:spLocks noGrp="1" noChangeArrowheads="1"/>
          </p:cNvSpPr>
          <p:nvPr>
            <p:ph type="body" idx="1"/>
          </p:nvPr>
        </p:nvSpPr>
        <p:spPr/>
        <p:txBody>
          <a:bodyPr/>
          <a:lstStyle/>
          <a:p>
            <a:r>
              <a:rPr lang="en-US" altLang="it-IT" sz="2400"/>
              <a:t>Study subjects are matched on potential confounders</a:t>
            </a:r>
          </a:p>
          <a:p>
            <a:r>
              <a:rPr lang="en-US" altLang="it-IT" sz="2400"/>
              <a:t>For example, if gender is a confounder exposed and unexposed subjects will be matched on gender</a:t>
            </a:r>
          </a:p>
          <a:p>
            <a:r>
              <a:rPr lang="en-US" altLang="it-IT" sz="2400"/>
              <a:t>Matching does not prevent confounding in case-control studies but may facilitate its control in the analyses  </a:t>
            </a:r>
          </a:p>
        </p:txBody>
      </p:sp>
      <p:sp>
        <p:nvSpPr>
          <p:cNvPr id="87043" name="Text Box 4">
            <a:extLst>
              <a:ext uri="{FF2B5EF4-FFF2-40B4-BE49-F238E27FC236}">
                <a16:creationId xmlns:a16="http://schemas.microsoft.com/office/drawing/2014/main" id="{442A80B5-6A25-B8FA-4B5D-F643BC24E979}"/>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a:extLst>
              <a:ext uri="{FF2B5EF4-FFF2-40B4-BE49-F238E27FC236}">
                <a16:creationId xmlns:a16="http://schemas.microsoft.com/office/drawing/2014/main" id="{DCA2D3BA-87CE-2155-AA4B-83FC2BDBE2B2}"/>
              </a:ext>
            </a:extLst>
          </p:cNvPr>
          <p:cNvSpPr>
            <a:spLocks noGrp="1" noChangeArrowheads="1"/>
          </p:cNvSpPr>
          <p:nvPr>
            <p:ph type="title"/>
          </p:nvPr>
        </p:nvSpPr>
        <p:spPr/>
        <p:txBody>
          <a:bodyPr/>
          <a:lstStyle/>
          <a:p>
            <a:r>
              <a:rPr lang="en-US" altLang="it-IT"/>
              <a:t>Stratified analysis</a:t>
            </a:r>
          </a:p>
        </p:txBody>
      </p:sp>
      <p:sp>
        <p:nvSpPr>
          <p:cNvPr id="89090" name="Rectangle 3">
            <a:extLst>
              <a:ext uri="{FF2B5EF4-FFF2-40B4-BE49-F238E27FC236}">
                <a16:creationId xmlns:a16="http://schemas.microsoft.com/office/drawing/2014/main" id="{6C35FA84-C825-48FC-5581-2103A0ECD794}"/>
              </a:ext>
            </a:extLst>
          </p:cNvPr>
          <p:cNvSpPr>
            <a:spLocks noGrp="1" noChangeArrowheads="1"/>
          </p:cNvSpPr>
          <p:nvPr>
            <p:ph type="body" idx="1"/>
          </p:nvPr>
        </p:nvSpPr>
        <p:spPr/>
        <p:txBody>
          <a:bodyPr/>
          <a:lstStyle/>
          <a:p>
            <a:r>
              <a:rPr lang="en-US" altLang="it-IT" sz="2400"/>
              <a:t>The association between the exposure and the outcome is measured in each category (stratum) of the confounder</a:t>
            </a:r>
          </a:p>
          <a:p>
            <a:r>
              <a:rPr lang="en-US" altLang="it-IT" sz="2400"/>
              <a:t>A weighted average is calculated</a:t>
            </a:r>
          </a:p>
          <a:p>
            <a:r>
              <a:rPr lang="en-US" altLang="it-IT" sz="2400"/>
              <a:t>The confounding effect is adjusted or controlled for (the summary estimate takes into account differences in the distribution of the confounder)</a:t>
            </a:r>
          </a:p>
        </p:txBody>
      </p:sp>
      <p:sp>
        <p:nvSpPr>
          <p:cNvPr id="89091" name="Text Box 4">
            <a:extLst>
              <a:ext uri="{FF2B5EF4-FFF2-40B4-BE49-F238E27FC236}">
                <a16:creationId xmlns:a16="http://schemas.microsoft.com/office/drawing/2014/main" id="{2D8C51E5-2A57-1428-A078-4A31DEDA7B72}"/>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C713623A-C81E-70C0-DE2B-9A451AD4AE3E}"/>
              </a:ext>
            </a:extLst>
          </p:cNvPr>
          <p:cNvSpPr>
            <a:spLocks noGrp="1" noChangeArrowheads="1"/>
          </p:cNvSpPr>
          <p:nvPr>
            <p:ph type="title"/>
          </p:nvPr>
        </p:nvSpPr>
        <p:spPr/>
        <p:txBody>
          <a:bodyPr/>
          <a:lstStyle/>
          <a:p>
            <a:r>
              <a:rPr lang="en-US" altLang="it-IT"/>
              <a:t>Evaluation of confounding </a:t>
            </a:r>
          </a:p>
        </p:txBody>
      </p:sp>
      <p:sp>
        <p:nvSpPr>
          <p:cNvPr id="91138" name="Rectangle 3">
            <a:extLst>
              <a:ext uri="{FF2B5EF4-FFF2-40B4-BE49-F238E27FC236}">
                <a16:creationId xmlns:a16="http://schemas.microsoft.com/office/drawing/2014/main" id="{21920AB4-C99A-8CE6-37E0-B30A905ADBA4}"/>
              </a:ext>
            </a:extLst>
          </p:cNvPr>
          <p:cNvSpPr>
            <a:spLocks noGrp="1" noChangeArrowheads="1"/>
          </p:cNvSpPr>
          <p:nvPr>
            <p:ph type="body" idx="1"/>
          </p:nvPr>
        </p:nvSpPr>
        <p:spPr/>
        <p:txBody>
          <a:bodyPr/>
          <a:lstStyle/>
          <a:p>
            <a:pPr>
              <a:lnSpc>
                <a:spcPct val="90000"/>
              </a:lnSpc>
            </a:pPr>
            <a:r>
              <a:rPr lang="en-US" altLang="it-IT"/>
              <a:t>Based on previous knowledge</a:t>
            </a:r>
          </a:p>
          <a:p>
            <a:pPr lvl="1">
              <a:lnSpc>
                <a:spcPct val="90000"/>
              </a:lnSpc>
            </a:pPr>
            <a:r>
              <a:rPr lang="en-US" altLang="it-IT"/>
              <a:t>epidemiological evidence</a:t>
            </a:r>
          </a:p>
          <a:p>
            <a:pPr lvl="1">
              <a:lnSpc>
                <a:spcPct val="90000"/>
              </a:lnSpc>
            </a:pPr>
            <a:r>
              <a:rPr lang="en-US" altLang="it-IT"/>
              <a:t>clinical, biological data</a:t>
            </a:r>
          </a:p>
          <a:p>
            <a:pPr>
              <a:lnSpc>
                <a:spcPct val="90000"/>
              </a:lnSpc>
            </a:pPr>
            <a:r>
              <a:rPr lang="en-US" altLang="it-IT"/>
              <a:t>Based on the results of the study</a:t>
            </a:r>
          </a:p>
          <a:p>
            <a:pPr lvl="1">
              <a:lnSpc>
                <a:spcPct val="90000"/>
              </a:lnSpc>
            </a:pPr>
            <a:r>
              <a:rPr lang="en-US" altLang="it-IT"/>
              <a:t>changes in risk estimate of main exposure after controlling for potential confounder</a:t>
            </a:r>
          </a:p>
          <a:p>
            <a:pPr lvl="1">
              <a:lnSpc>
                <a:spcPct val="90000"/>
              </a:lnSpc>
            </a:pPr>
            <a:r>
              <a:rPr lang="en-US" altLang="it-IT"/>
              <a:t>stratum-specific results</a:t>
            </a:r>
          </a:p>
          <a:p>
            <a:pPr>
              <a:lnSpc>
                <a:spcPct val="90000"/>
              </a:lnSpc>
            </a:pPr>
            <a:r>
              <a:rPr lang="en-US" altLang="it-IT"/>
              <a:t>Based on the causal relationships between the variables</a:t>
            </a:r>
          </a:p>
          <a:p>
            <a:pPr lvl="1">
              <a:lnSpc>
                <a:spcPct val="90000"/>
              </a:lnSpc>
            </a:pPr>
            <a:endParaRPr lang="en-US" altLang="it-IT"/>
          </a:p>
        </p:txBody>
      </p:sp>
      <p:sp>
        <p:nvSpPr>
          <p:cNvPr id="91139" name="Text Box 4">
            <a:extLst>
              <a:ext uri="{FF2B5EF4-FFF2-40B4-BE49-F238E27FC236}">
                <a16:creationId xmlns:a16="http://schemas.microsoft.com/office/drawing/2014/main" id="{F2E5F6FE-608F-5EFC-E579-9B23048252C5}"/>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a:extLst>
              <a:ext uri="{FF2B5EF4-FFF2-40B4-BE49-F238E27FC236}">
                <a16:creationId xmlns:a16="http://schemas.microsoft.com/office/drawing/2014/main" id="{BD26E23C-8A1A-DE12-4D47-610C71FDA258}"/>
              </a:ext>
            </a:extLst>
          </p:cNvPr>
          <p:cNvSpPr>
            <a:spLocks noGrp="1" noChangeArrowheads="1"/>
          </p:cNvSpPr>
          <p:nvPr>
            <p:ph type="body" idx="4294967295"/>
          </p:nvPr>
        </p:nvSpPr>
        <p:spPr>
          <a:xfrm>
            <a:off x="542925" y="1960563"/>
            <a:ext cx="8367713" cy="4897437"/>
          </a:xfrm>
        </p:spPr>
        <p:txBody>
          <a:bodyPr/>
          <a:lstStyle/>
          <a:p>
            <a:pPr>
              <a:spcBef>
                <a:spcPct val="30000"/>
              </a:spcBef>
              <a:buFont typeface="Wingdings" pitchFamily="2" charset="2"/>
              <a:buNone/>
            </a:pPr>
            <a:r>
              <a:rPr lang="en-US" altLang="it-IT" sz="3200"/>
              <a:t>A key purpose of epidemiologic research is to make inferences about causal relations. </a:t>
            </a:r>
          </a:p>
          <a:p>
            <a:pPr>
              <a:spcBef>
                <a:spcPct val="30000"/>
              </a:spcBef>
              <a:buFont typeface="Wingdings" pitchFamily="2" charset="2"/>
              <a:buNone/>
            </a:pPr>
            <a:r>
              <a:rPr lang="en-US" altLang="it-IT" sz="3200"/>
              <a:t>We want to know what causes diseases, how behaviors, environmental exposures, public policies affect health, whether clinical and public health interventions improve health status, etc.  </a:t>
            </a:r>
          </a:p>
        </p:txBody>
      </p:sp>
      <p:sp>
        <p:nvSpPr>
          <p:cNvPr id="19458" name="Rectangle 2">
            <a:extLst>
              <a:ext uri="{FF2B5EF4-FFF2-40B4-BE49-F238E27FC236}">
                <a16:creationId xmlns:a16="http://schemas.microsoft.com/office/drawing/2014/main" id="{6C6EADAE-7AB7-F677-63CB-C46611A88F62}"/>
              </a:ext>
            </a:extLst>
          </p:cNvPr>
          <p:cNvSpPr>
            <a:spLocks noGrp="1" noChangeArrowheads="1"/>
          </p:cNvSpPr>
          <p:nvPr>
            <p:ph type="title" idx="4294967295"/>
          </p:nvPr>
        </p:nvSpPr>
        <p:spPr>
          <a:xfrm>
            <a:off x="539750" y="404813"/>
            <a:ext cx="7772400" cy="1143000"/>
          </a:xfrm>
        </p:spPr>
        <p:txBody>
          <a:bodyPr anchor="ctr"/>
          <a:lstStyle/>
          <a:p>
            <a:r>
              <a:rPr lang="en-US" altLang="it-IT"/>
              <a:t>Causal inference</a:t>
            </a:r>
            <a:endParaRPr lang="en-US" altLang="it-IT" sz="6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id="{BAB75091-B707-2FB7-9F94-306493C1D9E1}"/>
              </a:ext>
            </a:extLst>
          </p:cNvPr>
          <p:cNvSpPr>
            <a:spLocks noGrp="1" noChangeArrowheads="1"/>
          </p:cNvSpPr>
          <p:nvPr>
            <p:ph type="title"/>
          </p:nvPr>
        </p:nvSpPr>
        <p:spPr/>
        <p:txBody>
          <a:bodyPr/>
          <a:lstStyle/>
          <a:p>
            <a:r>
              <a:rPr lang="en-US" altLang="it-IT"/>
              <a:t>Residual confounding </a:t>
            </a:r>
          </a:p>
        </p:txBody>
      </p:sp>
      <p:sp>
        <p:nvSpPr>
          <p:cNvPr id="93186" name="Rectangle 3">
            <a:extLst>
              <a:ext uri="{FF2B5EF4-FFF2-40B4-BE49-F238E27FC236}">
                <a16:creationId xmlns:a16="http://schemas.microsoft.com/office/drawing/2014/main" id="{C0B70F7D-5235-3AD4-A859-F25B43EFEBD0}"/>
              </a:ext>
            </a:extLst>
          </p:cNvPr>
          <p:cNvSpPr>
            <a:spLocks noGrp="1" noChangeArrowheads="1"/>
          </p:cNvSpPr>
          <p:nvPr>
            <p:ph type="body" idx="1"/>
          </p:nvPr>
        </p:nvSpPr>
        <p:spPr>
          <a:xfrm>
            <a:off x="914400" y="2781300"/>
            <a:ext cx="7834313" cy="3771900"/>
          </a:xfrm>
        </p:spPr>
        <p:txBody>
          <a:bodyPr/>
          <a:lstStyle/>
          <a:p>
            <a:r>
              <a:rPr lang="en-US" altLang="it-IT" sz="2800"/>
              <a:t>Stratification of the confounder is not fine enough</a:t>
            </a:r>
          </a:p>
          <a:p>
            <a:r>
              <a:rPr lang="en-US" altLang="it-IT" sz="2800"/>
              <a:t>Confounding exists within strata</a:t>
            </a:r>
          </a:p>
        </p:txBody>
      </p:sp>
      <p:sp>
        <p:nvSpPr>
          <p:cNvPr id="93187" name="Text Box 4">
            <a:extLst>
              <a:ext uri="{FF2B5EF4-FFF2-40B4-BE49-F238E27FC236}">
                <a16:creationId xmlns:a16="http://schemas.microsoft.com/office/drawing/2014/main" id="{6573132F-7391-C26A-DAB9-CEC6EEA9DB7B}"/>
              </a:ext>
            </a:extLst>
          </p:cNvPr>
          <p:cNvSpPr txBox="1">
            <a:spLocks noChangeArrowheads="1"/>
          </p:cNvSpPr>
          <p:nvPr/>
        </p:nvSpPr>
        <p:spPr bwMode="auto">
          <a:xfrm>
            <a:off x="4479925" y="6135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en-GB" altLang="it-IT"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4">
            <a:extLst>
              <a:ext uri="{FF2B5EF4-FFF2-40B4-BE49-F238E27FC236}">
                <a16:creationId xmlns:a16="http://schemas.microsoft.com/office/drawing/2014/main" id="{2CC4DC2D-52C5-16D0-319C-097CE3FEA779}"/>
              </a:ext>
            </a:extLst>
          </p:cNvPr>
          <p:cNvSpPr>
            <a:spLocks noGrp="1" noChangeArrowheads="1"/>
          </p:cNvSpPr>
          <p:nvPr>
            <p:ph type="ctrTitle" idx="4294967295"/>
          </p:nvPr>
        </p:nvSpPr>
        <p:spPr>
          <a:xfrm>
            <a:off x="0" y="2060575"/>
            <a:ext cx="9144000" cy="2089150"/>
          </a:xfrm>
          <a:solidFill>
            <a:srgbClr val="680036"/>
          </a:solidFill>
        </p:spPr>
        <p:txBody>
          <a:bodyPr anchor="ctr"/>
          <a:lstStyle/>
          <a:p>
            <a:pPr algn="ctr" eaLnBrk="1" hangingPunct="1"/>
            <a:r>
              <a:rPr lang="it-IT" altLang="it-IT" sz="3600">
                <a:solidFill>
                  <a:schemeClr val="bg1"/>
                </a:solidFill>
              </a:rPr>
              <a:t>Bias</a:t>
            </a:r>
            <a:endParaRPr lang="en-US" alt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5B3D3D76-F39D-D5B6-50C9-D9CB8705A5FB}"/>
              </a:ext>
            </a:extLst>
          </p:cNvPr>
          <p:cNvSpPr>
            <a:spLocks noGrp="1" noChangeArrowheads="1"/>
          </p:cNvSpPr>
          <p:nvPr>
            <p:ph type="title"/>
          </p:nvPr>
        </p:nvSpPr>
        <p:spPr>
          <a:xfrm>
            <a:off x="685800" y="515938"/>
            <a:ext cx="7772400" cy="1143000"/>
          </a:xfrm>
        </p:spPr>
        <p:txBody>
          <a:bodyPr/>
          <a:lstStyle/>
          <a:p>
            <a:r>
              <a:rPr lang="en-GB" altLang="it-IT"/>
              <a:t>Errors in epidemiological studies</a:t>
            </a:r>
          </a:p>
        </p:txBody>
      </p:sp>
      <p:sp>
        <p:nvSpPr>
          <p:cNvPr id="97282" name="Line 3">
            <a:extLst>
              <a:ext uri="{FF2B5EF4-FFF2-40B4-BE49-F238E27FC236}">
                <a16:creationId xmlns:a16="http://schemas.microsoft.com/office/drawing/2014/main" id="{4F92B579-5BFE-FCDA-EFBF-FE3B41321EF9}"/>
              </a:ext>
            </a:extLst>
          </p:cNvPr>
          <p:cNvSpPr>
            <a:spLocks noChangeShapeType="1"/>
          </p:cNvSpPr>
          <p:nvPr/>
        </p:nvSpPr>
        <p:spPr bwMode="auto">
          <a:xfrm>
            <a:off x="1447800" y="2109788"/>
            <a:ext cx="0" cy="32004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97283" name="Line 4">
            <a:extLst>
              <a:ext uri="{FF2B5EF4-FFF2-40B4-BE49-F238E27FC236}">
                <a16:creationId xmlns:a16="http://schemas.microsoft.com/office/drawing/2014/main" id="{80C11D69-8CDA-2545-6EEF-DB2893724420}"/>
              </a:ext>
            </a:extLst>
          </p:cNvPr>
          <p:cNvSpPr>
            <a:spLocks noChangeShapeType="1"/>
          </p:cNvSpPr>
          <p:nvPr/>
        </p:nvSpPr>
        <p:spPr bwMode="auto">
          <a:xfrm>
            <a:off x="1447800" y="5310188"/>
            <a:ext cx="6553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97284" name="Text Box 5">
            <a:extLst>
              <a:ext uri="{FF2B5EF4-FFF2-40B4-BE49-F238E27FC236}">
                <a16:creationId xmlns:a16="http://schemas.microsoft.com/office/drawing/2014/main" id="{950FDE35-DAE5-2234-1AB2-644F86F39177}"/>
              </a:ext>
            </a:extLst>
          </p:cNvPr>
          <p:cNvSpPr txBox="1">
            <a:spLocks noChangeArrowheads="1"/>
          </p:cNvSpPr>
          <p:nvPr/>
        </p:nvSpPr>
        <p:spPr bwMode="auto">
          <a:xfrm rot="-26569">
            <a:off x="1143000" y="157638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fr-FR" altLang="it-IT" sz="2400"/>
              <a:t>Error</a:t>
            </a:r>
            <a:endParaRPr lang="en-GB" altLang="it-IT" sz="2400"/>
          </a:p>
        </p:txBody>
      </p:sp>
      <p:sp>
        <p:nvSpPr>
          <p:cNvPr id="97285" name="Text Box 6">
            <a:extLst>
              <a:ext uri="{FF2B5EF4-FFF2-40B4-BE49-F238E27FC236}">
                <a16:creationId xmlns:a16="http://schemas.microsoft.com/office/drawing/2014/main" id="{51F6C5CD-73D1-3C65-2965-B737912938D4}"/>
              </a:ext>
            </a:extLst>
          </p:cNvPr>
          <p:cNvSpPr txBox="1">
            <a:spLocks noChangeArrowheads="1"/>
          </p:cNvSpPr>
          <p:nvPr/>
        </p:nvSpPr>
        <p:spPr bwMode="auto">
          <a:xfrm rot="-26569">
            <a:off x="5940425" y="547687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fr-FR" altLang="it-IT" sz="2400"/>
              <a:t>Study size (n)</a:t>
            </a:r>
            <a:endParaRPr lang="en-GB" altLang="it-IT" sz="2400"/>
          </a:p>
        </p:txBody>
      </p:sp>
      <p:sp>
        <p:nvSpPr>
          <p:cNvPr id="97286" name="Text Box 7">
            <a:extLst>
              <a:ext uri="{FF2B5EF4-FFF2-40B4-BE49-F238E27FC236}">
                <a16:creationId xmlns:a16="http://schemas.microsoft.com/office/drawing/2014/main" id="{4C86E063-54F0-00BA-83D1-3E24E3DF8CC1}"/>
              </a:ext>
            </a:extLst>
          </p:cNvPr>
          <p:cNvSpPr txBox="1">
            <a:spLocks noChangeArrowheads="1"/>
          </p:cNvSpPr>
          <p:nvPr/>
        </p:nvSpPr>
        <p:spPr bwMode="auto">
          <a:xfrm rot="-26569">
            <a:off x="1619250" y="5634038"/>
            <a:ext cx="2665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fr-FR" altLang="it-IT" sz="1400"/>
              <a:t>Source: Rothman KJ, 2002</a:t>
            </a:r>
            <a:endParaRPr lang="en-GB" altLang="it-IT" sz="1400"/>
          </a:p>
        </p:txBody>
      </p:sp>
      <p:sp>
        <p:nvSpPr>
          <p:cNvPr id="97287" name="Line 8">
            <a:extLst>
              <a:ext uri="{FF2B5EF4-FFF2-40B4-BE49-F238E27FC236}">
                <a16:creationId xmlns:a16="http://schemas.microsoft.com/office/drawing/2014/main" id="{87E886AF-4304-4444-07D5-D5EC24EF1896}"/>
              </a:ext>
            </a:extLst>
          </p:cNvPr>
          <p:cNvSpPr>
            <a:spLocks noChangeShapeType="1"/>
          </p:cNvSpPr>
          <p:nvPr/>
        </p:nvSpPr>
        <p:spPr bwMode="auto">
          <a:xfrm>
            <a:off x="1447800" y="4014788"/>
            <a:ext cx="6705600" cy="0"/>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97288" name="Text Box 9">
            <a:extLst>
              <a:ext uri="{FF2B5EF4-FFF2-40B4-BE49-F238E27FC236}">
                <a16:creationId xmlns:a16="http://schemas.microsoft.com/office/drawing/2014/main" id="{E9F4B26C-5CEC-852C-A383-94095E009CC4}"/>
              </a:ext>
            </a:extLst>
          </p:cNvPr>
          <p:cNvSpPr txBox="1">
            <a:spLocks noChangeArrowheads="1"/>
          </p:cNvSpPr>
          <p:nvPr/>
        </p:nvSpPr>
        <p:spPr bwMode="auto">
          <a:xfrm rot="-26569">
            <a:off x="4953000" y="3557588"/>
            <a:ext cx="312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r">
              <a:spcBef>
                <a:spcPct val="50000"/>
              </a:spcBef>
              <a:buClrTx/>
              <a:buFontTx/>
              <a:buNone/>
            </a:pPr>
            <a:r>
              <a:rPr lang="fr-FR" altLang="it-IT">
                <a:solidFill>
                  <a:srgbClr val="006600"/>
                </a:solidFill>
              </a:rPr>
              <a:t>Systematic error (bias)</a:t>
            </a:r>
            <a:endParaRPr lang="en-GB" altLang="it-IT">
              <a:solidFill>
                <a:srgbClr val="006600"/>
              </a:solidFill>
            </a:endParaRPr>
          </a:p>
        </p:txBody>
      </p:sp>
      <p:sp>
        <p:nvSpPr>
          <p:cNvPr id="97289" name="Freeform 10">
            <a:extLst>
              <a:ext uri="{FF2B5EF4-FFF2-40B4-BE49-F238E27FC236}">
                <a16:creationId xmlns:a16="http://schemas.microsoft.com/office/drawing/2014/main" id="{B4E667C9-F67B-B821-61A2-BF1529E905C0}"/>
              </a:ext>
            </a:extLst>
          </p:cNvPr>
          <p:cNvSpPr>
            <a:spLocks/>
          </p:cNvSpPr>
          <p:nvPr/>
        </p:nvSpPr>
        <p:spPr bwMode="auto">
          <a:xfrm>
            <a:off x="1447800" y="3328988"/>
            <a:ext cx="5486400" cy="1981200"/>
          </a:xfrm>
          <a:custGeom>
            <a:avLst/>
            <a:gdLst>
              <a:gd name="T0" fmla="*/ 0 w 4032"/>
              <a:gd name="T1" fmla="*/ 0 h 1248"/>
              <a:gd name="T2" fmla="*/ 2147483646 w 4032"/>
              <a:gd name="T3" fmla="*/ 2147483646 h 1248"/>
              <a:gd name="T4" fmla="*/ 2147483646 w 4032"/>
              <a:gd name="T5" fmla="*/ 2147483646 h 1248"/>
              <a:gd name="T6" fmla="*/ 2147483646 w 4032"/>
              <a:gd name="T7" fmla="*/ 2147483646 h 1248"/>
              <a:gd name="T8" fmla="*/ 2147483646 w 4032"/>
              <a:gd name="T9" fmla="*/ 2147483646 h 1248"/>
              <a:gd name="T10" fmla="*/ 0 60000 65536"/>
              <a:gd name="T11" fmla="*/ 0 60000 65536"/>
              <a:gd name="T12" fmla="*/ 0 60000 65536"/>
              <a:gd name="T13" fmla="*/ 0 60000 65536"/>
              <a:gd name="T14" fmla="*/ 0 60000 65536"/>
              <a:gd name="T15" fmla="*/ 0 w 4032"/>
              <a:gd name="T16" fmla="*/ 0 h 1248"/>
              <a:gd name="T17" fmla="*/ 4032 w 4032"/>
              <a:gd name="T18" fmla="*/ 1248 h 1248"/>
            </a:gdLst>
            <a:ahLst/>
            <a:cxnLst>
              <a:cxn ang="T10">
                <a:pos x="T0" y="T1"/>
              </a:cxn>
              <a:cxn ang="T11">
                <a:pos x="T2" y="T3"/>
              </a:cxn>
              <a:cxn ang="T12">
                <a:pos x="T4" y="T5"/>
              </a:cxn>
              <a:cxn ang="T13">
                <a:pos x="T6" y="T7"/>
              </a:cxn>
              <a:cxn ang="T14">
                <a:pos x="T8" y="T9"/>
              </a:cxn>
            </a:cxnLst>
            <a:rect l="T15" t="T16" r="T17" b="T18"/>
            <a:pathLst>
              <a:path w="4032" h="1248">
                <a:moveTo>
                  <a:pt x="0" y="0"/>
                </a:moveTo>
                <a:cubicBezTo>
                  <a:pt x="524" y="16"/>
                  <a:pt x="1048" y="32"/>
                  <a:pt x="1488" y="96"/>
                </a:cubicBezTo>
                <a:cubicBezTo>
                  <a:pt x="1928" y="160"/>
                  <a:pt x="2344" y="280"/>
                  <a:pt x="2640" y="384"/>
                </a:cubicBezTo>
                <a:cubicBezTo>
                  <a:pt x="2936" y="488"/>
                  <a:pt x="3032" y="576"/>
                  <a:pt x="3264" y="720"/>
                </a:cubicBezTo>
                <a:cubicBezTo>
                  <a:pt x="3496" y="864"/>
                  <a:pt x="3764" y="1056"/>
                  <a:pt x="4032" y="1248"/>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7290" name="Text Box 11">
            <a:extLst>
              <a:ext uri="{FF2B5EF4-FFF2-40B4-BE49-F238E27FC236}">
                <a16:creationId xmlns:a16="http://schemas.microsoft.com/office/drawing/2014/main" id="{76B2337F-710D-F4AF-D38C-6EE1688A4A64}"/>
              </a:ext>
            </a:extLst>
          </p:cNvPr>
          <p:cNvSpPr txBox="1">
            <a:spLocks noChangeArrowheads="1"/>
          </p:cNvSpPr>
          <p:nvPr/>
        </p:nvSpPr>
        <p:spPr bwMode="auto">
          <a:xfrm rot="-26569">
            <a:off x="1825625" y="2867025"/>
            <a:ext cx="3049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fr-FR" altLang="it-IT">
                <a:solidFill>
                  <a:srgbClr val="FF0000"/>
                </a:solidFill>
              </a:rPr>
              <a:t>Random error (chance)</a:t>
            </a:r>
            <a:endParaRPr lang="en-GB" altLang="it-IT">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78D3FEEB-88A2-5237-6E00-073506524747}"/>
              </a:ext>
            </a:extLst>
          </p:cNvPr>
          <p:cNvSpPr>
            <a:spLocks noGrp="1" noChangeArrowheads="1"/>
          </p:cNvSpPr>
          <p:nvPr>
            <p:ph type="title"/>
          </p:nvPr>
        </p:nvSpPr>
        <p:spPr>
          <a:xfrm>
            <a:off x="490538" y="306388"/>
            <a:ext cx="7772400" cy="1143000"/>
          </a:xfrm>
        </p:spPr>
        <p:txBody>
          <a:bodyPr/>
          <a:lstStyle/>
          <a:p>
            <a:r>
              <a:rPr lang="en-US" altLang="it-IT"/>
              <a:t>Validity and Precision</a:t>
            </a:r>
          </a:p>
        </p:txBody>
      </p:sp>
      <p:sp>
        <p:nvSpPr>
          <p:cNvPr id="99330" name="Text Box 5">
            <a:extLst>
              <a:ext uri="{FF2B5EF4-FFF2-40B4-BE49-F238E27FC236}">
                <a16:creationId xmlns:a16="http://schemas.microsoft.com/office/drawing/2014/main" id="{1AD75851-14D4-7C98-3D21-2F9E54900821}"/>
              </a:ext>
            </a:extLst>
          </p:cNvPr>
          <p:cNvSpPr txBox="1">
            <a:spLocks noChangeArrowheads="1"/>
          </p:cNvSpPr>
          <p:nvPr/>
        </p:nvSpPr>
        <p:spPr bwMode="auto">
          <a:xfrm>
            <a:off x="881063" y="5334000"/>
            <a:ext cx="331787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Good Validity</a:t>
            </a:r>
          </a:p>
          <a:p>
            <a:pPr>
              <a:spcBef>
                <a:spcPct val="50000"/>
              </a:spcBef>
              <a:buClrTx/>
              <a:buFontTx/>
              <a:buNone/>
            </a:pPr>
            <a:r>
              <a:rPr lang="en-US" altLang="it-IT" sz="2400"/>
              <a:t>Good Precision</a:t>
            </a:r>
          </a:p>
        </p:txBody>
      </p:sp>
      <p:sp>
        <p:nvSpPr>
          <p:cNvPr id="99331" name="Text Box 6">
            <a:extLst>
              <a:ext uri="{FF2B5EF4-FFF2-40B4-BE49-F238E27FC236}">
                <a16:creationId xmlns:a16="http://schemas.microsoft.com/office/drawing/2014/main" id="{507B16AA-29E4-9563-6F15-EE9C91537D1A}"/>
              </a:ext>
            </a:extLst>
          </p:cNvPr>
          <p:cNvSpPr txBox="1">
            <a:spLocks noChangeArrowheads="1"/>
          </p:cNvSpPr>
          <p:nvPr/>
        </p:nvSpPr>
        <p:spPr bwMode="auto">
          <a:xfrm>
            <a:off x="5080000" y="5638800"/>
            <a:ext cx="3319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endParaRPr lang="it-IT" altLang="it-IT" sz="2400">
              <a:latin typeface="Times" pitchFamily="2" charset="0"/>
            </a:endParaRPr>
          </a:p>
        </p:txBody>
      </p:sp>
      <p:sp>
        <p:nvSpPr>
          <p:cNvPr id="99332" name="Text Box 7">
            <a:extLst>
              <a:ext uri="{FF2B5EF4-FFF2-40B4-BE49-F238E27FC236}">
                <a16:creationId xmlns:a16="http://schemas.microsoft.com/office/drawing/2014/main" id="{079E0BB6-8087-00B5-3887-1CCD10B17D6F}"/>
              </a:ext>
            </a:extLst>
          </p:cNvPr>
          <p:cNvSpPr txBox="1">
            <a:spLocks noChangeArrowheads="1"/>
          </p:cNvSpPr>
          <p:nvPr/>
        </p:nvSpPr>
        <p:spPr bwMode="auto">
          <a:xfrm>
            <a:off x="5214938" y="5334000"/>
            <a:ext cx="3048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Poor Validity</a:t>
            </a:r>
          </a:p>
          <a:p>
            <a:pPr>
              <a:spcBef>
                <a:spcPct val="50000"/>
              </a:spcBef>
              <a:buClrTx/>
              <a:buFontTx/>
              <a:buNone/>
            </a:pPr>
            <a:r>
              <a:rPr lang="en-US" altLang="it-IT" sz="2400"/>
              <a:t>Poor Precision</a:t>
            </a:r>
          </a:p>
        </p:txBody>
      </p:sp>
      <p:graphicFrame>
        <p:nvGraphicFramePr>
          <p:cNvPr id="99333" name="Object 9">
            <a:extLst>
              <a:ext uri="{FF2B5EF4-FFF2-40B4-BE49-F238E27FC236}">
                <a16:creationId xmlns:a16="http://schemas.microsoft.com/office/drawing/2014/main" id="{79D81EF8-8CDA-3F43-0D4B-0D2B4DB41AB6}"/>
              </a:ext>
            </a:extLst>
          </p:cNvPr>
          <p:cNvGraphicFramePr>
            <a:graphicFrameLocks noChangeAspect="1"/>
          </p:cNvGraphicFramePr>
          <p:nvPr/>
        </p:nvGraphicFramePr>
        <p:xfrm>
          <a:off x="1547813" y="2297113"/>
          <a:ext cx="5840412" cy="3076575"/>
        </p:xfrm>
        <a:graphic>
          <a:graphicData uri="http://schemas.openxmlformats.org/presentationml/2006/ole">
            <mc:AlternateContent xmlns:mc="http://schemas.openxmlformats.org/markup-compatibility/2006">
              <mc:Choice xmlns:v="urn:schemas-microsoft-com:vml" Requires="v">
                <p:oleObj name="Immagine bitmap" r:id="rId3" imgW="7594600" imgH="4000500" progId="Paint.Picture">
                  <p:embed/>
                </p:oleObj>
              </mc:Choice>
              <mc:Fallback>
                <p:oleObj name="Immagine bitmap" r:id="rId3" imgW="7594600" imgH="4000500" progId="Paint.Picture">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2297113"/>
                        <a:ext cx="5840412"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9334" name="Oval 10">
            <a:extLst>
              <a:ext uri="{FF2B5EF4-FFF2-40B4-BE49-F238E27FC236}">
                <a16:creationId xmlns:a16="http://schemas.microsoft.com/office/drawing/2014/main" id="{479753E1-FEB5-8DF9-F639-E222DDE8629A}"/>
              </a:ext>
            </a:extLst>
          </p:cNvPr>
          <p:cNvSpPr>
            <a:spLocks noChangeArrowheads="1"/>
          </p:cNvSpPr>
          <p:nvPr/>
        </p:nvSpPr>
        <p:spPr bwMode="auto">
          <a:xfrm>
            <a:off x="5292725" y="3500438"/>
            <a:ext cx="71438" cy="115887"/>
          </a:xfrm>
          <a:prstGeom prst="ellipse">
            <a:avLst/>
          </a:pr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it-IT" altLang="it-IT" sz="2400">
              <a:latin typeface="Times" pitchFamily="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9F678133-5C61-2476-FC13-1ED557F94430}"/>
              </a:ext>
            </a:extLst>
          </p:cNvPr>
          <p:cNvSpPr>
            <a:spLocks noGrp="1" noChangeArrowheads="1"/>
          </p:cNvSpPr>
          <p:nvPr>
            <p:ph type="title"/>
          </p:nvPr>
        </p:nvSpPr>
        <p:spPr/>
        <p:txBody>
          <a:bodyPr/>
          <a:lstStyle/>
          <a:p>
            <a:r>
              <a:rPr lang="en-US" altLang="it-IT"/>
              <a:t>Validity and Precision</a:t>
            </a:r>
          </a:p>
        </p:txBody>
      </p:sp>
      <p:graphicFrame>
        <p:nvGraphicFramePr>
          <p:cNvPr id="101378" name="Object 3">
            <a:extLst>
              <a:ext uri="{FF2B5EF4-FFF2-40B4-BE49-F238E27FC236}">
                <a16:creationId xmlns:a16="http://schemas.microsoft.com/office/drawing/2014/main" id="{E91AF1BB-541A-0C64-CC5E-E578E57E45B5}"/>
              </a:ext>
            </a:extLst>
          </p:cNvPr>
          <p:cNvGraphicFramePr>
            <a:graphicFrameLocks noGrp="1" noChangeAspect="1"/>
          </p:cNvGraphicFramePr>
          <p:nvPr>
            <p:ph type="body" idx="1"/>
          </p:nvPr>
        </p:nvGraphicFramePr>
        <p:xfrm>
          <a:off x="1403350" y="2349500"/>
          <a:ext cx="6481763" cy="3062288"/>
        </p:xfrm>
        <a:graphic>
          <a:graphicData uri="http://schemas.openxmlformats.org/presentationml/2006/ole">
            <mc:AlternateContent xmlns:mc="http://schemas.openxmlformats.org/markup-compatibility/2006">
              <mc:Choice xmlns:v="urn:schemas-microsoft-com:vml" Requires="v">
                <p:oleObj name="Immagine bitmap" r:id="rId3" imgW="7556500" imgH="3695700" progId="Paint.Picture">
                  <p:embed/>
                </p:oleObj>
              </mc:Choice>
              <mc:Fallback>
                <p:oleObj name="Immagine bitmap" r:id="rId3" imgW="7556500" imgH="369570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349500"/>
                        <a:ext cx="6481763"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1379" name="Text Box 5">
            <a:extLst>
              <a:ext uri="{FF2B5EF4-FFF2-40B4-BE49-F238E27FC236}">
                <a16:creationId xmlns:a16="http://schemas.microsoft.com/office/drawing/2014/main" id="{61655E4A-FD5A-71FF-15A1-CF6D706FD1BC}"/>
              </a:ext>
            </a:extLst>
          </p:cNvPr>
          <p:cNvSpPr txBox="1">
            <a:spLocks noChangeArrowheads="1"/>
          </p:cNvSpPr>
          <p:nvPr/>
        </p:nvSpPr>
        <p:spPr bwMode="auto">
          <a:xfrm>
            <a:off x="881063" y="5334000"/>
            <a:ext cx="331787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Poor Validity</a:t>
            </a:r>
          </a:p>
          <a:p>
            <a:pPr>
              <a:spcBef>
                <a:spcPct val="50000"/>
              </a:spcBef>
              <a:buClrTx/>
              <a:buFontTx/>
              <a:buNone/>
            </a:pPr>
            <a:r>
              <a:rPr lang="en-US" altLang="it-IT" sz="2400"/>
              <a:t>Good Precision</a:t>
            </a:r>
          </a:p>
        </p:txBody>
      </p:sp>
      <p:sp>
        <p:nvSpPr>
          <p:cNvPr id="101380" name="Text Box 6">
            <a:extLst>
              <a:ext uri="{FF2B5EF4-FFF2-40B4-BE49-F238E27FC236}">
                <a16:creationId xmlns:a16="http://schemas.microsoft.com/office/drawing/2014/main" id="{BA150D34-1E36-85C7-869C-153E3473BBE5}"/>
              </a:ext>
            </a:extLst>
          </p:cNvPr>
          <p:cNvSpPr txBox="1">
            <a:spLocks noChangeArrowheads="1"/>
          </p:cNvSpPr>
          <p:nvPr/>
        </p:nvSpPr>
        <p:spPr bwMode="auto">
          <a:xfrm>
            <a:off x="5080000" y="5638800"/>
            <a:ext cx="3319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endParaRPr lang="it-IT" altLang="it-IT" sz="2400">
              <a:latin typeface="Times" pitchFamily="2" charset="0"/>
            </a:endParaRPr>
          </a:p>
        </p:txBody>
      </p:sp>
      <p:sp>
        <p:nvSpPr>
          <p:cNvPr id="101381" name="Text Box 7">
            <a:extLst>
              <a:ext uri="{FF2B5EF4-FFF2-40B4-BE49-F238E27FC236}">
                <a16:creationId xmlns:a16="http://schemas.microsoft.com/office/drawing/2014/main" id="{9DEE1E4C-526B-7D1A-84DE-D0DAB93B1D31}"/>
              </a:ext>
            </a:extLst>
          </p:cNvPr>
          <p:cNvSpPr txBox="1">
            <a:spLocks noChangeArrowheads="1"/>
          </p:cNvSpPr>
          <p:nvPr/>
        </p:nvSpPr>
        <p:spPr bwMode="auto">
          <a:xfrm>
            <a:off x="5214938" y="5334000"/>
            <a:ext cx="3048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Good Validity</a:t>
            </a:r>
          </a:p>
          <a:p>
            <a:pPr>
              <a:spcBef>
                <a:spcPct val="50000"/>
              </a:spcBef>
              <a:buClrTx/>
              <a:buFontTx/>
              <a:buNone/>
            </a:pPr>
            <a:r>
              <a:rPr lang="en-US" altLang="it-IT" sz="2400"/>
              <a:t>Poor Precision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0">
            <a:extLst>
              <a:ext uri="{FF2B5EF4-FFF2-40B4-BE49-F238E27FC236}">
                <a16:creationId xmlns:a16="http://schemas.microsoft.com/office/drawing/2014/main" id="{68FD567E-081A-CBD6-B7AA-312FBBF75C95}"/>
              </a:ext>
            </a:extLst>
          </p:cNvPr>
          <p:cNvSpPr>
            <a:spLocks noGrp="1" noChangeArrowheads="1"/>
          </p:cNvSpPr>
          <p:nvPr>
            <p:ph type="title"/>
          </p:nvPr>
        </p:nvSpPr>
        <p:spPr>
          <a:noFill/>
        </p:spPr>
        <p:txBody>
          <a:bodyPr/>
          <a:lstStyle/>
          <a:p>
            <a:r>
              <a:rPr lang="en-US" altLang="it-IT"/>
              <a:t>Validity and Precision</a:t>
            </a:r>
          </a:p>
        </p:txBody>
      </p:sp>
      <p:graphicFrame>
        <p:nvGraphicFramePr>
          <p:cNvPr id="103426" name="Object 21">
            <a:extLst>
              <a:ext uri="{FF2B5EF4-FFF2-40B4-BE49-F238E27FC236}">
                <a16:creationId xmlns:a16="http://schemas.microsoft.com/office/drawing/2014/main" id="{36C1341D-EEF0-E4A8-D136-6F6C137CCE9B}"/>
              </a:ext>
            </a:extLst>
          </p:cNvPr>
          <p:cNvGraphicFramePr>
            <a:graphicFrameLocks noGrp="1" noChangeAspect="1"/>
          </p:cNvGraphicFramePr>
          <p:nvPr>
            <p:ph type="body" idx="1"/>
          </p:nvPr>
        </p:nvGraphicFramePr>
        <p:xfrm>
          <a:off x="1042988" y="1979613"/>
          <a:ext cx="6481762" cy="3062287"/>
        </p:xfrm>
        <a:graphic>
          <a:graphicData uri="http://schemas.openxmlformats.org/presentationml/2006/ole">
            <mc:AlternateContent xmlns:mc="http://schemas.openxmlformats.org/markup-compatibility/2006">
              <mc:Choice xmlns:v="urn:schemas-microsoft-com:vml" Requires="v">
                <p:oleObj name="Immagine bitmap" r:id="rId3" imgW="7556500" imgH="3695700" progId="Paint.Picture">
                  <p:embed/>
                </p:oleObj>
              </mc:Choice>
              <mc:Fallback>
                <p:oleObj name="Immagine bitmap" r:id="rId3" imgW="7556500" imgH="3695700" progId="Paint.Picture">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1979613"/>
                        <a:ext cx="6481762" cy="306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27" name="Text Box 22">
            <a:extLst>
              <a:ext uri="{FF2B5EF4-FFF2-40B4-BE49-F238E27FC236}">
                <a16:creationId xmlns:a16="http://schemas.microsoft.com/office/drawing/2014/main" id="{C21751D1-E58F-C644-48EB-BA465A6D1298}"/>
              </a:ext>
            </a:extLst>
          </p:cNvPr>
          <p:cNvSpPr txBox="1">
            <a:spLocks noChangeArrowheads="1"/>
          </p:cNvSpPr>
          <p:nvPr/>
        </p:nvSpPr>
        <p:spPr bwMode="auto">
          <a:xfrm>
            <a:off x="898525" y="5573713"/>
            <a:ext cx="33178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nSpc>
                <a:spcPct val="80000"/>
              </a:lnSpc>
              <a:spcBef>
                <a:spcPct val="0"/>
              </a:spcBef>
              <a:buClrTx/>
              <a:buFontTx/>
              <a:buNone/>
            </a:pPr>
            <a:r>
              <a:rPr lang="en-US" altLang="it-IT"/>
              <a:t>Poor Validity</a:t>
            </a:r>
          </a:p>
          <a:p>
            <a:pPr>
              <a:lnSpc>
                <a:spcPct val="80000"/>
              </a:lnSpc>
              <a:spcBef>
                <a:spcPct val="0"/>
              </a:spcBef>
              <a:buClrTx/>
              <a:buFontTx/>
              <a:buNone/>
            </a:pPr>
            <a:r>
              <a:rPr lang="en-US" altLang="it-IT"/>
              <a:t>Good Precision</a:t>
            </a:r>
          </a:p>
        </p:txBody>
      </p:sp>
      <p:sp>
        <p:nvSpPr>
          <p:cNvPr id="103428" name="Text Box 23">
            <a:extLst>
              <a:ext uri="{FF2B5EF4-FFF2-40B4-BE49-F238E27FC236}">
                <a16:creationId xmlns:a16="http://schemas.microsoft.com/office/drawing/2014/main" id="{3BFE367D-4B06-67F8-C8D2-F9AD620181FE}"/>
              </a:ext>
            </a:extLst>
          </p:cNvPr>
          <p:cNvSpPr txBox="1">
            <a:spLocks noChangeArrowheads="1"/>
          </p:cNvSpPr>
          <p:nvPr/>
        </p:nvSpPr>
        <p:spPr bwMode="auto">
          <a:xfrm>
            <a:off x="4719638" y="5268913"/>
            <a:ext cx="3319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endParaRPr lang="it-IT" altLang="it-IT" sz="2400">
              <a:latin typeface="Times" pitchFamily="2" charset="0"/>
            </a:endParaRPr>
          </a:p>
        </p:txBody>
      </p:sp>
      <p:sp>
        <p:nvSpPr>
          <p:cNvPr id="103429" name="Text Box 24">
            <a:extLst>
              <a:ext uri="{FF2B5EF4-FFF2-40B4-BE49-F238E27FC236}">
                <a16:creationId xmlns:a16="http://schemas.microsoft.com/office/drawing/2014/main" id="{E2BB5A49-B94E-4A8A-02C7-A1D0F0514AB4}"/>
              </a:ext>
            </a:extLst>
          </p:cNvPr>
          <p:cNvSpPr txBox="1">
            <a:spLocks noChangeArrowheads="1"/>
          </p:cNvSpPr>
          <p:nvPr/>
        </p:nvSpPr>
        <p:spPr bwMode="auto">
          <a:xfrm>
            <a:off x="4854575" y="5573713"/>
            <a:ext cx="3048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nSpc>
                <a:spcPct val="80000"/>
              </a:lnSpc>
              <a:spcBef>
                <a:spcPct val="0"/>
              </a:spcBef>
              <a:buClrTx/>
              <a:buFontTx/>
              <a:buNone/>
            </a:pPr>
            <a:r>
              <a:rPr lang="en-US" altLang="it-IT"/>
              <a:t>Good Validity</a:t>
            </a:r>
          </a:p>
          <a:p>
            <a:pPr>
              <a:lnSpc>
                <a:spcPct val="80000"/>
              </a:lnSpc>
              <a:spcBef>
                <a:spcPct val="0"/>
              </a:spcBef>
              <a:buClrTx/>
              <a:buFontTx/>
              <a:buNone/>
            </a:pPr>
            <a:r>
              <a:rPr lang="en-US" altLang="it-IT"/>
              <a:t>Poor Precision</a:t>
            </a:r>
          </a:p>
        </p:txBody>
      </p:sp>
      <p:sp>
        <p:nvSpPr>
          <p:cNvPr id="103430" name="Oval 25">
            <a:extLst>
              <a:ext uri="{FF2B5EF4-FFF2-40B4-BE49-F238E27FC236}">
                <a16:creationId xmlns:a16="http://schemas.microsoft.com/office/drawing/2014/main" id="{FC1C01B3-4251-CCF1-24F4-EE09DB2A16C0}"/>
              </a:ext>
            </a:extLst>
          </p:cNvPr>
          <p:cNvSpPr>
            <a:spLocks noChangeAspect="1" noChangeArrowheads="1"/>
          </p:cNvSpPr>
          <p:nvPr/>
        </p:nvSpPr>
        <p:spPr bwMode="auto">
          <a:xfrm>
            <a:off x="2101850" y="2533650"/>
            <a:ext cx="93663" cy="93663"/>
          </a:xfrm>
          <a:prstGeom prst="ellipse">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it-IT" altLang="it-IT" sz="2400">
              <a:latin typeface="Times" pitchFamily="2" charset="0"/>
            </a:endParaRPr>
          </a:p>
        </p:txBody>
      </p:sp>
      <p:sp>
        <p:nvSpPr>
          <p:cNvPr id="111623" name="AutoShape 27">
            <a:extLst>
              <a:ext uri="{FF2B5EF4-FFF2-40B4-BE49-F238E27FC236}">
                <a16:creationId xmlns:a16="http://schemas.microsoft.com/office/drawing/2014/main" id="{BA1F0610-68B5-133C-6CCE-73252D04417D}"/>
              </a:ext>
            </a:extLst>
          </p:cNvPr>
          <p:cNvSpPr>
            <a:spLocks/>
          </p:cNvSpPr>
          <p:nvPr/>
        </p:nvSpPr>
        <p:spPr bwMode="auto">
          <a:xfrm rot="-1695961">
            <a:off x="952500" y="2878138"/>
            <a:ext cx="1404938" cy="1004887"/>
          </a:xfrm>
          <a:prstGeom prst="leftBrace">
            <a:avLst>
              <a:gd name="adj1" fmla="val 8333"/>
              <a:gd name="adj2" fmla="val 50000"/>
            </a:avLst>
          </a:prstGeom>
          <a:noFill/>
          <a:ln w="38100">
            <a:solidFill>
              <a:schemeClr val="accent1">
                <a:lumMod val="75000"/>
              </a:schemeClr>
            </a:solidFill>
            <a:miter lim="800000"/>
            <a:headEnd/>
            <a:tailEnd/>
          </a:ln>
          <a:effectLst/>
        </p:spPr>
        <p:txBody>
          <a:bodyPr wrap="none" anchor="ct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defRPr/>
            </a:pPr>
            <a:endParaRPr lang="it-GB" altLang="it-GB"/>
          </a:p>
        </p:txBody>
      </p:sp>
      <p:sp>
        <p:nvSpPr>
          <p:cNvPr id="440348" name="Text Box 28">
            <a:extLst>
              <a:ext uri="{FF2B5EF4-FFF2-40B4-BE49-F238E27FC236}">
                <a16:creationId xmlns:a16="http://schemas.microsoft.com/office/drawing/2014/main" id="{6B0AA2E9-59F6-93B5-8DF7-96B95554349F}"/>
              </a:ext>
            </a:extLst>
          </p:cNvPr>
          <p:cNvSpPr txBox="1">
            <a:spLocks noChangeArrowheads="1"/>
          </p:cNvSpPr>
          <p:nvPr/>
        </p:nvSpPr>
        <p:spPr bwMode="auto">
          <a:xfrm>
            <a:off x="323850" y="4930775"/>
            <a:ext cx="2808288" cy="400050"/>
          </a:xfrm>
          <a:prstGeom prst="rect">
            <a:avLst/>
          </a:prstGeom>
          <a:noFill/>
          <a:ln>
            <a:noFill/>
          </a:ln>
          <a:effectLst/>
        </p:spPr>
        <p:txBody>
          <a:bodyPr>
            <a:spAutoFit/>
          </a:bodyPr>
          <a:lstStyle/>
          <a:p>
            <a:pPr>
              <a:spcBef>
                <a:spcPct val="50000"/>
              </a:spcBef>
              <a:defRPr/>
            </a:pPr>
            <a:r>
              <a:rPr lang="en-US" altLang="it-GB" sz="2000" dirty="0">
                <a:solidFill>
                  <a:schemeClr val="accent1"/>
                </a:solidFill>
                <a:latin typeface="+mj-lt"/>
                <a:ea typeface="+mj-ea"/>
                <a:cs typeface="+mj-cs"/>
              </a:rPr>
              <a:t>systematic error</a:t>
            </a:r>
          </a:p>
        </p:txBody>
      </p:sp>
      <p:sp>
        <p:nvSpPr>
          <p:cNvPr id="103433" name="Line 29">
            <a:extLst>
              <a:ext uri="{FF2B5EF4-FFF2-40B4-BE49-F238E27FC236}">
                <a16:creationId xmlns:a16="http://schemas.microsoft.com/office/drawing/2014/main" id="{BFE8CF0D-7298-4581-E4BE-9ABBE89417F2}"/>
              </a:ext>
            </a:extLst>
          </p:cNvPr>
          <p:cNvSpPr>
            <a:spLocks noChangeShapeType="1"/>
          </p:cNvSpPr>
          <p:nvPr/>
        </p:nvSpPr>
        <p:spPr bwMode="auto">
          <a:xfrm>
            <a:off x="933450" y="3744913"/>
            <a:ext cx="0" cy="1079500"/>
          </a:xfrm>
          <a:prstGeom prst="line">
            <a:avLst/>
          </a:prstGeom>
          <a:noFill/>
          <a:ln w="3810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11626" name="AutoShape 30">
            <a:extLst>
              <a:ext uri="{FF2B5EF4-FFF2-40B4-BE49-F238E27FC236}">
                <a16:creationId xmlns:a16="http://schemas.microsoft.com/office/drawing/2014/main" id="{C0373CD4-4050-A342-801E-B9F26B13DAFB}"/>
              </a:ext>
            </a:extLst>
          </p:cNvPr>
          <p:cNvSpPr>
            <a:spLocks/>
          </p:cNvSpPr>
          <p:nvPr/>
        </p:nvSpPr>
        <p:spPr bwMode="auto">
          <a:xfrm rot="8519741">
            <a:off x="2268538" y="2122488"/>
            <a:ext cx="719137" cy="287337"/>
          </a:xfrm>
          <a:prstGeom prst="leftBrace">
            <a:avLst>
              <a:gd name="adj1" fmla="val 8333"/>
              <a:gd name="adj2" fmla="val 50000"/>
            </a:avLst>
          </a:prstGeom>
          <a:noFill/>
          <a:ln w="38100">
            <a:solidFill>
              <a:schemeClr val="accent1">
                <a:lumMod val="75000"/>
              </a:schemeClr>
            </a:solidFill>
            <a:miter lim="800000"/>
            <a:headEnd/>
            <a:tailEnd/>
          </a:ln>
          <a:effectLst/>
        </p:spPr>
        <p:txBody>
          <a:bodyPr wrap="none" anchor="ct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defRPr/>
            </a:pPr>
            <a:endParaRPr lang="it-GB" altLang="it-GB"/>
          </a:p>
        </p:txBody>
      </p:sp>
      <p:sp>
        <p:nvSpPr>
          <p:cNvPr id="440351" name="Text Box 31">
            <a:extLst>
              <a:ext uri="{FF2B5EF4-FFF2-40B4-BE49-F238E27FC236}">
                <a16:creationId xmlns:a16="http://schemas.microsoft.com/office/drawing/2014/main" id="{AA507819-FF61-5B64-8D0E-820B128D4CE0}"/>
              </a:ext>
            </a:extLst>
          </p:cNvPr>
          <p:cNvSpPr txBox="1">
            <a:spLocks noChangeArrowheads="1"/>
          </p:cNvSpPr>
          <p:nvPr/>
        </p:nvSpPr>
        <p:spPr bwMode="auto">
          <a:xfrm>
            <a:off x="2970213" y="1730375"/>
            <a:ext cx="2808287" cy="400050"/>
          </a:xfrm>
          <a:prstGeom prst="rect">
            <a:avLst/>
          </a:prstGeom>
          <a:noFill/>
          <a:ln>
            <a:noFill/>
          </a:ln>
          <a:effectLst/>
        </p:spPr>
        <p:txBody>
          <a:bodyPr>
            <a:spAutoFit/>
          </a:bodyPr>
          <a:lstStyle/>
          <a:p>
            <a:pPr>
              <a:spcBef>
                <a:spcPct val="50000"/>
              </a:spcBef>
              <a:defRPr/>
            </a:pPr>
            <a:r>
              <a:rPr lang="en-US" altLang="it-GB" sz="2000" dirty="0">
                <a:solidFill>
                  <a:schemeClr val="accent1"/>
                </a:solidFill>
                <a:latin typeface="+mj-lt"/>
                <a:ea typeface="+mj-ea"/>
                <a:cs typeface="+mj-cs"/>
              </a:rPr>
              <a:t>random error</a:t>
            </a:r>
          </a:p>
        </p:txBody>
      </p:sp>
      <p:sp>
        <p:nvSpPr>
          <p:cNvPr id="111628" name="AutoShape 32">
            <a:extLst>
              <a:ext uri="{FF2B5EF4-FFF2-40B4-BE49-F238E27FC236}">
                <a16:creationId xmlns:a16="http://schemas.microsoft.com/office/drawing/2014/main" id="{7904C03F-1E2B-1A93-6AFE-AF35303FC4B8}"/>
              </a:ext>
            </a:extLst>
          </p:cNvPr>
          <p:cNvSpPr>
            <a:spLocks/>
          </p:cNvSpPr>
          <p:nvPr/>
        </p:nvSpPr>
        <p:spPr bwMode="auto">
          <a:xfrm rot="8486185">
            <a:off x="6777038" y="1731963"/>
            <a:ext cx="681037" cy="1530350"/>
          </a:xfrm>
          <a:prstGeom prst="leftBrace">
            <a:avLst>
              <a:gd name="adj1" fmla="val 18706"/>
              <a:gd name="adj2" fmla="val 50000"/>
            </a:avLst>
          </a:prstGeom>
          <a:noFill/>
          <a:ln w="38100">
            <a:solidFill>
              <a:schemeClr val="accent1">
                <a:lumMod val="75000"/>
              </a:schemeClr>
            </a:solidFill>
            <a:miter lim="800000"/>
            <a:headEnd/>
            <a:tailEnd/>
          </a:ln>
          <a:effectLst/>
        </p:spPr>
        <p:txBody>
          <a:bodyPr wrap="none" anchor="ct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defRPr/>
            </a:pPr>
            <a:endParaRPr lang="it-GB" altLang="it-GB"/>
          </a:p>
        </p:txBody>
      </p:sp>
      <p:sp>
        <p:nvSpPr>
          <p:cNvPr id="440353" name="Text Box 33">
            <a:extLst>
              <a:ext uri="{FF2B5EF4-FFF2-40B4-BE49-F238E27FC236}">
                <a16:creationId xmlns:a16="http://schemas.microsoft.com/office/drawing/2014/main" id="{30134F2B-58D3-2542-4E1A-3422AB60A324}"/>
              </a:ext>
            </a:extLst>
          </p:cNvPr>
          <p:cNvSpPr txBox="1">
            <a:spLocks noChangeArrowheads="1"/>
          </p:cNvSpPr>
          <p:nvPr/>
        </p:nvSpPr>
        <p:spPr bwMode="auto">
          <a:xfrm>
            <a:off x="7434263" y="1754188"/>
            <a:ext cx="1619250" cy="708025"/>
          </a:xfrm>
          <a:prstGeom prst="rect">
            <a:avLst/>
          </a:prstGeom>
          <a:noFill/>
          <a:ln>
            <a:noFill/>
          </a:ln>
          <a:effectLst/>
        </p:spPr>
        <p:txBody>
          <a:bodyPr>
            <a:spAutoFit/>
          </a:bodyPr>
          <a:lstStyle/>
          <a:p>
            <a:pPr>
              <a:spcBef>
                <a:spcPct val="50000"/>
              </a:spcBef>
              <a:defRPr/>
            </a:pPr>
            <a:r>
              <a:rPr lang="en-US" altLang="it-GB" sz="2000" dirty="0">
                <a:solidFill>
                  <a:schemeClr val="accent1"/>
                </a:solidFill>
                <a:latin typeface="+mj-lt"/>
                <a:ea typeface="+mj-ea"/>
                <a:cs typeface="+mj-cs"/>
              </a:rPr>
              <a:t>random error</a:t>
            </a:r>
          </a:p>
        </p:txBody>
      </p:sp>
      <p:sp>
        <p:nvSpPr>
          <p:cNvPr id="440354" name="Text Box 34">
            <a:extLst>
              <a:ext uri="{FF2B5EF4-FFF2-40B4-BE49-F238E27FC236}">
                <a16:creationId xmlns:a16="http://schemas.microsoft.com/office/drawing/2014/main" id="{AFF81783-2200-3305-C0A7-48B73FE5F556}"/>
              </a:ext>
            </a:extLst>
          </p:cNvPr>
          <p:cNvSpPr txBox="1">
            <a:spLocks noChangeArrowheads="1"/>
          </p:cNvSpPr>
          <p:nvPr/>
        </p:nvSpPr>
        <p:spPr bwMode="auto">
          <a:xfrm>
            <a:off x="5148263" y="4873625"/>
            <a:ext cx="3240087" cy="400050"/>
          </a:xfrm>
          <a:prstGeom prst="rect">
            <a:avLst/>
          </a:prstGeom>
          <a:noFill/>
          <a:ln>
            <a:noFill/>
          </a:ln>
          <a:effectLst/>
        </p:spPr>
        <p:txBody>
          <a:bodyPr>
            <a:spAutoFit/>
          </a:bodyPr>
          <a:lstStyle/>
          <a:p>
            <a:pPr>
              <a:spcBef>
                <a:spcPct val="50000"/>
              </a:spcBef>
              <a:defRPr/>
            </a:pPr>
            <a:r>
              <a:rPr lang="en-US" altLang="it-GB" sz="2000" dirty="0">
                <a:solidFill>
                  <a:schemeClr val="accent1"/>
                </a:solidFill>
                <a:latin typeface="+mj-lt"/>
                <a:ea typeface="+mj-ea"/>
                <a:cs typeface="+mj-cs"/>
              </a:rPr>
              <a:t>no systematic error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1DF2D3B8-E56B-2D73-87FB-EFAB481A5F32}"/>
              </a:ext>
            </a:extLst>
          </p:cNvPr>
          <p:cNvSpPr>
            <a:spLocks noGrp="1" noChangeArrowheads="1"/>
          </p:cNvSpPr>
          <p:nvPr>
            <p:ph type="title"/>
          </p:nvPr>
        </p:nvSpPr>
        <p:spPr>
          <a:xfrm>
            <a:off x="827088" y="1341438"/>
            <a:ext cx="7772400" cy="533400"/>
          </a:xfrm>
        </p:spPr>
        <p:txBody>
          <a:bodyPr/>
          <a:lstStyle/>
          <a:p>
            <a:r>
              <a:rPr lang="en-US" altLang="it-IT" sz="3200"/>
              <a:t>Performing an Actual Study:</a:t>
            </a:r>
            <a:br>
              <a:rPr lang="en-US" altLang="it-IT"/>
            </a:br>
            <a:r>
              <a:rPr lang="en-US" altLang="it-IT"/>
              <a:t> </a:t>
            </a:r>
            <a:r>
              <a:rPr lang="en-US" altLang="it-IT" sz="3200">
                <a:solidFill>
                  <a:schemeClr val="tx1"/>
                </a:solidFill>
              </a:rPr>
              <a:t>You only have one shot</a:t>
            </a:r>
          </a:p>
        </p:txBody>
      </p:sp>
      <p:graphicFrame>
        <p:nvGraphicFramePr>
          <p:cNvPr id="105474" name="Object 3">
            <a:extLst>
              <a:ext uri="{FF2B5EF4-FFF2-40B4-BE49-F238E27FC236}">
                <a16:creationId xmlns:a16="http://schemas.microsoft.com/office/drawing/2014/main" id="{4896C6C3-5464-5A5B-4028-653653CB8AA9}"/>
              </a:ext>
            </a:extLst>
          </p:cNvPr>
          <p:cNvGraphicFramePr>
            <a:graphicFrameLocks noGrp="1" noChangeAspect="1"/>
          </p:cNvGraphicFramePr>
          <p:nvPr>
            <p:ph idx="1"/>
          </p:nvPr>
        </p:nvGraphicFramePr>
        <p:xfrm>
          <a:off x="3019425" y="2986088"/>
          <a:ext cx="3790950" cy="2943225"/>
        </p:xfrm>
        <a:graphic>
          <a:graphicData uri="http://schemas.openxmlformats.org/presentationml/2006/ole">
            <mc:AlternateContent xmlns:mc="http://schemas.openxmlformats.org/markup-compatibility/2006">
              <mc:Choice xmlns:v="urn:schemas-microsoft-com:vml" Requires="v">
                <p:oleObj name="Bitmap Image" r:id="rId3" imgW="5524500" imgH="4851400" progId="Paint.Picture">
                  <p:embed/>
                </p:oleObj>
              </mc:Choice>
              <mc:Fallback>
                <p:oleObj name="Bitmap Image" r:id="rId3" imgW="5524500" imgH="485140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9425" y="2986088"/>
                        <a:ext cx="3790950" cy="294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475" name="Oval 4">
            <a:extLst>
              <a:ext uri="{FF2B5EF4-FFF2-40B4-BE49-F238E27FC236}">
                <a16:creationId xmlns:a16="http://schemas.microsoft.com/office/drawing/2014/main" id="{7F35D616-A6A9-C9EC-C23C-4384DC828A32}"/>
              </a:ext>
            </a:extLst>
          </p:cNvPr>
          <p:cNvSpPr>
            <a:spLocks noChangeArrowheads="1"/>
          </p:cNvSpPr>
          <p:nvPr/>
        </p:nvSpPr>
        <p:spPr bwMode="auto">
          <a:xfrm>
            <a:off x="4300538" y="2514600"/>
            <a:ext cx="406400" cy="38100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it-IT" altLang="it-IT" sz="2400">
              <a:latin typeface="Times" pitchFamily="2" charset="0"/>
            </a:endParaRPr>
          </a:p>
        </p:txBody>
      </p:sp>
      <p:sp>
        <p:nvSpPr>
          <p:cNvPr id="105476" name="Oval 5">
            <a:extLst>
              <a:ext uri="{FF2B5EF4-FFF2-40B4-BE49-F238E27FC236}">
                <a16:creationId xmlns:a16="http://schemas.microsoft.com/office/drawing/2014/main" id="{D92EB027-17C0-83A3-D60E-4A7639BF76CF}"/>
              </a:ext>
            </a:extLst>
          </p:cNvPr>
          <p:cNvSpPr>
            <a:spLocks noChangeArrowheads="1"/>
          </p:cNvSpPr>
          <p:nvPr/>
        </p:nvSpPr>
        <p:spPr bwMode="auto">
          <a:xfrm>
            <a:off x="5384800" y="3657600"/>
            <a:ext cx="406400" cy="38100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endParaRPr lang="it-IT" altLang="it-IT" sz="2400">
              <a:latin typeface="Times" pitchFamily="2" charset="0"/>
            </a:endParaRPr>
          </a:p>
        </p:txBody>
      </p:sp>
      <p:sp>
        <p:nvSpPr>
          <p:cNvPr id="105477" name="Text Box 8">
            <a:extLst>
              <a:ext uri="{FF2B5EF4-FFF2-40B4-BE49-F238E27FC236}">
                <a16:creationId xmlns:a16="http://schemas.microsoft.com/office/drawing/2014/main" id="{EBC182D9-9176-AEDC-DCA7-3DF2EEC605B6}"/>
              </a:ext>
            </a:extLst>
          </p:cNvPr>
          <p:cNvSpPr txBox="1">
            <a:spLocks noChangeArrowheads="1"/>
          </p:cNvSpPr>
          <p:nvPr/>
        </p:nvSpPr>
        <p:spPr bwMode="auto">
          <a:xfrm>
            <a:off x="576263" y="25146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endParaRPr lang="it-IT" altLang="it-IT" sz="2400">
              <a:latin typeface="Times" pitchFamily="2" charset="0"/>
            </a:endParaRPr>
          </a:p>
        </p:txBody>
      </p:sp>
      <p:sp>
        <p:nvSpPr>
          <p:cNvPr id="105478" name="Text Box 9">
            <a:extLst>
              <a:ext uri="{FF2B5EF4-FFF2-40B4-BE49-F238E27FC236}">
                <a16:creationId xmlns:a16="http://schemas.microsoft.com/office/drawing/2014/main" id="{C54874AB-6554-874F-92DE-D51611A0C17C}"/>
              </a:ext>
            </a:extLst>
          </p:cNvPr>
          <p:cNvSpPr txBox="1">
            <a:spLocks noChangeArrowheads="1"/>
          </p:cNvSpPr>
          <p:nvPr/>
        </p:nvSpPr>
        <p:spPr bwMode="auto">
          <a:xfrm>
            <a:off x="1042988" y="2781300"/>
            <a:ext cx="19637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Field of “statistics” can tell you the random error (precision) </a:t>
            </a:r>
          </a:p>
        </p:txBody>
      </p:sp>
      <p:sp>
        <p:nvSpPr>
          <p:cNvPr id="105479" name="Text Box 10">
            <a:extLst>
              <a:ext uri="{FF2B5EF4-FFF2-40B4-BE49-F238E27FC236}">
                <a16:creationId xmlns:a16="http://schemas.microsoft.com/office/drawing/2014/main" id="{DB7744E8-16FE-BBAA-11F0-119C460AC176}"/>
              </a:ext>
            </a:extLst>
          </p:cNvPr>
          <p:cNvSpPr txBox="1">
            <a:spLocks noChangeArrowheads="1"/>
          </p:cNvSpPr>
          <p:nvPr/>
        </p:nvSpPr>
        <p:spPr bwMode="auto">
          <a:xfrm>
            <a:off x="6875463" y="2781300"/>
            <a:ext cx="19637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50000"/>
              </a:spcBef>
              <a:buClrTx/>
              <a:buFontTx/>
              <a:buNone/>
            </a:pPr>
            <a:r>
              <a:rPr lang="en-US" altLang="it-IT" sz="2400"/>
              <a:t>Only judgment can tell you about systematic error (validity)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a:extLst>
              <a:ext uri="{FF2B5EF4-FFF2-40B4-BE49-F238E27FC236}">
                <a16:creationId xmlns:a16="http://schemas.microsoft.com/office/drawing/2014/main" id="{82451484-D3CF-F482-EEC6-624DDAFB11CC}"/>
              </a:ext>
            </a:extLst>
          </p:cNvPr>
          <p:cNvSpPr>
            <a:spLocks noGrp="1" noChangeArrowheads="1"/>
          </p:cNvSpPr>
          <p:nvPr>
            <p:ph type="title"/>
          </p:nvPr>
        </p:nvSpPr>
        <p:spPr/>
        <p:txBody>
          <a:bodyPr/>
          <a:lstStyle/>
          <a:p>
            <a:r>
              <a:rPr lang="en-GB" altLang="it-IT"/>
              <a:t>Bias or Systematic Error</a:t>
            </a:r>
          </a:p>
        </p:txBody>
      </p:sp>
      <p:sp>
        <p:nvSpPr>
          <p:cNvPr id="107522" name="Rectangle 3">
            <a:extLst>
              <a:ext uri="{FF2B5EF4-FFF2-40B4-BE49-F238E27FC236}">
                <a16:creationId xmlns:a16="http://schemas.microsoft.com/office/drawing/2014/main" id="{8E182E72-FBC7-9821-0293-BC43602E19AA}"/>
              </a:ext>
            </a:extLst>
          </p:cNvPr>
          <p:cNvSpPr>
            <a:spLocks noGrp="1" noChangeArrowheads="1"/>
          </p:cNvSpPr>
          <p:nvPr>
            <p:ph type="body" idx="1"/>
          </p:nvPr>
        </p:nvSpPr>
        <p:spPr>
          <a:xfrm>
            <a:off x="755650" y="1989138"/>
            <a:ext cx="8001000" cy="3916362"/>
          </a:xfrm>
        </p:spPr>
        <p:txBody>
          <a:bodyPr/>
          <a:lstStyle/>
          <a:p>
            <a:pPr>
              <a:buClr>
                <a:schemeClr val="bg2"/>
              </a:buClr>
              <a:buFont typeface="Wingdings" pitchFamily="2" charset="2"/>
              <a:buNone/>
            </a:pPr>
            <a:r>
              <a:rPr lang="en-GB" altLang="it-IT" sz="2800">
                <a:sym typeface="Wingdings" pitchFamily="2" charset="2"/>
              </a:rPr>
              <a:t>Definition: systematic distortion (lack of accuracy) of parameter estimates, affecting the validity of the study. </a:t>
            </a:r>
          </a:p>
          <a:p>
            <a:pPr>
              <a:buClr>
                <a:schemeClr val="bg2"/>
              </a:buClr>
              <a:buFont typeface="Wingdings" pitchFamily="2" charset="2"/>
              <a:buNone/>
            </a:pPr>
            <a:endParaRPr lang="en-GB" altLang="it-IT" sz="2800">
              <a:sym typeface="Wingdings" pitchFamily="2" charset="2"/>
            </a:endParaRPr>
          </a:p>
          <a:p>
            <a:pPr>
              <a:buClr>
                <a:schemeClr val="bg2"/>
              </a:buClr>
              <a:buFont typeface="Wingdings" pitchFamily="2" charset="2"/>
              <a:buNone/>
            </a:pPr>
            <a:r>
              <a:rPr lang="en-GB" altLang="it-IT" sz="2800">
                <a:sym typeface="Wingdings" pitchFamily="2" charset="2"/>
              </a:rPr>
              <a:t>Three main types:</a:t>
            </a:r>
          </a:p>
          <a:p>
            <a:pPr lvl="1">
              <a:buClr>
                <a:schemeClr val="bg2"/>
              </a:buClr>
              <a:buFont typeface="Wingdings" pitchFamily="2" charset="2"/>
              <a:buChar char="Ø"/>
            </a:pPr>
            <a:r>
              <a:rPr lang="en-GB" altLang="it-IT">
                <a:sym typeface="Wingdings" pitchFamily="2" charset="2"/>
              </a:rPr>
              <a:t>Selection bias</a:t>
            </a:r>
          </a:p>
          <a:p>
            <a:pPr lvl="1">
              <a:buClr>
                <a:schemeClr val="bg2"/>
              </a:buClr>
              <a:buFont typeface="Wingdings" pitchFamily="2" charset="2"/>
              <a:buChar char="Ø"/>
            </a:pPr>
            <a:r>
              <a:rPr lang="en-GB" altLang="it-IT">
                <a:sym typeface="Wingdings" pitchFamily="2" charset="2"/>
              </a:rPr>
              <a:t>Information bias</a:t>
            </a:r>
          </a:p>
          <a:p>
            <a:pPr lvl="1">
              <a:buClr>
                <a:schemeClr val="bg2"/>
              </a:buClr>
              <a:buFont typeface="Wingdings" pitchFamily="2" charset="2"/>
              <a:buChar char="Ø"/>
            </a:pPr>
            <a:r>
              <a:rPr lang="en-GB" altLang="it-IT">
                <a:solidFill>
                  <a:srgbClr val="C0C0C0"/>
                </a:solidFill>
                <a:sym typeface="Wingdings" pitchFamily="2" charset="2"/>
              </a:rPr>
              <a:t>Confounding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D8A1EEC0-66D8-BBFD-AED0-27CA5A33C80E}"/>
              </a:ext>
            </a:extLst>
          </p:cNvPr>
          <p:cNvSpPr>
            <a:spLocks noGrp="1" noChangeArrowheads="1"/>
          </p:cNvSpPr>
          <p:nvPr>
            <p:ph type="title"/>
          </p:nvPr>
        </p:nvSpPr>
        <p:spPr/>
        <p:txBody>
          <a:bodyPr/>
          <a:lstStyle/>
          <a:p>
            <a:r>
              <a:rPr lang="en-GB" altLang="it-IT"/>
              <a:t>Selection bias</a:t>
            </a:r>
          </a:p>
        </p:txBody>
      </p:sp>
      <p:sp>
        <p:nvSpPr>
          <p:cNvPr id="109570" name="Rectangle 3">
            <a:extLst>
              <a:ext uri="{FF2B5EF4-FFF2-40B4-BE49-F238E27FC236}">
                <a16:creationId xmlns:a16="http://schemas.microsoft.com/office/drawing/2014/main" id="{D44E8D4C-84F4-166F-E877-959C41044DA6}"/>
              </a:ext>
            </a:extLst>
          </p:cNvPr>
          <p:cNvSpPr>
            <a:spLocks noGrp="1" noChangeArrowheads="1"/>
          </p:cNvSpPr>
          <p:nvPr>
            <p:ph type="body" idx="1"/>
          </p:nvPr>
        </p:nvSpPr>
        <p:spPr>
          <a:xfrm>
            <a:off x="625475" y="2060575"/>
            <a:ext cx="8001000" cy="3987800"/>
          </a:xfrm>
        </p:spPr>
        <p:txBody>
          <a:bodyPr/>
          <a:lstStyle/>
          <a:p>
            <a:pPr>
              <a:buClr>
                <a:schemeClr val="bg2"/>
              </a:buClr>
              <a:buFont typeface="Wingdings" pitchFamily="2" charset="2"/>
              <a:buNone/>
            </a:pPr>
            <a:r>
              <a:rPr lang="en-GB" altLang="it-IT" sz="2800">
                <a:sym typeface="Wingdings" pitchFamily="2" charset="2"/>
              </a:rPr>
              <a:t>Definition: systematic error due to the procedures used to select subjects and to factors that influence participation in the study. </a:t>
            </a:r>
          </a:p>
          <a:p>
            <a:pPr>
              <a:buClr>
                <a:schemeClr val="bg2"/>
              </a:buClr>
              <a:buFont typeface="Wingdings" pitchFamily="2" charset="2"/>
              <a:buNone/>
            </a:pPr>
            <a:endParaRPr lang="en-GB" altLang="it-IT" sz="2800">
              <a:sym typeface="Wingdings" pitchFamily="2" charset="2"/>
            </a:endParaRPr>
          </a:p>
          <a:p>
            <a:pPr>
              <a:buClr>
                <a:schemeClr val="bg2"/>
              </a:buClr>
              <a:buFont typeface="Wingdings" pitchFamily="2" charset="2"/>
              <a:buNone/>
            </a:pPr>
            <a:r>
              <a:rPr lang="en-GB" altLang="it-IT" sz="2800">
                <a:sym typeface="Wingdings" pitchFamily="2" charset="2"/>
              </a:rPr>
              <a:t>It occurs when the association between exposure and disease differs between participants and nonparticipants.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79905B1B-07C3-9D00-3357-3B2B93D75419}"/>
              </a:ext>
            </a:extLst>
          </p:cNvPr>
          <p:cNvSpPr>
            <a:spLocks noGrp="1" noChangeArrowheads="1"/>
          </p:cNvSpPr>
          <p:nvPr>
            <p:ph type="title"/>
          </p:nvPr>
        </p:nvSpPr>
        <p:spPr/>
        <p:txBody>
          <a:bodyPr/>
          <a:lstStyle/>
          <a:p>
            <a:r>
              <a:rPr lang="en-GB" altLang="it-IT"/>
              <a:t>Selection bias: example (1)</a:t>
            </a:r>
          </a:p>
        </p:txBody>
      </p:sp>
      <p:sp>
        <p:nvSpPr>
          <p:cNvPr id="111618" name="Rectangle 3">
            <a:extLst>
              <a:ext uri="{FF2B5EF4-FFF2-40B4-BE49-F238E27FC236}">
                <a16:creationId xmlns:a16="http://schemas.microsoft.com/office/drawing/2014/main" id="{29FA8EFB-F02E-C903-F716-0F3D7233E6E4}"/>
              </a:ext>
            </a:extLst>
          </p:cNvPr>
          <p:cNvSpPr>
            <a:spLocks noGrp="1" noChangeArrowheads="1"/>
          </p:cNvSpPr>
          <p:nvPr>
            <p:ph type="body" idx="1"/>
          </p:nvPr>
        </p:nvSpPr>
        <p:spPr>
          <a:xfrm>
            <a:off x="914400" y="2362200"/>
            <a:ext cx="8001000" cy="4495800"/>
          </a:xfrm>
        </p:spPr>
        <p:txBody>
          <a:bodyPr/>
          <a:lstStyle/>
          <a:p>
            <a:pPr>
              <a:buFont typeface="Wingdings" pitchFamily="2" charset="2"/>
              <a:buNone/>
            </a:pPr>
            <a:r>
              <a:rPr lang="en-US" altLang="it-IT" sz="2800"/>
              <a:t>	Self-selection: pilot evaluation of a new screening test for colon cancer, offered to volunteers. Later, colon cancer IRs among tested volunteers are compared with IRs among non-tested residents of the same region.</a:t>
            </a:r>
          </a:p>
          <a:p>
            <a:pPr>
              <a:buFont typeface="Wingdings" pitchFamily="2" charset="2"/>
              <a:buNone/>
            </a:pPr>
            <a:endParaRPr lang="en-GB" altLang="it-IT" sz="2800"/>
          </a:p>
          <a:p>
            <a:pPr>
              <a:buFont typeface="Wingdings" pitchFamily="2" charset="2"/>
              <a:buNone/>
            </a:pPr>
            <a:r>
              <a:rPr lang="en-GB" altLang="it-IT" sz="2800"/>
              <a:t>	Is this comparison biased?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a:extLst>
              <a:ext uri="{FF2B5EF4-FFF2-40B4-BE49-F238E27FC236}">
                <a16:creationId xmlns:a16="http://schemas.microsoft.com/office/drawing/2014/main" id="{D82686BE-B124-7145-2F42-238C709F3F1E}"/>
              </a:ext>
            </a:extLst>
          </p:cNvPr>
          <p:cNvSpPr>
            <a:spLocks noGrp="1" noChangeArrowheads="1"/>
          </p:cNvSpPr>
          <p:nvPr>
            <p:ph type="title" idx="4294967295"/>
          </p:nvPr>
        </p:nvSpPr>
        <p:spPr>
          <a:xfrm>
            <a:off x="539750" y="555171"/>
            <a:ext cx="7772400" cy="1143000"/>
          </a:xfrm>
        </p:spPr>
        <p:txBody>
          <a:bodyPr/>
          <a:lstStyle/>
          <a:p>
            <a:pPr eaLnBrk="1" hangingPunct="1">
              <a:defRPr/>
            </a:pPr>
            <a:r>
              <a:rPr lang="en-US" dirty="0">
                <a:cs typeface="+mj-cs"/>
              </a:rPr>
              <a:t>Causation</a:t>
            </a:r>
          </a:p>
        </p:txBody>
      </p:sp>
      <p:sp>
        <p:nvSpPr>
          <p:cNvPr id="620547" name="Rectangle 3">
            <a:extLst>
              <a:ext uri="{FF2B5EF4-FFF2-40B4-BE49-F238E27FC236}">
                <a16:creationId xmlns:a16="http://schemas.microsoft.com/office/drawing/2014/main" id="{BC87EFD1-BCB5-7298-215E-92DA66D12EE8}"/>
              </a:ext>
            </a:extLst>
          </p:cNvPr>
          <p:cNvSpPr>
            <a:spLocks noGrp="1" noChangeArrowheads="1"/>
          </p:cNvSpPr>
          <p:nvPr>
            <p:ph type="body" idx="4294967295"/>
          </p:nvPr>
        </p:nvSpPr>
        <p:spPr>
          <a:xfrm>
            <a:off x="541575" y="1150420"/>
            <a:ext cx="7772400" cy="5014883"/>
          </a:xfrm>
        </p:spPr>
        <p:txBody>
          <a:bodyPr/>
          <a:lstStyle/>
          <a:p>
            <a:pPr eaLnBrk="1" hangingPunct="1">
              <a:lnSpc>
                <a:spcPct val="90000"/>
              </a:lnSpc>
              <a:buFont typeface="Wingdings" charset="0"/>
              <a:buNone/>
              <a:defRPr/>
            </a:pPr>
            <a:r>
              <a:rPr lang="en-GB" sz="2400" dirty="0">
                <a:cs typeface="+mn-cs"/>
              </a:rPr>
              <a:t>At the individual level, the causal effect of an exposure on the outcome is defined as the difference in the outcome if the same individual was exposed versus unexposed. </a:t>
            </a:r>
          </a:p>
          <a:p>
            <a:pPr eaLnBrk="1" hangingPunct="1">
              <a:lnSpc>
                <a:spcPct val="90000"/>
              </a:lnSpc>
              <a:buFont typeface="Wingdings" charset="0"/>
              <a:buNone/>
              <a:defRPr/>
            </a:pPr>
            <a:endParaRPr lang="en-GB" sz="2400" u="sng" dirty="0">
              <a:cs typeface="+mn-cs"/>
            </a:endParaRPr>
          </a:p>
          <a:p>
            <a:pPr eaLnBrk="1" hangingPunct="1">
              <a:lnSpc>
                <a:spcPct val="90000"/>
              </a:lnSpc>
              <a:buFont typeface="Wingdings" charset="0"/>
              <a:buNone/>
              <a:defRPr/>
            </a:pPr>
            <a:r>
              <a:rPr lang="it-IT" sz="2400" b="1" dirty="0" err="1">
                <a:cs typeface="+mn-cs"/>
              </a:rPr>
              <a:t>Example</a:t>
            </a:r>
            <a:r>
              <a:rPr lang="it-IT" sz="2400" b="1" dirty="0">
                <a:cs typeface="+mn-cs"/>
              </a:rPr>
              <a:t>:</a:t>
            </a:r>
          </a:p>
          <a:p>
            <a:pPr eaLnBrk="1" hangingPunct="1">
              <a:lnSpc>
                <a:spcPct val="90000"/>
              </a:lnSpc>
              <a:buFont typeface="Wingdings" charset="0"/>
              <a:buNone/>
              <a:defRPr/>
            </a:pPr>
            <a:endParaRPr lang="it-IT" sz="2400" dirty="0">
              <a:cs typeface="+mn-cs"/>
            </a:endParaRPr>
          </a:p>
          <a:p>
            <a:pPr eaLnBrk="1" hangingPunct="1">
              <a:lnSpc>
                <a:spcPct val="90000"/>
              </a:lnSpc>
              <a:buFont typeface="Wingdings" charset="0"/>
              <a:buNone/>
              <a:defRPr/>
            </a:pPr>
            <a:r>
              <a:rPr lang="en-US" sz="2400" dirty="0">
                <a:cs typeface="+mn-cs"/>
              </a:rPr>
              <a:t>A patient takes an aspirin and has a stroke</a:t>
            </a:r>
          </a:p>
          <a:p>
            <a:pPr eaLnBrk="1" hangingPunct="1">
              <a:lnSpc>
                <a:spcPct val="90000"/>
              </a:lnSpc>
              <a:buFont typeface="Wingdings" charset="0"/>
              <a:buNone/>
              <a:defRPr/>
            </a:pPr>
            <a:r>
              <a:rPr lang="it-IT" sz="2400" b="1" i="1" dirty="0" err="1">
                <a:cs typeface="+mn-cs"/>
              </a:rPr>
              <a:t>Did</a:t>
            </a:r>
            <a:r>
              <a:rPr lang="it-IT" sz="2400" b="1" i="1" dirty="0">
                <a:cs typeface="+mn-cs"/>
              </a:rPr>
              <a:t> the </a:t>
            </a:r>
            <a:r>
              <a:rPr lang="it-IT" sz="2400" b="1" i="1" dirty="0" err="1">
                <a:cs typeface="+mn-cs"/>
              </a:rPr>
              <a:t>aspirin</a:t>
            </a:r>
            <a:r>
              <a:rPr lang="it-IT" sz="2400" b="1" i="1" dirty="0">
                <a:cs typeface="+mn-cs"/>
              </a:rPr>
              <a:t> cause the stroke?</a:t>
            </a:r>
          </a:p>
          <a:p>
            <a:pPr eaLnBrk="1" hangingPunct="1">
              <a:lnSpc>
                <a:spcPct val="90000"/>
              </a:lnSpc>
              <a:buFont typeface="Wingdings" charset="0"/>
              <a:buNone/>
              <a:defRPr/>
            </a:pPr>
            <a:endParaRPr lang="it-IT" sz="2400" i="1" dirty="0"/>
          </a:p>
          <a:p>
            <a:pPr eaLnBrk="1" hangingPunct="1">
              <a:lnSpc>
                <a:spcPct val="90000"/>
              </a:lnSpc>
              <a:buFont typeface="Wingdings" charset="0"/>
              <a:buNone/>
              <a:defRPr/>
            </a:pPr>
            <a:r>
              <a:rPr lang="it-IT" sz="2400" b="1" dirty="0" err="1">
                <a:cs typeface="+mn-cs"/>
              </a:rPr>
              <a:t>Answer</a:t>
            </a:r>
            <a:r>
              <a:rPr lang="it-IT" sz="2400" b="1" i="1" dirty="0"/>
              <a:t>:</a:t>
            </a:r>
            <a:endParaRPr lang="it-IT" sz="2400" b="1" i="1" dirty="0">
              <a:cs typeface="+mn-cs"/>
            </a:endParaRPr>
          </a:p>
          <a:p>
            <a:pPr eaLnBrk="1" hangingPunct="1">
              <a:lnSpc>
                <a:spcPct val="90000"/>
              </a:lnSpc>
              <a:buNone/>
              <a:defRPr/>
            </a:pPr>
            <a:r>
              <a:rPr lang="en-US" sz="2400" dirty="0">
                <a:cs typeface="+mn-cs"/>
              </a:rPr>
              <a:t>The aspirin caused the stroke if the stroke would have not occurred had the patient not taken the aspirin</a:t>
            </a:r>
          </a:p>
          <a:p>
            <a:pPr eaLnBrk="1" hangingPunct="1">
              <a:lnSpc>
                <a:spcPct val="90000"/>
              </a:lnSpc>
              <a:buFont typeface="Wingdings" charset="0"/>
              <a:buNone/>
              <a:defRPr/>
            </a:pPr>
            <a:endParaRPr lang="it-IT" sz="2400" i="1" dirty="0">
              <a:cs typeface="+mn-cs"/>
            </a:endParaRPr>
          </a:p>
          <a:p>
            <a:pPr eaLnBrk="1" hangingPunct="1">
              <a:lnSpc>
                <a:spcPct val="90000"/>
              </a:lnSpc>
              <a:buFont typeface="Wingdings" charset="0"/>
              <a:buNone/>
              <a:defRPr/>
            </a:pPr>
            <a:endParaRPr lang="it-IT" sz="2400" i="1" dirty="0"/>
          </a:p>
          <a:p>
            <a:pPr eaLnBrk="1" hangingPunct="1">
              <a:lnSpc>
                <a:spcPct val="90000"/>
              </a:lnSpc>
              <a:buFont typeface="Wingdings" charset="0"/>
              <a:buNone/>
              <a:defRPr/>
            </a:pPr>
            <a:endParaRPr lang="it-IT" sz="2400" i="1"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054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05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185474AC-A7EF-89EC-D2D9-2D17DA46CFC3}"/>
              </a:ext>
            </a:extLst>
          </p:cNvPr>
          <p:cNvSpPr>
            <a:spLocks noGrp="1" noChangeArrowheads="1"/>
          </p:cNvSpPr>
          <p:nvPr>
            <p:ph type="title"/>
          </p:nvPr>
        </p:nvSpPr>
        <p:spPr/>
        <p:txBody>
          <a:bodyPr/>
          <a:lstStyle/>
          <a:p>
            <a:r>
              <a:rPr lang="en-GB" altLang="it-IT"/>
              <a:t>Selection bias: example (1)</a:t>
            </a:r>
          </a:p>
        </p:txBody>
      </p:sp>
      <p:sp>
        <p:nvSpPr>
          <p:cNvPr id="412675" name="Rectangle 3">
            <a:extLst>
              <a:ext uri="{FF2B5EF4-FFF2-40B4-BE49-F238E27FC236}">
                <a16:creationId xmlns:a16="http://schemas.microsoft.com/office/drawing/2014/main" id="{0EAA5CE8-A89E-DF76-0901-BA3055835407}"/>
              </a:ext>
            </a:extLst>
          </p:cNvPr>
          <p:cNvSpPr>
            <a:spLocks noGrp="1" noChangeArrowheads="1"/>
          </p:cNvSpPr>
          <p:nvPr>
            <p:ph type="body" idx="1"/>
          </p:nvPr>
        </p:nvSpPr>
        <p:spPr>
          <a:xfrm>
            <a:off x="603250" y="1916113"/>
            <a:ext cx="8001000" cy="4495800"/>
          </a:xfrm>
        </p:spPr>
        <p:txBody>
          <a:bodyPr/>
          <a:lstStyle/>
          <a:p>
            <a:pPr>
              <a:lnSpc>
                <a:spcPct val="90000"/>
              </a:lnSpc>
              <a:buFont typeface="Wingdings" pitchFamily="2" charset="2"/>
              <a:buNone/>
            </a:pPr>
            <a:r>
              <a:rPr lang="en-US" altLang="it-IT" sz="2400"/>
              <a:t>	Screening test for colon cancer offered to volunteers: does self-selection bias the results of the study? How?</a:t>
            </a:r>
          </a:p>
          <a:p>
            <a:pPr>
              <a:lnSpc>
                <a:spcPct val="90000"/>
              </a:lnSpc>
              <a:buFont typeface="Wingdings" pitchFamily="2" charset="2"/>
              <a:buNone/>
            </a:pPr>
            <a:r>
              <a:rPr lang="en-US" altLang="it-IT" sz="2400"/>
              <a:t>1. volunteers are generally more health-conscious, have healthier diets and life-styles: lower IRs among volunteers might be due to factors </a:t>
            </a:r>
            <a:r>
              <a:rPr lang="en-US" altLang="it-IT" sz="2400">
                <a:cs typeface="Arial" panose="020B0604020202020204" pitchFamily="34" charset="0"/>
              </a:rPr>
              <a:t>≠ screening test </a:t>
            </a:r>
            <a:r>
              <a:rPr lang="en-US" altLang="it-IT" sz="2400" i="1">
                <a:cs typeface="Arial" panose="020B0604020202020204" pitchFamily="34" charset="0"/>
              </a:rPr>
              <a:t>(</a:t>
            </a:r>
            <a:r>
              <a:rPr lang="en-US" altLang="it-IT" sz="2400" i="1"/>
              <a:t>self-selection</a:t>
            </a:r>
            <a:r>
              <a:rPr lang="en-US" altLang="it-IT" sz="2400" i="1">
                <a:cs typeface="Arial" panose="020B0604020202020204" pitchFamily="34" charset="0"/>
              </a:rPr>
              <a:t> spuriously increases the effect of the screening test)</a:t>
            </a:r>
          </a:p>
          <a:p>
            <a:pPr>
              <a:lnSpc>
                <a:spcPct val="90000"/>
              </a:lnSpc>
              <a:buFont typeface="Wingdings" pitchFamily="2" charset="2"/>
              <a:buNone/>
            </a:pPr>
            <a:r>
              <a:rPr lang="en-US" altLang="it-IT" sz="2400">
                <a:cs typeface="Arial" panose="020B0604020202020204" pitchFamily="34" charset="0"/>
              </a:rPr>
              <a:t>2. people who volunteer are those that are more worried about their colon cancer risk, e.g. because they have a family history of colon cancer: higher IRs </a:t>
            </a:r>
            <a:r>
              <a:rPr lang="en-US" altLang="it-IT" sz="2400"/>
              <a:t>among volunteers </a:t>
            </a:r>
            <a:r>
              <a:rPr lang="en-US" altLang="it-IT" sz="2400" i="1">
                <a:cs typeface="Arial" panose="020B0604020202020204" pitchFamily="34" charset="0"/>
              </a:rPr>
              <a:t>(</a:t>
            </a:r>
            <a:r>
              <a:rPr lang="en-US" altLang="it-IT" sz="2400" i="1"/>
              <a:t>self-selection</a:t>
            </a:r>
            <a:r>
              <a:rPr lang="en-US" altLang="it-IT" sz="2400" i="1">
                <a:cs typeface="Arial" panose="020B0604020202020204" pitchFamily="34" charset="0"/>
              </a:rPr>
              <a:t> spuriously decreases the effect of the screening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2675">
                                            <p:txEl>
                                              <p:pRg st="1" end="1"/>
                                            </p:txEl>
                                          </p:spTgt>
                                        </p:tgtEl>
                                        <p:attrNameLst>
                                          <p:attrName>style.visibility</p:attrName>
                                        </p:attrNameLst>
                                      </p:cBhvr>
                                      <p:to>
                                        <p:strVal val="visible"/>
                                      </p:to>
                                    </p:set>
                                    <p:anim calcmode="lin" valueType="num">
                                      <p:cBhvr additive="base">
                                        <p:cTn id="7" dur="500" fill="hold"/>
                                        <p:tgtEl>
                                          <p:spTgt spid="412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2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2675">
                                            <p:txEl>
                                              <p:pRg st="2" end="2"/>
                                            </p:txEl>
                                          </p:spTgt>
                                        </p:tgtEl>
                                        <p:attrNameLst>
                                          <p:attrName>style.visibility</p:attrName>
                                        </p:attrNameLst>
                                      </p:cBhvr>
                                      <p:to>
                                        <p:strVal val="visible"/>
                                      </p:to>
                                    </p:set>
                                    <p:anim calcmode="lin" valueType="num">
                                      <p:cBhvr additive="base">
                                        <p:cTn id="13" dur="500" fill="hold"/>
                                        <p:tgtEl>
                                          <p:spTgt spid="412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2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CAD578C8-4A62-DB6B-8B33-656F06AE1929}"/>
              </a:ext>
            </a:extLst>
          </p:cNvPr>
          <p:cNvSpPr>
            <a:spLocks noGrp="1" noChangeArrowheads="1"/>
          </p:cNvSpPr>
          <p:nvPr>
            <p:ph type="title"/>
          </p:nvPr>
        </p:nvSpPr>
        <p:spPr/>
        <p:txBody>
          <a:bodyPr/>
          <a:lstStyle/>
          <a:p>
            <a:r>
              <a:rPr lang="en-GB" altLang="it-IT"/>
              <a:t>Selection bias: example (2)</a:t>
            </a:r>
          </a:p>
        </p:txBody>
      </p:sp>
      <p:sp>
        <p:nvSpPr>
          <p:cNvPr id="115714" name="Rectangle 3">
            <a:extLst>
              <a:ext uri="{FF2B5EF4-FFF2-40B4-BE49-F238E27FC236}">
                <a16:creationId xmlns:a16="http://schemas.microsoft.com/office/drawing/2014/main" id="{85292332-9030-47E7-F64B-29CA0ABA31AC}"/>
              </a:ext>
            </a:extLst>
          </p:cNvPr>
          <p:cNvSpPr>
            <a:spLocks noGrp="1" noChangeArrowheads="1"/>
          </p:cNvSpPr>
          <p:nvPr>
            <p:ph type="body" idx="1"/>
          </p:nvPr>
        </p:nvSpPr>
        <p:spPr>
          <a:xfrm>
            <a:off x="539750" y="1844675"/>
            <a:ext cx="8001000" cy="4495800"/>
          </a:xfrm>
        </p:spPr>
        <p:txBody>
          <a:bodyPr/>
          <a:lstStyle/>
          <a:p>
            <a:pPr>
              <a:buFont typeface="Wingdings" pitchFamily="2" charset="2"/>
              <a:buNone/>
            </a:pPr>
            <a:r>
              <a:rPr lang="en-US" altLang="it-IT" sz="2800"/>
              <a:t>	Healthy worker effect</a:t>
            </a:r>
          </a:p>
          <a:p>
            <a:pPr>
              <a:buFont typeface="Wingdings" pitchFamily="2" charset="2"/>
              <a:buNone/>
            </a:pPr>
            <a:r>
              <a:rPr lang="en-GB" altLang="it-IT" sz="2800"/>
              <a:t>	</a:t>
            </a:r>
          </a:p>
          <a:p>
            <a:pPr>
              <a:buFont typeface="Wingdings" pitchFamily="2" charset="2"/>
              <a:buNone/>
            </a:pPr>
            <a:r>
              <a:rPr lang="en-GB" altLang="it-IT" sz="2800"/>
              <a:t>	Compare death rate among workers (e.g. exposed to a specific carcinogen) with that among the general population.</a:t>
            </a:r>
          </a:p>
          <a:p>
            <a:pPr>
              <a:buFont typeface="Wingdings" pitchFamily="2" charset="2"/>
              <a:buNone/>
            </a:pPr>
            <a:endParaRPr lang="en-GB" altLang="it-IT" sz="2800"/>
          </a:p>
          <a:p>
            <a:pPr>
              <a:buFont typeface="Wingdings" pitchFamily="2" charset="2"/>
              <a:buNone/>
            </a:pPr>
            <a:r>
              <a:rPr lang="en-GB" altLang="it-IT" sz="2800"/>
              <a:t>	This comparison is biased.</a:t>
            </a:r>
          </a:p>
          <a:p>
            <a:pPr>
              <a:buFont typeface="Wingdings" pitchFamily="2" charset="2"/>
              <a:buNone/>
            </a:pPr>
            <a:r>
              <a:rPr lang="en-GB" altLang="it-IT" sz="2800"/>
              <a:t>	Can you see why?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a:extLst>
              <a:ext uri="{FF2B5EF4-FFF2-40B4-BE49-F238E27FC236}">
                <a16:creationId xmlns:a16="http://schemas.microsoft.com/office/drawing/2014/main" id="{0EE067FD-7116-C7A7-8991-31BE54211192}"/>
              </a:ext>
            </a:extLst>
          </p:cNvPr>
          <p:cNvSpPr>
            <a:spLocks noGrp="1" noChangeArrowheads="1"/>
          </p:cNvSpPr>
          <p:nvPr>
            <p:ph type="title"/>
          </p:nvPr>
        </p:nvSpPr>
        <p:spPr/>
        <p:txBody>
          <a:bodyPr/>
          <a:lstStyle/>
          <a:p>
            <a:r>
              <a:rPr lang="en-GB" altLang="it-IT"/>
              <a:t>Selection bias: example (2)</a:t>
            </a:r>
            <a:br>
              <a:rPr lang="en-GB" altLang="it-IT"/>
            </a:br>
            <a:r>
              <a:rPr lang="en-US" altLang="it-IT" sz="2400"/>
              <a:t>Healthy worker effect</a:t>
            </a:r>
            <a:endParaRPr lang="en-GB" altLang="it-IT" sz="2400"/>
          </a:p>
        </p:txBody>
      </p:sp>
      <p:sp>
        <p:nvSpPr>
          <p:cNvPr id="117762" name="Rectangle 3">
            <a:extLst>
              <a:ext uri="{FF2B5EF4-FFF2-40B4-BE49-F238E27FC236}">
                <a16:creationId xmlns:a16="http://schemas.microsoft.com/office/drawing/2014/main" id="{61CA6E1E-7D93-2C93-5AAA-597EAA57FB95}"/>
              </a:ext>
            </a:extLst>
          </p:cNvPr>
          <p:cNvSpPr>
            <a:spLocks noGrp="1" noChangeArrowheads="1"/>
          </p:cNvSpPr>
          <p:nvPr>
            <p:ph type="body" idx="1"/>
          </p:nvPr>
        </p:nvSpPr>
        <p:spPr>
          <a:xfrm>
            <a:off x="914400" y="2362200"/>
            <a:ext cx="8001000" cy="4495800"/>
          </a:xfrm>
        </p:spPr>
        <p:txBody>
          <a:bodyPr/>
          <a:lstStyle/>
          <a:p>
            <a:pPr>
              <a:buFont typeface="Wingdings" pitchFamily="2" charset="2"/>
              <a:buNone/>
            </a:pPr>
            <a:r>
              <a:rPr lang="en-US" altLang="it-IT"/>
              <a:t>	</a:t>
            </a:r>
          </a:p>
        </p:txBody>
      </p:sp>
      <p:graphicFrame>
        <p:nvGraphicFramePr>
          <p:cNvPr id="416820" name="Group 52">
            <a:extLst>
              <a:ext uri="{FF2B5EF4-FFF2-40B4-BE49-F238E27FC236}">
                <a16:creationId xmlns:a16="http://schemas.microsoft.com/office/drawing/2014/main" id="{8A90C94C-8B17-79CE-5903-DB5893D354E0}"/>
              </a:ext>
            </a:extLst>
          </p:cNvPr>
          <p:cNvGraphicFramePr>
            <a:graphicFrameLocks noGrp="1"/>
          </p:cNvGraphicFramePr>
          <p:nvPr/>
        </p:nvGraphicFramePr>
        <p:xfrm>
          <a:off x="838200" y="2197100"/>
          <a:ext cx="6096000" cy="4064000"/>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016000">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it-IT" altLang="it-GB"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Exposed workers</a:t>
                      </a:r>
                    </a:p>
                  </a:txBody>
                  <a:tcPr marL="90000" marR="90000" marT="46800" marB="4680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General population</a:t>
                      </a:r>
                    </a:p>
                  </a:txBody>
                  <a:tcPr marL="90000" marR="90000" marT="46800" marB="468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Deaths</a:t>
                      </a:r>
                    </a:p>
                  </a:txBody>
                  <a:tcPr marL="90000" marR="90000" marT="46800" marB="468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50</a:t>
                      </a:r>
                    </a:p>
                  </a:txBody>
                  <a:tcPr marL="90000" marR="90000" marT="46800" marB="4680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7000</a:t>
                      </a:r>
                    </a:p>
                  </a:txBody>
                  <a:tcPr marL="90000" marR="90000" marT="46800" marB="468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Person-time</a:t>
                      </a:r>
                    </a:p>
                  </a:txBody>
                  <a:tcPr marL="90000" marR="90000" marT="46800" marB="468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1000</a:t>
                      </a:r>
                    </a:p>
                  </a:txBody>
                  <a:tcPr marL="90000" marR="90000" marT="46800" marB="4680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100,000</a:t>
                      </a:r>
                    </a:p>
                  </a:txBody>
                  <a:tcPr marL="90000" marR="90000" marT="46800" marB="468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Mortality rate</a:t>
                      </a:r>
                    </a:p>
                  </a:txBody>
                  <a:tcPr marL="90000" marR="90000" marT="46800" marB="468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0.05</a:t>
                      </a:r>
                    </a:p>
                  </a:txBody>
                  <a:tcPr marL="90000" marR="90000" marT="46800" marB="46800"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dirty="0">
                          <a:ln>
                            <a:noFill/>
                          </a:ln>
                          <a:solidFill>
                            <a:schemeClr val="tx1"/>
                          </a:solidFill>
                          <a:effectLst/>
                          <a:latin typeface="Arial" panose="020B0604020202020204" pitchFamily="34" charset="0"/>
                        </a:rPr>
                        <a:t>0.07</a:t>
                      </a:r>
                    </a:p>
                  </a:txBody>
                  <a:tcPr marL="90000" marR="90000" marT="46800" marB="468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7785" name="Rectangle 53">
            <a:extLst>
              <a:ext uri="{FF2B5EF4-FFF2-40B4-BE49-F238E27FC236}">
                <a16:creationId xmlns:a16="http://schemas.microsoft.com/office/drawing/2014/main" id="{DEB5CC05-353C-0CF6-CA2E-D03342B92F26}"/>
              </a:ext>
            </a:extLst>
          </p:cNvPr>
          <p:cNvSpPr>
            <a:spLocks noChangeArrowheads="1"/>
          </p:cNvSpPr>
          <p:nvPr/>
        </p:nvSpPr>
        <p:spPr bwMode="auto">
          <a:xfrm>
            <a:off x="7019925" y="4843463"/>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2400">
                <a:solidFill>
                  <a:schemeClr val="tx2"/>
                </a:solidFill>
              </a:rPr>
              <a:t>IRR = 5/7 = 0.71</a:t>
            </a:r>
            <a:endParaRPr lang="it-IT" altLang="it-IT" sz="2400">
              <a:solidFill>
                <a:schemeClr val="tx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a:extLst>
              <a:ext uri="{FF2B5EF4-FFF2-40B4-BE49-F238E27FC236}">
                <a16:creationId xmlns:a16="http://schemas.microsoft.com/office/drawing/2014/main" id="{F9633BCD-2BEF-9228-7F0E-9DBBDAC83FA1}"/>
              </a:ext>
            </a:extLst>
          </p:cNvPr>
          <p:cNvSpPr>
            <a:spLocks noGrp="1" noChangeArrowheads="1"/>
          </p:cNvSpPr>
          <p:nvPr>
            <p:ph type="title"/>
          </p:nvPr>
        </p:nvSpPr>
        <p:spPr/>
        <p:txBody>
          <a:bodyPr/>
          <a:lstStyle/>
          <a:p>
            <a:r>
              <a:rPr lang="en-GB" altLang="it-IT"/>
              <a:t>Selection bias: example (2)</a:t>
            </a:r>
            <a:br>
              <a:rPr lang="en-GB" altLang="it-IT"/>
            </a:br>
            <a:r>
              <a:rPr lang="en-US" altLang="it-IT" sz="2400"/>
              <a:t>Healthy worker effect</a:t>
            </a:r>
            <a:endParaRPr lang="en-GB" altLang="it-IT" sz="2400"/>
          </a:p>
        </p:txBody>
      </p:sp>
      <p:sp>
        <p:nvSpPr>
          <p:cNvPr id="119810" name="Rectangle 3">
            <a:extLst>
              <a:ext uri="{FF2B5EF4-FFF2-40B4-BE49-F238E27FC236}">
                <a16:creationId xmlns:a16="http://schemas.microsoft.com/office/drawing/2014/main" id="{D2A36794-FAF9-8136-4049-4C26C8E86F03}"/>
              </a:ext>
            </a:extLst>
          </p:cNvPr>
          <p:cNvSpPr>
            <a:spLocks noGrp="1" noChangeArrowheads="1"/>
          </p:cNvSpPr>
          <p:nvPr>
            <p:ph type="body" idx="1"/>
          </p:nvPr>
        </p:nvSpPr>
        <p:spPr>
          <a:xfrm>
            <a:off x="914400" y="2362200"/>
            <a:ext cx="8001000" cy="4495800"/>
          </a:xfrm>
        </p:spPr>
        <p:txBody>
          <a:bodyPr/>
          <a:lstStyle/>
          <a:p>
            <a:pPr>
              <a:buFont typeface="Wingdings" pitchFamily="2" charset="2"/>
              <a:buNone/>
            </a:pPr>
            <a:r>
              <a:rPr lang="en-US" altLang="it-IT"/>
              <a:t>	</a:t>
            </a:r>
          </a:p>
        </p:txBody>
      </p:sp>
      <p:graphicFrame>
        <p:nvGraphicFramePr>
          <p:cNvPr id="420999" name="Group 135">
            <a:extLst>
              <a:ext uri="{FF2B5EF4-FFF2-40B4-BE49-F238E27FC236}">
                <a16:creationId xmlns:a16="http://schemas.microsoft.com/office/drawing/2014/main" id="{82196CDA-B746-1D9E-C130-64A7202DD54F}"/>
              </a:ext>
            </a:extLst>
          </p:cNvPr>
          <p:cNvGraphicFramePr>
            <a:graphicFrameLocks noGrp="1"/>
          </p:cNvGraphicFramePr>
          <p:nvPr/>
        </p:nvGraphicFramePr>
        <p:xfrm>
          <a:off x="971550" y="2852738"/>
          <a:ext cx="7869238" cy="3360846"/>
        </p:xfrm>
        <a:graphic>
          <a:graphicData uri="http://schemas.openxmlformats.org/drawingml/2006/table">
            <a:tbl>
              <a:tblPr/>
              <a:tblGrid>
                <a:gridCol w="1800225">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316038">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tblGrid>
              <a:tr h="791974">
                <a:tc rowSpan="2">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it-IT" altLang="it-GB" sz="2400" b="0" i="0" u="none" strike="noStrike" cap="none" normalizeH="0" baseline="0">
                        <a:ln>
                          <a:noFill/>
                        </a:ln>
                        <a:solidFill>
                          <a:schemeClr val="tx1"/>
                        </a:solidFill>
                        <a:effectLst/>
                        <a:latin typeface="Arial" panose="020B0604020202020204" pitchFamily="34" charset="0"/>
                      </a:endParaRPr>
                    </a:p>
                  </a:txBody>
                  <a:tcPr marL="90000" marR="90000" marT="46789" marB="46789"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Exposed workers</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3">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General population</a:t>
                      </a:r>
                    </a:p>
                  </a:txBody>
                  <a:tcPr marL="90000" marR="90000" marT="46789" marB="46789"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it-GB"/>
                    </a:p>
                  </a:txBody>
                  <a:tcPr/>
                </a:tc>
                <a:tc hMerge="1">
                  <a:txBody>
                    <a:bodyPr/>
                    <a:lstStyle/>
                    <a:p>
                      <a:endParaRPr lang="it-GB"/>
                    </a:p>
                  </a:txBody>
                  <a:tcPr/>
                </a:tc>
                <a:extLst>
                  <a:ext uri="{0D108BD9-81ED-4DB2-BD59-A6C34878D82A}">
                    <a16:rowId xmlns:a16="http://schemas.microsoft.com/office/drawing/2014/main" val="10000"/>
                  </a:ext>
                </a:extLst>
              </a:tr>
              <a:tr h="459320">
                <a:tc vMerge="1">
                  <a:txBody>
                    <a:bodyPr/>
                    <a:lstStyle/>
                    <a:p>
                      <a:endParaRPr lang="it-GB"/>
                    </a:p>
                  </a:txBody>
                  <a:tcPr/>
                </a:tc>
                <a:tc vMerge="1">
                  <a:txBody>
                    <a:bodyPr/>
                    <a:lstStyle/>
                    <a:p>
                      <a:endParaRPr lang="it-GB"/>
                    </a:p>
                  </a:txBody>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Workers</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Nonworkers</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Total</a:t>
                      </a:r>
                    </a:p>
                  </a:txBody>
                  <a:tcPr marL="90000" marR="90000" marT="46789" marB="46789"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20">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Deaths</a:t>
                      </a:r>
                    </a:p>
                  </a:txBody>
                  <a:tcPr marL="90000" marR="90000" marT="46789" marB="46789"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50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4500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2500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7000</a:t>
                      </a:r>
                    </a:p>
                  </a:txBody>
                  <a:tcPr marL="90000" marR="90000" marT="46789" marB="46789"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5062">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Person-time</a:t>
                      </a:r>
                    </a:p>
                  </a:txBody>
                  <a:tcPr marL="90000" marR="90000" marT="46789" marB="46789"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1000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90,000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10,000</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100,000</a:t>
                      </a:r>
                    </a:p>
                  </a:txBody>
                  <a:tcPr marL="90000" marR="90000" marT="46789" marB="46789"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5062">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Mortality rate</a:t>
                      </a:r>
                    </a:p>
                  </a:txBody>
                  <a:tcPr marL="90000" marR="90000" marT="46789" marB="46789"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0.05</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0.05</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0.25</a:t>
                      </a:r>
                    </a:p>
                  </a:txBody>
                  <a:tcPr marL="90000" marR="90000" marT="46789" marB="46789"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t-IT" altLang="it-GB" sz="2400" b="0" i="0" u="none" strike="noStrike" cap="none" normalizeH="0" baseline="0">
                          <a:ln>
                            <a:noFill/>
                          </a:ln>
                          <a:solidFill>
                            <a:schemeClr val="tx1"/>
                          </a:solidFill>
                          <a:effectLst/>
                          <a:latin typeface="Arial" panose="020B0604020202020204" pitchFamily="34" charset="0"/>
                        </a:rPr>
                        <a:t>0.07</a:t>
                      </a:r>
                    </a:p>
                  </a:txBody>
                  <a:tcPr marL="90000" marR="90000" marT="46789" marB="46789"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7DA8F8B6-6A2B-CA3C-2044-3395C5D7D443}"/>
              </a:ext>
            </a:extLst>
          </p:cNvPr>
          <p:cNvSpPr>
            <a:spLocks noGrp="1" noChangeArrowheads="1"/>
          </p:cNvSpPr>
          <p:nvPr>
            <p:ph type="title"/>
          </p:nvPr>
        </p:nvSpPr>
        <p:spPr/>
        <p:txBody>
          <a:bodyPr/>
          <a:lstStyle/>
          <a:p>
            <a:r>
              <a:rPr lang="en-GB" altLang="it-IT"/>
              <a:t>Selection bias: example (2)</a:t>
            </a:r>
            <a:endParaRPr lang="en-GB" altLang="it-IT" sz="2400"/>
          </a:p>
        </p:txBody>
      </p:sp>
      <p:sp>
        <p:nvSpPr>
          <p:cNvPr id="121858" name="Rectangle 3">
            <a:extLst>
              <a:ext uri="{FF2B5EF4-FFF2-40B4-BE49-F238E27FC236}">
                <a16:creationId xmlns:a16="http://schemas.microsoft.com/office/drawing/2014/main" id="{10796F37-B307-0CE4-ADCD-D3FC4BE12998}"/>
              </a:ext>
            </a:extLst>
          </p:cNvPr>
          <p:cNvSpPr>
            <a:spLocks noGrp="1" noChangeArrowheads="1"/>
          </p:cNvSpPr>
          <p:nvPr>
            <p:ph type="body" idx="1"/>
          </p:nvPr>
        </p:nvSpPr>
        <p:spPr>
          <a:xfrm>
            <a:off x="914400" y="2362200"/>
            <a:ext cx="8001000" cy="4495800"/>
          </a:xfrm>
        </p:spPr>
        <p:txBody>
          <a:bodyPr/>
          <a:lstStyle/>
          <a:p>
            <a:pPr>
              <a:buFont typeface="Wingdings" pitchFamily="2" charset="2"/>
              <a:buNone/>
            </a:pPr>
            <a:r>
              <a:rPr lang="en-US" altLang="it-IT"/>
              <a:t>	</a:t>
            </a:r>
          </a:p>
        </p:txBody>
      </p:sp>
      <p:sp>
        <p:nvSpPr>
          <p:cNvPr id="422961" name="Rectangle 49">
            <a:extLst>
              <a:ext uri="{FF2B5EF4-FFF2-40B4-BE49-F238E27FC236}">
                <a16:creationId xmlns:a16="http://schemas.microsoft.com/office/drawing/2014/main" id="{33F8ABF2-08CB-CDE3-D2DC-C30A9CECF1EB}"/>
              </a:ext>
            </a:extLst>
          </p:cNvPr>
          <p:cNvSpPr>
            <a:spLocks noChangeArrowheads="1"/>
          </p:cNvSpPr>
          <p:nvPr/>
        </p:nvSpPr>
        <p:spPr bwMode="auto">
          <a:xfrm>
            <a:off x="827088" y="2420938"/>
            <a:ext cx="800100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buClr>
                <a:schemeClr val="tx1"/>
              </a:buClr>
              <a:buSzPct val="75000"/>
              <a:buFont typeface="Wingdings" pitchFamily="2" charset="2"/>
              <a:buNone/>
            </a:pPr>
            <a:r>
              <a:rPr lang="en-US" altLang="it-IT" sz="2800"/>
              <a:t>	Healthy worker effect: how to avoid it?</a:t>
            </a:r>
          </a:p>
          <a:p>
            <a:pPr>
              <a:buClr>
                <a:schemeClr val="tx1"/>
              </a:buClr>
              <a:buSzPct val="75000"/>
              <a:buFont typeface="Wingdings" pitchFamily="2" charset="2"/>
              <a:buNone/>
            </a:pPr>
            <a:r>
              <a:rPr lang="en-GB" altLang="it-IT" sz="2800"/>
              <a:t>	</a:t>
            </a:r>
          </a:p>
          <a:p>
            <a:pPr>
              <a:buClr>
                <a:schemeClr val="tx1"/>
              </a:buClr>
              <a:buSzPct val="75000"/>
              <a:buFont typeface="Wingdings" pitchFamily="2" charset="2"/>
              <a:buNone/>
            </a:pPr>
            <a:r>
              <a:rPr lang="en-GB" altLang="it-IT" sz="2800"/>
              <a:t>	Compare death rate among workers exposed to a specific carcinogen with that among another group of workers exposed to other substance.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22961">
                                            <p:txEl>
                                              <p:pRg st="2" end="2"/>
                                            </p:txEl>
                                          </p:spTgt>
                                        </p:tgtEl>
                                        <p:attrNameLst>
                                          <p:attrName>style.visibility</p:attrName>
                                        </p:attrNameLst>
                                      </p:cBhvr>
                                      <p:to>
                                        <p:strVal val="visible"/>
                                      </p:to>
                                    </p:set>
                                    <p:anim calcmode="lin" valueType="num">
                                      <p:cBhvr additive="base">
                                        <p:cTn id="7" dur="500" fill="hold"/>
                                        <p:tgtEl>
                                          <p:spTgt spid="42296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296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987E7729-A08D-AC03-E5AC-DF8C852D9D8B}"/>
              </a:ext>
            </a:extLst>
          </p:cNvPr>
          <p:cNvSpPr>
            <a:spLocks noGrp="1" noChangeArrowheads="1"/>
          </p:cNvSpPr>
          <p:nvPr>
            <p:ph type="title"/>
          </p:nvPr>
        </p:nvSpPr>
        <p:spPr/>
        <p:txBody>
          <a:bodyPr/>
          <a:lstStyle/>
          <a:p>
            <a:r>
              <a:rPr lang="en-GB" altLang="it-IT"/>
              <a:t>Information (measurement) bias</a:t>
            </a:r>
          </a:p>
        </p:txBody>
      </p:sp>
      <p:sp>
        <p:nvSpPr>
          <p:cNvPr id="123906" name="Rectangle 3">
            <a:extLst>
              <a:ext uri="{FF2B5EF4-FFF2-40B4-BE49-F238E27FC236}">
                <a16:creationId xmlns:a16="http://schemas.microsoft.com/office/drawing/2014/main" id="{A0D8CAF9-7317-6CCF-2D86-7421A4082B39}"/>
              </a:ext>
            </a:extLst>
          </p:cNvPr>
          <p:cNvSpPr>
            <a:spLocks noGrp="1" noChangeArrowheads="1"/>
          </p:cNvSpPr>
          <p:nvPr>
            <p:ph type="body" idx="1"/>
          </p:nvPr>
        </p:nvSpPr>
        <p:spPr>
          <a:xfrm>
            <a:off x="684213" y="1773238"/>
            <a:ext cx="8001000" cy="4495800"/>
          </a:xfrm>
        </p:spPr>
        <p:txBody>
          <a:bodyPr/>
          <a:lstStyle/>
          <a:p>
            <a:pPr>
              <a:lnSpc>
                <a:spcPct val="120000"/>
              </a:lnSpc>
              <a:buFont typeface="Wingdings" pitchFamily="2" charset="2"/>
              <a:buNone/>
            </a:pPr>
            <a:r>
              <a:rPr lang="en-GB" altLang="it-IT" sz="2400"/>
              <a:t>	Distortion in the estimates of a specific effect caused by errors in the measurement of exposure or outcome.</a:t>
            </a:r>
          </a:p>
          <a:p>
            <a:pPr>
              <a:lnSpc>
                <a:spcPct val="120000"/>
              </a:lnSpc>
              <a:buFont typeface="Wingdings" pitchFamily="2" charset="2"/>
              <a:buNone/>
            </a:pPr>
            <a:endParaRPr lang="en-GB" altLang="it-IT" sz="900"/>
          </a:p>
          <a:p>
            <a:pPr>
              <a:lnSpc>
                <a:spcPct val="120000"/>
              </a:lnSpc>
            </a:pPr>
            <a:r>
              <a:rPr lang="en-GB" altLang="it-IT" sz="2400"/>
              <a:t>Differences in accuracy of measurement </a:t>
            </a:r>
          </a:p>
          <a:p>
            <a:pPr lvl="1">
              <a:lnSpc>
                <a:spcPct val="120000"/>
              </a:lnSpc>
            </a:pPr>
            <a:r>
              <a:rPr lang="en-GB" altLang="it-IT" sz="2000"/>
              <a:t>Exposure data between cases and controls</a:t>
            </a:r>
          </a:p>
          <a:p>
            <a:pPr lvl="1">
              <a:lnSpc>
                <a:spcPct val="120000"/>
              </a:lnSpc>
            </a:pPr>
            <a:r>
              <a:rPr lang="en-GB" altLang="it-IT" sz="2000"/>
              <a:t>Outcome data between different exposure groups</a:t>
            </a:r>
          </a:p>
          <a:p>
            <a:pPr lvl="1">
              <a:lnSpc>
                <a:spcPct val="120000"/>
              </a:lnSpc>
            </a:pPr>
            <a:endParaRPr lang="en-GB" altLang="it-IT" sz="900"/>
          </a:p>
          <a:p>
            <a:pPr>
              <a:lnSpc>
                <a:spcPct val="120000"/>
              </a:lnSpc>
            </a:pPr>
            <a:r>
              <a:rPr lang="en-GB" altLang="it-IT" sz="2400">
                <a:sym typeface="Wingdings" pitchFamily="2" charset="2"/>
              </a:rPr>
              <a:t>Misclassification</a:t>
            </a:r>
            <a:r>
              <a:rPr lang="en-GB" altLang="it-IT">
                <a:sym typeface="Wingdings" pitchFamily="2" charset="2"/>
              </a:rPr>
              <a:t> </a:t>
            </a:r>
          </a:p>
          <a:p>
            <a:pPr lvl="1">
              <a:lnSpc>
                <a:spcPct val="120000"/>
              </a:lnSpc>
            </a:pPr>
            <a:r>
              <a:rPr lang="en-GB" altLang="it-IT" sz="1800"/>
              <a:t>Exposure</a:t>
            </a:r>
          </a:p>
          <a:p>
            <a:pPr lvl="1">
              <a:lnSpc>
                <a:spcPct val="120000"/>
              </a:lnSpc>
            </a:pPr>
            <a:r>
              <a:rPr lang="en-GB" altLang="it-IT" sz="1800"/>
              <a:t>Outcome</a:t>
            </a:r>
          </a:p>
          <a:p>
            <a:pPr lvl="1">
              <a:lnSpc>
                <a:spcPct val="120000"/>
              </a:lnSpc>
            </a:pPr>
            <a:r>
              <a:rPr lang="en-GB" altLang="it-IT" sz="1800"/>
              <a:t>Combined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a:extLst>
              <a:ext uri="{FF2B5EF4-FFF2-40B4-BE49-F238E27FC236}">
                <a16:creationId xmlns:a16="http://schemas.microsoft.com/office/drawing/2014/main" id="{4D8DD51C-289F-3EA7-210D-1C1E265B63C8}"/>
              </a:ext>
            </a:extLst>
          </p:cNvPr>
          <p:cNvSpPr>
            <a:spLocks noGrp="1" noChangeArrowheads="1"/>
          </p:cNvSpPr>
          <p:nvPr>
            <p:ph type="title"/>
          </p:nvPr>
        </p:nvSpPr>
        <p:spPr>
          <a:xfrm>
            <a:off x="914400" y="762000"/>
            <a:ext cx="6681788" cy="1143000"/>
          </a:xfrm>
        </p:spPr>
        <p:txBody>
          <a:bodyPr/>
          <a:lstStyle/>
          <a:p>
            <a:r>
              <a:rPr lang="en-GB" altLang="it-IT"/>
              <a:t>Differences in accuracy of measurement </a:t>
            </a:r>
          </a:p>
        </p:txBody>
      </p:sp>
      <p:sp>
        <p:nvSpPr>
          <p:cNvPr id="372739" name="Rectangle 3">
            <a:extLst>
              <a:ext uri="{FF2B5EF4-FFF2-40B4-BE49-F238E27FC236}">
                <a16:creationId xmlns:a16="http://schemas.microsoft.com/office/drawing/2014/main" id="{0EECA001-A94D-763C-DD7B-B6B9099AEFF8}"/>
              </a:ext>
            </a:extLst>
          </p:cNvPr>
          <p:cNvSpPr>
            <a:spLocks noGrp="1" noChangeArrowheads="1"/>
          </p:cNvSpPr>
          <p:nvPr>
            <p:ph type="body" idx="1"/>
          </p:nvPr>
        </p:nvSpPr>
        <p:spPr>
          <a:xfrm>
            <a:off x="539750" y="1916113"/>
            <a:ext cx="7772400" cy="4114800"/>
          </a:xfrm>
        </p:spPr>
        <p:txBody>
          <a:bodyPr/>
          <a:lstStyle/>
          <a:p>
            <a:pPr>
              <a:lnSpc>
                <a:spcPct val="90000"/>
              </a:lnSpc>
              <a:defRPr/>
            </a:pPr>
            <a:r>
              <a:rPr lang="fr-FR" altLang="it-GB" sz="2400" dirty="0" err="1"/>
              <a:t>Reporting</a:t>
            </a:r>
            <a:r>
              <a:rPr lang="fr-FR" altLang="it-GB" sz="2400" dirty="0"/>
              <a:t> </a:t>
            </a:r>
            <a:r>
              <a:rPr lang="fr-FR" altLang="it-GB" sz="2400" dirty="0" err="1"/>
              <a:t>bias</a:t>
            </a:r>
            <a:endParaRPr lang="fr-FR" altLang="it-GB" sz="2400" dirty="0"/>
          </a:p>
          <a:p>
            <a:pPr lvl="1">
              <a:lnSpc>
                <a:spcPct val="90000"/>
              </a:lnSpc>
              <a:defRPr/>
            </a:pPr>
            <a:r>
              <a:rPr lang="en-GB" altLang="it-GB" sz="2000" dirty="0"/>
              <a:t>Recall bias (affected by knowledge about the outcome status)</a:t>
            </a:r>
          </a:p>
          <a:p>
            <a:pPr lvl="1">
              <a:lnSpc>
                <a:spcPct val="90000"/>
              </a:lnSpc>
              <a:buFontTx/>
              <a:buNone/>
              <a:defRPr/>
            </a:pPr>
            <a:r>
              <a:rPr lang="en-GB" altLang="it-GB" sz="2000" dirty="0"/>
              <a:t>	(e.g. </a:t>
            </a:r>
            <a:r>
              <a:rPr lang="en-GB" altLang="it-GB" sz="2000" dirty="0">
                <a:solidFill>
                  <a:schemeClr val="accent1">
                    <a:lumMod val="75000"/>
                  </a:schemeClr>
                </a:solidFill>
              </a:rPr>
              <a:t>maternal use of non prescription drugs during pregnancy and birth defects</a:t>
            </a:r>
            <a:r>
              <a:rPr lang="en-GB" altLang="it-GB" sz="2000" dirty="0"/>
              <a:t>)</a:t>
            </a:r>
          </a:p>
          <a:p>
            <a:pPr lvl="1">
              <a:lnSpc>
                <a:spcPct val="90000"/>
              </a:lnSpc>
              <a:defRPr/>
            </a:pPr>
            <a:endParaRPr lang="fr-FR" altLang="it-GB" sz="2000" dirty="0"/>
          </a:p>
          <a:p>
            <a:pPr>
              <a:lnSpc>
                <a:spcPct val="90000"/>
              </a:lnSpc>
              <a:defRPr/>
            </a:pPr>
            <a:r>
              <a:rPr lang="fr-FR" altLang="it-GB" sz="2400" dirty="0"/>
              <a:t>Observer </a:t>
            </a:r>
            <a:r>
              <a:rPr lang="fr-FR" altLang="it-GB" sz="2400" dirty="0" err="1"/>
              <a:t>bias</a:t>
            </a:r>
            <a:endParaRPr lang="fr-FR" altLang="it-GB" sz="2400" dirty="0"/>
          </a:p>
          <a:p>
            <a:pPr lvl="1">
              <a:lnSpc>
                <a:spcPct val="90000"/>
              </a:lnSpc>
              <a:defRPr/>
            </a:pPr>
            <a:r>
              <a:rPr lang="en-GB" altLang="it-GB" sz="2000" dirty="0"/>
              <a:t>Interviewer bias (affected by knowledge about the outcome status)</a:t>
            </a:r>
            <a:endParaRPr lang="fr-FR" altLang="it-GB" sz="2000" dirty="0"/>
          </a:p>
          <a:p>
            <a:pPr lvl="1">
              <a:lnSpc>
                <a:spcPct val="90000"/>
              </a:lnSpc>
              <a:defRPr/>
            </a:pPr>
            <a:r>
              <a:rPr lang="fr-FR" altLang="it-GB" sz="2000" dirty="0" err="1"/>
              <a:t>Biased</a:t>
            </a:r>
            <a:r>
              <a:rPr lang="fr-FR" altLang="it-GB" sz="2000" dirty="0"/>
              <a:t> </a:t>
            </a:r>
            <a:r>
              <a:rPr lang="fr-FR" altLang="it-GB" sz="2000" dirty="0" err="1"/>
              <a:t>follow</a:t>
            </a:r>
            <a:r>
              <a:rPr lang="fr-FR" altLang="it-GB" sz="2000" dirty="0"/>
              <a:t>-up </a:t>
            </a:r>
            <a:r>
              <a:rPr lang="en-GB" altLang="it-GB" sz="2000" dirty="0"/>
              <a:t>(affected by knowledge about the exposure status)</a:t>
            </a:r>
          </a:p>
          <a:p>
            <a:pPr lvl="1">
              <a:lnSpc>
                <a:spcPct val="90000"/>
              </a:lnSpc>
              <a:buFontTx/>
              <a:buNone/>
              <a:defRPr/>
            </a:pPr>
            <a:r>
              <a:rPr lang="en-GB" altLang="it-GB" sz="2000" dirty="0"/>
              <a:t>	(e.g. </a:t>
            </a:r>
            <a:r>
              <a:rPr lang="en-GB" altLang="it-GB" sz="2000" dirty="0">
                <a:solidFill>
                  <a:schemeClr val="accent1">
                    <a:lumMod val="75000"/>
                  </a:schemeClr>
                </a:solidFill>
              </a:rPr>
              <a:t>smokers are searched more </a:t>
            </a:r>
            <a:r>
              <a:rPr lang="en-GB" altLang="it-GB" sz="2000" dirty="0" err="1">
                <a:solidFill>
                  <a:schemeClr val="accent1">
                    <a:lumMod val="75000"/>
                  </a:schemeClr>
                </a:solidFill>
              </a:rPr>
              <a:t>thouroughly</a:t>
            </a:r>
            <a:r>
              <a:rPr lang="en-GB" altLang="it-GB" sz="2000" dirty="0">
                <a:solidFill>
                  <a:schemeClr val="accent1">
                    <a:lumMod val="75000"/>
                  </a:schemeClr>
                </a:solidFill>
              </a:rPr>
              <a:t> than </a:t>
            </a:r>
            <a:r>
              <a:rPr lang="en-GB" altLang="it-GB" sz="2000" dirty="0" err="1">
                <a:solidFill>
                  <a:schemeClr val="accent1">
                    <a:lumMod val="75000"/>
                  </a:schemeClr>
                </a:solidFill>
              </a:rPr>
              <a:t>nonsmokers</a:t>
            </a:r>
            <a:r>
              <a:rPr lang="en-GB" altLang="it-GB" sz="2000" dirty="0">
                <a:solidFill>
                  <a:schemeClr val="accent1">
                    <a:lumMod val="75000"/>
                  </a:schemeClr>
                </a:solidFill>
              </a:rPr>
              <a:t> for respiratory diseases</a:t>
            </a:r>
            <a:r>
              <a:rPr lang="en-GB" altLang="it-GB" sz="20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2739">
                                            <p:txEl>
                                              <p:pRg st="2" end="2"/>
                                            </p:txEl>
                                          </p:spTgt>
                                        </p:tgtEl>
                                        <p:attrNameLst>
                                          <p:attrName>style.visibility</p:attrName>
                                        </p:attrNameLst>
                                      </p:cBhvr>
                                      <p:to>
                                        <p:strVal val="visible"/>
                                      </p:to>
                                    </p:set>
                                    <p:anim calcmode="lin" valueType="num">
                                      <p:cBhvr additive="base">
                                        <p:cTn id="7" dur="500" fill="hold"/>
                                        <p:tgtEl>
                                          <p:spTgt spid="3727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2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2739">
                                            <p:txEl>
                                              <p:pRg st="4" end="4"/>
                                            </p:txEl>
                                          </p:spTgt>
                                        </p:tgtEl>
                                        <p:attrNameLst>
                                          <p:attrName>style.visibility</p:attrName>
                                        </p:attrNameLst>
                                      </p:cBhvr>
                                      <p:to>
                                        <p:strVal val="visible"/>
                                      </p:to>
                                    </p:set>
                                    <p:anim calcmode="lin" valueType="num">
                                      <p:cBhvr additive="base">
                                        <p:cTn id="13" dur="500" fill="hold"/>
                                        <p:tgtEl>
                                          <p:spTgt spid="37273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2739">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72739">
                                            <p:txEl>
                                              <p:pRg st="5" end="5"/>
                                            </p:txEl>
                                          </p:spTgt>
                                        </p:tgtEl>
                                        <p:attrNameLst>
                                          <p:attrName>style.visibility</p:attrName>
                                        </p:attrNameLst>
                                      </p:cBhvr>
                                      <p:to>
                                        <p:strVal val="visible"/>
                                      </p:to>
                                    </p:set>
                                    <p:anim calcmode="lin" valueType="num">
                                      <p:cBhvr additive="base">
                                        <p:cTn id="17" dur="500" fill="hold"/>
                                        <p:tgtEl>
                                          <p:spTgt spid="37273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2739">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72739">
                                            <p:txEl>
                                              <p:pRg st="6" end="6"/>
                                            </p:txEl>
                                          </p:spTgt>
                                        </p:tgtEl>
                                        <p:attrNameLst>
                                          <p:attrName>style.visibility</p:attrName>
                                        </p:attrNameLst>
                                      </p:cBhvr>
                                      <p:to>
                                        <p:strVal val="visible"/>
                                      </p:to>
                                    </p:set>
                                    <p:anim calcmode="lin" valueType="num">
                                      <p:cBhvr additive="base">
                                        <p:cTn id="21" dur="500" fill="hold"/>
                                        <p:tgtEl>
                                          <p:spTgt spid="37273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727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72739">
                                            <p:txEl>
                                              <p:pRg st="7" end="7"/>
                                            </p:txEl>
                                          </p:spTgt>
                                        </p:tgtEl>
                                        <p:attrNameLst>
                                          <p:attrName>style.visibility</p:attrName>
                                        </p:attrNameLst>
                                      </p:cBhvr>
                                      <p:to>
                                        <p:strVal val="visible"/>
                                      </p:to>
                                    </p:set>
                                    <p:anim calcmode="lin" valueType="num">
                                      <p:cBhvr additive="base">
                                        <p:cTn id="27" dur="500" fill="hold"/>
                                        <p:tgtEl>
                                          <p:spTgt spid="37273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727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17792F6F-B987-8BC7-ADDD-6F2EBA5318AD}"/>
              </a:ext>
            </a:extLst>
          </p:cNvPr>
          <p:cNvSpPr>
            <a:spLocks noGrp="1" noChangeArrowheads="1"/>
          </p:cNvSpPr>
          <p:nvPr>
            <p:ph type="title"/>
          </p:nvPr>
        </p:nvSpPr>
        <p:spPr/>
        <p:txBody>
          <a:bodyPr/>
          <a:lstStyle/>
          <a:p>
            <a:r>
              <a:rPr lang="en-GB" altLang="it-IT"/>
              <a:t>Misclassification </a:t>
            </a:r>
          </a:p>
        </p:txBody>
      </p:sp>
      <p:sp>
        <p:nvSpPr>
          <p:cNvPr id="140290" name="Rectangle 3">
            <a:extLst>
              <a:ext uri="{FF2B5EF4-FFF2-40B4-BE49-F238E27FC236}">
                <a16:creationId xmlns:a16="http://schemas.microsoft.com/office/drawing/2014/main" id="{F6BD3502-4D25-AC68-9F04-46F65BE12D48}"/>
              </a:ext>
            </a:extLst>
          </p:cNvPr>
          <p:cNvSpPr>
            <a:spLocks noGrp="1" noChangeArrowheads="1"/>
          </p:cNvSpPr>
          <p:nvPr>
            <p:ph type="body" idx="1"/>
          </p:nvPr>
        </p:nvSpPr>
        <p:spPr>
          <a:xfrm>
            <a:off x="603250" y="2060575"/>
            <a:ext cx="8001000" cy="4019550"/>
          </a:xfrm>
        </p:spPr>
        <p:txBody>
          <a:bodyPr/>
          <a:lstStyle/>
          <a:p>
            <a:pPr>
              <a:lnSpc>
                <a:spcPct val="80000"/>
              </a:lnSpc>
              <a:buFont typeface="Wingdings" pitchFamily="2" charset="2"/>
              <a:buNone/>
              <a:defRPr/>
            </a:pPr>
            <a:r>
              <a:rPr lang="en-GB" altLang="it-GB" sz="2400" dirty="0"/>
              <a:t>Information is said to be misclassified if the variable is measured on a categorical scale and the error leads to place a person in an incorrect category</a:t>
            </a:r>
          </a:p>
          <a:p>
            <a:pPr>
              <a:lnSpc>
                <a:spcPct val="80000"/>
              </a:lnSpc>
              <a:buFont typeface="Wingdings" pitchFamily="2" charset="2"/>
              <a:buNone/>
              <a:defRPr/>
            </a:pPr>
            <a:endParaRPr lang="en-GB" altLang="it-GB" sz="900" dirty="0"/>
          </a:p>
          <a:p>
            <a:pPr>
              <a:lnSpc>
                <a:spcPct val="80000"/>
              </a:lnSpc>
              <a:defRPr/>
            </a:pPr>
            <a:r>
              <a:rPr lang="en-GB" altLang="it-GB" sz="2400" dirty="0"/>
              <a:t>Non-differential</a:t>
            </a:r>
          </a:p>
          <a:p>
            <a:pPr lvl="1">
              <a:lnSpc>
                <a:spcPct val="80000"/>
              </a:lnSpc>
              <a:defRPr/>
            </a:pPr>
            <a:r>
              <a:rPr lang="en-GB" altLang="it-GB" sz="2000" b="1" dirty="0">
                <a:solidFill>
                  <a:schemeClr val="tx2"/>
                </a:solidFill>
              </a:rPr>
              <a:t> </a:t>
            </a:r>
            <a:r>
              <a:rPr lang="en-GB" altLang="it-GB" sz="2000" dirty="0">
                <a:solidFill>
                  <a:schemeClr val="tx2"/>
                </a:solidFill>
              </a:rPr>
              <a:t>Unrelated to exposure or outcome status</a:t>
            </a:r>
          </a:p>
          <a:p>
            <a:pPr lvl="1">
              <a:lnSpc>
                <a:spcPct val="80000"/>
              </a:lnSpc>
              <a:buFontTx/>
              <a:buNone/>
              <a:defRPr/>
            </a:pPr>
            <a:r>
              <a:rPr lang="en-GB" altLang="it-GB" sz="2000" dirty="0">
                <a:solidFill>
                  <a:schemeClr val="tx2"/>
                </a:solidFill>
              </a:rPr>
              <a:t>If exposure measured as a dichotomous variable: association distorted toward the null effect</a:t>
            </a:r>
          </a:p>
          <a:p>
            <a:pPr lvl="1">
              <a:lnSpc>
                <a:spcPct val="80000"/>
              </a:lnSpc>
              <a:buFont typeface="Wingdings" pitchFamily="2" charset="2"/>
              <a:buNone/>
              <a:defRPr/>
            </a:pPr>
            <a:r>
              <a:rPr lang="en-GB" altLang="it-GB" sz="2000" b="1" dirty="0">
                <a:solidFill>
                  <a:schemeClr val="accent1">
                    <a:lumMod val="75000"/>
                  </a:schemeClr>
                </a:solidFill>
              </a:rPr>
              <a:t>If exposure is not a dichotomous variable: association is distorted in an unpredictable way</a:t>
            </a:r>
            <a:r>
              <a:rPr lang="en-GB" altLang="it-GB" sz="2000" dirty="0">
                <a:solidFill>
                  <a:schemeClr val="accent1">
                    <a:lumMod val="75000"/>
                  </a:schemeClr>
                </a:solidFill>
              </a:rPr>
              <a:t>!</a:t>
            </a:r>
            <a:endParaRPr lang="en-GB" altLang="it-GB" sz="800" dirty="0">
              <a:solidFill>
                <a:schemeClr val="accent1">
                  <a:lumMod val="75000"/>
                </a:schemeClr>
              </a:solidFill>
            </a:endParaRPr>
          </a:p>
          <a:p>
            <a:pPr>
              <a:lnSpc>
                <a:spcPct val="80000"/>
              </a:lnSpc>
              <a:defRPr/>
            </a:pPr>
            <a:r>
              <a:rPr lang="en-GB" altLang="it-GB" sz="2400" dirty="0"/>
              <a:t>Differential</a:t>
            </a:r>
          </a:p>
          <a:p>
            <a:pPr lvl="1">
              <a:lnSpc>
                <a:spcPct val="80000"/>
              </a:lnSpc>
              <a:defRPr/>
            </a:pPr>
            <a:r>
              <a:rPr lang="en-GB" altLang="it-GB" sz="2000" dirty="0">
                <a:solidFill>
                  <a:schemeClr val="tx2"/>
                </a:solidFill>
              </a:rPr>
              <a:t>Related to exposure or outcome status</a:t>
            </a:r>
          </a:p>
          <a:p>
            <a:pPr lvl="1">
              <a:lnSpc>
                <a:spcPct val="80000"/>
              </a:lnSpc>
              <a:buFontTx/>
              <a:buNone/>
              <a:defRPr/>
            </a:pPr>
            <a:r>
              <a:rPr lang="en-GB" altLang="it-GB" sz="2000" dirty="0">
                <a:solidFill>
                  <a:schemeClr val="tx2"/>
                </a:solidFill>
              </a:rPr>
              <a:t>Measure of association distorted in any direction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EEE4BC05-D970-424A-E17D-4329B809CD02}"/>
              </a:ext>
            </a:extLst>
          </p:cNvPr>
          <p:cNvSpPr>
            <a:spLocks noGrp="1" noChangeArrowheads="1"/>
          </p:cNvSpPr>
          <p:nvPr>
            <p:ph type="title"/>
          </p:nvPr>
        </p:nvSpPr>
        <p:spPr>
          <a:xfrm>
            <a:off x="914400" y="762000"/>
            <a:ext cx="6681788" cy="1143000"/>
          </a:xfrm>
        </p:spPr>
        <p:txBody>
          <a:bodyPr/>
          <a:lstStyle/>
          <a:p>
            <a:r>
              <a:rPr lang="en-GB" altLang="it-IT" sz="3200"/>
              <a:t>Differential and nondifferential misclassification </a:t>
            </a:r>
          </a:p>
        </p:txBody>
      </p:sp>
      <p:sp>
        <p:nvSpPr>
          <p:cNvPr id="130050" name="Rectangle 3">
            <a:extLst>
              <a:ext uri="{FF2B5EF4-FFF2-40B4-BE49-F238E27FC236}">
                <a16:creationId xmlns:a16="http://schemas.microsoft.com/office/drawing/2014/main" id="{4A4C4100-59CD-8788-ACBC-171F48ADC1E3}"/>
              </a:ext>
            </a:extLst>
          </p:cNvPr>
          <p:cNvSpPr>
            <a:spLocks noGrp="1" noChangeArrowheads="1"/>
          </p:cNvSpPr>
          <p:nvPr>
            <p:ph type="body" idx="1"/>
          </p:nvPr>
        </p:nvSpPr>
        <p:spPr>
          <a:xfrm>
            <a:off x="684213" y="2205038"/>
            <a:ext cx="8001000" cy="3484562"/>
          </a:xfrm>
        </p:spPr>
        <p:txBody>
          <a:bodyPr/>
          <a:lstStyle/>
          <a:p>
            <a:r>
              <a:rPr lang="fr-FR" altLang="it-IT" sz="2800"/>
              <a:t>Recall bias, interviewer bias, biased follow-up are all examples of differential misclassification (related to outcome or exposure status)</a:t>
            </a:r>
            <a:endParaRPr lang="en-GB" altLang="it-IT" sz="2800"/>
          </a:p>
          <a:p>
            <a:pPr lvl="1"/>
            <a:endParaRPr lang="fr-FR" altLang="it-IT"/>
          </a:p>
          <a:p>
            <a:r>
              <a:rPr lang="fr-FR" altLang="it-IT" sz="2800"/>
              <a:t>Nondifferential misclassification affects almost every epidemiological study to some extent</a:t>
            </a:r>
            <a:endParaRPr lang="en-GB" altLang="it-IT" sz="28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a:extLst>
              <a:ext uri="{FF2B5EF4-FFF2-40B4-BE49-F238E27FC236}">
                <a16:creationId xmlns:a16="http://schemas.microsoft.com/office/drawing/2014/main" id="{CD6C1C8D-2929-EAED-A77B-634D8E3DCC8F}"/>
              </a:ext>
            </a:extLst>
          </p:cNvPr>
          <p:cNvSpPr>
            <a:spLocks noGrp="1" noChangeArrowheads="1"/>
          </p:cNvSpPr>
          <p:nvPr>
            <p:ph type="title"/>
          </p:nvPr>
        </p:nvSpPr>
        <p:spPr/>
        <p:txBody>
          <a:bodyPr/>
          <a:lstStyle/>
          <a:p>
            <a:r>
              <a:rPr lang="en-GB" altLang="it-IT"/>
              <a:t>The quest for a unifying method/theory</a:t>
            </a:r>
          </a:p>
        </p:txBody>
      </p:sp>
      <p:sp>
        <p:nvSpPr>
          <p:cNvPr id="132098" name="Rectangle 3">
            <a:extLst>
              <a:ext uri="{FF2B5EF4-FFF2-40B4-BE49-F238E27FC236}">
                <a16:creationId xmlns:a16="http://schemas.microsoft.com/office/drawing/2014/main" id="{3CA82DC2-342F-8684-38AA-1195CEF3D32E}"/>
              </a:ext>
            </a:extLst>
          </p:cNvPr>
          <p:cNvSpPr>
            <a:spLocks noGrp="1" noChangeArrowheads="1"/>
          </p:cNvSpPr>
          <p:nvPr>
            <p:ph type="body" idx="1"/>
          </p:nvPr>
        </p:nvSpPr>
        <p:spPr/>
        <p:txBody>
          <a:bodyPr/>
          <a:lstStyle/>
          <a:p>
            <a:pPr>
              <a:buClr>
                <a:schemeClr val="bg2"/>
              </a:buClr>
              <a:buFont typeface="Wingdings" pitchFamily="2" charset="2"/>
              <a:buNone/>
            </a:pPr>
            <a:r>
              <a:rPr lang="en-GB" altLang="it-IT" sz="2400">
                <a:sym typeface="Wingdings" pitchFamily="2" charset="2"/>
              </a:rPr>
              <a:t>	The distinction between </a:t>
            </a:r>
            <a:r>
              <a:rPr lang="en-GB" altLang="it-IT" sz="2400" i="1">
                <a:solidFill>
                  <a:schemeClr val="bg2"/>
                </a:solidFill>
                <a:sym typeface="Wingdings" pitchFamily="2" charset="2"/>
              </a:rPr>
              <a:t>selection bias</a:t>
            </a:r>
            <a:r>
              <a:rPr lang="en-GB" altLang="it-IT" sz="2400">
                <a:sym typeface="Wingdings" pitchFamily="2" charset="2"/>
              </a:rPr>
              <a:t> and </a:t>
            </a:r>
            <a:r>
              <a:rPr lang="en-GB" altLang="it-IT" sz="2400" i="1">
                <a:solidFill>
                  <a:schemeClr val="bg2"/>
                </a:solidFill>
                <a:sym typeface="Wingdings" pitchFamily="2" charset="2"/>
              </a:rPr>
              <a:t>confounding</a:t>
            </a:r>
            <a:r>
              <a:rPr lang="en-GB" altLang="it-IT" sz="2400">
                <a:sym typeface="Wingdings" pitchFamily="2" charset="2"/>
              </a:rPr>
              <a:t> is sometimes not straightforward. </a:t>
            </a:r>
          </a:p>
          <a:p>
            <a:pPr lvl="1">
              <a:buClr>
                <a:schemeClr val="bg2"/>
              </a:buClr>
              <a:buFont typeface="Wingdings" pitchFamily="2" charset="2"/>
              <a:buNone/>
            </a:pPr>
            <a:endParaRPr lang="en-GB" altLang="it-IT" sz="2000">
              <a:sym typeface="Wingdings" pitchFamily="2" charset="2"/>
            </a:endParaRPr>
          </a:p>
          <a:p>
            <a:pPr>
              <a:buClr>
                <a:schemeClr val="bg2"/>
              </a:buClr>
              <a:buFont typeface="Wingdings" pitchFamily="2" charset="2"/>
              <a:buNone/>
            </a:pPr>
            <a:r>
              <a:rPr lang="en-GB" altLang="it-IT" sz="2400">
                <a:sym typeface="Wingdings" pitchFamily="2" charset="2"/>
              </a:rPr>
              <a:t>	Multivariable relations between factors acting as potential causes, confounders and sources of bias are  better dealt with adopting explicit models of the causal pathways investigated</a:t>
            </a:r>
          </a:p>
        </p:txBody>
      </p:sp>
      <p:sp>
        <p:nvSpPr>
          <p:cNvPr id="132099" name="Rectangle 4">
            <a:extLst>
              <a:ext uri="{FF2B5EF4-FFF2-40B4-BE49-F238E27FC236}">
                <a16:creationId xmlns:a16="http://schemas.microsoft.com/office/drawing/2014/main" id="{D46B3FA8-0533-D9FB-C8EB-29BABA6810EB}"/>
              </a:ext>
            </a:extLst>
          </p:cNvPr>
          <p:cNvSpPr>
            <a:spLocks noChangeArrowheads="1"/>
          </p:cNvSpPr>
          <p:nvPr/>
        </p:nvSpPr>
        <p:spPr bwMode="auto">
          <a:xfrm>
            <a:off x="250825" y="1989138"/>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1600">
                <a:solidFill>
                  <a:schemeClr val="bg1"/>
                </a:solidFill>
                <a:sym typeface="Wingdings" pitchFamily="2" charset="2"/>
              </a:rPr>
              <a:t>Causal modelling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027">
            <a:extLst>
              <a:ext uri="{FF2B5EF4-FFF2-40B4-BE49-F238E27FC236}">
                <a16:creationId xmlns:a16="http://schemas.microsoft.com/office/drawing/2014/main" id="{4401EDB5-2589-8820-C905-133153786DD0}"/>
              </a:ext>
            </a:extLst>
          </p:cNvPr>
          <p:cNvSpPr>
            <a:spLocks noGrp="1" noChangeArrowheads="1"/>
          </p:cNvSpPr>
          <p:nvPr>
            <p:ph type="body" idx="4294967295"/>
          </p:nvPr>
        </p:nvSpPr>
        <p:spPr>
          <a:xfrm>
            <a:off x="457200" y="1825625"/>
            <a:ext cx="8229600" cy="4114800"/>
          </a:xfrm>
        </p:spPr>
        <p:txBody>
          <a:bodyPr/>
          <a:lstStyle/>
          <a:p>
            <a:pPr indent="-57150">
              <a:spcBef>
                <a:spcPct val="50000"/>
              </a:spcBef>
              <a:buFont typeface="Wingdings" pitchFamily="2" charset="2"/>
              <a:buNone/>
            </a:pPr>
            <a:r>
              <a:rPr lang="en-US" altLang="it-IT" sz="2800"/>
              <a:t>We would like to compare what happens to people </a:t>
            </a:r>
            <a:r>
              <a:rPr lang="en-US" altLang="it-IT" sz="2800" u="sng"/>
              <a:t>with</a:t>
            </a:r>
            <a:r>
              <a:rPr lang="en-US" altLang="it-IT" sz="2800"/>
              <a:t> an exposure to what happens to the same people but </a:t>
            </a:r>
            <a:r>
              <a:rPr lang="en-US" altLang="it-IT" sz="2800" u="sng"/>
              <a:t>without</a:t>
            </a:r>
            <a:r>
              <a:rPr lang="en-US" altLang="it-IT" sz="2800"/>
              <a:t> the exposure.</a:t>
            </a:r>
          </a:p>
          <a:p>
            <a:pPr indent="-57150">
              <a:spcBef>
                <a:spcPct val="50000"/>
              </a:spcBef>
              <a:buFont typeface="Wingdings" pitchFamily="2" charset="2"/>
              <a:buNone/>
            </a:pPr>
            <a:r>
              <a:rPr lang="en-US" altLang="it-IT" sz="2800"/>
              <a:t>This comparison provides the best evidence that the exposure causes the outcome.</a:t>
            </a:r>
          </a:p>
          <a:p>
            <a:pPr indent="-57150">
              <a:spcBef>
                <a:spcPct val="50000"/>
              </a:spcBef>
              <a:buFont typeface="Wingdings" pitchFamily="2" charset="2"/>
              <a:buNone/>
            </a:pPr>
            <a:r>
              <a:rPr lang="en-US" altLang="it-IT" sz="2800"/>
              <a:t>The modern formulation of causal inference and confounding is based on this “counterfactual model”.</a:t>
            </a:r>
          </a:p>
        </p:txBody>
      </p:sp>
      <p:sp>
        <p:nvSpPr>
          <p:cNvPr id="29698" name="Rectangle 1026">
            <a:extLst>
              <a:ext uri="{FF2B5EF4-FFF2-40B4-BE49-F238E27FC236}">
                <a16:creationId xmlns:a16="http://schemas.microsoft.com/office/drawing/2014/main" id="{1C2FEC2A-6913-E1A5-08B7-078C275A2E60}"/>
              </a:ext>
            </a:extLst>
          </p:cNvPr>
          <p:cNvSpPr>
            <a:spLocks noGrp="1" noChangeArrowheads="1"/>
          </p:cNvSpPr>
          <p:nvPr>
            <p:ph type="title" idx="4294967295"/>
          </p:nvPr>
        </p:nvSpPr>
        <p:spPr>
          <a:xfrm>
            <a:off x="684213" y="346075"/>
            <a:ext cx="8153400" cy="1143000"/>
          </a:xfrm>
        </p:spPr>
        <p:txBody>
          <a:bodyPr anchor="ctr"/>
          <a:lstStyle/>
          <a:p>
            <a:r>
              <a:rPr lang="en-US" altLang="it-IT"/>
              <a:t>Modern formulation of causal inference</a:t>
            </a:r>
            <a:endParaRPr lang="en-US" altLang="it-IT" sz="6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a:extLst>
              <a:ext uri="{FF2B5EF4-FFF2-40B4-BE49-F238E27FC236}">
                <a16:creationId xmlns:a16="http://schemas.microsoft.com/office/drawing/2014/main" id="{3319BC18-C5DC-9BFD-F09B-C56176452F07}"/>
              </a:ext>
            </a:extLst>
          </p:cNvPr>
          <p:cNvSpPr>
            <a:spLocks noGrp="1" noChangeArrowheads="1"/>
          </p:cNvSpPr>
          <p:nvPr>
            <p:ph type="title"/>
          </p:nvPr>
        </p:nvSpPr>
        <p:spPr>
          <a:xfrm>
            <a:off x="685800" y="509588"/>
            <a:ext cx="7772400" cy="1143000"/>
          </a:xfrm>
        </p:spPr>
        <p:txBody>
          <a:bodyPr/>
          <a:lstStyle/>
          <a:p>
            <a:r>
              <a:rPr lang="en-GB" altLang="it-IT"/>
              <a:t>Diagrams of causal pathways </a:t>
            </a:r>
          </a:p>
        </p:txBody>
      </p:sp>
      <p:sp>
        <p:nvSpPr>
          <p:cNvPr id="134146" name="Rectangle 3">
            <a:extLst>
              <a:ext uri="{FF2B5EF4-FFF2-40B4-BE49-F238E27FC236}">
                <a16:creationId xmlns:a16="http://schemas.microsoft.com/office/drawing/2014/main" id="{F85B5DDC-562B-0341-C02B-62E866367770}"/>
              </a:ext>
            </a:extLst>
          </p:cNvPr>
          <p:cNvSpPr>
            <a:spLocks noGrp="1" noChangeArrowheads="1"/>
          </p:cNvSpPr>
          <p:nvPr>
            <p:ph type="body" idx="1"/>
          </p:nvPr>
        </p:nvSpPr>
        <p:spPr>
          <a:xfrm>
            <a:off x="611188" y="1989138"/>
            <a:ext cx="8001000" cy="2362200"/>
          </a:xfrm>
        </p:spPr>
        <p:txBody>
          <a:bodyPr/>
          <a:lstStyle/>
          <a:p>
            <a:r>
              <a:rPr lang="en-GB" altLang="it-IT" sz="2400">
                <a:sym typeface="Wingdings" pitchFamily="2" charset="2"/>
              </a:rPr>
              <a:t>Causal graphs (diagrams) systematically characterize causal structures compatible with the observations.</a:t>
            </a:r>
          </a:p>
          <a:p>
            <a:pPr lvl="1"/>
            <a:r>
              <a:rPr lang="en-GB" altLang="it-IT" sz="1800">
                <a:sym typeface="Wingdings" pitchFamily="2" charset="2"/>
              </a:rPr>
              <a:t>allow identification of confounders /selection bias for control from the structure of the graph. </a:t>
            </a:r>
          </a:p>
          <a:p>
            <a:pPr lvl="1"/>
            <a:r>
              <a:rPr lang="en-GB" altLang="it-IT" sz="1800">
                <a:sym typeface="Wingdings" pitchFamily="2" charset="2"/>
              </a:rPr>
              <a:t>allow understanding analyses of direct effects and instrumental-variable analyses</a:t>
            </a:r>
          </a:p>
          <a:p>
            <a:pPr lvl="1"/>
            <a:r>
              <a:rPr lang="en-GB" altLang="it-IT" sz="1800">
                <a:sym typeface="Wingdings" pitchFamily="2" charset="2"/>
              </a:rPr>
              <a:t>allow assessing “natural experiments” </a:t>
            </a:r>
          </a:p>
        </p:txBody>
      </p:sp>
      <p:sp>
        <p:nvSpPr>
          <p:cNvPr id="134147" name="Text Box 5">
            <a:extLst>
              <a:ext uri="{FF2B5EF4-FFF2-40B4-BE49-F238E27FC236}">
                <a16:creationId xmlns:a16="http://schemas.microsoft.com/office/drawing/2014/main" id="{18A3F380-6AED-2481-86F3-02553CAEC899}"/>
              </a:ext>
            </a:extLst>
          </p:cNvPr>
          <p:cNvSpPr txBox="1">
            <a:spLocks noChangeArrowheads="1"/>
          </p:cNvSpPr>
          <p:nvPr/>
        </p:nvSpPr>
        <p:spPr bwMode="auto">
          <a:xfrm>
            <a:off x="1838325" y="478472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2400"/>
              <a:t>X</a:t>
            </a:r>
          </a:p>
        </p:txBody>
      </p:sp>
      <p:sp>
        <p:nvSpPr>
          <p:cNvPr id="134148" name="Text Box 6">
            <a:extLst>
              <a:ext uri="{FF2B5EF4-FFF2-40B4-BE49-F238E27FC236}">
                <a16:creationId xmlns:a16="http://schemas.microsoft.com/office/drawing/2014/main" id="{742C0056-7735-426D-B9C1-6C30C69B41BB}"/>
              </a:ext>
            </a:extLst>
          </p:cNvPr>
          <p:cNvSpPr txBox="1">
            <a:spLocks noChangeArrowheads="1"/>
          </p:cNvSpPr>
          <p:nvPr/>
        </p:nvSpPr>
        <p:spPr bwMode="auto">
          <a:xfrm>
            <a:off x="1830388" y="564832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2400"/>
              <a:t>U</a:t>
            </a:r>
          </a:p>
        </p:txBody>
      </p:sp>
      <p:sp>
        <p:nvSpPr>
          <p:cNvPr id="134149" name="Text Box 7">
            <a:extLst>
              <a:ext uri="{FF2B5EF4-FFF2-40B4-BE49-F238E27FC236}">
                <a16:creationId xmlns:a16="http://schemas.microsoft.com/office/drawing/2014/main" id="{355F75EE-0095-5FCE-7F78-6637BDE79C0D}"/>
              </a:ext>
            </a:extLst>
          </p:cNvPr>
          <p:cNvSpPr txBox="1">
            <a:spLocks noChangeArrowheads="1"/>
          </p:cNvSpPr>
          <p:nvPr/>
        </p:nvSpPr>
        <p:spPr bwMode="auto">
          <a:xfrm>
            <a:off x="2997200" y="51435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2400"/>
              <a:t>Y</a:t>
            </a:r>
          </a:p>
        </p:txBody>
      </p:sp>
      <p:sp>
        <p:nvSpPr>
          <p:cNvPr id="134150" name="Text Box 8">
            <a:extLst>
              <a:ext uri="{FF2B5EF4-FFF2-40B4-BE49-F238E27FC236}">
                <a16:creationId xmlns:a16="http://schemas.microsoft.com/office/drawing/2014/main" id="{999FAEAB-E086-CC0B-D22F-80A87DDA2C7D}"/>
              </a:ext>
            </a:extLst>
          </p:cNvPr>
          <p:cNvSpPr txBox="1">
            <a:spLocks noChangeArrowheads="1"/>
          </p:cNvSpPr>
          <p:nvPr/>
        </p:nvSpPr>
        <p:spPr bwMode="auto">
          <a:xfrm>
            <a:off x="4330700" y="5143500"/>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2400"/>
              <a:t>Z</a:t>
            </a:r>
          </a:p>
        </p:txBody>
      </p:sp>
      <p:cxnSp>
        <p:nvCxnSpPr>
          <p:cNvPr id="134151" name="AutoShape 10">
            <a:extLst>
              <a:ext uri="{FF2B5EF4-FFF2-40B4-BE49-F238E27FC236}">
                <a16:creationId xmlns:a16="http://schemas.microsoft.com/office/drawing/2014/main" id="{2FBB3700-DB2C-AEC4-CD3F-386D28CE4718}"/>
              </a:ext>
            </a:extLst>
          </p:cNvPr>
          <p:cNvCxnSpPr>
            <a:cxnSpLocks noChangeShapeType="1"/>
            <a:stCxn id="134147" idx="3"/>
            <a:endCxn id="134149" idx="1"/>
          </p:cNvCxnSpPr>
          <p:nvPr/>
        </p:nvCxnSpPr>
        <p:spPr bwMode="auto">
          <a:xfrm>
            <a:off x="2225675" y="5013325"/>
            <a:ext cx="771525" cy="358775"/>
          </a:xfrm>
          <a:prstGeom prst="straightConnector1">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152" name="AutoShape 11">
            <a:extLst>
              <a:ext uri="{FF2B5EF4-FFF2-40B4-BE49-F238E27FC236}">
                <a16:creationId xmlns:a16="http://schemas.microsoft.com/office/drawing/2014/main" id="{61342B93-B3EC-E44E-0B28-84FAF1F8BDB5}"/>
              </a:ext>
            </a:extLst>
          </p:cNvPr>
          <p:cNvCxnSpPr>
            <a:cxnSpLocks noChangeShapeType="1"/>
            <a:stCxn id="134148" idx="3"/>
            <a:endCxn id="134149" idx="1"/>
          </p:cNvCxnSpPr>
          <p:nvPr/>
        </p:nvCxnSpPr>
        <p:spPr bwMode="auto">
          <a:xfrm flipV="1">
            <a:off x="2235200" y="5372100"/>
            <a:ext cx="762000" cy="504825"/>
          </a:xfrm>
          <a:prstGeom prst="straightConnector1">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153" name="AutoShape 12">
            <a:extLst>
              <a:ext uri="{FF2B5EF4-FFF2-40B4-BE49-F238E27FC236}">
                <a16:creationId xmlns:a16="http://schemas.microsoft.com/office/drawing/2014/main" id="{DB89086D-2D52-0FC4-FDE8-51B2909C1B7F}"/>
              </a:ext>
            </a:extLst>
          </p:cNvPr>
          <p:cNvCxnSpPr>
            <a:cxnSpLocks noChangeShapeType="1"/>
            <a:stCxn id="134149" idx="3"/>
            <a:endCxn id="134150" idx="1"/>
          </p:cNvCxnSpPr>
          <p:nvPr/>
        </p:nvCxnSpPr>
        <p:spPr bwMode="auto">
          <a:xfrm>
            <a:off x="3384550" y="5372100"/>
            <a:ext cx="946150" cy="0"/>
          </a:xfrm>
          <a:prstGeom prst="straightConnector1">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154" name="AutoShape 14">
            <a:extLst>
              <a:ext uri="{FF2B5EF4-FFF2-40B4-BE49-F238E27FC236}">
                <a16:creationId xmlns:a16="http://schemas.microsoft.com/office/drawing/2014/main" id="{B9D10428-C375-B52E-FCBB-E6A2737FDD88}"/>
              </a:ext>
            </a:extLst>
          </p:cNvPr>
          <p:cNvCxnSpPr>
            <a:cxnSpLocks noChangeShapeType="1"/>
          </p:cNvCxnSpPr>
          <p:nvPr/>
        </p:nvCxnSpPr>
        <p:spPr bwMode="auto">
          <a:xfrm>
            <a:off x="6213475" y="5143500"/>
            <a:ext cx="1008063" cy="1588"/>
          </a:xfrm>
          <a:prstGeom prst="straightConnector1">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155" name="Text Box 15">
            <a:extLst>
              <a:ext uri="{FF2B5EF4-FFF2-40B4-BE49-F238E27FC236}">
                <a16:creationId xmlns:a16="http://schemas.microsoft.com/office/drawing/2014/main" id="{4D931232-DE61-A608-4E66-344B22FE85D1}"/>
              </a:ext>
            </a:extLst>
          </p:cNvPr>
          <p:cNvSpPr txBox="1">
            <a:spLocks noChangeArrowheads="1"/>
          </p:cNvSpPr>
          <p:nvPr/>
        </p:nvSpPr>
        <p:spPr bwMode="auto">
          <a:xfrm>
            <a:off x="5503863" y="4713288"/>
            <a:ext cx="267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1800"/>
              <a:t>Assumed causal relation</a:t>
            </a:r>
          </a:p>
        </p:txBody>
      </p:sp>
      <p:sp>
        <p:nvSpPr>
          <p:cNvPr id="134156" name="Rectangle 16">
            <a:extLst>
              <a:ext uri="{FF2B5EF4-FFF2-40B4-BE49-F238E27FC236}">
                <a16:creationId xmlns:a16="http://schemas.microsoft.com/office/drawing/2014/main" id="{6F7FCC4A-F8D6-D0D3-8459-84CA7E6BF739}"/>
              </a:ext>
            </a:extLst>
          </p:cNvPr>
          <p:cNvSpPr>
            <a:spLocks noChangeArrowheads="1"/>
          </p:cNvSpPr>
          <p:nvPr/>
        </p:nvSpPr>
        <p:spPr bwMode="auto">
          <a:xfrm>
            <a:off x="3619500" y="6524625"/>
            <a:ext cx="5489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GB" altLang="it-IT" sz="1200">
                <a:sym typeface="Wingdings" pitchFamily="2" charset="2"/>
              </a:rPr>
              <a:t>adapted from Rothman KJ et al.,  2008. Modern Epidemiology (3ed) Ch.12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a:extLst>
              <a:ext uri="{FF2B5EF4-FFF2-40B4-BE49-F238E27FC236}">
                <a16:creationId xmlns:a16="http://schemas.microsoft.com/office/drawing/2014/main" id="{4698D4C8-E911-05A2-1C74-F3E3A72A99E6}"/>
              </a:ext>
            </a:extLst>
          </p:cNvPr>
          <p:cNvSpPr>
            <a:spLocks noGrp="1" noChangeArrowheads="1"/>
          </p:cNvSpPr>
          <p:nvPr>
            <p:ph type="title"/>
          </p:nvPr>
        </p:nvSpPr>
        <p:spPr>
          <a:xfrm>
            <a:off x="539750" y="333375"/>
            <a:ext cx="7772400" cy="1143000"/>
          </a:xfrm>
        </p:spPr>
        <p:txBody>
          <a:bodyPr/>
          <a:lstStyle/>
          <a:p>
            <a:r>
              <a:rPr lang="en-GB" altLang="it-IT"/>
              <a:t>Bias (2)</a:t>
            </a:r>
          </a:p>
        </p:txBody>
      </p:sp>
      <p:sp>
        <p:nvSpPr>
          <p:cNvPr id="136194" name="Rectangle 3">
            <a:extLst>
              <a:ext uri="{FF2B5EF4-FFF2-40B4-BE49-F238E27FC236}">
                <a16:creationId xmlns:a16="http://schemas.microsoft.com/office/drawing/2014/main" id="{67DF9816-11BC-873E-3916-163951274CDA}"/>
              </a:ext>
            </a:extLst>
          </p:cNvPr>
          <p:cNvSpPr>
            <a:spLocks noGrp="1" noChangeArrowheads="1"/>
          </p:cNvSpPr>
          <p:nvPr>
            <p:ph type="body" idx="1"/>
          </p:nvPr>
        </p:nvSpPr>
        <p:spPr>
          <a:xfrm>
            <a:off x="592138" y="1341438"/>
            <a:ext cx="8001000" cy="3916362"/>
          </a:xfrm>
        </p:spPr>
        <p:txBody>
          <a:bodyPr/>
          <a:lstStyle/>
          <a:p>
            <a:pPr>
              <a:buClr>
                <a:schemeClr val="bg2"/>
              </a:buClr>
              <a:buFont typeface="Wingdings" pitchFamily="2" charset="2"/>
              <a:buNone/>
            </a:pPr>
            <a:r>
              <a:rPr lang="en-GB" altLang="it-IT" sz="2800">
                <a:sym typeface="Wingdings" pitchFamily="2" charset="2"/>
              </a:rPr>
              <a:t>Definition: The association between the exposure and the outcome is not entirely explained by a causal effect of the exposure on the outcome.  </a:t>
            </a:r>
          </a:p>
          <a:p>
            <a:pPr>
              <a:buClr>
                <a:schemeClr val="bg2"/>
              </a:buClr>
              <a:buFont typeface="Wingdings" pitchFamily="2" charset="2"/>
              <a:buNone/>
            </a:pPr>
            <a:r>
              <a:rPr lang="en-GB" altLang="it-IT" sz="2800">
                <a:sym typeface="Wingdings" pitchFamily="2" charset="2"/>
              </a:rPr>
              <a:t>Three main types:</a:t>
            </a:r>
          </a:p>
          <a:p>
            <a:pPr lvl="1">
              <a:buClr>
                <a:schemeClr val="bg2"/>
              </a:buClr>
              <a:buFont typeface="Wingdings" pitchFamily="2" charset="2"/>
              <a:buChar char="Ø"/>
            </a:pPr>
            <a:r>
              <a:rPr lang="en-GB" altLang="it-IT">
                <a:sym typeface="Wingdings" pitchFamily="2" charset="2"/>
              </a:rPr>
              <a:t>Selection bias   E and D have a shared effect</a:t>
            </a:r>
          </a:p>
          <a:p>
            <a:pPr lvl="1">
              <a:buClr>
                <a:schemeClr val="bg2"/>
              </a:buClr>
              <a:buFont typeface="Wingdings" pitchFamily="2" charset="2"/>
              <a:buChar char="Ø"/>
            </a:pPr>
            <a:r>
              <a:rPr lang="en-GB" altLang="it-IT">
                <a:sym typeface="Wingdings" pitchFamily="2" charset="2"/>
              </a:rPr>
              <a:t>Information bias  D causes E</a:t>
            </a:r>
          </a:p>
          <a:p>
            <a:pPr lvl="1">
              <a:buClr>
                <a:schemeClr val="bg2"/>
              </a:buClr>
              <a:buFont typeface="Wingdings" pitchFamily="2" charset="2"/>
              <a:buChar char="Ø"/>
            </a:pPr>
            <a:r>
              <a:rPr lang="en-GB" altLang="it-IT">
                <a:sym typeface="Wingdings" pitchFamily="2" charset="2"/>
              </a:rPr>
              <a:t>Confounding  E and D have a common cause</a:t>
            </a:r>
          </a:p>
        </p:txBody>
      </p:sp>
      <p:sp>
        <p:nvSpPr>
          <p:cNvPr id="136195" name="Rectangle 4">
            <a:extLst>
              <a:ext uri="{FF2B5EF4-FFF2-40B4-BE49-F238E27FC236}">
                <a16:creationId xmlns:a16="http://schemas.microsoft.com/office/drawing/2014/main" id="{924FFEAE-9709-355F-FF5C-8D53CF904F90}"/>
              </a:ext>
            </a:extLst>
          </p:cNvPr>
          <p:cNvSpPr>
            <a:spLocks noChangeArrowheads="1"/>
          </p:cNvSpPr>
          <p:nvPr/>
        </p:nvSpPr>
        <p:spPr bwMode="auto">
          <a:xfrm>
            <a:off x="1331913" y="6021388"/>
            <a:ext cx="5081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it-IT"/>
              <a:t>Hernan et al, Epidemiology 2004;15:615-25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051">
            <a:extLst>
              <a:ext uri="{FF2B5EF4-FFF2-40B4-BE49-F238E27FC236}">
                <a16:creationId xmlns:a16="http://schemas.microsoft.com/office/drawing/2014/main" id="{CE016705-C0F8-A380-8B4B-A3771D851F67}"/>
              </a:ext>
            </a:extLst>
          </p:cNvPr>
          <p:cNvSpPr>
            <a:spLocks noGrp="1" noChangeArrowheads="1"/>
          </p:cNvSpPr>
          <p:nvPr>
            <p:ph type="body" idx="4294967295"/>
          </p:nvPr>
        </p:nvSpPr>
        <p:spPr>
          <a:xfrm>
            <a:off x="661988" y="2173288"/>
            <a:ext cx="7820025" cy="3816350"/>
          </a:xfrm>
        </p:spPr>
        <p:txBody>
          <a:bodyPr/>
          <a:lstStyle/>
          <a:p>
            <a:pPr>
              <a:spcBef>
                <a:spcPct val="30000"/>
              </a:spcBef>
              <a:buFont typeface="Wingdings" pitchFamily="2" charset="2"/>
              <a:buNone/>
            </a:pPr>
            <a:r>
              <a:rPr lang="en-US" altLang="it-IT" sz="3200" b="1" dirty="0"/>
              <a:t>Problem:</a:t>
            </a:r>
            <a:r>
              <a:rPr lang="en-US" altLang="it-IT" sz="3200" dirty="0"/>
              <a:t>  cannot observe both conditions</a:t>
            </a:r>
          </a:p>
          <a:p>
            <a:pPr>
              <a:spcBef>
                <a:spcPct val="60000"/>
              </a:spcBef>
              <a:buFont typeface="Wingdings" pitchFamily="2" charset="2"/>
              <a:buNone/>
            </a:pPr>
            <a:r>
              <a:rPr lang="en-US" altLang="it-IT" sz="3200" b="1" dirty="0"/>
              <a:t>Solution:</a:t>
            </a:r>
            <a:r>
              <a:rPr lang="en-US" altLang="it-IT" sz="3200" dirty="0"/>
              <a:t>  observe a “substitute population”, a population whose experience will represent that of the exposed population without the exposure</a:t>
            </a:r>
          </a:p>
        </p:txBody>
      </p:sp>
      <p:sp>
        <p:nvSpPr>
          <p:cNvPr id="31746" name="Rectangle 2050">
            <a:extLst>
              <a:ext uri="{FF2B5EF4-FFF2-40B4-BE49-F238E27FC236}">
                <a16:creationId xmlns:a16="http://schemas.microsoft.com/office/drawing/2014/main" id="{AD44060A-3671-0057-1732-78226BCD8B24}"/>
              </a:ext>
            </a:extLst>
          </p:cNvPr>
          <p:cNvSpPr>
            <a:spLocks noGrp="1" noChangeArrowheads="1"/>
          </p:cNvSpPr>
          <p:nvPr>
            <p:ph type="title" idx="4294967295"/>
          </p:nvPr>
        </p:nvSpPr>
        <p:spPr>
          <a:xfrm>
            <a:off x="760413" y="846138"/>
            <a:ext cx="7772400" cy="1143000"/>
          </a:xfrm>
        </p:spPr>
        <p:txBody>
          <a:bodyPr anchor="ctr"/>
          <a:lstStyle/>
          <a:p>
            <a:r>
              <a:rPr lang="en-US" altLang="it-IT"/>
              <a:t>Problem of causal inference</a:t>
            </a:r>
            <a:endParaRPr lang="en-US" altLang="it-IT" sz="6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a:extLst>
              <a:ext uri="{FF2B5EF4-FFF2-40B4-BE49-F238E27FC236}">
                <a16:creationId xmlns:a16="http://schemas.microsoft.com/office/drawing/2014/main" id="{24B0D12B-C93B-B7FB-CAEB-64321A5FE6F8}"/>
              </a:ext>
            </a:extLst>
          </p:cNvPr>
          <p:cNvSpPr>
            <a:spLocks noGrp="1" noChangeArrowheads="1"/>
          </p:cNvSpPr>
          <p:nvPr>
            <p:ph type="body" idx="4294967295"/>
          </p:nvPr>
        </p:nvSpPr>
        <p:spPr>
          <a:xfrm>
            <a:off x="1076325" y="2022475"/>
            <a:ext cx="7562850" cy="3827463"/>
          </a:xfrm>
        </p:spPr>
        <p:txBody>
          <a:bodyPr/>
          <a:lstStyle/>
          <a:p>
            <a:pPr marL="0" indent="0">
              <a:lnSpc>
                <a:spcPct val="110000"/>
              </a:lnSpc>
              <a:spcBef>
                <a:spcPct val="30000"/>
              </a:spcBef>
              <a:buFont typeface="Wingdings" pitchFamily="2" charset="2"/>
              <a:buNone/>
            </a:pPr>
            <a:r>
              <a:rPr lang="en-US" altLang="it-IT" sz="3200" dirty="0"/>
              <a:t>The substitute population </a:t>
            </a:r>
            <a:r>
              <a:rPr lang="en-US" altLang="it-IT" sz="3200" b="1" dirty="0"/>
              <a:t>is not equivalent</a:t>
            </a:r>
            <a:r>
              <a:rPr lang="en-US" altLang="it-IT" sz="3200" dirty="0"/>
              <a:t> to the counterfactual condition.</a:t>
            </a:r>
          </a:p>
          <a:p>
            <a:pPr marL="0" indent="0">
              <a:lnSpc>
                <a:spcPct val="110000"/>
              </a:lnSpc>
              <a:spcBef>
                <a:spcPct val="30000"/>
              </a:spcBef>
              <a:buFont typeface="Wingdings" pitchFamily="2" charset="2"/>
              <a:buNone/>
            </a:pPr>
            <a:r>
              <a:rPr lang="en-US" altLang="it-IT" sz="3200" dirty="0"/>
              <a:t>I.e., the substitute population does not show the “outcome in the exposed population without the exposure”.</a:t>
            </a:r>
          </a:p>
        </p:txBody>
      </p:sp>
      <p:sp>
        <p:nvSpPr>
          <p:cNvPr id="33794" name="Rectangle 2">
            <a:extLst>
              <a:ext uri="{FF2B5EF4-FFF2-40B4-BE49-F238E27FC236}">
                <a16:creationId xmlns:a16="http://schemas.microsoft.com/office/drawing/2014/main" id="{8F2D3DBA-C937-A11F-3241-BF786C28F013}"/>
              </a:ext>
            </a:extLst>
          </p:cNvPr>
          <p:cNvSpPr>
            <a:spLocks noGrp="1" noChangeArrowheads="1"/>
          </p:cNvSpPr>
          <p:nvPr>
            <p:ph type="title" idx="4294967295"/>
          </p:nvPr>
        </p:nvSpPr>
        <p:spPr>
          <a:xfrm>
            <a:off x="971550" y="846138"/>
            <a:ext cx="7772400" cy="1143000"/>
          </a:xfrm>
        </p:spPr>
        <p:txBody>
          <a:bodyPr anchor="ctr"/>
          <a:lstStyle/>
          <a:p>
            <a:r>
              <a:rPr lang="en-US" altLang="it-IT"/>
              <a:t>Confounding</a:t>
            </a:r>
            <a:endParaRPr lang="en-US" altLang="it-IT" sz="6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73C87568-5C3E-7EA4-C450-BB0DA771EEDD}"/>
              </a:ext>
            </a:extLst>
          </p:cNvPr>
          <p:cNvSpPr>
            <a:spLocks noGrp="1" noChangeArrowheads="1"/>
          </p:cNvSpPr>
          <p:nvPr>
            <p:ph type="title" idx="4294967295"/>
          </p:nvPr>
        </p:nvSpPr>
        <p:spPr>
          <a:xfrm>
            <a:off x="760413" y="981075"/>
            <a:ext cx="7772400" cy="1143000"/>
          </a:xfrm>
        </p:spPr>
        <p:txBody>
          <a:bodyPr anchor="ctr"/>
          <a:lstStyle/>
          <a:p>
            <a:r>
              <a:rPr lang="en-US" altLang="it-IT"/>
              <a:t>Problem of comparison</a:t>
            </a:r>
            <a:endParaRPr lang="en-US" altLang="it-IT" sz="6000"/>
          </a:p>
        </p:txBody>
      </p:sp>
      <p:sp>
        <p:nvSpPr>
          <p:cNvPr id="35842" name="Rectangle 3">
            <a:extLst>
              <a:ext uri="{FF2B5EF4-FFF2-40B4-BE49-F238E27FC236}">
                <a16:creationId xmlns:a16="http://schemas.microsoft.com/office/drawing/2014/main" id="{F869F39A-13FB-4788-FE75-E9856E248565}"/>
              </a:ext>
            </a:extLst>
          </p:cNvPr>
          <p:cNvSpPr>
            <a:spLocks noGrp="1" noChangeArrowheads="1"/>
          </p:cNvSpPr>
          <p:nvPr>
            <p:ph type="body" idx="4294967295"/>
          </p:nvPr>
        </p:nvSpPr>
        <p:spPr>
          <a:xfrm>
            <a:off x="760413" y="2108200"/>
            <a:ext cx="7923212" cy="3763963"/>
          </a:xfrm>
        </p:spPr>
        <p:txBody>
          <a:bodyPr/>
          <a:lstStyle/>
          <a:p>
            <a:pPr marL="0" indent="0">
              <a:lnSpc>
                <a:spcPct val="110000"/>
              </a:lnSpc>
              <a:spcBef>
                <a:spcPct val="30000"/>
              </a:spcBef>
              <a:buFont typeface="Wingdings" pitchFamily="2" charset="2"/>
              <a:buNone/>
            </a:pPr>
            <a:r>
              <a:rPr lang="en-US" altLang="it-IT" sz="3200"/>
              <a:t>Confounding is a </a:t>
            </a:r>
            <a:r>
              <a:rPr lang="en-US" altLang="it-IT" sz="3200" u="sng"/>
              <a:t>problem of comparison</a:t>
            </a:r>
            <a:r>
              <a:rPr lang="en-US" altLang="it-IT" sz="3200"/>
              <a:t> – we compare the exposed population to a substitute population, but the substitute population does not show the “outcome in the exposed population without the exposure”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026">
            <a:extLst>
              <a:ext uri="{FF2B5EF4-FFF2-40B4-BE49-F238E27FC236}">
                <a16:creationId xmlns:a16="http://schemas.microsoft.com/office/drawing/2014/main" id="{F4D46D76-9907-3166-986D-30E8A0578EE3}"/>
              </a:ext>
            </a:extLst>
          </p:cNvPr>
          <p:cNvSpPr>
            <a:spLocks noGrp="1" noChangeArrowheads="1"/>
          </p:cNvSpPr>
          <p:nvPr>
            <p:ph type="title" idx="4294967295"/>
          </p:nvPr>
        </p:nvSpPr>
        <p:spPr>
          <a:xfrm>
            <a:off x="687388" y="990600"/>
            <a:ext cx="7772400" cy="1143000"/>
          </a:xfrm>
          <a:noFill/>
        </p:spPr>
        <p:txBody>
          <a:bodyPr lIns="90488" tIns="44450" rIns="90488" bIns="44450" anchor="ctr"/>
          <a:lstStyle/>
          <a:p>
            <a:r>
              <a:rPr lang="en-US" altLang="it-IT"/>
              <a:t>Why worry about confounding? </a:t>
            </a:r>
          </a:p>
        </p:txBody>
      </p:sp>
      <p:sp>
        <p:nvSpPr>
          <p:cNvPr id="37890" name="Rectangle 1027">
            <a:extLst>
              <a:ext uri="{FF2B5EF4-FFF2-40B4-BE49-F238E27FC236}">
                <a16:creationId xmlns:a16="http://schemas.microsoft.com/office/drawing/2014/main" id="{682A0537-5609-9E99-D5A1-E13D41F14864}"/>
              </a:ext>
            </a:extLst>
          </p:cNvPr>
          <p:cNvSpPr>
            <a:spLocks noGrp="1" noChangeArrowheads="1"/>
          </p:cNvSpPr>
          <p:nvPr>
            <p:ph type="body" idx="4294967295"/>
          </p:nvPr>
        </p:nvSpPr>
        <p:spPr>
          <a:xfrm>
            <a:off x="381000" y="2349500"/>
            <a:ext cx="8229600" cy="3365500"/>
          </a:xfrm>
          <a:noFill/>
        </p:spPr>
        <p:txBody>
          <a:bodyPr lIns="90488" tIns="44450" rIns="90488" bIns="44450"/>
          <a:lstStyle/>
          <a:p>
            <a:pPr>
              <a:spcBef>
                <a:spcPct val="60000"/>
              </a:spcBef>
            </a:pPr>
            <a:endParaRPr lang="en-US" altLang="it-IT" sz="1600"/>
          </a:p>
          <a:p>
            <a:pPr>
              <a:spcBef>
                <a:spcPct val="60000"/>
              </a:spcBef>
            </a:pPr>
            <a:r>
              <a:rPr lang="en-US" altLang="it-IT" sz="3200"/>
              <a:t>Do seatbelts reduce crash injuries?</a:t>
            </a:r>
          </a:p>
        </p:txBody>
      </p:sp>
      <p:sp>
        <p:nvSpPr>
          <p:cNvPr id="37891" name="Line 1030">
            <a:extLst>
              <a:ext uri="{FF2B5EF4-FFF2-40B4-BE49-F238E27FC236}">
                <a16:creationId xmlns:a16="http://schemas.microsoft.com/office/drawing/2014/main" id="{A92971FE-256B-2C04-571C-C11AB4B4D982}"/>
              </a:ext>
            </a:extLst>
          </p:cNvPr>
          <p:cNvSpPr>
            <a:spLocks noChangeShapeType="1"/>
          </p:cNvSpPr>
          <p:nvPr/>
        </p:nvSpPr>
        <p:spPr bwMode="auto">
          <a:xfrm>
            <a:off x="2868613" y="5922963"/>
            <a:ext cx="41148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892" name="Text Box 1031">
            <a:extLst>
              <a:ext uri="{FF2B5EF4-FFF2-40B4-BE49-F238E27FC236}">
                <a16:creationId xmlns:a16="http://schemas.microsoft.com/office/drawing/2014/main" id="{C3AE680A-575F-50F5-E344-4113E9B4F012}"/>
              </a:ext>
            </a:extLst>
          </p:cNvPr>
          <p:cNvSpPr txBox="1">
            <a:spLocks noChangeArrowheads="1"/>
          </p:cNvSpPr>
          <p:nvPr/>
        </p:nvSpPr>
        <p:spPr bwMode="auto">
          <a:xfrm>
            <a:off x="4497388" y="5800725"/>
            <a:ext cx="581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3200">
                <a:latin typeface="Times New Roman" panose="02020603050405020304" pitchFamily="18" charset="0"/>
              </a:rPr>
              <a:t>?</a:t>
            </a:r>
          </a:p>
        </p:txBody>
      </p:sp>
      <p:sp>
        <p:nvSpPr>
          <p:cNvPr id="37893" name="Text Box 1032">
            <a:extLst>
              <a:ext uri="{FF2B5EF4-FFF2-40B4-BE49-F238E27FC236}">
                <a16:creationId xmlns:a16="http://schemas.microsoft.com/office/drawing/2014/main" id="{A81DCE4C-6A29-0674-AABF-9E5982BB29AA}"/>
              </a:ext>
            </a:extLst>
          </p:cNvPr>
          <p:cNvSpPr txBox="1">
            <a:spLocks noChangeArrowheads="1"/>
          </p:cNvSpPr>
          <p:nvPr/>
        </p:nvSpPr>
        <p:spPr bwMode="auto">
          <a:xfrm>
            <a:off x="658813" y="5357813"/>
            <a:ext cx="2057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2800">
                <a:latin typeface="Times New Roman" panose="02020603050405020304" pitchFamily="18" charset="0"/>
              </a:rPr>
              <a:t>Wear seatbelts</a:t>
            </a:r>
          </a:p>
        </p:txBody>
      </p:sp>
      <p:sp>
        <p:nvSpPr>
          <p:cNvPr id="37894" name="Text Box 1034">
            <a:extLst>
              <a:ext uri="{FF2B5EF4-FFF2-40B4-BE49-F238E27FC236}">
                <a16:creationId xmlns:a16="http://schemas.microsoft.com/office/drawing/2014/main" id="{1146112B-68AE-92C6-A66B-2D1800253739}"/>
              </a:ext>
            </a:extLst>
          </p:cNvPr>
          <p:cNvSpPr txBox="1">
            <a:spLocks noChangeArrowheads="1"/>
          </p:cNvSpPr>
          <p:nvPr/>
        </p:nvSpPr>
        <p:spPr bwMode="auto">
          <a:xfrm>
            <a:off x="7135813" y="5313363"/>
            <a:ext cx="18288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Clr>
                <a:schemeClr val="accent1"/>
              </a:buClr>
              <a:buFont typeface="Wingdings" pitchFamily="2" charset="2"/>
              <a:buChar char="§"/>
              <a:defRPr sz="2000">
                <a:solidFill>
                  <a:schemeClr val="tx1"/>
                </a:solidFill>
                <a:latin typeface="Arial" panose="020B0604020202020204" pitchFamily="34" charset="0"/>
              </a:defRPr>
            </a:lvl1pPr>
            <a:lvl2pPr marL="742950" indent="-285750">
              <a:spcBef>
                <a:spcPct val="20000"/>
              </a:spcBef>
              <a:buFont typeface="Wingdings" pitchFamily="2" charset="2"/>
              <a:buChar char="à"/>
              <a:defRPr sz="2800">
                <a:solidFill>
                  <a:schemeClr val="tx1"/>
                </a:solidFill>
                <a:latin typeface="Arial" panose="020B0604020202020204" pitchFamily="34" charset="0"/>
              </a:defRPr>
            </a:lvl2pPr>
            <a:lvl3pPr marL="1143000" indent="-228600">
              <a:spcBef>
                <a:spcPct val="20000"/>
              </a:spcBef>
              <a:buClr>
                <a:schemeClr val="accent1"/>
              </a:buClr>
              <a:buFont typeface="Wingdings" pitchFamily="2" charset="2"/>
              <a:buChar char="§"/>
              <a:defRPr sz="1600">
                <a:solidFill>
                  <a:schemeClr val="accent1"/>
                </a:solidFill>
                <a:latin typeface="Arial" panose="020B0604020202020204" pitchFamily="34" charset="0"/>
              </a:defRPr>
            </a:lvl3pPr>
            <a:lvl4pPr marL="1600200" indent="-228600">
              <a:spcBef>
                <a:spcPct val="20000"/>
              </a:spcBef>
              <a:buFont typeface="Wingdings" pitchFamily="2" charset="2"/>
              <a:buChar char="à"/>
              <a:defRPr sz="1400">
                <a:solidFill>
                  <a:schemeClr val="tx1"/>
                </a:solidFill>
                <a:latin typeface="Arial" panose="020B0604020202020204"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anose="020B0604020202020204" pitchFamily="34" charset="0"/>
              </a:defRPr>
            </a:lvl9pPr>
          </a:lstStyle>
          <a:p>
            <a:pPr algn="ctr">
              <a:spcBef>
                <a:spcPct val="50000"/>
              </a:spcBef>
              <a:buClrTx/>
              <a:buFontTx/>
              <a:buNone/>
            </a:pPr>
            <a:r>
              <a:rPr lang="en-US" altLang="it-IT" sz="3600" b="1">
                <a:latin typeface="Times New Roman" panose="02020603050405020304" pitchFamily="18" charset="0"/>
                <a:cs typeface="Times New Roman" panose="02020603050405020304" pitchFamily="18" charset="0"/>
              </a:rPr>
              <a:t>↓</a:t>
            </a:r>
            <a:r>
              <a:rPr lang="en-US" altLang="it-IT" sz="2800">
                <a:latin typeface="Times New Roman" panose="02020603050405020304" pitchFamily="18" charset="0"/>
              </a:rPr>
              <a:t>Injured  in a crash</a:t>
            </a:r>
          </a:p>
        </p:txBody>
      </p:sp>
    </p:spTree>
  </p:cSld>
  <p:clrMapOvr>
    <a:masterClrMapping/>
  </p:clrMapOvr>
  <p:transition/>
</p:sld>
</file>

<file path=ppt/theme/theme1.xml><?xml version="1.0" encoding="utf-8"?>
<a:theme xmlns:a="http://schemas.openxmlformats.org/drawingml/2006/main" name="KI_mall">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KI_m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KI_mall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7617</TotalTime>
  <Words>3750</Words>
  <Application>Microsoft Macintosh PowerPoint</Application>
  <PresentationFormat>Presentazione su schermo (4:3)</PresentationFormat>
  <Paragraphs>386</Paragraphs>
  <Slides>51</Slides>
  <Notes>51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3</vt:i4>
      </vt:variant>
      <vt:variant>
        <vt:lpstr>Titoli diapositive</vt:lpstr>
      </vt:variant>
      <vt:variant>
        <vt:i4>51</vt:i4>
      </vt:variant>
    </vt:vector>
  </HeadingPairs>
  <TitlesOfParts>
    <vt:vector size="61" baseType="lpstr">
      <vt:lpstr>Arial</vt:lpstr>
      <vt:lpstr>Arial Narrow</vt:lpstr>
      <vt:lpstr>Helvetica</vt:lpstr>
      <vt:lpstr>Times</vt:lpstr>
      <vt:lpstr>Times New Roman</vt:lpstr>
      <vt:lpstr>Wingdings</vt:lpstr>
      <vt:lpstr>KI_mall</vt:lpstr>
      <vt:lpstr>Foglio di lavoro</vt:lpstr>
      <vt:lpstr>Immagine bitmap</vt:lpstr>
      <vt:lpstr>Bitmap Image</vt:lpstr>
      <vt:lpstr>Bias and confounding</vt:lpstr>
      <vt:lpstr>Confounding</vt:lpstr>
      <vt:lpstr>Causal inference</vt:lpstr>
      <vt:lpstr>Causation</vt:lpstr>
      <vt:lpstr>Modern formulation of causal inference</vt:lpstr>
      <vt:lpstr>Problem of causal inference</vt:lpstr>
      <vt:lpstr>Confounding</vt:lpstr>
      <vt:lpstr>Problem of comparison</vt:lpstr>
      <vt:lpstr>Why worry about confounding? </vt:lpstr>
      <vt:lpstr>Why worry about confounding? </vt:lpstr>
      <vt:lpstr>Three questions</vt:lpstr>
      <vt:lpstr>Conventional perspective</vt:lpstr>
      <vt:lpstr>Common confounders</vt:lpstr>
      <vt:lpstr>Example: age</vt:lpstr>
      <vt:lpstr>Presentazione standard di PowerPoint</vt:lpstr>
      <vt:lpstr>Presentazione standard di PowerPoint</vt:lpstr>
      <vt:lpstr>Presentazione standard di PowerPoint</vt:lpstr>
      <vt:lpstr>Example of confounder</vt:lpstr>
      <vt:lpstr>Example of non-confounder</vt:lpstr>
      <vt:lpstr>Example of intermediate variable</vt:lpstr>
      <vt:lpstr>Characteristics of confounding</vt:lpstr>
      <vt:lpstr>Consequences of confounding </vt:lpstr>
      <vt:lpstr>Direction of confounding bias</vt:lpstr>
      <vt:lpstr>Control of confounding </vt:lpstr>
      <vt:lpstr>Randomization </vt:lpstr>
      <vt:lpstr>Restriction</vt:lpstr>
      <vt:lpstr>Matching</vt:lpstr>
      <vt:lpstr>Stratified analysis</vt:lpstr>
      <vt:lpstr>Evaluation of confounding </vt:lpstr>
      <vt:lpstr>Residual confounding </vt:lpstr>
      <vt:lpstr>Bias</vt:lpstr>
      <vt:lpstr>Errors in epidemiological studies</vt:lpstr>
      <vt:lpstr>Validity and Precision</vt:lpstr>
      <vt:lpstr>Validity and Precision</vt:lpstr>
      <vt:lpstr>Validity and Precision</vt:lpstr>
      <vt:lpstr>Performing an Actual Study:  You only have one shot</vt:lpstr>
      <vt:lpstr>Bias or Systematic Error</vt:lpstr>
      <vt:lpstr>Selection bias</vt:lpstr>
      <vt:lpstr>Selection bias: example (1)</vt:lpstr>
      <vt:lpstr>Selection bias: example (1)</vt:lpstr>
      <vt:lpstr>Selection bias: example (2)</vt:lpstr>
      <vt:lpstr>Selection bias: example (2) Healthy worker effect</vt:lpstr>
      <vt:lpstr>Selection bias: example (2) Healthy worker effect</vt:lpstr>
      <vt:lpstr>Selection bias: example (2)</vt:lpstr>
      <vt:lpstr>Information (measurement) bias</vt:lpstr>
      <vt:lpstr>Differences in accuracy of measurement </vt:lpstr>
      <vt:lpstr>Misclassification </vt:lpstr>
      <vt:lpstr>Differential and nondifferential misclassification </vt:lpstr>
      <vt:lpstr>The quest for a unifying method/theory</vt:lpstr>
      <vt:lpstr>Diagrams of causal pathways </vt:lpstr>
      <vt:lpstr>Bias (2)</vt:lpstr>
    </vt:vector>
  </TitlesOfParts>
  <Company>MEP, 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dc:title>
  <dc:creator>Olof Akre</dc:creator>
  <cp:lastModifiedBy>Milena Maule</cp:lastModifiedBy>
  <cp:revision>107</cp:revision>
  <cp:lastPrinted>2002-04-07T10:33:00Z</cp:lastPrinted>
  <dcterms:created xsi:type="dcterms:W3CDTF">2002-04-05T11:10:30Z</dcterms:created>
  <dcterms:modified xsi:type="dcterms:W3CDTF">2023-03-28T10:49:20Z</dcterms:modified>
</cp:coreProperties>
</file>