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4" r:id="rId7"/>
    <p:sldId id="260" r:id="rId8"/>
    <p:sldId id="261" r:id="rId9"/>
    <p:sldId id="265" r:id="rId10"/>
    <p:sldId id="263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/>
    <p:restoredTop sz="94676"/>
  </p:normalViewPr>
  <p:slideViewPr>
    <p:cSldViewPr snapToGrid="0">
      <p:cViewPr varScale="1">
        <p:scale>
          <a:sx n="71" d="100"/>
          <a:sy n="71" d="100"/>
        </p:scale>
        <p:origin x="184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218EBC-3196-5F5D-AA48-6B9ED9F9D7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1A16C29-A15F-C759-C9FA-3010B5A62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A91215-C04F-AF48-2E4C-D653E659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4742-88BC-0748-A929-64B2A191D431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796F6B4-AF7B-0AAD-2BD7-1449FB824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E6EFE5-8C90-F0C6-87B3-E78BB73B9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A169-F5FE-A842-8EA1-C5642178C86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042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6416FF-7442-34CE-CDE6-8BB1C1BDC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058FC0D-693A-1514-5A56-C81796BD8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994C2F-13FA-280B-E124-2B3B6E535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4742-88BC-0748-A929-64B2A191D431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2D820C-EEC5-ADDD-F105-A4AD89B33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978E7F-4893-3114-795C-FE24B9F10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A169-F5FE-A842-8EA1-C5642178C86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706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CEB0BB5-4C7A-C641-5D6D-4823E82A25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5723340-DE82-AF03-C82F-5335AE2DC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251B33B-081F-114E-AB96-59464DF99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4742-88BC-0748-A929-64B2A191D431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958032A-5D62-6CD0-F13E-19097B1C2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FCDE72-D4CB-4454-FFBA-B2886BB50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A169-F5FE-A842-8EA1-C5642178C86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38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178E1B-E791-B0D7-6FA4-97B9853C5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7C2C8E-CD83-4082-1329-EC2B3AE9C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15093B-7384-67AB-3203-C371357C3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4742-88BC-0748-A929-64B2A191D431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009A6C-A772-16D9-4FEC-4FE8CAAC7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B641EE-1250-E966-DBF9-76256EB57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A169-F5FE-A842-8EA1-C5642178C86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45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453978-493E-ABBB-F705-8E1C65E7F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521D857-6942-D957-B4DB-3EBCB474C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5BBF77-E4AC-A0E5-3073-8D0281E7C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4742-88BC-0748-A929-64B2A191D431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30689EC-4DA7-F049-2E69-11D0E90D8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A14267-7A62-7733-9432-A17359623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A169-F5FE-A842-8EA1-C5642178C86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618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965FD8-F87C-C63F-154D-D1D6A7C53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2BBF66-96CF-E589-61B8-2639A71368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FA313A0-BF0E-EA8C-68FB-5F8B86463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4BAD17B-9D12-3E3E-9981-B4441309A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4742-88BC-0748-A929-64B2A191D431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DDC1623-2F75-7EA4-4F51-7682B9CF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BB8C745-B45A-31FB-8FBB-D71E74333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A169-F5FE-A842-8EA1-C5642178C86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41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936AF3-D8F1-F63B-97CC-32ADD4D49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D67EBE2-4DEF-266B-D0F3-5F419319C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66A056E-0408-0C77-1174-2E744A4A49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C0EBDAB-5A38-4C67-AC94-4B374D17C3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8F82383-6816-AEB0-E023-8A611D08D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AFAF355-C50E-64B6-1A55-5B606A82E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4742-88BC-0748-A929-64B2A191D431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F33035F-D7E0-2F9E-0B17-F9C7D9CBE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53B2C0D-7B54-046A-9B08-C2A84CC2A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A169-F5FE-A842-8EA1-C5642178C86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58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FC9EE8-80FA-A546-CFDB-25F4F7271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E1289ED-7F3D-C05B-DD11-7E69A41AF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4742-88BC-0748-A929-64B2A191D431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950DB6C-24CF-1004-9399-FEC0AEA71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34D596E-097E-7433-B699-1CC1019C5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A169-F5FE-A842-8EA1-C5642178C86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49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05EC7AC-2129-20EF-1729-9512B3921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4742-88BC-0748-A929-64B2A191D431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9CABE41-E554-E167-396A-DEC05E3B5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2D22DD2-6F23-9DD4-8014-865B0503F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A169-F5FE-A842-8EA1-C5642178C86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6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4993A0-B13F-77BE-EC8C-4F0A6E7B8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9DA8C7-4B2E-CEAE-02F9-7D3E2A6C4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23E8CE1-2CB3-CBC2-76AC-8B95EBBA3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5628DA4-4978-4729-3369-9DD4D6048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4742-88BC-0748-A929-64B2A191D431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BE20658-0CBD-0245-A952-697099EDB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6EBC294-C138-87CD-B67F-FFC2D06E1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A169-F5FE-A842-8EA1-C5642178C86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21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E60568-EA73-5B73-09F5-84EBD8F57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B1C2EF6-DE2D-69BE-FC66-69030E2441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8E5F0DF-C6C4-CD34-8EA9-BD87D5D8C7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2B3433E-0875-B9C4-7900-41D7D30C2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4742-88BC-0748-A929-64B2A191D431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96A2275-48F7-CCE6-EF43-478E0F014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787F741-9332-2917-42F6-39AB4DEC2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A169-F5FE-A842-8EA1-C5642178C86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06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6A51A23-27F7-A027-6ACD-97CC46958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59D651-A916-7ED5-B21B-9D108DED0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1FB671-E5B0-84EE-4F55-45451D2A8D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B54742-88BC-0748-A929-64B2A191D431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7C0CED-79B0-E18D-6D2B-0F6B0AC8D8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55B74E-1DB6-2FB4-B221-921E451C75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E2A169-F5FE-A842-8EA1-C5642178C86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175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svg"/><Relationship Id="rId7" Type="http://schemas.openxmlformats.org/officeDocument/2006/relationships/image" Target="../media/image2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Relationship Id="rId9" Type="http://schemas.openxmlformats.org/officeDocument/2006/relationships/image" Target="../media/image1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7" Type="http://schemas.openxmlformats.org/officeDocument/2006/relationships/image" Target="../media/image23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12">
            <a:extLst>
              <a:ext uri="{FF2B5EF4-FFF2-40B4-BE49-F238E27FC236}">
                <a16:creationId xmlns:a16="http://schemas.microsoft.com/office/drawing/2014/main" id="{B9D7E975-9161-4F2D-AC53-69E1912F6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Elemento grafico 5" descr="Passi di danza con riempimento a tinta unita">
            <a:extLst>
              <a:ext uri="{FF2B5EF4-FFF2-40B4-BE49-F238E27FC236}">
                <a16:creationId xmlns:a16="http://schemas.microsoft.com/office/drawing/2014/main" id="{5431D1CD-658B-2DA1-E5E2-E5A49653E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34107" y="623275"/>
            <a:ext cx="2644859" cy="2644859"/>
          </a:xfrm>
          <a:prstGeom prst="rect">
            <a:avLst/>
          </a:prstGeom>
        </p:spPr>
      </p:pic>
      <p:pic>
        <p:nvPicPr>
          <p:cNvPr id="8" name="Elemento grafico 7" descr="Donna incinta con riempimento a tinta unita">
            <a:extLst>
              <a:ext uri="{FF2B5EF4-FFF2-40B4-BE49-F238E27FC236}">
                <a16:creationId xmlns:a16="http://schemas.microsoft.com/office/drawing/2014/main" id="{BAEE738C-0E31-2596-BA4E-E34C98B656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34107" y="3586297"/>
            <a:ext cx="2644860" cy="2644860"/>
          </a:xfrm>
          <a:prstGeom prst="rect">
            <a:avLst/>
          </a:prstGeom>
        </p:spPr>
      </p:pic>
      <p:sp>
        <p:nvSpPr>
          <p:cNvPr id="31" name="Right Triangle 14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16">
            <a:extLst>
              <a:ext uri="{FF2B5EF4-FFF2-40B4-BE49-F238E27FC236}">
                <a16:creationId xmlns:a16="http://schemas.microsoft.com/office/drawing/2014/main" id="{463E6235-1649-4B47-9862-4026FC47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4989" y="623275"/>
            <a:ext cx="6581837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CBA8038-1F37-AECF-0CF6-100B73C3A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0209" y="1056640"/>
            <a:ext cx="5799947" cy="3494398"/>
          </a:xfrm>
        </p:spPr>
        <p:txBody>
          <a:bodyPr anchor="b">
            <a:normAutofit/>
          </a:bodyPr>
          <a:lstStyle/>
          <a:p>
            <a:pPr algn="l"/>
            <a:r>
              <a:rPr lang="it-IT" sz="5600" b="0" i="0">
                <a:effectLst/>
                <a:highlight>
                  <a:srgbClr val="FFFFFF"/>
                </a:highlight>
                <a:latin typeface="Söhne"/>
              </a:rPr>
              <a:t>Association Between Average Daily Steps and Preterm Birth Risk</a:t>
            </a:r>
            <a:endParaRPr lang="en-GB" sz="56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52BFF7A-3254-E2F7-7A63-3D42F84747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50210" y="4634204"/>
            <a:ext cx="4041454" cy="1261267"/>
          </a:xfrm>
        </p:spPr>
        <p:txBody>
          <a:bodyPr anchor="t">
            <a:normAutofit/>
          </a:bodyPr>
          <a:lstStyle/>
          <a:p>
            <a:pPr algn="l"/>
            <a:r>
              <a:rPr lang="it-IT">
                <a:highlight>
                  <a:srgbClr val="FFFFFF"/>
                </a:highlight>
                <a:latin typeface="Söhne"/>
              </a:rPr>
              <a:t>A</a:t>
            </a:r>
            <a:r>
              <a:rPr lang="it-IT" b="0" i="0">
                <a:effectLst/>
                <a:highlight>
                  <a:srgbClr val="FFFFFF"/>
                </a:highlight>
                <a:latin typeface="Söhne"/>
              </a:rPr>
              <a:t> Multicenter Cohort Study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162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E7416E5-35FE-9EBD-D804-227BD7939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en-GB" sz="4600"/>
              <a:t>Grazie per l’attenzione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1AA5A5-2CBE-3C11-AEAF-D78E80124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1700" dirty="0" err="1"/>
              <a:t>Akberi</a:t>
            </a:r>
            <a:r>
              <a:rPr lang="en-GB" sz="1700" dirty="0"/>
              <a:t> </a:t>
            </a:r>
            <a:r>
              <a:rPr lang="en-GB" sz="1700" dirty="0" err="1"/>
              <a:t>Afkhami</a:t>
            </a:r>
            <a:r>
              <a:rPr lang="en-GB" sz="1700" dirty="0"/>
              <a:t> </a:t>
            </a:r>
            <a:r>
              <a:rPr lang="en-GB" sz="1700" dirty="0" err="1"/>
              <a:t>Hirad</a:t>
            </a:r>
            <a:endParaRPr lang="en-GB" sz="1700" dirty="0"/>
          </a:p>
          <a:p>
            <a:pPr marL="0" indent="0">
              <a:buNone/>
            </a:pPr>
            <a:r>
              <a:rPr lang="en-GB" sz="1700" dirty="0"/>
              <a:t>Bazzurro Francesca</a:t>
            </a:r>
          </a:p>
          <a:p>
            <a:pPr marL="0" indent="0">
              <a:buNone/>
            </a:pPr>
            <a:r>
              <a:rPr lang="en-GB" sz="1700" dirty="0" err="1"/>
              <a:t>Fallara</a:t>
            </a:r>
            <a:r>
              <a:rPr lang="en-GB" sz="1700" dirty="0"/>
              <a:t> Davide</a:t>
            </a:r>
          </a:p>
          <a:p>
            <a:pPr marL="0" indent="0">
              <a:buNone/>
            </a:pPr>
            <a:r>
              <a:rPr lang="en-GB" sz="1700" dirty="0" err="1"/>
              <a:t>Frattin</a:t>
            </a:r>
            <a:r>
              <a:rPr lang="en-GB" sz="1700" dirty="0"/>
              <a:t> Roberta </a:t>
            </a:r>
          </a:p>
          <a:p>
            <a:pPr marL="0" indent="0">
              <a:buNone/>
            </a:pPr>
            <a:r>
              <a:rPr lang="en-GB" sz="1700" dirty="0" err="1"/>
              <a:t>Giraldo</a:t>
            </a:r>
            <a:r>
              <a:rPr lang="en-GB" sz="1700" dirty="0"/>
              <a:t> Margarita </a:t>
            </a:r>
          </a:p>
          <a:p>
            <a:pPr marL="0" indent="0">
              <a:buNone/>
            </a:pPr>
            <a:r>
              <a:rPr lang="en-GB" sz="1700" dirty="0"/>
              <a:t>Mennea Lucia Mir</a:t>
            </a:r>
          </a:p>
          <a:p>
            <a:pPr marL="0" indent="0">
              <a:buNone/>
            </a:pPr>
            <a:r>
              <a:rPr lang="en-GB" sz="1700" dirty="0" err="1"/>
              <a:t>Montini</a:t>
            </a:r>
            <a:r>
              <a:rPr lang="en-GB" sz="1700" dirty="0"/>
              <a:t>  Chiara</a:t>
            </a:r>
          </a:p>
          <a:p>
            <a:pPr marL="0" indent="0">
              <a:buNone/>
            </a:pPr>
            <a:r>
              <a:rPr lang="en-GB" sz="1700" dirty="0" err="1"/>
              <a:t>Novaro</a:t>
            </a:r>
            <a:r>
              <a:rPr lang="en-GB" sz="1700" dirty="0"/>
              <a:t> Andrea</a:t>
            </a:r>
          </a:p>
          <a:p>
            <a:pPr marL="0" indent="0">
              <a:buNone/>
            </a:pPr>
            <a:r>
              <a:rPr lang="en-GB" sz="1700" dirty="0" err="1"/>
              <a:t>Romagnuolo</a:t>
            </a:r>
            <a:r>
              <a:rPr lang="en-GB" sz="1700" dirty="0"/>
              <a:t> Flora</a:t>
            </a:r>
          </a:p>
          <a:p>
            <a:pPr marL="0" indent="0">
              <a:buNone/>
            </a:pPr>
            <a:r>
              <a:rPr lang="en-GB" sz="1700" dirty="0" err="1"/>
              <a:t>Rousset</a:t>
            </a:r>
            <a:r>
              <a:rPr lang="en-GB" sz="1700" dirty="0"/>
              <a:t> Stefano</a:t>
            </a:r>
          </a:p>
          <a:p>
            <a:pPr marL="0" indent="0">
              <a:buNone/>
            </a:pPr>
            <a:r>
              <a:rPr lang="en-GB" sz="1700" dirty="0" err="1"/>
              <a:t>Trapletti</a:t>
            </a:r>
            <a:r>
              <a:rPr lang="en-GB" sz="1700" dirty="0"/>
              <a:t> Valentina</a:t>
            </a:r>
          </a:p>
        </p:txBody>
      </p:sp>
    </p:spTree>
    <p:extLst>
      <p:ext uri="{BB962C8B-B14F-4D97-AF65-F5344CB8AC3E}">
        <p14:creationId xmlns:p14="http://schemas.microsoft.com/office/powerpoint/2010/main" val="2492029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50D780-4E84-64BB-E654-A89A3DEDD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C8C204-8D6A-DE79-F1D4-FBA9DB5DB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7493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it-IT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it-IT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it-IT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known</a:t>
            </a:r>
            <a:r>
              <a:rPr lang="it-IT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it-IT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it-IT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activity </a:t>
            </a:r>
            <a:r>
              <a:rPr lang="it-IT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during</a:t>
            </a:r>
            <a:r>
              <a:rPr lang="it-IT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pregnancy</a:t>
            </a:r>
            <a:r>
              <a:rPr lang="it-IT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reduces</a:t>
            </a:r>
            <a:r>
              <a:rPr lang="it-IT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adverse</a:t>
            </a:r>
            <a:r>
              <a:rPr lang="it-IT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peri-</a:t>
            </a:r>
            <a:r>
              <a:rPr lang="it-IT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natal</a:t>
            </a:r>
            <a:r>
              <a:rPr lang="it-IT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outcomes</a:t>
            </a:r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such</a:t>
            </a:r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pre-term</a:t>
            </a:r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birth</a:t>
            </a:r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l">
              <a:buNone/>
            </a:pPr>
            <a:endParaRPr lang="it-IT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it-IT" sz="28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Forty</a:t>
            </a:r>
            <a:r>
              <a:rPr lang="it-IT" sz="28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-one studies (43 </a:t>
            </a:r>
            <a:r>
              <a:rPr lang="it-IT" sz="28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publications</a:t>
            </a:r>
            <a:r>
              <a:rPr lang="it-IT" sz="28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it-IT" sz="28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including</a:t>
            </a:r>
            <a:r>
              <a:rPr lang="it-IT" sz="28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20 </a:t>
            </a:r>
            <a:r>
              <a:rPr lang="it-IT" sz="28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randomized</a:t>
            </a:r>
            <a:r>
              <a:rPr lang="it-IT" sz="28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trials and 21 </a:t>
            </a:r>
            <a:r>
              <a:rPr lang="it-IT" sz="28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cohort</a:t>
            </a:r>
            <a:r>
              <a:rPr lang="it-IT" sz="28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studies </a:t>
            </a:r>
            <a:r>
              <a:rPr lang="it-IT" sz="28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were</a:t>
            </a:r>
            <a:r>
              <a:rPr lang="it-IT" sz="28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included</a:t>
            </a:r>
            <a:r>
              <a:rPr lang="it-IT" sz="28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</a:p>
          <a:p>
            <a:pPr lvl="1"/>
            <a:r>
              <a:rPr lang="it-IT" sz="28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Physically</a:t>
            </a:r>
            <a:r>
              <a:rPr lang="it-IT" sz="28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active</a:t>
            </a:r>
            <a:r>
              <a:rPr lang="it-IT" sz="28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compared</a:t>
            </a:r>
            <a:r>
              <a:rPr lang="it-IT" sz="28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with </a:t>
            </a:r>
            <a:r>
              <a:rPr lang="it-IT" sz="28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inactive</a:t>
            </a:r>
            <a:r>
              <a:rPr lang="it-IT" sz="28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women </a:t>
            </a:r>
            <a:r>
              <a:rPr lang="it-IT" sz="28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have</a:t>
            </a:r>
            <a:r>
              <a:rPr lang="it-IT" sz="28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an 10-14% </a:t>
            </a:r>
            <a:r>
              <a:rPr lang="it-IT" sz="28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reduction</a:t>
            </a:r>
            <a:r>
              <a:rPr lang="it-IT" sz="28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the risk of </a:t>
            </a:r>
            <a:r>
              <a:rPr lang="it-IT" sz="28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preterm</a:t>
            </a:r>
            <a:r>
              <a:rPr lang="it-IT" sz="28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birth</a:t>
            </a:r>
            <a:r>
              <a:rPr lang="it-IT" sz="28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it-IT" sz="28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it-IT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it-IT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Daily</a:t>
            </a:r>
            <a:r>
              <a:rPr lang="it-IT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step </a:t>
            </a:r>
            <a:r>
              <a:rPr lang="it-IT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count</a:t>
            </a:r>
            <a:r>
              <a:rPr lang="it-IT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it-IT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emerged</a:t>
            </a:r>
            <a:r>
              <a:rPr lang="it-IT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lang="it-IT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it-IT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convenient</a:t>
            </a:r>
            <a:r>
              <a:rPr lang="it-IT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it-IT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objective</a:t>
            </a:r>
            <a:r>
              <a:rPr lang="it-IT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measure</a:t>
            </a:r>
            <a:r>
              <a:rPr lang="it-IT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t-IT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it-IT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activity to health </a:t>
            </a:r>
            <a:r>
              <a:rPr lang="it-IT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outcomes</a:t>
            </a:r>
            <a:endParaRPr lang="it-IT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it-IT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Limited studies </a:t>
            </a:r>
            <a:r>
              <a:rPr lang="it-IT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have</a:t>
            </a:r>
            <a:r>
              <a:rPr lang="it-IT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specifically</a:t>
            </a:r>
            <a:r>
              <a:rPr lang="it-IT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examined</a:t>
            </a:r>
            <a:r>
              <a:rPr lang="it-IT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it-IT" b="1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association</a:t>
            </a:r>
            <a:r>
              <a:rPr lang="it-IT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1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between</a:t>
            </a:r>
            <a:r>
              <a:rPr lang="it-IT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1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average</a:t>
            </a:r>
            <a:r>
              <a:rPr lang="it-IT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1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daily</a:t>
            </a:r>
            <a:r>
              <a:rPr lang="it-IT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steps and </a:t>
            </a:r>
            <a:r>
              <a:rPr lang="it-IT" b="1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preterm</a:t>
            </a:r>
            <a:r>
              <a:rPr lang="it-IT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1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birth</a:t>
            </a:r>
            <a:r>
              <a:rPr lang="it-IT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risk</a:t>
            </a:r>
            <a:r>
              <a:rPr lang="it-IT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it-IT" sz="2000" b="0" i="0" u="none" strike="noStrike" dirty="0">
              <a:solidFill>
                <a:srgbClr val="212121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it-IT" dirty="0"/>
            </a:br>
            <a:endParaRPr lang="en-GB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8462891-AB35-456E-96C3-AC17DF8B0F3B}"/>
              </a:ext>
            </a:extLst>
          </p:cNvPr>
          <p:cNvSpPr txBox="1"/>
          <p:nvPr/>
        </p:nvSpPr>
        <p:spPr>
          <a:xfrm>
            <a:off x="300625" y="5461348"/>
            <a:ext cx="112922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0" i="0" u="none" strike="noStrike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Aune D et al.: a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systematic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review and meta-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epidemiological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studies. BJOG. 2017 Nov;124(12):1816-1826.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doi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: 10.1111/1471-0528.14672.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Epub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2017 </a:t>
            </a:r>
            <a:r>
              <a:rPr lang="it-IT" sz="1400" b="0" i="0" u="none" strike="noStrike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May</a:t>
            </a:r>
            <a:r>
              <a:rPr lang="it-IT" sz="1400" b="0" i="0" u="none" strike="noStrike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30. PMID: 28374930.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it-IT" sz="1400" dirty="0">
              <a:solidFill>
                <a:srgbClr val="212121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14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Paluch</a:t>
            </a:r>
            <a:r>
              <a:rPr lang="it-IT" sz="14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AE et al.; Steps for Health Collaborative. </a:t>
            </a:r>
            <a:r>
              <a:rPr lang="it-IT" sz="14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Daily</a:t>
            </a:r>
            <a:r>
              <a:rPr lang="it-IT" sz="14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steps and </a:t>
            </a:r>
            <a:r>
              <a:rPr lang="it-IT" sz="14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it-IT" sz="14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-cause </a:t>
            </a:r>
            <a:r>
              <a:rPr lang="it-IT" sz="14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mortality</a:t>
            </a:r>
            <a:r>
              <a:rPr lang="it-IT" sz="14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: a meta-</a:t>
            </a:r>
            <a:r>
              <a:rPr lang="it-IT" sz="14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  <a:r>
              <a:rPr lang="it-IT" sz="14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of 15 international </a:t>
            </a:r>
            <a:r>
              <a:rPr lang="it-IT" sz="14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cohorts</a:t>
            </a:r>
            <a:r>
              <a:rPr lang="it-IT" sz="14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Lancet Public Health. 2022 Mar;7(3):e219-e228. </a:t>
            </a:r>
            <a:r>
              <a:rPr lang="it-IT" sz="14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doi</a:t>
            </a:r>
            <a:r>
              <a:rPr lang="it-IT" sz="14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: 10.1016/S2468-2667(21)00302-9. PMID: 35247352; PMCID: PMC9289978.</a:t>
            </a:r>
            <a:endParaRPr lang="it-IT" sz="1400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400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13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Triangle 15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1E55DBC-1DA3-32C5-C342-22F74D2F8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56" y="1188637"/>
            <a:ext cx="9984615" cy="1597228"/>
          </a:xfrm>
        </p:spPr>
        <p:txBody>
          <a:bodyPr>
            <a:normAutofit/>
          </a:bodyPr>
          <a:lstStyle/>
          <a:p>
            <a:r>
              <a:rPr lang="en-GB" sz="6000"/>
              <a:t>Aim</a:t>
            </a:r>
          </a:p>
        </p:txBody>
      </p:sp>
      <p:pic>
        <p:nvPicPr>
          <p:cNvPr id="6" name="Elemento grafico 5" descr="Tiro a segno contorno">
            <a:extLst>
              <a:ext uri="{FF2B5EF4-FFF2-40B4-BE49-F238E27FC236}">
                <a16:creationId xmlns:a16="http://schemas.microsoft.com/office/drawing/2014/main" id="{CDACD4CC-0573-0B3D-61E7-3E15E45788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6250" y="3018327"/>
            <a:ext cx="2728198" cy="2728198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03E720-CCEB-72AB-80B2-DCC4DFF1E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2998278"/>
            <a:ext cx="4238257" cy="272819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2000"/>
              <a:t>To assess the impact of daily steps during pregnancy on the risk of preterm births.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44225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3AECD9-1D1E-49FE-20E6-176981A9D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Methods (STROBE Statement)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BBC5CA-732A-6CCC-CC47-CE56D97B0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Study design</a:t>
            </a:r>
          </a:p>
          <a:p>
            <a:pPr lvl="1"/>
            <a:r>
              <a:rPr lang="en-GB" dirty="0"/>
              <a:t>Multicentric cohort study: 18 centres all over Italy</a:t>
            </a:r>
          </a:p>
          <a:p>
            <a:pPr lvl="1"/>
            <a:r>
              <a:rPr lang="en-GB" dirty="0"/>
              <a:t>Accrual duration: From Sep 2024 to Sep 2026</a:t>
            </a:r>
          </a:p>
          <a:p>
            <a:r>
              <a:rPr lang="en-GB" dirty="0"/>
              <a:t>Setting</a:t>
            </a:r>
          </a:p>
          <a:p>
            <a:pPr lvl="1"/>
            <a:r>
              <a:rPr lang="en-GB" dirty="0"/>
              <a:t>Recruitment: </a:t>
            </a:r>
            <a:r>
              <a:rPr lang="it-IT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First </a:t>
            </a:r>
            <a:r>
              <a:rPr lang="it-IT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ultrasound</a:t>
            </a:r>
            <a:r>
              <a:rPr lang="it-IT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it-IT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during</a:t>
            </a:r>
            <a:r>
              <a:rPr lang="it-IT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the first </a:t>
            </a:r>
            <a:r>
              <a:rPr lang="it-IT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trimester</a:t>
            </a:r>
            <a:r>
              <a:rPr lang="it-IT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of </a:t>
            </a:r>
            <a:r>
              <a:rPr lang="it-IT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pregnancy</a:t>
            </a:r>
            <a:endParaRPr lang="it-IT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r>
              <a:rPr lang="en-GB" dirty="0"/>
              <a:t>Participants </a:t>
            </a:r>
          </a:p>
          <a:p>
            <a:pPr lvl="1"/>
            <a:r>
              <a:rPr lang="en-GB" dirty="0"/>
              <a:t>Pregnant women ≥ 18y</a:t>
            </a:r>
          </a:p>
          <a:p>
            <a:pPr lvl="1"/>
            <a:r>
              <a:rPr lang="en-GB" dirty="0"/>
              <a:t>Excluding</a:t>
            </a:r>
          </a:p>
          <a:p>
            <a:pPr lvl="2"/>
            <a:r>
              <a:rPr lang="en-GB" dirty="0"/>
              <a:t>Athletes</a:t>
            </a:r>
          </a:p>
          <a:p>
            <a:pPr lvl="2"/>
            <a:r>
              <a:rPr lang="en-GB" dirty="0"/>
              <a:t>Physical disabilities</a:t>
            </a:r>
          </a:p>
          <a:p>
            <a:pPr lvl="2"/>
            <a:r>
              <a:rPr lang="en-GB" dirty="0"/>
              <a:t>Pregnancies at risk </a:t>
            </a:r>
          </a:p>
          <a:p>
            <a:pPr lvl="2"/>
            <a:r>
              <a:rPr lang="en-GB" dirty="0"/>
              <a:t>Twins</a:t>
            </a:r>
          </a:p>
          <a:p>
            <a:pPr lvl="2"/>
            <a:r>
              <a:rPr lang="en-GB" dirty="0"/>
              <a:t>Previous C-cut</a:t>
            </a:r>
          </a:p>
          <a:p>
            <a:pPr lvl="2"/>
            <a:r>
              <a:rPr lang="en-GB" dirty="0"/>
              <a:t>Language</a:t>
            </a:r>
          </a:p>
          <a:p>
            <a:pPr lvl="2"/>
            <a:endParaRPr lang="en-GB" dirty="0"/>
          </a:p>
          <a:p>
            <a:pPr lvl="2"/>
            <a:endParaRPr lang="en-GB" dirty="0"/>
          </a:p>
        </p:txBody>
      </p:sp>
      <p:pic>
        <p:nvPicPr>
          <p:cNvPr id="10" name="Elemento grafico 9" descr="Presentazione con elenco di controllo con riempimento a tinta unita">
            <a:extLst>
              <a:ext uri="{FF2B5EF4-FFF2-40B4-BE49-F238E27FC236}">
                <a16:creationId xmlns:a16="http://schemas.microsoft.com/office/drawing/2014/main" id="{7058518A-64F4-5DE5-905C-87BD3778A7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40471" y="249798"/>
            <a:ext cx="2151529" cy="2151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372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C12AB9-D7E5-1C48-0D1A-0FE2726AF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 (STROBE Statement)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026879-BED0-8BE5-D6B9-F56556C7F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953" y="3508949"/>
            <a:ext cx="4536141" cy="2802951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GB" dirty="0"/>
              <a:t>Effect modifiers: season</a:t>
            </a:r>
          </a:p>
          <a:p>
            <a:pPr lvl="1"/>
            <a:r>
              <a:rPr lang="en-GB" b="1" dirty="0"/>
              <a:t>Potential confounders</a:t>
            </a:r>
          </a:p>
          <a:p>
            <a:pPr lvl="2"/>
            <a:r>
              <a:rPr lang="en-GB" dirty="0"/>
              <a:t>Other physical activity</a:t>
            </a:r>
          </a:p>
          <a:p>
            <a:pPr lvl="2"/>
            <a:r>
              <a:rPr lang="en-GB" dirty="0"/>
              <a:t>Maternal age</a:t>
            </a:r>
          </a:p>
          <a:p>
            <a:pPr lvl="2"/>
            <a:r>
              <a:rPr lang="en-GB" dirty="0"/>
              <a:t>BMI </a:t>
            </a:r>
          </a:p>
          <a:p>
            <a:pPr lvl="2"/>
            <a:r>
              <a:rPr lang="en-GB" dirty="0"/>
              <a:t>SES (Equivalized Household Income Indicator) </a:t>
            </a:r>
          </a:p>
          <a:p>
            <a:pPr lvl="2"/>
            <a:r>
              <a:rPr lang="en-GB" dirty="0"/>
              <a:t>Air pollution</a:t>
            </a:r>
          </a:p>
          <a:p>
            <a:pPr lvl="2"/>
            <a:r>
              <a:rPr lang="en-GB" dirty="0"/>
              <a:t>Stress</a:t>
            </a:r>
          </a:p>
          <a:p>
            <a:pPr lvl="2"/>
            <a:r>
              <a:rPr lang="en-GB" dirty="0"/>
              <a:t>Maternal education</a:t>
            </a:r>
          </a:p>
          <a:p>
            <a:pPr lvl="2"/>
            <a:r>
              <a:rPr lang="en-GB" dirty="0"/>
              <a:t>Occupation</a:t>
            </a:r>
          </a:p>
          <a:p>
            <a:pPr lvl="2"/>
            <a:r>
              <a:rPr lang="en-GB" dirty="0"/>
              <a:t>Smoke and alcohol consumption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BC04BE8-693A-E89C-150F-F507D3E693FA}"/>
              </a:ext>
            </a:extLst>
          </p:cNvPr>
          <p:cNvSpPr txBox="1"/>
          <p:nvPr/>
        </p:nvSpPr>
        <p:spPr>
          <a:xfrm>
            <a:off x="838200" y="1630419"/>
            <a:ext cx="1167204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2800" b="1" dirty="0"/>
              <a:t>Variables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800" dirty="0"/>
              <a:t>Outcome: preterm birth defined as deliver before </a:t>
            </a:r>
            <a:r>
              <a:rPr lang="en-GB" sz="2800" b="1" dirty="0"/>
              <a:t>37 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800" dirty="0"/>
              <a:t>Exposure: average daily steps during pregnancy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800" b="1" dirty="0"/>
              <a:t>5,000 steps</a:t>
            </a:r>
            <a:r>
              <a:rPr lang="en-GB" sz="2800" dirty="0"/>
              <a:t> (dichotomous variable)</a:t>
            </a:r>
          </a:p>
          <a:p>
            <a:endParaRPr lang="en-GB" dirty="0"/>
          </a:p>
        </p:txBody>
      </p:sp>
      <p:pic>
        <p:nvPicPr>
          <p:cNvPr id="7" name="Elemento grafico 6" descr="Presentazione con elenco di controllo con riempimento a tinta unita">
            <a:extLst>
              <a:ext uri="{FF2B5EF4-FFF2-40B4-BE49-F238E27FC236}">
                <a16:creationId xmlns:a16="http://schemas.microsoft.com/office/drawing/2014/main" id="{6236D516-F7EC-1567-3767-7AD2E41234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40471" y="249798"/>
            <a:ext cx="2151529" cy="215152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D8320E20-E6BE-9186-A55F-0A1A208940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4684" y="3508949"/>
            <a:ext cx="6629400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378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C12AB9-D7E5-1C48-0D1A-0FE2726AF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 (STROBE Statement)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026879-BED0-8BE5-D6B9-F56556C7F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Data sources/measurement</a:t>
            </a:r>
          </a:p>
          <a:p>
            <a:pPr marL="0" indent="0">
              <a:buNone/>
            </a:pPr>
            <a:endParaRPr lang="it-IT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marL="0" indent="0">
              <a:buNone/>
            </a:pPr>
            <a:r>
              <a:rPr lang="it-IT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Mobile app</a:t>
            </a:r>
          </a:p>
          <a:p>
            <a:pPr lvl="1"/>
            <a:r>
              <a:rPr lang="it-IT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Steps </a:t>
            </a:r>
            <a:r>
              <a:rPr lang="it-IT" dirty="0" err="1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count</a:t>
            </a:r>
            <a:r>
              <a:rPr lang="it-IT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 </a:t>
            </a:r>
          </a:p>
          <a:p>
            <a:pPr lvl="1"/>
            <a:r>
              <a:rPr lang="it-IT" dirty="0" err="1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Questionnaires</a:t>
            </a:r>
            <a:endParaRPr lang="it-IT" dirty="0">
              <a:solidFill>
                <a:srgbClr val="0D0D0D"/>
              </a:solidFill>
              <a:highlight>
                <a:srgbClr val="FFFFFF"/>
              </a:highlight>
              <a:latin typeface="Söhne"/>
            </a:endParaRPr>
          </a:p>
          <a:p>
            <a:pPr lvl="2"/>
            <a:r>
              <a:rPr lang="en-GB" dirty="0"/>
              <a:t>Time of recruitment </a:t>
            </a:r>
          </a:p>
          <a:p>
            <a:pPr lvl="2"/>
            <a:r>
              <a:rPr lang="en-GB" dirty="0"/>
              <a:t>Second trimester – first notification</a:t>
            </a:r>
          </a:p>
          <a:p>
            <a:pPr lvl="2"/>
            <a:r>
              <a:rPr lang="en-GB" dirty="0"/>
              <a:t>After birth – second notification (42 weeks after conception)</a:t>
            </a:r>
          </a:p>
          <a:p>
            <a:pPr lvl="1"/>
            <a:endParaRPr lang="en-GB" b="1" dirty="0"/>
          </a:p>
        </p:txBody>
      </p:sp>
      <p:pic>
        <p:nvPicPr>
          <p:cNvPr id="5" name="Elemento grafico 4" descr="Smartphone con riempimento a tinta unita">
            <a:extLst>
              <a:ext uri="{FF2B5EF4-FFF2-40B4-BE49-F238E27FC236}">
                <a16:creationId xmlns:a16="http://schemas.microsoft.com/office/drawing/2014/main" id="{9A05EDDA-5768-DA74-47F6-BB65E3FF32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15934" y="2310933"/>
            <a:ext cx="2967318" cy="2967318"/>
          </a:xfrm>
          <a:prstGeom prst="rect">
            <a:avLst/>
          </a:prstGeom>
        </p:spPr>
      </p:pic>
      <p:pic>
        <p:nvPicPr>
          <p:cNvPr id="7" name="Elemento grafico 6" descr="Smartphone contorno">
            <a:extLst>
              <a:ext uri="{FF2B5EF4-FFF2-40B4-BE49-F238E27FC236}">
                <a16:creationId xmlns:a16="http://schemas.microsoft.com/office/drawing/2014/main" id="{0A5E5CE3-3A21-C206-A3C8-0B2402C748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69623" y="698499"/>
            <a:ext cx="2967318" cy="2967318"/>
          </a:xfrm>
          <a:prstGeom prst="rect">
            <a:avLst/>
          </a:prstGeom>
        </p:spPr>
      </p:pic>
      <p:pic>
        <p:nvPicPr>
          <p:cNvPr id="9" name="Elemento grafico 8" descr="Passi di danza con riempimento a tinta unita">
            <a:extLst>
              <a:ext uri="{FF2B5EF4-FFF2-40B4-BE49-F238E27FC236}">
                <a16:creationId xmlns:a16="http://schemas.microsoft.com/office/drawing/2014/main" id="{47333671-AB52-0B23-1E1B-D42B9F875FD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016252" y="1203233"/>
            <a:ext cx="914400" cy="914400"/>
          </a:xfrm>
          <a:prstGeom prst="rect">
            <a:avLst/>
          </a:prstGeom>
        </p:spPr>
      </p:pic>
      <p:pic>
        <p:nvPicPr>
          <p:cNvPr id="11" name="Elemento grafico 10" descr="Punto interrogativo contorno">
            <a:extLst>
              <a:ext uri="{FF2B5EF4-FFF2-40B4-BE49-F238E27FC236}">
                <a16:creationId xmlns:a16="http://schemas.microsoft.com/office/drawing/2014/main" id="{FD1934A8-50F7-CED0-81E1-57F199002A6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730067" y="354199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323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0CA4C7-BC3F-4698-AFA7-44C65A850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Methods (STROBE Statement)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873589-B85C-C092-D067-D62699209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Bias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Selection: Access to technology</a:t>
            </a:r>
          </a:p>
          <a:p>
            <a:pPr lvl="1"/>
            <a:r>
              <a:rPr lang="en-GB" dirty="0"/>
              <a:t>Follow up: to lose sample after the 2nd trimester 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Information: Self report (No control) </a:t>
            </a:r>
          </a:p>
        </p:txBody>
      </p:sp>
      <p:pic>
        <p:nvPicPr>
          <p:cNvPr id="9" name="Elemento grafico 8" descr="Iceberg con riempimento a tinta unita">
            <a:extLst>
              <a:ext uri="{FF2B5EF4-FFF2-40B4-BE49-F238E27FC236}">
                <a16:creationId xmlns:a16="http://schemas.microsoft.com/office/drawing/2014/main" id="{8ED9C652-1C05-6BC9-AD45-05ED2158BC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89665" y="618051"/>
            <a:ext cx="2415147" cy="241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22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0CA4C7-BC3F-4698-AFA7-44C65A850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 (STROBE Statement)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873589-B85C-C092-D067-D62699209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Study size</a:t>
            </a:r>
          </a:p>
          <a:p>
            <a:pPr lvl="1"/>
            <a:r>
              <a:rPr lang="en-GB" dirty="0"/>
              <a:t>Sample size calculator </a:t>
            </a:r>
          </a:p>
          <a:p>
            <a:pPr lvl="1"/>
            <a:r>
              <a:rPr lang="it-IT" dirty="0" err="1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S</a:t>
            </a:r>
            <a:r>
              <a:rPr lang="it-IT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hould</a:t>
            </a:r>
            <a:r>
              <a:rPr lang="it-IT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be high due to the </a:t>
            </a:r>
            <a:r>
              <a:rPr lang="it-IT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numerous</a:t>
            </a:r>
            <a:r>
              <a:rPr lang="it-IT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it-IT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confounding</a:t>
            </a:r>
            <a:r>
              <a:rPr lang="it-IT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it-IT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variables</a:t>
            </a:r>
            <a:r>
              <a:rPr lang="it-IT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it-IT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that</a:t>
            </a:r>
            <a:r>
              <a:rPr lang="it-IT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it-IT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need</a:t>
            </a:r>
            <a:r>
              <a:rPr lang="it-IT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to be </a:t>
            </a:r>
            <a:r>
              <a:rPr lang="it-IT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addressed</a:t>
            </a:r>
            <a:endParaRPr lang="it-IT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marL="457200" lvl="1" indent="0">
              <a:buNone/>
            </a:pPr>
            <a:endParaRPr lang="it-IT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r>
              <a:rPr lang="en-GB" dirty="0"/>
              <a:t>Statistical method </a:t>
            </a:r>
          </a:p>
          <a:p>
            <a:pPr lvl="1"/>
            <a:r>
              <a:rPr lang="en-GB" dirty="0"/>
              <a:t>Multivariable analysis</a:t>
            </a:r>
          </a:p>
          <a:p>
            <a:pPr marL="457200" lvl="1" indent="0">
              <a:buNone/>
            </a:pPr>
            <a:endParaRPr lang="en-GB" dirty="0"/>
          </a:p>
        </p:txBody>
      </p:sp>
      <p:pic>
        <p:nvPicPr>
          <p:cNvPr id="7" name="Elemento grafico 6" descr="Grafico a torta con riempimento a tinta unita">
            <a:extLst>
              <a:ext uri="{FF2B5EF4-FFF2-40B4-BE49-F238E27FC236}">
                <a16:creationId xmlns:a16="http://schemas.microsoft.com/office/drawing/2014/main" id="{721F1928-FCC3-F2B7-5002-8A14B11F31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38264" y="365125"/>
            <a:ext cx="1897413" cy="1897413"/>
          </a:xfrm>
          <a:prstGeom prst="rect">
            <a:avLst/>
          </a:prstGeom>
        </p:spPr>
      </p:pic>
      <p:pic>
        <p:nvPicPr>
          <p:cNvPr id="9" name="Elemento grafico 8" descr="Grafico a barre contorno">
            <a:extLst>
              <a:ext uri="{FF2B5EF4-FFF2-40B4-BE49-F238E27FC236}">
                <a16:creationId xmlns:a16="http://schemas.microsoft.com/office/drawing/2014/main" id="{3C694111-3F97-A22F-D73F-04C541C5D5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6460" y="4896377"/>
            <a:ext cx="1827433" cy="1827433"/>
          </a:xfrm>
          <a:prstGeom prst="rect">
            <a:avLst/>
          </a:prstGeom>
        </p:spPr>
      </p:pic>
      <p:pic>
        <p:nvPicPr>
          <p:cNvPr id="11" name="Elemento grafico 10" descr="Statistiche con riempimento a tinta unita">
            <a:extLst>
              <a:ext uri="{FF2B5EF4-FFF2-40B4-BE49-F238E27FC236}">
                <a16:creationId xmlns:a16="http://schemas.microsoft.com/office/drawing/2014/main" id="{DE0EB601-DF78-EA0D-606D-DE4C2C6D82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047898" y="4796239"/>
            <a:ext cx="1927571" cy="1927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314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E2CD1FC-508B-0330-06D7-49A19F85E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en-GB" sz="5100"/>
              <a:t>Limitations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788C2C-073C-5E45-28C4-BB184ECBD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r>
              <a:rPr lang="it-IT" sz="2400">
                <a:highlight>
                  <a:srgbClr val="FFFFFF"/>
                </a:highlight>
                <a:latin typeface="Söhne"/>
              </a:rPr>
              <a:t>L</a:t>
            </a:r>
            <a:r>
              <a:rPr lang="it-IT" sz="2400" b="0" i="0">
                <a:effectLst/>
                <a:highlight>
                  <a:srgbClr val="FFFFFF"/>
                </a:highlight>
                <a:latin typeface="Söhne"/>
              </a:rPr>
              <a:t>imited generalizability of the study (only healthy women)</a:t>
            </a:r>
          </a:p>
          <a:p>
            <a:r>
              <a:rPr lang="it-IT" sz="2400">
                <a:highlight>
                  <a:srgbClr val="FFFFFF"/>
                </a:highlight>
                <a:latin typeface="Söhne"/>
              </a:rPr>
              <a:t>Limited sample size due to short duration of recruitment</a:t>
            </a:r>
          </a:p>
          <a:p>
            <a:r>
              <a:rPr lang="it-IT" sz="2400" b="0" i="0">
                <a:effectLst/>
                <a:highlight>
                  <a:srgbClr val="FFFFFF"/>
                </a:highlight>
                <a:latin typeface="Söhne"/>
              </a:rPr>
              <a:t>High l</a:t>
            </a:r>
            <a:r>
              <a:rPr lang="it-IT" sz="2400">
                <a:highlight>
                  <a:srgbClr val="FFFFFF"/>
                </a:highlight>
                <a:latin typeface="Söhne"/>
              </a:rPr>
              <a:t>evel of </a:t>
            </a:r>
            <a:r>
              <a:rPr lang="it-IT" sz="2400" b="0" i="0">
                <a:effectLst/>
                <a:highlight>
                  <a:srgbClr val="FFFFFF"/>
                </a:highlight>
                <a:latin typeface="Söhne"/>
              </a:rPr>
              <a:t>confounding</a:t>
            </a:r>
          </a:p>
          <a:p>
            <a:r>
              <a:rPr lang="en-GB" sz="2400"/>
              <a:t>Method’s accuracy (smartphones app)</a:t>
            </a:r>
          </a:p>
          <a:p>
            <a:endParaRPr lang="it-IT" sz="2400" b="0" i="0">
              <a:effectLst/>
              <a:highlight>
                <a:srgbClr val="FFFFFF"/>
              </a:highlight>
              <a:latin typeface="Söhne"/>
            </a:endParaRPr>
          </a:p>
          <a:p>
            <a:endParaRPr lang="it-IT" sz="2400" b="0" i="0">
              <a:effectLst/>
              <a:highlight>
                <a:srgbClr val="FFFFFF"/>
              </a:highlight>
              <a:latin typeface="Söhne"/>
            </a:endParaRPr>
          </a:p>
          <a:p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3827443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459</Words>
  <Application>Microsoft Macintosh PowerPoint</Application>
  <PresentationFormat>Widescreen</PresentationFormat>
  <Paragraphs>90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Söhne</vt:lpstr>
      <vt:lpstr>Tema di Office</vt:lpstr>
      <vt:lpstr>Association Between Average Daily Steps and Preterm Birth Risk</vt:lpstr>
      <vt:lpstr>Background</vt:lpstr>
      <vt:lpstr>Aim</vt:lpstr>
      <vt:lpstr>Methods (STROBE Statement)</vt:lpstr>
      <vt:lpstr>Methods (STROBE Statement)</vt:lpstr>
      <vt:lpstr>Methods (STROBE Statement)</vt:lpstr>
      <vt:lpstr>Methods (STROBE Statement)</vt:lpstr>
      <vt:lpstr>Methods (STROBE Statement)</vt:lpstr>
      <vt:lpstr>Limitations</vt:lpstr>
      <vt:lpstr>Grazie per l’attenzione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Between Average Daily Steps and Preterm Birth Risk: a Multicenter Cohort Study</dc:title>
  <dc:creator>Francesca Bazzurro</dc:creator>
  <cp:lastModifiedBy>Francesca Bazzurro</cp:lastModifiedBy>
  <cp:revision>6</cp:revision>
  <dcterms:created xsi:type="dcterms:W3CDTF">2024-03-20T11:38:30Z</dcterms:created>
  <dcterms:modified xsi:type="dcterms:W3CDTF">2024-03-20T15:49:33Z</dcterms:modified>
</cp:coreProperties>
</file>