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305" r:id="rId2"/>
    <p:sldId id="257" r:id="rId3"/>
    <p:sldId id="258" r:id="rId4"/>
    <p:sldId id="259" r:id="rId5"/>
    <p:sldId id="274" r:id="rId6"/>
    <p:sldId id="284" r:id="rId7"/>
    <p:sldId id="275" r:id="rId8"/>
    <p:sldId id="276" r:id="rId9"/>
    <p:sldId id="277" r:id="rId10"/>
    <p:sldId id="295" r:id="rId11"/>
    <p:sldId id="278" r:id="rId12"/>
    <p:sldId id="279" r:id="rId13"/>
    <p:sldId id="280" r:id="rId14"/>
    <p:sldId id="282" r:id="rId15"/>
    <p:sldId id="288" r:id="rId16"/>
    <p:sldId id="300" r:id="rId17"/>
    <p:sldId id="289" r:id="rId18"/>
    <p:sldId id="290" r:id="rId19"/>
    <p:sldId id="291" r:id="rId20"/>
    <p:sldId id="292" r:id="rId21"/>
    <p:sldId id="293" r:id="rId22"/>
    <p:sldId id="294" r:id="rId23"/>
    <p:sldId id="296" r:id="rId24"/>
    <p:sldId id="299" r:id="rId25"/>
    <p:sldId id="302" r:id="rId26"/>
    <p:sldId id="30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47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3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26"/>
  <c:chart>
    <c:autoTitleDeleted val="1"/>
    <c:plotArea>
      <c:layout>
        <c:manualLayout>
          <c:layoutTarget val="inner"/>
          <c:xMode val="edge"/>
          <c:yMode val="edge"/>
          <c:x val="6.7641319140662973E-2"/>
          <c:y val="5.8789764100285184E-2"/>
          <c:w val="0.91692658209390487"/>
          <c:h val="0.86815209189719655"/>
        </c:manualLayout>
      </c:layout>
      <c:barChart>
        <c:barDir val="col"/>
        <c:grouping val="clustered"/>
        <c:ser>
          <c:idx val="1"/>
          <c:order val="0"/>
          <c:tx>
            <c:strRef>
              <c:f>Foglio1!$B$2</c:f>
              <c:strCache>
                <c:ptCount val="1"/>
                <c:pt idx="0">
                  <c:v>Perdita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Anno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strCache>
            </c:strRef>
          </c:cat>
          <c:val>
            <c:numRef>
              <c:f>Foglio1!$B$3:$B$12</c:f>
              <c:numCache>
                <c:formatCode>0.00%</c:formatCode>
                <c:ptCount val="10"/>
                <c:pt idx="0">
                  <c:v>4.8000000000000029E-2</c:v>
                </c:pt>
                <c:pt idx="1">
                  <c:v>3.6000000000000018E-2</c:v>
                </c:pt>
                <c:pt idx="2">
                  <c:v>3.2000000000000021E-2</c:v>
                </c:pt>
                <c:pt idx="3">
                  <c:v>3.0000000000000016E-2</c:v>
                </c:pt>
                <c:pt idx="4">
                  <c:v>3.4000000000000002E-2</c:v>
                </c:pt>
                <c:pt idx="5">
                  <c:v>2.7000000000000024E-2</c:v>
                </c:pt>
                <c:pt idx="6">
                  <c:v>2.5000000000000015E-2</c:v>
                </c:pt>
                <c:pt idx="7">
                  <c:v>3.2000000000000021E-2</c:v>
                </c:pt>
                <c:pt idx="8">
                  <c:v>4.0000000000000029E-2</c:v>
                </c:pt>
                <c:pt idx="9">
                  <c:v>4.5000000000000026E-2</c:v>
                </c:pt>
              </c:numCache>
            </c:numRef>
          </c:val>
        </c:ser>
        <c:dLbls/>
        <c:axId val="76006528"/>
        <c:axId val="76008064"/>
      </c:barChart>
      <c:catAx>
        <c:axId val="76006528"/>
        <c:scaling>
          <c:orientation val="minMax"/>
        </c:scaling>
        <c:axPos val="b"/>
        <c:numFmt formatCode="General" sourceLinked="1"/>
        <c:tickLblPos val="nextTo"/>
        <c:crossAx val="76008064"/>
        <c:crosses val="autoZero"/>
        <c:auto val="1"/>
        <c:lblAlgn val="ctr"/>
        <c:lblOffset val="100"/>
      </c:catAx>
      <c:valAx>
        <c:axId val="76008064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0.00%" sourceLinked="1"/>
        <c:tickLblPos val="nextTo"/>
        <c:crossAx val="760065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366C5-A190-49FB-BDD7-DFA647AEA40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972F71-6ED6-42BB-BFDE-7EABA3802643}">
      <dgm:prSet phldrT="[Testo]"/>
      <dgm:spPr/>
      <dgm:t>
        <a:bodyPr/>
        <a:lstStyle/>
        <a:p>
          <a:r>
            <a:rPr lang="it-IT" dirty="0" smtClean="0"/>
            <a:t>Perdita attesa</a:t>
          </a:r>
          <a:endParaRPr lang="en-US" dirty="0"/>
        </a:p>
      </dgm:t>
    </dgm:pt>
    <dgm:pt modelId="{97EE5731-2C23-41D5-8896-45CDE59A6E87}" type="parTrans" cxnId="{DB4821C0-356B-4244-B244-484041892769}">
      <dgm:prSet/>
      <dgm:spPr/>
      <dgm:t>
        <a:bodyPr/>
        <a:lstStyle/>
        <a:p>
          <a:endParaRPr lang="en-US"/>
        </a:p>
      </dgm:t>
    </dgm:pt>
    <dgm:pt modelId="{B69AC399-BF9A-45F6-92A0-CF30F9FDE6D9}" type="sibTrans" cxnId="{DB4821C0-356B-4244-B244-484041892769}">
      <dgm:prSet/>
      <dgm:spPr/>
      <dgm:t>
        <a:bodyPr/>
        <a:lstStyle/>
        <a:p>
          <a:endParaRPr lang="en-US"/>
        </a:p>
      </dgm:t>
    </dgm:pt>
    <dgm:pt modelId="{43AD98BD-35FA-448B-BB31-6E3A0343E420}">
      <dgm:prSet phldrT="[Testo]"/>
      <dgm:spPr/>
      <dgm:t>
        <a:bodyPr/>
        <a:lstStyle/>
        <a:p>
          <a:r>
            <a:rPr lang="it-IT" dirty="0" smtClean="0"/>
            <a:t>Fenomeno fisiologico ed inevitabile</a:t>
          </a:r>
          <a:endParaRPr lang="en-US" dirty="0"/>
        </a:p>
      </dgm:t>
    </dgm:pt>
    <dgm:pt modelId="{522CDAF3-8130-4D21-9293-8F2D5FB935CB}" type="parTrans" cxnId="{A9B59D88-ACDA-4430-8FD6-AB876E696DCB}">
      <dgm:prSet/>
      <dgm:spPr/>
      <dgm:t>
        <a:bodyPr/>
        <a:lstStyle/>
        <a:p>
          <a:endParaRPr lang="en-US"/>
        </a:p>
      </dgm:t>
    </dgm:pt>
    <dgm:pt modelId="{945CADF1-03B7-43DD-8373-FECEB871CB82}" type="sibTrans" cxnId="{A9B59D88-ACDA-4430-8FD6-AB876E696DCB}">
      <dgm:prSet/>
      <dgm:spPr/>
      <dgm:t>
        <a:bodyPr/>
        <a:lstStyle/>
        <a:p>
          <a:endParaRPr lang="en-US"/>
        </a:p>
      </dgm:t>
    </dgm:pt>
    <dgm:pt modelId="{BFE1A932-4ADA-4BA9-86ED-5826500D59E9}">
      <dgm:prSet phldrT="[Testo]"/>
      <dgm:spPr/>
      <dgm:t>
        <a:bodyPr/>
        <a:lstStyle/>
        <a:p>
          <a:r>
            <a:rPr lang="it-IT" dirty="0" smtClean="0"/>
            <a:t>Coperta attraverso opportuni fondi rischi nel passivo di stato patrimoniale</a:t>
          </a:r>
          <a:endParaRPr lang="en-US" dirty="0"/>
        </a:p>
      </dgm:t>
    </dgm:pt>
    <dgm:pt modelId="{4B48A095-9F79-4224-A35B-AC13D7608063}" type="parTrans" cxnId="{5E8E436A-4294-4BC9-BEA6-DDEF308BC9C1}">
      <dgm:prSet/>
      <dgm:spPr/>
      <dgm:t>
        <a:bodyPr/>
        <a:lstStyle/>
        <a:p>
          <a:endParaRPr lang="en-US"/>
        </a:p>
      </dgm:t>
    </dgm:pt>
    <dgm:pt modelId="{606118C6-FB1F-43F1-BF2E-E78EA6B7902D}" type="sibTrans" cxnId="{5E8E436A-4294-4BC9-BEA6-DDEF308BC9C1}">
      <dgm:prSet/>
      <dgm:spPr/>
      <dgm:t>
        <a:bodyPr/>
        <a:lstStyle/>
        <a:p>
          <a:endParaRPr lang="en-US"/>
        </a:p>
      </dgm:t>
    </dgm:pt>
    <dgm:pt modelId="{ADA86669-CB80-4437-AA2A-D953CB77809B}">
      <dgm:prSet phldrT="[Testo]"/>
      <dgm:spPr/>
      <dgm:t>
        <a:bodyPr/>
        <a:lstStyle/>
        <a:p>
          <a:r>
            <a:rPr lang="it-IT" dirty="0" smtClean="0"/>
            <a:t>Perdita inattesa</a:t>
          </a:r>
          <a:endParaRPr lang="en-US" dirty="0"/>
        </a:p>
      </dgm:t>
    </dgm:pt>
    <dgm:pt modelId="{FEE6E279-EF41-4901-BE8B-E9FE65976CFE}" type="parTrans" cxnId="{D8377638-6DCB-4E64-8373-3751C18ED403}">
      <dgm:prSet/>
      <dgm:spPr/>
      <dgm:t>
        <a:bodyPr/>
        <a:lstStyle/>
        <a:p>
          <a:endParaRPr lang="en-US"/>
        </a:p>
      </dgm:t>
    </dgm:pt>
    <dgm:pt modelId="{45CDEAF5-285E-48C9-B367-877E7E0252B4}" type="sibTrans" cxnId="{D8377638-6DCB-4E64-8373-3751C18ED403}">
      <dgm:prSet/>
      <dgm:spPr/>
      <dgm:t>
        <a:bodyPr/>
        <a:lstStyle/>
        <a:p>
          <a:endParaRPr lang="en-US"/>
        </a:p>
      </dgm:t>
    </dgm:pt>
    <dgm:pt modelId="{8F71E7EE-8E39-4C93-BBBE-2702D36EC2A5}">
      <dgm:prSet phldrT="[Testo]"/>
      <dgm:spPr/>
      <dgm:t>
        <a:bodyPr/>
        <a:lstStyle/>
        <a:p>
          <a:r>
            <a:rPr lang="it-IT" dirty="0" smtClean="0"/>
            <a:t>Variabilità potenziale della perdita effettiva rispetto al livello atteso</a:t>
          </a:r>
          <a:endParaRPr lang="en-US" dirty="0"/>
        </a:p>
      </dgm:t>
    </dgm:pt>
    <dgm:pt modelId="{B8C8D69C-5BF8-4C38-A8B6-996992B9D2D9}" type="parTrans" cxnId="{14E75B2E-CB21-4448-ADA3-03F393D7545A}">
      <dgm:prSet/>
      <dgm:spPr/>
      <dgm:t>
        <a:bodyPr/>
        <a:lstStyle/>
        <a:p>
          <a:endParaRPr lang="en-US"/>
        </a:p>
      </dgm:t>
    </dgm:pt>
    <dgm:pt modelId="{4EBFED15-08AE-452B-B316-7BE3F43A37C1}" type="sibTrans" cxnId="{14E75B2E-CB21-4448-ADA3-03F393D7545A}">
      <dgm:prSet/>
      <dgm:spPr/>
      <dgm:t>
        <a:bodyPr/>
        <a:lstStyle/>
        <a:p>
          <a:endParaRPr lang="en-US"/>
        </a:p>
      </dgm:t>
    </dgm:pt>
    <dgm:pt modelId="{00B1A212-47C5-40C2-B4DD-D6167474E966}">
      <dgm:prSet phldrT="[Testo]"/>
      <dgm:spPr/>
      <dgm:t>
        <a:bodyPr/>
        <a:lstStyle/>
        <a:p>
          <a:r>
            <a:rPr lang="it-IT" dirty="0" smtClean="0"/>
            <a:t>Coperta con capitale proprio</a:t>
          </a:r>
          <a:endParaRPr lang="en-US" dirty="0"/>
        </a:p>
      </dgm:t>
    </dgm:pt>
    <dgm:pt modelId="{D741F6C3-338A-479B-A69F-44EBC9742E03}" type="parTrans" cxnId="{A236583A-4D38-4B87-ACC5-06110DB32438}">
      <dgm:prSet/>
      <dgm:spPr/>
      <dgm:t>
        <a:bodyPr/>
        <a:lstStyle/>
        <a:p>
          <a:endParaRPr lang="en-US"/>
        </a:p>
      </dgm:t>
    </dgm:pt>
    <dgm:pt modelId="{F420374F-0BDE-4574-90DA-3C88DC33C16F}" type="sibTrans" cxnId="{A236583A-4D38-4B87-ACC5-06110DB32438}">
      <dgm:prSet/>
      <dgm:spPr/>
      <dgm:t>
        <a:bodyPr/>
        <a:lstStyle/>
        <a:p>
          <a:endParaRPr lang="en-US"/>
        </a:p>
      </dgm:t>
    </dgm:pt>
    <dgm:pt modelId="{1873589F-419E-483C-996E-E5C0615829D5}" type="pres">
      <dgm:prSet presAssocID="{D7F366C5-A190-49FB-BDD7-DFA647AEA40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1E9A7CA-A246-41D0-9460-47B4F8555AB9}" type="pres">
      <dgm:prSet presAssocID="{AB972F71-6ED6-42BB-BFDE-7EABA3802643}" presName="linNode" presStyleCnt="0"/>
      <dgm:spPr/>
    </dgm:pt>
    <dgm:pt modelId="{BB455D0B-DD56-422C-9AEF-1EFA856AC101}" type="pres">
      <dgm:prSet presAssocID="{AB972F71-6ED6-42BB-BFDE-7EABA380264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10BC67-C07A-4C9E-83EC-D53B142889AE}" type="pres">
      <dgm:prSet presAssocID="{AB972F71-6ED6-42BB-BFDE-7EABA380264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6D213-BFCA-4D90-8064-AB283C32E220}" type="pres">
      <dgm:prSet presAssocID="{B69AC399-BF9A-45F6-92A0-CF30F9FDE6D9}" presName="spacing" presStyleCnt="0"/>
      <dgm:spPr/>
    </dgm:pt>
    <dgm:pt modelId="{FFD81153-3B3B-447E-BC80-E15169A23089}" type="pres">
      <dgm:prSet presAssocID="{ADA86669-CB80-4437-AA2A-D953CB77809B}" presName="linNode" presStyleCnt="0"/>
      <dgm:spPr/>
    </dgm:pt>
    <dgm:pt modelId="{F92E5C28-8B99-4190-9196-F6636B549345}" type="pres">
      <dgm:prSet presAssocID="{ADA86669-CB80-4437-AA2A-D953CB77809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69843C-B0CB-4DD6-A746-78BFCC052D5E}" type="pres">
      <dgm:prSet presAssocID="{ADA86669-CB80-4437-AA2A-D953CB77809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55DDE0-734F-4CA3-91FC-5BE2FD8B15A3}" type="presOf" srcId="{8F71E7EE-8E39-4C93-BBBE-2702D36EC2A5}" destId="{EC69843C-B0CB-4DD6-A746-78BFCC052D5E}" srcOrd="0" destOrd="0" presId="urn:microsoft.com/office/officeart/2005/8/layout/vList6"/>
    <dgm:cxn modelId="{973AC816-4CFC-4240-A087-B19F8C5E6105}" type="presOf" srcId="{00B1A212-47C5-40C2-B4DD-D6167474E966}" destId="{EC69843C-B0CB-4DD6-A746-78BFCC052D5E}" srcOrd="0" destOrd="1" presId="urn:microsoft.com/office/officeart/2005/8/layout/vList6"/>
    <dgm:cxn modelId="{B82EB43C-D22F-4812-934E-97BE9B88EEAF}" type="presOf" srcId="{AB972F71-6ED6-42BB-BFDE-7EABA3802643}" destId="{BB455D0B-DD56-422C-9AEF-1EFA856AC101}" srcOrd="0" destOrd="0" presId="urn:microsoft.com/office/officeart/2005/8/layout/vList6"/>
    <dgm:cxn modelId="{5E8E436A-4294-4BC9-BEA6-DDEF308BC9C1}" srcId="{AB972F71-6ED6-42BB-BFDE-7EABA3802643}" destId="{BFE1A932-4ADA-4BA9-86ED-5826500D59E9}" srcOrd="1" destOrd="0" parTransId="{4B48A095-9F79-4224-A35B-AC13D7608063}" sibTransId="{606118C6-FB1F-43F1-BF2E-E78EA6B7902D}"/>
    <dgm:cxn modelId="{A236583A-4D38-4B87-ACC5-06110DB32438}" srcId="{ADA86669-CB80-4437-AA2A-D953CB77809B}" destId="{00B1A212-47C5-40C2-B4DD-D6167474E966}" srcOrd="1" destOrd="0" parTransId="{D741F6C3-338A-479B-A69F-44EBC9742E03}" sibTransId="{F420374F-0BDE-4574-90DA-3C88DC33C16F}"/>
    <dgm:cxn modelId="{B5EBA3F7-C76A-4073-A532-A6EBDB5688EF}" type="presOf" srcId="{BFE1A932-4ADA-4BA9-86ED-5826500D59E9}" destId="{6010BC67-C07A-4C9E-83EC-D53B142889AE}" srcOrd="0" destOrd="1" presId="urn:microsoft.com/office/officeart/2005/8/layout/vList6"/>
    <dgm:cxn modelId="{EE95C643-3878-4740-8B53-7554485276B4}" type="presOf" srcId="{D7F366C5-A190-49FB-BDD7-DFA647AEA406}" destId="{1873589F-419E-483C-996E-E5C0615829D5}" srcOrd="0" destOrd="0" presId="urn:microsoft.com/office/officeart/2005/8/layout/vList6"/>
    <dgm:cxn modelId="{624F923B-9926-4810-BBE2-6727E0661472}" type="presOf" srcId="{43AD98BD-35FA-448B-BB31-6E3A0343E420}" destId="{6010BC67-C07A-4C9E-83EC-D53B142889AE}" srcOrd="0" destOrd="0" presId="urn:microsoft.com/office/officeart/2005/8/layout/vList6"/>
    <dgm:cxn modelId="{A9B59D88-ACDA-4430-8FD6-AB876E696DCB}" srcId="{AB972F71-6ED6-42BB-BFDE-7EABA3802643}" destId="{43AD98BD-35FA-448B-BB31-6E3A0343E420}" srcOrd="0" destOrd="0" parTransId="{522CDAF3-8130-4D21-9293-8F2D5FB935CB}" sibTransId="{945CADF1-03B7-43DD-8373-FECEB871CB82}"/>
    <dgm:cxn modelId="{10FD42A6-D85D-451F-A77A-D43CD8EDA735}" type="presOf" srcId="{ADA86669-CB80-4437-AA2A-D953CB77809B}" destId="{F92E5C28-8B99-4190-9196-F6636B549345}" srcOrd="0" destOrd="0" presId="urn:microsoft.com/office/officeart/2005/8/layout/vList6"/>
    <dgm:cxn modelId="{14E75B2E-CB21-4448-ADA3-03F393D7545A}" srcId="{ADA86669-CB80-4437-AA2A-D953CB77809B}" destId="{8F71E7EE-8E39-4C93-BBBE-2702D36EC2A5}" srcOrd="0" destOrd="0" parTransId="{B8C8D69C-5BF8-4C38-A8B6-996992B9D2D9}" sibTransId="{4EBFED15-08AE-452B-B316-7BE3F43A37C1}"/>
    <dgm:cxn modelId="{D8377638-6DCB-4E64-8373-3751C18ED403}" srcId="{D7F366C5-A190-49FB-BDD7-DFA647AEA406}" destId="{ADA86669-CB80-4437-AA2A-D953CB77809B}" srcOrd="1" destOrd="0" parTransId="{FEE6E279-EF41-4901-BE8B-E9FE65976CFE}" sibTransId="{45CDEAF5-285E-48C9-B367-877E7E0252B4}"/>
    <dgm:cxn modelId="{DB4821C0-356B-4244-B244-484041892769}" srcId="{D7F366C5-A190-49FB-BDD7-DFA647AEA406}" destId="{AB972F71-6ED6-42BB-BFDE-7EABA3802643}" srcOrd="0" destOrd="0" parTransId="{97EE5731-2C23-41D5-8896-45CDE59A6E87}" sibTransId="{B69AC399-BF9A-45F6-92A0-CF30F9FDE6D9}"/>
    <dgm:cxn modelId="{CA9DB2D6-1027-4791-A55E-3F3414F6CA89}" type="presParOf" srcId="{1873589F-419E-483C-996E-E5C0615829D5}" destId="{81E9A7CA-A246-41D0-9460-47B4F8555AB9}" srcOrd="0" destOrd="0" presId="urn:microsoft.com/office/officeart/2005/8/layout/vList6"/>
    <dgm:cxn modelId="{512D9A81-049E-468F-BC40-0A9E5ADC7204}" type="presParOf" srcId="{81E9A7CA-A246-41D0-9460-47B4F8555AB9}" destId="{BB455D0B-DD56-422C-9AEF-1EFA856AC101}" srcOrd="0" destOrd="0" presId="urn:microsoft.com/office/officeart/2005/8/layout/vList6"/>
    <dgm:cxn modelId="{4ADEB281-4969-4E8E-A15E-D26F302D7108}" type="presParOf" srcId="{81E9A7CA-A246-41D0-9460-47B4F8555AB9}" destId="{6010BC67-C07A-4C9E-83EC-D53B142889AE}" srcOrd="1" destOrd="0" presId="urn:microsoft.com/office/officeart/2005/8/layout/vList6"/>
    <dgm:cxn modelId="{0168AFF9-E1F3-4EE5-B0EB-FE1AF73BCE3A}" type="presParOf" srcId="{1873589F-419E-483C-996E-E5C0615829D5}" destId="{2B46D213-BFCA-4D90-8064-AB283C32E220}" srcOrd="1" destOrd="0" presId="urn:microsoft.com/office/officeart/2005/8/layout/vList6"/>
    <dgm:cxn modelId="{216E13A7-9559-4FEC-9C08-3E4218D8BF9B}" type="presParOf" srcId="{1873589F-419E-483C-996E-E5C0615829D5}" destId="{FFD81153-3B3B-447E-BC80-E15169A23089}" srcOrd="2" destOrd="0" presId="urn:microsoft.com/office/officeart/2005/8/layout/vList6"/>
    <dgm:cxn modelId="{4493C7D9-85B3-4E6C-8EC4-2D7A6AB21FB0}" type="presParOf" srcId="{FFD81153-3B3B-447E-BC80-E15169A23089}" destId="{F92E5C28-8B99-4190-9196-F6636B549345}" srcOrd="0" destOrd="0" presId="urn:microsoft.com/office/officeart/2005/8/layout/vList6"/>
    <dgm:cxn modelId="{63F3DF5F-16A5-4915-82A7-5E653AFF0CA3}" type="presParOf" srcId="{FFD81153-3B3B-447E-BC80-E15169A23089}" destId="{EC69843C-B0CB-4DD6-A746-78BFCC052D5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10BC67-C07A-4C9E-83EC-D53B142889AE}">
      <dsp:nvSpPr>
        <dsp:cNvPr id="0" name=""/>
        <dsp:cNvSpPr/>
      </dsp:nvSpPr>
      <dsp:spPr>
        <a:xfrm>
          <a:off x="3291839" y="558"/>
          <a:ext cx="493776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Fenomeno fisiologico ed inevitabile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Coperta attraverso opportuni fondi rischi nel passivo di stato patrimoniale</a:t>
          </a:r>
          <a:endParaRPr lang="en-US" sz="2200" kern="1200" dirty="0"/>
        </a:p>
      </dsp:txBody>
      <dsp:txXfrm>
        <a:off x="3291839" y="558"/>
        <a:ext cx="4937760" cy="2176611"/>
      </dsp:txXfrm>
    </dsp:sp>
    <dsp:sp modelId="{BB455D0B-DD56-422C-9AEF-1EFA856AC101}">
      <dsp:nvSpPr>
        <dsp:cNvPr id="0" name=""/>
        <dsp:cNvSpPr/>
      </dsp:nvSpPr>
      <dsp:spPr>
        <a:xfrm>
          <a:off x="0" y="558"/>
          <a:ext cx="3291840" cy="21766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200" kern="1200" dirty="0" smtClean="0"/>
            <a:t>Perdita attesa</a:t>
          </a:r>
          <a:endParaRPr lang="en-US" sz="5200" kern="1200" dirty="0"/>
        </a:p>
      </dsp:txBody>
      <dsp:txXfrm>
        <a:off x="0" y="558"/>
        <a:ext cx="3291840" cy="2176611"/>
      </dsp:txXfrm>
    </dsp:sp>
    <dsp:sp modelId="{EC69843C-B0CB-4DD6-A746-78BFCC052D5E}">
      <dsp:nvSpPr>
        <dsp:cNvPr id="0" name=""/>
        <dsp:cNvSpPr/>
      </dsp:nvSpPr>
      <dsp:spPr>
        <a:xfrm>
          <a:off x="3291839" y="2394830"/>
          <a:ext cx="493776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Variabilità potenziale della perdita effettiva rispetto al livello atteso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Coperta con capitale proprio</a:t>
          </a:r>
          <a:endParaRPr lang="en-US" sz="2200" kern="1200" dirty="0"/>
        </a:p>
      </dsp:txBody>
      <dsp:txXfrm>
        <a:off x="3291839" y="2394830"/>
        <a:ext cx="4937760" cy="2176611"/>
      </dsp:txXfrm>
    </dsp:sp>
    <dsp:sp modelId="{F92E5C28-8B99-4190-9196-F6636B549345}">
      <dsp:nvSpPr>
        <dsp:cNvPr id="0" name=""/>
        <dsp:cNvSpPr/>
      </dsp:nvSpPr>
      <dsp:spPr>
        <a:xfrm>
          <a:off x="0" y="2394830"/>
          <a:ext cx="3291840" cy="21766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200" kern="1200" dirty="0" smtClean="0"/>
            <a:t>Perdita inattesa</a:t>
          </a:r>
          <a:endParaRPr lang="en-US" sz="5200" kern="1200" dirty="0"/>
        </a:p>
      </dsp:txBody>
      <dsp:txXfrm>
        <a:off x="0" y="2394830"/>
        <a:ext cx="3291840" cy="2176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0.07126</cdr:x>
      <cdr:y>0.41667</cdr:y>
    </cdr:from>
    <cdr:to>
      <cdr:x>0.99874</cdr:x>
      <cdr:y>0.41667</cdr:y>
    </cdr:to>
    <cdr:cxnSp macro="">
      <cdr:nvCxnSpPr>
        <cdr:cNvPr id="3" name="Connettore 1 2"/>
        <cdr:cNvCxnSpPr/>
      </cdr:nvCxnSpPr>
      <cdr:spPr>
        <a:xfrm xmlns:a="http://schemas.openxmlformats.org/drawingml/2006/main">
          <a:off x="586408" y="1440159"/>
          <a:ext cx="7632848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0.06251</cdr:x>
      <cdr:y>0.27083</cdr:y>
    </cdr:from>
    <cdr:to>
      <cdr:x>0.99874</cdr:x>
      <cdr:y>0.27083</cdr:y>
    </cdr:to>
    <cdr:cxnSp macro="">
      <cdr:nvCxnSpPr>
        <cdr:cNvPr id="5" name="Connettore 1 4"/>
        <cdr:cNvCxnSpPr/>
      </cdr:nvCxnSpPr>
      <cdr:spPr>
        <a:xfrm xmlns:a="http://schemas.openxmlformats.org/drawingml/2006/main">
          <a:off x="514400" y="936103"/>
          <a:ext cx="7704856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DF5C2-F315-4CAC-8705-E3BE4C3A00AD}" type="datetimeFigureOut">
              <a:rPr lang="it-IT" smtClean="0"/>
              <a:pPr/>
              <a:t>18/05/2013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35CF2-59C7-4847-92CE-82F14653209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0264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5CF2-59C7-4847-92CE-82F146532096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01350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5CF2-59C7-4847-92CE-82F146532096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FB51CA9-5268-451E-B36F-53DD407B5BE5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450850" y="4005263"/>
            <a:ext cx="8242300" cy="647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2051" name="Picture 8" descr="SAA_1a_LOGO_NUOVO_2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563" y="358775"/>
            <a:ext cx="1341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Univerità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5238" y="320675"/>
            <a:ext cx="11064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2"/>
          <p:cNvSpPr txBox="1">
            <a:spLocks noChangeArrowheads="1"/>
          </p:cNvSpPr>
          <p:nvPr/>
        </p:nvSpPr>
        <p:spPr bwMode="auto">
          <a:xfrm>
            <a:off x="115888" y="2141538"/>
            <a:ext cx="88900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6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dirty="0">
                <a:solidFill>
                  <a:srgbClr val="000099"/>
                </a:solidFill>
              </a:rPr>
              <a:t>LE OPERAZIONI DI FINANZIAMENTO </a:t>
            </a:r>
            <a:r>
              <a:rPr lang="it-IT" sz="2800" dirty="0" smtClean="0">
                <a:solidFill>
                  <a:srgbClr val="000099"/>
                </a:solidFill>
              </a:rPr>
              <a:t>BANCARIO</a:t>
            </a:r>
          </a:p>
          <a:p>
            <a:pPr eaLnBrk="1" hangingPunct="1">
              <a:spcBef>
                <a:spcPct val="0"/>
              </a:spcBef>
            </a:pPr>
            <a:r>
              <a:rPr lang="it-IT" sz="2800" i="1" dirty="0" smtClean="0">
                <a:solidFill>
                  <a:srgbClr val="000099"/>
                </a:solidFill>
              </a:rPr>
              <a:t>Il </a:t>
            </a:r>
            <a:r>
              <a:rPr lang="it-IT" sz="2800" i="1" dirty="0" err="1" smtClean="0">
                <a:solidFill>
                  <a:srgbClr val="000099"/>
                </a:solidFill>
              </a:rPr>
              <a:t>pricing</a:t>
            </a:r>
            <a:r>
              <a:rPr lang="it-IT" sz="2800" i="1" dirty="0" smtClean="0">
                <a:solidFill>
                  <a:srgbClr val="000099"/>
                </a:solidFill>
              </a:rPr>
              <a:t> dei prestiti</a:t>
            </a: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it-IT" sz="2000" dirty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</a:t>
            </a:r>
            <a:r>
              <a:rPr lang="it-IT" sz="2000" dirty="0">
                <a:solidFill>
                  <a:schemeClr val="tx1"/>
                </a:solidFill>
                <a:cs typeface="Arial" charset="0"/>
              </a:rPr>
              <a:t>Paola De </a:t>
            </a:r>
            <a:r>
              <a:rPr lang="it-IT" sz="2000" dirty="0" err="1" smtClean="0">
                <a:solidFill>
                  <a:schemeClr val="tx1"/>
                </a:solidFill>
                <a:cs typeface="Arial" charset="0"/>
              </a:rPr>
              <a:t>Vincentiis</a:t>
            </a: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Eleonora Isaia</a:t>
            </a:r>
            <a:endParaRPr lang="it-IT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6330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 la stima della LGD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>
                  <a:buNone/>
                </a:pPr>
                <a:endParaRPr lang="it-IT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𝑅𝑅</m:t>
                    </m:r>
                    <m:r>
                      <a:rPr lang="it-IT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/>
                          </a:rPr>
                          <m:t>750.000−50.000</m:t>
                        </m:r>
                      </m:num>
                      <m:den>
                        <m:f>
                          <m:fPr>
                            <m:ctrlPr>
                              <a:rPr lang="it-IT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smtClean="0">
                                        <a:latin typeface="Cambria Math"/>
                                      </a:rPr>
                                      <m:t>1+0,015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it-IT" b="0" i="1" smtClean="0"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</m:num>
                          <m:den>
                            <m:r>
                              <a:rPr lang="it-IT" b="0" i="1" smtClean="0">
                                <a:latin typeface="Cambria Math"/>
                              </a:rPr>
                              <m:t>1.000.000</m:t>
                            </m:r>
                          </m:den>
                        </m:f>
                      </m:den>
                    </m:f>
                    <m:r>
                      <a:rPr lang="it-IT" b="0" i="0" smtClean="0">
                        <a:latin typeface="Cambria Math"/>
                      </a:rPr>
                      <m:t>=65,95%</m:t>
                    </m:r>
                  </m:oMath>
                </a14:m>
                <a:endParaRPr lang="it-IT" b="0" dirty="0" smtClean="0"/>
              </a:p>
              <a:p>
                <a:pPr marL="64008" indent="0">
                  <a:buNone/>
                </a:pPr>
                <a:endParaRPr lang="it-IT" b="0" dirty="0" smtClean="0"/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𝐿𝐺𝐷</m:t>
                    </m:r>
                    <m:r>
                      <a:rPr lang="it-IT" b="0" i="1" smtClean="0">
                        <a:latin typeface="Cambria Math"/>
                      </a:rPr>
                      <m:t>=1−0,6595=34,05%</m:t>
                    </m:r>
                  </m:oMath>
                </a14:m>
                <a:endParaRPr lang="it-IT" b="0" dirty="0" smtClean="0"/>
              </a:p>
              <a:p>
                <a:endParaRPr lang="it-IT" dirty="0" smtClean="0"/>
              </a:p>
              <a:p>
                <a:pPr marL="64008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6406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13848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sz="3100" dirty="0" smtClean="0"/>
              <a:t>La banca, sulla base dell’esperienza storica del proprio portafoglio crediti, procede a stimare il tasso di recupero atteso  per categorie omogenee di prestiti.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Problema: ristrettezza fisiologica del data base disponibile.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Conseguenza: impossibilità di tenere in considerazione tutte le potenziali variabili esplicative.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Problema aggravato in caso di banche di dimensione medio-piccola.</a:t>
            </a:r>
          </a:p>
        </p:txBody>
      </p:sp>
    </p:spTree>
    <p:extLst>
      <p:ext uri="{BB962C8B-B14F-4D97-AF65-F5344CB8AC3E}">
        <p14:creationId xmlns:p14="http://schemas.microsoft.com/office/powerpoint/2010/main" xmlns="" val="392289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</a:t>
            </a:r>
            <a:endParaRPr lang="en-US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9295772"/>
              </p:ext>
            </p:extLst>
          </p:nvPr>
        </p:nvGraphicFramePr>
        <p:xfrm>
          <a:off x="946736" y="1988840"/>
          <a:ext cx="7056784" cy="25293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1357"/>
                <a:gridCol w="1683019"/>
                <a:gridCol w="1139694"/>
                <a:gridCol w="1411357"/>
                <a:gridCol w="1411357"/>
              </a:tblGrid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Tipologia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% Recupero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Tempo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Costi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RR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70,52%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90%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61,70%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80%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50,93%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70%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44,92%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36,20%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31,34%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971600" y="508518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Note: </a:t>
            </a:r>
            <a:endParaRPr lang="en-US" dirty="0"/>
          </a:p>
          <a:p>
            <a:r>
              <a:rPr lang="it-IT" dirty="0"/>
              <a:t>Tasso di attualizzazione: 5%</a:t>
            </a:r>
            <a:endParaRPr lang="en-US" dirty="0"/>
          </a:p>
          <a:p>
            <a:r>
              <a:rPr lang="it-IT" dirty="0"/>
              <a:t>Tipologia: 1 = crediti assistiti da garanzia verso controparti residenti nel Nord-Italia, 2 = 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11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b="1" dirty="0"/>
              <a:t>MODELLI DI TIPO STATISTICO-QUANTITATIVO  </a:t>
            </a:r>
            <a:r>
              <a:rPr lang="it-IT" dirty="0"/>
              <a:t>(SCORING)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r>
              <a:rPr lang="it-IT" b="1" dirty="0"/>
              <a:t>METODI DI TIPO QUALI-QUANTITATIVO </a:t>
            </a:r>
            <a:r>
              <a:rPr lang="it-IT" dirty="0"/>
              <a:t>(RATING</a:t>
            </a:r>
            <a:r>
              <a:rPr lang="it-IT" dirty="0" smtClean="0"/>
              <a:t>)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r>
              <a:rPr lang="it-IT" b="1" dirty="0"/>
              <a:t>MODELLI FONDATI SULL’UTILIZZO DI DATI DI </a:t>
            </a:r>
            <a:r>
              <a:rPr lang="it-IT" b="1" dirty="0" smtClean="0"/>
              <a:t>MERCATO</a:t>
            </a:r>
            <a:endParaRPr lang="en-US" dirty="0"/>
          </a:p>
          <a:p>
            <a:pPr lvl="2"/>
            <a:r>
              <a:rPr lang="it-IT" dirty="0"/>
              <a:t>Esempio: metodi basati sui </a:t>
            </a:r>
            <a:r>
              <a:rPr lang="it-IT" i="1" dirty="0"/>
              <a:t>corporate bonds </a:t>
            </a:r>
            <a:r>
              <a:rPr lang="it-IT" i="1" dirty="0" err="1"/>
              <a:t>spreads</a:t>
            </a:r>
            <a:endParaRPr lang="en-US" dirty="0"/>
          </a:p>
          <a:p>
            <a:pPr lvl="2"/>
            <a:r>
              <a:rPr lang="it-IT" dirty="0"/>
              <a:t>Esempio: </a:t>
            </a:r>
            <a:r>
              <a:rPr lang="it-IT" dirty="0" smtClean="0"/>
              <a:t>metodi basati sull’osservazione del livello e della volatilità delle quotazioni azionari (modelli alla </a:t>
            </a:r>
            <a:r>
              <a:rPr lang="it-IT" dirty="0" err="1" smtClean="0"/>
              <a:t>Merton</a:t>
            </a:r>
            <a:r>
              <a:rPr lang="it-IT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29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Esercizio: </a:t>
            </a:r>
            <a:br>
              <a:rPr lang="it-IT" dirty="0" smtClean="0"/>
            </a:br>
            <a:r>
              <a:rPr lang="it-IT" sz="2700" dirty="0" smtClean="0"/>
              <a:t>Calcolare la perdita attesa (EL) e il tasso di perdita attesa (ELR) dei seguenti 2 prestiti</a:t>
            </a:r>
            <a:endParaRPr lang="en-US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7544" y="1988841"/>
            <a:ext cx="4038600" cy="4176464"/>
          </a:xfrm>
        </p:spPr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Prestito 1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corrente</a:t>
            </a:r>
            <a:endParaRPr lang="en-US" dirty="0" smtClean="0"/>
          </a:p>
          <a:p>
            <a:r>
              <a:rPr lang="it-IT" dirty="0" smtClean="0"/>
              <a:t>Ammontare massimo prelevabile: 75.000 euro</a:t>
            </a:r>
          </a:p>
          <a:p>
            <a:r>
              <a:rPr lang="it-IT" dirty="0" smtClean="0"/>
              <a:t>Ammontare attualmente utilizzato: 40.000 euro</a:t>
            </a:r>
          </a:p>
          <a:p>
            <a:r>
              <a:rPr lang="it-IT" dirty="0" smtClean="0"/>
              <a:t>UGD: 80%</a:t>
            </a:r>
          </a:p>
          <a:p>
            <a:r>
              <a:rPr lang="it-IT" dirty="0" smtClean="0"/>
              <a:t>PD: 1,8%</a:t>
            </a:r>
          </a:p>
          <a:p>
            <a:r>
              <a:rPr lang="it-IT" dirty="0" smtClean="0"/>
              <a:t>Ammontare stimato recuperabile in caso di default: 20% dell’EAD</a:t>
            </a:r>
          </a:p>
          <a:p>
            <a:r>
              <a:rPr lang="it-IT" dirty="0" smtClean="0"/>
              <a:t>Tempo necessario per il recupero: 5 anni</a:t>
            </a:r>
          </a:p>
          <a:p>
            <a:r>
              <a:rPr lang="it-IT" dirty="0" smtClean="0"/>
              <a:t>Costi del recupero: 5% dell’EAD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4008" y="1988841"/>
            <a:ext cx="4038600" cy="3744416"/>
          </a:xfrm>
        </p:spPr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Prestito 2: Prestito ipotecario</a:t>
            </a:r>
            <a:endParaRPr lang="it-IT" dirty="0" smtClean="0"/>
          </a:p>
          <a:p>
            <a:r>
              <a:rPr lang="it-IT" dirty="0" smtClean="0"/>
              <a:t>Ammontare del prestito: 200.000 euro</a:t>
            </a:r>
          </a:p>
          <a:p>
            <a:r>
              <a:rPr lang="it-IT" dirty="0" smtClean="0"/>
              <a:t>Debito residuo: 180.000 euro</a:t>
            </a:r>
          </a:p>
          <a:p>
            <a:r>
              <a:rPr lang="it-IT" dirty="0" smtClean="0"/>
              <a:t>PD: 2,5%</a:t>
            </a:r>
          </a:p>
          <a:p>
            <a:r>
              <a:rPr lang="it-IT" dirty="0"/>
              <a:t>Ammontare stimato recuperabile in caso di default: </a:t>
            </a:r>
            <a:r>
              <a:rPr lang="it-IT" dirty="0" smtClean="0"/>
              <a:t>95% </a:t>
            </a:r>
            <a:r>
              <a:rPr lang="it-IT" dirty="0"/>
              <a:t>dell’EAD</a:t>
            </a:r>
          </a:p>
          <a:p>
            <a:r>
              <a:rPr lang="it-IT" dirty="0"/>
              <a:t>Tempo necessario per il recupero: </a:t>
            </a:r>
            <a:r>
              <a:rPr lang="it-IT" dirty="0" smtClean="0"/>
              <a:t>4 </a:t>
            </a:r>
            <a:r>
              <a:rPr lang="it-IT" dirty="0"/>
              <a:t>anni</a:t>
            </a:r>
          </a:p>
          <a:p>
            <a:r>
              <a:rPr lang="it-IT" dirty="0"/>
              <a:t>Costi del recupero: </a:t>
            </a:r>
            <a:r>
              <a:rPr lang="it-IT" dirty="0" smtClean="0"/>
              <a:t>7% </a:t>
            </a:r>
            <a:r>
              <a:rPr lang="it-IT" dirty="0"/>
              <a:t>dell’EAD</a:t>
            </a:r>
          </a:p>
          <a:p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63093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Tasso attualizzazione </a:t>
            </a:r>
            <a:r>
              <a:rPr lang="it-IT" dirty="0" err="1" smtClean="0"/>
              <a:t>risk</a:t>
            </a:r>
            <a:r>
              <a:rPr lang="it-IT" dirty="0" smtClean="0"/>
              <a:t> free: 1%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71733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stima del capitale economico a copertura della perdita inattesa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 smtClean="0"/>
              <a:t>La perdita attesa rappresenta la media della distribuzione delle perdite.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Tale distribuzione presenta però una variabilità intorno al valor medio.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E’ possibile identificare un livello di perdita massima potenziale con un dato livello di probabilità.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b="1" dirty="0" smtClean="0"/>
              <a:t>Perdita inattesa = Perdita massima potenziale – perdita attesa</a:t>
            </a:r>
          </a:p>
          <a:p>
            <a:pPr algn="just"/>
            <a:endParaRPr lang="it-IT" b="1" dirty="0"/>
          </a:p>
          <a:p>
            <a:pPr algn="just"/>
            <a:r>
              <a:rPr lang="it-IT" b="1" dirty="0" smtClean="0"/>
              <a:t>La perdita inattesa rappresenta la trasposizione in ambito rischio creditizio del concetto di </a:t>
            </a:r>
            <a:r>
              <a:rPr lang="it-IT" b="1" dirty="0" err="1" smtClean="0"/>
              <a:t>value-at-risk</a:t>
            </a:r>
            <a:r>
              <a:rPr lang="it-IT" b="1" dirty="0" smtClean="0"/>
              <a:t> (</a:t>
            </a:r>
            <a:r>
              <a:rPr lang="it-IT" b="1" dirty="0" err="1" smtClean="0"/>
              <a:t>Var</a:t>
            </a:r>
            <a:r>
              <a:rPr lang="it-IT" b="1" dirty="0" smtClean="0"/>
              <a:t>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9651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Perdita attesa e perdita inattesa</a:t>
            </a:r>
            <a:endParaRPr lang="en-US" sz="3200" dirty="0"/>
          </a:p>
        </p:txBody>
      </p:sp>
      <p:graphicFrame>
        <p:nvGraphicFramePr>
          <p:cNvPr id="4" name="Segnaposto contenut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5566618"/>
              </p:ext>
            </p:extLst>
          </p:nvPr>
        </p:nvGraphicFramePr>
        <p:xfrm>
          <a:off x="457200" y="1556793"/>
          <a:ext cx="822960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83568" y="522920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Linea fucsia: perdita attesa = 3,49%</a:t>
            </a:r>
          </a:p>
          <a:p>
            <a:r>
              <a:rPr lang="it-IT" dirty="0" smtClean="0"/>
              <a:t>Linea nera: massima perdita potenziale con livello di confidenza 90% = 4,50%</a:t>
            </a:r>
          </a:p>
          <a:p>
            <a:r>
              <a:rPr lang="it-IT" dirty="0" smtClean="0"/>
              <a:t>Perdita inattesa = </a:t>
            </a:r>
            <a:r>
              <a:rPr lang="it-IT" dirty="0" err="1" smtClean="0"/>
              <a:t>Max</a:t>
            </a:r>
            <a:r>
              <a:rPr lang="it-IT" dirty="0" smtClean="0"/>
              <a:t> perdita potenziale – perdita attesa = 4,50% - 3,49% = 1,01%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5010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Proviamo a fare un </a:t>
            </a:r>
            <a:r>
              <a:rPr lang="it-IT" sz="3200" dirty="0" err="1" smtClean="0"/>
              <a:t>pricing</a:t>
            </a:r>
            <a:r>
              <a:rPr lang="it-IT" sz="3200" dirty="0" smtClean="0"/>
              <a:t> in maniera intuitiva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50448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Prestito ipotecario a 20 anni</a:t>
            </a:r>
          </a:p>
          <a:p>
            <a:r>
              <a:rPr lang="it-IT" dirty="0" smtClean="0"/>
              <a:t>Importo erogato: 250.000 euro</a:t>
            </a:r>
          </a:p>
          <a:p>
            <a:r>
              <a:rPr lang="it-IT" dirty="0" smtClean="0"/>
              <a:t>Costo di </a:t>
            </a:r>
            <a:r>
              <a:rPr lang="it-IT" dirty="0" err="1" smtClean="0"/>
              <a:t>funding</a:t>
            </a:r>
            <a:r>
              <a:rPr lang="it-IT" dirty="0" smtClean="0"/>
              <a:t> per la banca: 4% annuo</a:t>
            </a:r>
          </a:p>
          <a:p>
            <a:r>
              <a:rPr lang="it-IT" dirty="0" smtClean="0"/>
              <a:t>Costi operativi: 0,3% annuo dell’importo erogato</a:t>
            </a:r>
          </a:p>
          <a:p>
            <a:r>
              <a:rPr lang="it-IT" dirty="0" smtClean="0"/>
              <a:t>Classe di rating: B</a:t>
            </a:r>
          </a:p>
          <a:p>
            <a:r>
              <a:rPr lang="it-IT" dirty="0" smtClean="0"/>
              <a:t>Probabilità di default: 1,5% su base annua</a:t>
            </a:r>
          </a:p>
          <a:p>
            <a:r>
              <a:rPr lang="it-IT" dirty="0" smtClean="0"/>
              <a:t>RR: 95%</a:t>
            </a:r>
          </a:p>
          <a:p>
            <a:r>
              <a:rPr lang="it-IT" dirty="0" smtClean="0"/>
              <a:t>Perdita inattesa: 3% su base annua</a:t>
            </a:r>
          </a:p>
          <a:p>
            <a:r>
              <a:rPr lang="it-IT" dirty="0" err="1" smtClean="0"/>
              <a:t>Roe</a:t>
            </a:r>
            <a:r>
              <a:rPr lang="it-IT" dirty="0" smtClean="0"/>
              <a:t> desiderato dagli azionisti: 10% su base annua</a:t>
            </a:r>
          </a:p>
          <a:p>
            <a:r>
              <a:rPr lang="it-IT" dirty="0" smtClean="0"/>
              <a:t>Tasso </a:t>
            </a:r>
            <a:r>
              <a:rPr lang="it-IT" dirty="0" err="1" smtClean="0"/>
              <a:t>risk</a:t>
            </a:r>
            <a:r>
              <a:rPr lang="it-IT" dirty="0" smtClean="0"/>
              <a:t> free = 2% su base annua</a:t>
            </a:r>
          </a:p>
        </p:txBody>
      </p:sp>
    </p:spTree>
    <p:extLst>
      <p:ext uri="{BB962C8B-B14F-4D97-AF65-F5344CB8AC3E}">
        <p14:creationId xmlns:p14="http://schemas.microsoft.com/office/powerpoint/2010/main" xmlns="" val="389349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Proviamo a fare un </a:t>
            </a:r>
            <a:r>
              <a:rPr lang="it-IT" sz="3200" dirty="0" err="1" smtClean="0"/>
              <a:t>pricing</a:t>
            </a:r>
            <a:r>
              <a:rPr lang="it-IT" sz="3200" dirty="0" smtClean="0"/>
              <a:t> in maniera intuitiva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dirty="0" smtClean="0"/>
                  <a:t>Costo di </a:t>
                </a:r>
                <a:r>
                  <a:rPr lang="it-IT" i="1" dirty="0" err="1" smtClean="0"/>
                  <a:t>funding</a:t>
                </a:r>
                <a:r>
                  <a:rPr lang="it-IT" dirty="0" smtClean="0"/>
                  <a:t> = 10.000 euro annui</a:t>
                </a:r>
              </a:p>
              <a:p>
                <a:r>
                  <a:rPr lang="it-IT" dirty="0" smtClean="0"/>
                  <a:t>Costi operativi: 750 euro annui</a:t>
                </a:r>
              </a:p>
              <a:p>
                <a:r>
                  <a:rPr lang="it-IT" dirty="0" smtClean="0"/>
                  <a:t>Perdita attesa = 187,50 euro annui</a:t>
                </a:r>
              </a:p>
              <a:p>
                <a:r>
                  <a:rPr lang="it-IT" dirty="0" smtClean="0"/>
                  <a:t>Remunerazione per gli azionisti = 7.500 x (10% -2%) = 600 euro annui</a:t>
                </a:r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10.000+750+187,50+600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250.000−187,50</m:t>
                          </m:r>
                        </m:den>
                      </m:f>
                      <m:r>
                        <a:rPr lang="it-IT" sz="280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it-IT" sz="2800" b="0" i="1" smtClean="0">
                          <a:latin typeface="Cambria Math"/>
                          <a:ea typeface="Cambria Math"/>
                        </a:rPr>
                        <m:t>0,0462=4,62%</m:t>
                      </m:r>
                    </m:oMath>
                  </m:oMathPara>
                </a14:m>
                <a:endParaRPr lang="it-IT" sz="2800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t="-17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9024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Il montante atteso del prestito deve coprire il costo di approvvigionamento fondi  e tutti gli altri costi sostenuti dalla banca, ivi compresa una congrua remunerazione per gli azionisti in relazione alla quota di patrimonio «assorbita».</a:t>
            </a:r>
          </a:p>
          <a:p>
            <a:pPr marL="64008" indent="0">
              <a:buNone/>
            </a:pPr>
            <a:endParaRPr lang="it-IT" dirty="0" smtClean="0"/>
          </a:p>
          <a:p>
            <a:r>
              <a:rPr lang="it-IT" dirty="0" smtClean="0"/>
              <a:t>Determinazione del montante atteso</a:t>
            </a:r>
          </a:p>
          <a:p>
            <a:endParaRPr lang="it-IT" dirty="0" smtClean="0"/>
          </a:p>
          <a:p>
            <a:pPr lvl="1"/>
            <a:r>
              <a:rPr lang="it-IT" dirty="0" smtClean="0"/>
              <a:t>Scenario 1 = Il debitore non è insolvente</a:t>
            </a:r>
          </a:p>
          <a:p>
            <a:pPr marL="877824" lvl="2" indent="0">
              <a:buNone/>
            </a:pPr>
            <a:r>
              <a:rPr lang="it-IT" dirty="0" smtClean="0"/>
              <a:t>Montante = C x (1+r)</a:t>
            </a:r>
          </a:p>
          <a:p>
            <a:pPr marL="877824" lvl="2" indent="0">
              <a:buNone/>
            </a:pPr>
            <a:r>
              <a:rPr lang="it-IT" dirty="0" smtClean="0"/>
              <a:t>Probabilità = 1- </a:t>
            </a:r>
            <a:r>
              <a:rPr lang="it-IT" dirty="0" err="1" smtClean="0"/>
              <a:t>pd</a:t>
            </a:r>
            <a:endParaRPr lang="it-IT" dirty="0"/>
          </a:p>
          <a:p>
            <a:pPr marL="877824" lvl="2" indent="0">
              <a:buNone/>
            </a:pPr>
            <a:endParaRPr lang="it-IT" dirty="0" smtClean="0"/>
          </a:p>
          <a:p>
            <a:pPr lvl="1"/>
            <a:r>
              <a:rPr lang="it-IT" dirty="0" smtClean="0"/>
              <a:t>Scenario 2 = Il debitore è insolvente</a:t>
            </a:r>
          </a:p>
          <a:p>
            <a:pPr marL="537210" lvl="1" indent="0">
              <a:buNone/>
            </a:pPr>
            <a:r>
              <a:rPr lang="it-IT" dirty="0" smtClean="0"/>
              <a:t>	Montante = C x RR x (1+r)</a:t>
            </a:r>
          </a:p>
          <a:p>
            <a:pPr marL="537210" lvl="1" indent="0">
              <a:buNone/>
            </a:pPr>
            <a:r>
              <a:rPr lang="it-IT" dirty="0" smtClean="0"/>
              <a:t>	Probabilità = </a:t>
            </a:r>
            <a:r>
              <a:rPr lang="it-IT" dirty="0" err="1" smtClean="0"/>
              <a:t>pd</a:t>
            </a:r>
            <a:endParaRPr lang="it-IT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61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Alcuni concetti preliminari sul rischio di credito</a:t>
            </a:r>
            <a:endParaRPr lang="en-US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4637083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4205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Costi da coprire</a:t>
            </a:r>
          </a:p>
          <a:p>
            <a:pPr lvl="1"/>
            <a:r>
              <a:rPr lang="it-IT" dirty="0" err="1" smtClean="0"/>
              <a:t>Funding</a:t>
            </a:r>
            <a:r>
              <a:rPr lang="it-IT" dirty="0" smtClean="0"/>
              <a:t> = C x i</a:t>
            </a:r>
          </a:p>
          <a:p>
            <a:pPr lvl="1"/>
            <a:r>
              <a:rPr lang="it-IT" dirty="0" smtClean="0"/>
              <a:t>Costi operativi = C x Co</a:t>
            </a:r>
          </a:p>
          <a:p>
            <a:pPr lvl="1"/>
            <a:r>
              <a:rPr lang="it-IT" dirty="0" smtClean="0"/>
              <a:t>Remunerazione azionisti = C x Perdita inattesa x (</a:t>
            </a:r>
            <a:r>
              <a:rPr lang="it-IT" dirty="0" err="1" smtClean="0"/>
              <a:t>Roe</a:t>
            </a:r>
            <a:r>
              <a:rPr lang="it-IT" dirty="0" smtClean="0"/>
              <a:t> – </a:t>
            </a:r>
            <a:r>
              <a:rPr lang="it-IT" dirty="0" err="1" smtClean="0"/>
              <a:t>i</a:t>
            </a:r>
            <a:r>
              <a:rPr lang="it-IT" sz="1600" dirty="0" err="1" smtClean="0"/>
              <a:t>rf</a:t>
            </a:r>
            <a:r>
              <a:rPr lang="it-IT" dirty="0" smtClean="0"/>
              <a:t>)</a:t>
            </a:r>
          </a:p>
          <a:p>
            <a:pPr marL="537210" lvl="1" indent="0">
              <a:buNone/>
            </a:pPr>
            <a:endParaRPr lang="it-IT" dirty="0"/>
          </a:p>
          <a:p>
            <a:pPr marL="537210" lvl="1" indent="0">
              <a:buNone/>
            </a:pPr>
            <a:r>
              <a:rPr lang="it-IT" dirty="0" smtClean="0"/>
              <a:t>Dove:</a:t>
            </a:r>
          </a:p>
          <a:p>
            <a:pPr marL="537210" lvl="1" indent="0">
              <a:buNone/>
            </a:pPr>
            <a:r>
              <a:rPr lang="it-IT" dirty="0" smtClean="0"/>
              <a:t>C = capitale erogato; </a:t>
            </a:r>
          </a:p>
          <a:p>
            <a:pPr marL="537210" lvl="1" indent="0">
              <a:buNone/>
            </a:pPr>
            <a:r>
              <a:rPr lang="it-IT" dirty="0" smtClean="0"/>
              <a:t>r = tasso praticato al cliente; </a:t>
            </a:r>
          </a:p>
          <a:p>
            <a:pPr marL="537210" lvl="1" indent="0">
              <a:buNone/>
            </a:pPr>
            <a:r>
              <a:rPr lang="it-IT" dirty="0" smtClean="0"/>
              <a:t>RR = tasso di recupero in caso di insolvenza;</a:t>
            </a:r>
            <a:r>
              <a:rPr lang="it-IT" dirty="0"/>
              <a:t> </a:t>
            </a:r>
            <a:endParaRPr lang="it-IT" dirty="0" smtClean="0"/>
          </a:p>
          <a:p>
            <a:pPr marL="537210" lvl="1" indent="0">
              <a:buNone/>
            </a:pPr>
            <a:r>
              <a:rPr lang="it-IT" dirty="0" smtClean="0"/>
              <a:t>i = costo di </a:t>
            </a:r>
            <a:r>
              <a:rPr lang="it-IT" i="1" dirty="0" err="1" smtClean="0"/>
              <a:t>funding</a:t>
            </a:r>
            <a:r>
              <a:rPr lang="it-IT" dirty="0" smtClean="0"/>
              <a:t> per la banca; </a:t>
            </a:r>
          </a:p>
          <a:p>
            <a:pPr marL="537210" lvl="1" indent="0">
              <a:buNone/>
            </a:pPr>
            <a:r>
              <a:rPr lang="it-IT" dirty="0" smtClean="0"/>
              <a:t>Co = costi operativi espressi in % del capitale erogato; </a:t>
            </a:r>
          </a:p>
          <a:p>
            <a:pPr marL="537210" lvl="1" indent="0">
              <a:buNone/>
            </a:pPr>
            <a:r>
              <a:rPr lang="it-IT" dirty="0" smtClean="0"/>
              <a:t>UL = perdita inattesa espressa in % dell’ammontare erogato; </a:t>
            </a:r>
          </a:p>
          <a:p>
            <a:pPr marL="537210" lvl="1" indent="0">
              <a:buNone/>
            </a:pPr>
            <a:r>
              <a:rPr lang="it-IT" dirty="0" err="1" smtClean="0"/>
              <a:t>Roe</a:t>
            </a:r>
            <a:r>
              <a:rPr lang="it-IT" dirty="0" smtClean="0"/>
              <a:t> = remunerazione desiderata dagli azionisti;</a:t>
            </a:r>
          </a:p>
          <a:p>
            <a:pPr marL="537210" lvl="1" indent="0">
              <a:buNone/>
            </a:pPr>
            <a:r>
              <a:rPr lang="it-IT" dirty="0" err="1" smtClean="0"/>
              <a:t>i</a:t>
            </a:r>
            <a:r>
              <a:rPr lang="it-IT" sz="2000" dirty="0" err="1" smtClean="0"/>
              <a:t>rf</a:t>
            </a:r>
            <a:r>
              <a:rPr lang="it-IT" dirty="0" smtClean="0"/>
              <a:t> = tasso di remunerazione </a:t>
            </a:r>
            <a:r>
              <a:rPr lang="it-IT" dirty="0" err="1" smtClean="0"/>
              <a:t>risk</a:t>
            </a:r>
            <a:r>
              <a:rPr lang="it-IT" dirty="0" smtClean="0"/>
              <a:t> free ottenibili investendo il patrimonio della banca.</a:t>
            </a:r>
          </a:p>
        </p:txBody>
      </p:sp>
    </p:spTree>
    <p:extLst>
      <p:ext uri="{BB962C8B-B14F-4D97-AF65-F5344CB8AC3E}">
        <p14:creationId xmlns:p14="http://schemas.microsoft.com/office/powerpoint/2010/main" xmlns="" val="65201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>
                  <a:buNone/>
                </a:pPr>
                <a:r>
                  <a:rPr lang="it-IT" b="1" dirty="0" smtClean="0"/>
                  <a:t>Montante atteso </a:t>
                </a:r>
                <a:r>
                  <a:rPr lang="it-IT" dirty="0" smtClean="0"/>
                  <a:t>= 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𝑝𝑑</m:t>
                        </m:r>
                      </m:e>
                    </m:d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/>
                      </a:rPr>
                      <m:t>𝐶</m:t>
                    </m:r>
                    <m:r>
                      <a:rPr lang="it-IT" i="1" dirty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𝑅𝑅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𝑝𝑑</m:t>
                    </m:r>
                  </m:oMath>
                </a14:m>
                <a:endParaRPr lang="en-US" dirty="0" smtClean="0"/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:r>
                  <a:rPr lang="it-IT" b="1" dirty="0" smtClean="0"/>
                  <a:t>Costi da coprire </a:t>
                </a:r>
                <a:r>
                  <a:rPr lang="it-IT" dirty="0" smtClean="0"/>
                  <a:t>= </a:t>
                </a:r>
              </a:p>
              <a:p>
                <a:pPr marL="64008" indent="0">
                  <a:buNone/>
                </a:pPr>
                <a:r>
                  <a:rPr lang="en-US" dirty="0"/>
                  <a:t>+ C </a:t>
                </a:r>
                <a:r>
                  <a:rPr lang="en-US" dirty="0" smtClean="0"/>
                  <a:t>x 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 </a:t>
                </a:r>
                <a:r>
                  <a:rPr lang="en-US" dirty="0"/>
                  <a:t>+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 </m:t>
                    </m:r>
                    <m:r>
                      <a:rPr lang="it-IT" b="0" i="1" smtClean="0">
                        <a:latin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𝐶𝑜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𝑝𝑑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𝑅𝑅</m:t>
                        </m:r>
                      </m:e>
                    </m:d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/>
                      </a:rPr>
                      <m:t>𝐶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𝑈𝐿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𝑅𝑜𝑒</m:t>
                        </m:r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  <m:t>𝑟𝑓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889" t="-17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7480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 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 algn="just">
                  <a:buNone/>
                </a:pPr>
                <a:r>
                  <a:rPr lang="it-IT" dirty="0" smtClean="0"/>
                  <a:t>Eguagliando il montante atteso alla sommatoria dei costi ed esplicitando il tasso r come incognita si ottiene:</a:t>
                </a:r>
              </a:p>
              <a:p>
                <a:endParaRPr lang="it-IT" dirty="0"/>
              </a:p>
              <a:p>
                <a:pPr marL="6400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𝑟</m:t>
                      </m:r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𝑝𝑑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1−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𝑅𝑅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𝐶𝑜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𝑈𝐿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𝑅𝑜𝑒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𝑟𝑓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𝑝𝑑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1−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𝑅𝑅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889" t="-1733" r="-17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842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019"/>
          </a:xfrm>
        </p:spPr>
        <p:txBody>
          <a:bodyPr>
            <a:normAutofit/>
          </a:bodyPr>
          <a:lstStyle/>
          <a:p>
            <a:r>
              <a:rPr lang="it-IT" sz="3200" dirty="0" smtClean="0"/>
              <a:t>Convenienza economica e </a:t>
            </a:r>
            <a:r>
              <a:rPr lang="it-IT" sz="3200" dirty="0" err="1" smtClean="0"/>
              <a:t>pricing</a:t>
            </a:r>
            <a:endParaRPr lang="en-US" sz="3200" dirty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20713" y="1052513"/>
            <a:ext cx="8523287" cy="5143500"/>
            <a:chOff x="5324" y="2549"/>
            <a:chExt cx="7151" cy="4320"/>
          </a:xfrm>
        </p:grpSpPr>
        <p:sp>
          <p:nvSpPr>
            <p:cNvPr id="5" name="AutoShape 5"/>
            <p:cNvSpPr>
              <a:spLocks noChangeAspect="1" noChangeArrowheads="1"/>
            </p:cNvSpPr>
            <p:nvPr/>
          </p:nvSpPr>
          <p:spPr bwMode="auto">
            <a:xfrm>
              <a:off x="5324" y="2549"/>
              <a:ext cx="7151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5617" y="6005"/>
              <a:ext cx="66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617" y="5045"/>
              <a:ext cx="938" cy="96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5734" y="6197"/>
              <a:ext cx="762" cy="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TIT</a:t>
              </a:r>
              <a:endParaRPr lang="it-IT" b="1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672" y="4565"/>
              <a:ext cx="879" cy="48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789" y="6101"/>
              <a:ext cx="879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Costi operativi</a:t>
              </a:r>
              <a:endParaRPr lang="it-IT" b="1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7727" y="3797"/>
              <a:ext cx="878" cy="76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7844" y="6101"/>
              <a:ext cx="879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EL</a:t>
              </a:r>
              <a:endParaRPr lang="it-IT" b="1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723" y="3317"/>
              <a:ext cx="938" cy="48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8723" y="6101"/>
              <a:ext cx="1055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Costo del capitale</a:t>
              </a:r>
              <a:endParaRPr lang="it-IT" b="1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9954" y="3317"/>
              <a:ext cx="1113" cy="2688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10013" y="6197"/>
              <a:ext cx="1113" cy="384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solidFill>
                    <a:srgbClr val="FFFFFF"/>
                  </a:solidFill>
                  <a:latin typeface="Comic Sans MS" pitchFamily="66" charset="0"/>
                </a:rPr>
                <a:t>Pricing</a:t>
              </a:r>
              <a:endParaRPr lang="it-IT"/>
            </a:p>
          </p:txBody>
        </p:sp>
        <p:sp>
          <p:nvSpPr>
            <p:cNvPr id="17" name="AutoShape 17"/>
            <p:cNvSpPr>
              <a:spLocks/>
            </p:cNvSpPr>
            <p:nvPr/>
          </p:nvSpPr>
          <p:spPr bwMode="auto">
            <a:xfrm>
              <a:off x="6262" y="2741"/>
              <a:ext cx="293" cy="2112"/>
            </a:xfrm>
            <a:prstGeom prst="leftBrace">
              <a:avLst>
                <a:gd name="adj1" fmla="val 6006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5441" y="3605"/>
              <a:ext cx="879" cy="3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it-IT" sz="1800">
                  <a:latin typeface="Comic Sans MS" pitchFamily="66" charset="0"/>
                </a:rPr>
                <a:t>spread</a:t>
              </a:r>
              <a:endParaRPr lang="it-IT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5383" y="3317"/>
              <a:ext cx="703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5500" y="2741"/>
              <a:ext cx="679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30355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i="1" dirty="0" err="1" smtClean="0"/>
              <a:t>Economic</a:t>
            </a:r>
            <a:r>
              <a:rPr lang="it-IT" sz="3200" i="1" dirty="0" smtClean="0"/>
              <a:t> </a:t>
            </a:r>
            <a:r>
              <a:rPr lang="it-IT" sz="3200" i="1" dirty="0" err="1" smtClean="0"/>
              <a:t>value</a:t>
            </a:r>
            <a:r>
              <a:rPr lang="it-IT" sz="3200" i="1" dirty="0" smtClean="0"/>
              <a:t> </a:t>
            </a:r>
            <a:r>
              <a:rPr lang="it-IT" sz="3200" i="1" dirty="0" err="1" smtClean="0"/>
              <a:t>added</a:t>
            </a:r>
            <a:endParaRPr lang="en-US" sz="32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b="1" dirty="0" smtClean="0"/>
              <a:t>Operazioni EVA </a:t>
            </a:r>
            <a:r>
              <a:rPr lang="it-IT" b="1" dirty="0" err="1" smtClean="0"/>
              <a:t>Neutral</a:t>
            </a:r>
            <a:r>
              <a:rPr lang="it-IT" b="1" dirty="0" smtClean="0"/>
              <a:t> (EVA = 0)</a:t>
            </a:r>
            <a:r>
              <a:rPr lang="it-IT" dirty="0" smtClean="0"/>
              <a:t>: il tasso praticato al cliente copre tutti i costi, compresa la remunerazione per gli azionisti al tasso desiderato (r = colonna blu).</a:t>
            </a:r>
          </a:p>
          <a:p>
            <a:pPr algn="just"/>
            <a:endParaRPr lang="it-IT" dirty="0" smtClean="0"/>
          </a:p>
          <a:p>
            <a:pPr algn="just"/>
            <a:r>
              <a:rPr lang="it-IT" b="1" dirty="0" smtClean="0"/>
              <a:t>Operazioni con EVA Positivo</a:t>
            </a:r>
            <a:r>
              <a:rPr lang="it-IT" dirty="0" smtClean="0"/>
              <a:t>: il tasso praticato al cliente consente di remunerare il capitale assorbito ad un livello maggiore del minimo desiderato dagli azionisti (r &gt; colonna blu).</a:t>
            </a:r>
          </a:p>
          <a:p>
            <a:pPr algn="just"/>
            <a:endParaRPr lang="it-IT" dirty="0" smtClean="0"/>
          </a:p>
          <a:p>
            <a:pPr algn="just"/>
            <a:r>
              <a:rPr lang="it-IT" b="1" dirty="0" smtClean="0"/>
              <a:t>Operazioni con EVA Negativo</a:t>
            </a:r>
            <a:r>
              <a:rPr lang="it-IT" dirty="0" smtClean="0"/>
              <a:t>: il tasso praticato al cliente non consente di remunerare il capitale al livello desiderato (r &lt; colonna blu). L’operazione viene accettata in deroga, per non perdere il cliente che genera interessanti flussi di ricavi nel suo complesso. Il tasso r non dovrebbe comunque arrivare ad erodere completamente la componente arancione.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01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Esercizio </a:t>
            </a:r>
            <a:r>
              <a:rPr lang="it-IT" sz="2400" dirty="0" err="1" smtClean="0"/>
              <a:t>pricing</a:t>
            </a:r>
            <a:r>
              <a:rPr lang="it-IT" sz="2400" dirty="0" smtClean="0"/>
              <a:t> 1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4008" indent="0" algn="just">
              <a:buNone/>
            </a:pPr>
            <a:r>
              <a:rPr lang="it-IT" dirty="0"/>
              <a:t>Una banca ha erogato un portafoglio prestiti per un ammontare di 200 milioni di euro a famiglie per l’acquisto di edilizia residenziale. La PD stimata è pari allo 0,2% su base annua e il RR in caso di insolvenza è stimato pari al 95</a:t>
            </a:r>
            <a:r>
              <a:rPr lang="it-IT" dirty="0" smtClean="0"/>
              <a:t>%.</a:t>
            </a:r>
          </a:p>
          <a:p>
            <a:pPr marL="64008" indent="0" algn="just">
              <a:buNone/>
            </a:pPr>
            <a:endParaRPr lang="en-US" dirty="0"/>
          </a:p>
          <a:p>
            <a:pPr marL="64008" indent="0" algn="just">
              <a:buNone/>
            </a:pPr>
            <a:r>
              <a:rPr lang="it-IT" dirty="0"/>
              <a:t>Per la gestione delle procedure di istruttoria fidi e per la gestione dei prestiti in essere la banca sostiene costi totali pari a 1,5 mln. Euro. Il costo di </a:t>
            </a:r>
            <a:r>
              <a:rPr lang="it-IT" dirty="0" err="1"/>
              <a:t>funding</a:t>
            </a:r>
            <a:r>
              <a:rPr lang="it-IT" dirty="0"/>
              <a:t> per la banca (</a:t>
            </a:r>
            <a:r>
              <a:rPr lang="it-IT" dirty="0" err="1"/>
              <a:t>approx</a:t>
            </a:r>
            <a:r>
              <a:rPr lang="it-IT" dirty="0"/>
              <a:t>. con l’</a:t>
            </a:r>
            <a:r>
              <a:rPr lang="it-IT" dirty="0" err="1"/>
              <a:t>Euribor</a:t>
            </a:r>
            <a:r>
              <a:rPr lang="it-IT" dirty="0"/>
              <a:t> 12 mesi) è pari a 4%. Il </a:t>
            </a:r>
            <a:r>
              <a:rPr lang="it-IT" dirty="0" smtClean="0"/>
              <a:t>livello di perdita inattesa </a:t>
            </a:r>
            <a:r>
              <a:rPr lang="it-IT" dirty="0"/>
              <a:t>del portafoglio prestiti è stimato essere pari al 1,8% e la banca vuole offrire ai propri azionisti un </a:t>
            </a:r>
            <a:r>
              <a:rPr lang="it-IT" dirty="0" err="1"/>
              <a:t>Roe</a:t>
            </a:r>
            <a:r>
              <a:rPr lang="it-IT" dirty="0"/>
              <a:t> pari al </a:t>
            </a:r>
            <a:r>
              <a:rPr lang="it-IT" dirty="0" smtClean="0"/>
              <a:t>12% </a:t>
            </a:r>
            <a:r>
              <a:rPr lang="it-IT" dirty="0"/>
              <a:t>su base annua</a:t>
            </a:r>
            <a:r>
              <a:rPr lang="it-IT" dirty="0" smtClean="0"/>
              <a:t>.</a:t>
            </a:r>
          </a:p>
          <a:p>
            <a:pPr marL="64008" indent="0" algn="just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Quale tasso deve essere praticato sui prestiti?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05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Esercizio </a:t>
            </a:r>
            <a:r>
              <a:rPr lang="it-IT" sz="2400" dirty="0" err="1" smtClean="0"/>
              <a:t>pricing</a:t>
            </a:r>
            <a:r>
              <a:rPr lang="it-IT" sz="2400" dirty="0" smtClean="0"/>
              <a:t> 2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4008" indent="0" algn="just">
              <a:buNone/>
            </a:pPr>
            <a:r>
              <a:rPr lang="it-IT" dirty="0"/>
              <a:t>La banca Alfa ha concesso un prestito quinquennale all’azienda Pinco, praticando un tasso fisso pari al 4,8 per cento su base annua. L’azienda è stata classificata nella classe di rating B, alla quale corrisponde un probabilità di default attesa pari allo 0,78 per cento. </a:t>
            </a:r>
            <a:endParaRPr lang="it-IT" dirty="0" smtClean="0"/>
          </a:p>
          <a:p>
            <a:pPr marL="64008" indent="0" algn="just">
              <a:buNone/>
            </a:pPr>
            <a:endParaRPr lang="it-IT" dirty="0" smtClean="0"/>
          </a:p>
          <a:p>
            <a:pPr marL="64008" indent="0" algn="just">
              <a:buNone/>
            </a:pPr>
            <a:r>
              <a:rPr lang="it-IT" dirty="0" smtClean="0"/>
              <a:t>Il </a:t>
            </a:r>
            <a:r>
              <a:rPr lang="it-IT" dirty="0"/>
              <a:t>tasso di recupero stimato sul prestito – in caso di default – è solamente pari al 20 per cento, dal momento che l’operazione non è assistita da garanzie reali di valore. </a:t>
            </a:r>
            <a:r>
              <a:rPr lang="it-IT" dirty="0" smtClean="0"/>
              <a:t>La perdita inattesa della </a:t>
            </a:r>
            <a:r>
              <a:rPr lang="it-IT" dirty="0"/>
              <a:t>posizione creditizia è stimato essere pari al 5%. I costi operativi associati alla gestione dell’operazione sono pari allo 0,45% su base annua. Il costo di </a:t>
            </a:r>
            <a:r>
              <a:rPr lang="it-IT" i="1" dirty="0" err="1"/>
              <a:t>funding</a:t>
            </a:r>
            <a:r>
              <a:rPr lang="it-IT" dirty="0"/>
              <a:t> per la banca Alfa è pari al 3%, mentre il tasso </a:t>
            </a:r>
            <a:r>
              <a:rPr lang="it-IT" i="1" dirty="0" err="1"/>
              <a:t>risk</a:t>
            </a:r>
            <a:r>
              <a:rPr lang="it-IT" i="1" dirty="0"/>
              <a:t> free </a:t>
            </a:r>
            <a:r>
              <a:rPr lang="it-IT" dirty="0"/>
              <a:t>è pari al 2,5%. </a:t>
            </a:r>
            <a:endParaRPr lang="it-IT" dirty="0" smtClean="0"/>
          </a:p>
          <a:p>
            <a:pPr marL="64008" indent="0" algn="just">
              <a:buNone/>
            </a:pPr>
            <a:endParaRPr lang="it-IT" dirty="0" smtClean="0"/>
          </a:p>
          <a:p>
            <a:pPr marL="64008" indent="0" algn="just">
              <a:buNone/>
            </a:pPr>
            <a:r>
              <a:rPr lang="it-IT" dirty="0" smtClean="0"/>
              <a:t>Sapendo che gli azionisti desiderano un </a:t>
            </a:r>
            <a:r>
              <a:rPr lang="it-IT" dirty="0" err="1" smtClean="0"/>
              <a:t>Roe</a:t>
            </a:r>
            <a:r>
              <a:rPr lang="it-IT" dirty="0" smtClean="0"/>
              <a:t> del 10% su base annua, l’operazione presenta Eva positivo, negativo e </a:t>
            </a:r>
            <a:r>
              <a:rPr lang="it-IT" dirty="0" err="1" smtClean="0"/>
              <a:t>neutral</a:t>
            </a:r>
            <a:r>
              <a:rPr lang="it-IT" dirty="0"/>
              <a:t>?</a:t>
            </a:r>
            <a:endParaRPr lang="en-US" dirty="0"/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81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3347864" y="3429000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Elementi che determinano il </a:t>
            </a:r>
            <a:r>
              <a:rPr lang="it-IT" i="1" dirty="0" err="1" smtClean="0"/>
              <a:t>pricing</a:t>
            </a:r>
            <a:r>
              <a:rPr lang="it-IT" dirty="0" smtClean="0"/>
              <a:t> di un prestito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it-IT" dirty="0" smtClean="0"/>
              <a:t>TASSO DI INTERESSE RICHIESTO AL CLIENTE =</a:t>
            </a:r>
          </a:p>
          <a:p>
            <a:pPr marL="64008" indent="0" algn="ctr">
              <a:buNone/>
            </a:pPr>
            <a:r>
              <a:rPr lang="it-IT" dirty="0" smtClean="0"/>
              <a:t>COSTO DI PROVVISTA FONDI </a:t>
            </a:r>
          </a:p>
          <a:p>
            <a:pPr marL="64008" indent="0" algn="ctr">
              <a:buNone/>
            </a:pPr>
            <a:r>
              <a:rPr lang="it-IT" dirty="0" smtClean="0"/>
              <a:t>+ </a:t>
            </a:r>
          </a:p>
          <a:p>
            <a:pPr marL="64008" indent="0" algn="ctr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SPREAD</a:t>
            </a:r>
          </a:p>
          <a:p>
            <a:pPr marL="64008" indent="0" algn="ctr">
              <a:buNone/>
            </a:pPr>
            <a:endParaRPr lang="it-IT" dirty="0"/>
          </a:p>
          <a:p>
            <a:pPr marL="64008" indent="0">
              <a:buNone/>
            </a:pPr>
            <a:r>
              <a:rPr lang="it-IT" sz="2000" dirty="0" smtClean="0"/>
              <a:t>Lo spread dovrebbe essere fissato in funzione di: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Costi amministrazione, gestione e monitoraggio della posizione (allocati tramite i sistemi di contabilità analitica)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Perdita attesa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Remunerazione del capitale proprio necessario a fronteggiare il rischio di perdite inattese</a:t>
            </a:r>
          </a:p>
          <a:p>
            <a:pPr algn="ctr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28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Costo di provvista fondi per la banca:</a:t>
            </a:r>
            <a:br>
              <a:rPr lang="it-IT" sz="2800" dirty="0" smtClean="0"/>
            </a:br>
            <a:r>
              <a:rPr lang="it-IT" sz="2800" dirty="0" smtClean="0"/>
              <a:t>il concetto di curva dei rendimenti per scadenza.</a:t>
            </a:r>
            <a:endParaRPr lang="en-US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dirty="0" smtClean="0"/>
              <a:t>Il costo di </a:t>
            </a:r>
            <a:r>
              <a:rPr lang="it-IT" i="1" dirty="0" err="1" smtClean="0"/>
              <a:t>funding</a:t>
            </a:r>
            <a:r>
              <a:rPr lang="it-IT" dirty="0" smtClean="0"/>
              <a:t> è comunicato dalla tesoreria alla rete sotto forma di tasso interno di trasferimento (</a:t>
            </a:r>
            <a:r>
              <a:rPr lang="it-IT" dirty="0" err="1" smtClean="0"/>
              <a:t>Tit</a:t>
            </a:r>
            <a:r>
              <a:rPr lang="it-IT" dirty="0" smtClean="0"/>
              <a:t>)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Il </a:t>
            </a:r>
            <a:r>
              <a:rPr lang="it-IT" dirty="0"/>
              <a:t>costo di </a:t>
            </a:r>
            <a:r>
              <a:rPr lang="it-IT" i="1" dirty="0" err="1"/>
              <a:t>funding</a:t>
            </a:r>
            <a:r>
              <a:rPr lang="it-IT" dirty="0"/>
              <a:t> per la banca dipende da:</a:t>
            </a:r>
          </a:p>
          <a:p>
            <a:pPr lvl="2" algn="just"/>
            <a:r>
              <a:rPr lang="it-IT" dirty="0"/>
              <a:t>Mix di </a:t>
            </a:r>
            <a:r>
              <a:rPr lang="it-IT" dirty="0" smtClean="0"/>
              <a:t>fondi ti finanziamento </a:t>
            </a:r>
            <a:r>
              <a:rPr lang="it-IT" dirty="0"/>
              <a:t>utilizzate (rifinanziamento, mercato interbancario, raccolta obbligazionaria all’ingrosso, raccolta </a:t>
            </a:r>
            <a:r>
              <a:rPr lang="it-IT" i="1" dirty="0" err="1"/>
              <a:t>retail</a:t>
            </a:r>
            <a:r>
              <a:rPr lang="it-IT" dirty="0"/>
              <a:t>)</a:t>
            </a:r>
          </a:p>
          <a:p>
            <a:pPr lvl="2" algn="just"/>
            <a:r>
              <a:rPr lang="it-IT" dirty="0"/>
              <a:t>Livello di rischio della banca percepito dai datori di fondi</a:t>
            </a:r>
          </a:p>
          <a:p>
            <a:pPr lvl="2" algn="just"/>
            <a:r>
              <a:rPr lang="it-IT" dirty="0"/>
              <a:t>Scadenza </a:t>
            </a:r>
            <a:r>
              <a:rPr lang="it-IT" dirty="0" smtClean="0"/>
              <a:t>dell’approvvigionamento</a:t>
            </a:r>
          </a:p>
          <a:p>
            <a:pPr marL="877824" lvl="2" indent="0" algn="just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xmlns="" val="75338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perdita attesa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 algn="ctr">
              <a:buNone/>
            </a:pPr>
            <a:r>
              <a:rPr lang="it-IT" b="1" dirty="0"/>
              <a:t>PERDITA ATTESA=</a:t>
            </a:r>
            <a:endParaRPr lang="en-US" dirty="0"/>
          </a:p>
          <a:p>
            <a:endParaRPr lang="en-US" dirty="0"/>
          </a:p>
          <a:p>
            <a:pPr marL="64008" indent="0" algn="ctr">
              <a:buNone/>
            </a:pPr>
            <a:r>
              <a:rPr lang="it-IT" dirty="0"/>
              <a:t>ESPOSIZIONE ATTESA IN CASO DI INSOLVENZA (</a:t>
            </a:r>
            <a:r>
              <a:rPr lang="it-IT" i="1" dirty="0" err="1"/>
              <a:t>exposure</a:t>
            </a:r>
            <a:r>
              <a:rPr lang="it-IT" i="1" dirty="0"/>
              <a:t> </a:t>
            </a:r>
            <a:r>
              <a:rPr lang="it-IT" i="1" dirty="0" err="1"/>
              <a:t>at</a:t>
            </a:r>
            <a:r>
              <a:rPr lang="it-IT" i="1" dirty="0"/>
              <a:t> default</a:t>
            </a:r>
            <a:r>
              <a:rPr lang="it-IT" dirty="0"/>
              <a:t> – EAD) </a:t>
            </a:r>
            <a:endParaRPr lang="en-US" dirty="0"/>
          </a:p>
          <a:p>
            <a:pPr marL="64008" indent="0" algn="ctr">
              <a:buNone/>
            </a:pPr>
            <a:r>
              <a:rPr lang="it-IT" dirty="0" smtClean="0"/>
              <a:t>x</a:t>
            </a:r>
            <a:endParaRPr lang="en-US" dirty="0"/>
          </a:p>
          <a:p>
            <a:pPr marL="64008" indent="0" algn="ctr">
              <a:buNone/>
            </a:pPr>
            <a:r>
              <a:rPr lang="it-IT" b="1" dirty="0"/>
              <a:t>PROBABILITA’ DI INSOLVENZA  </a:t>
            </a:r>
            <a:endParaRPr lang="en-US" b="1" dirty="0"/>
          </a:p>
          <a:p>
            <a:pPr marL="64008" indent="0" algn="ctr">
              <a:buNone/>
            </a:pPr>
            <a:r>
              <a:rPr lang="it-IT" dirty="0"/>
              <a:t>(</a:t>
            </a:r>
            <a:r>
              <a:rPr lang="it-IT" i="1" dirty="0"/>
              <a:t>default </a:t>
            </a:r>
            <a:r>
              <a:rPr lang="it-IT" i="1" dirty="0" err="1"/>
              <a:t>probability</a:t>
            </a:r>
            <a:r>
              <a:rPr lang="it-IT" dirty="0"/>
              <a:t> –  P</a:t>
            </a:r>
            <a:r>
              <a:rPr lang="it-IT" baseline="-25000" dirty="0"/>
              <a:t>DEFAULT</a:t>
            </a:r>
            <a:r>
              <a:rPr lang="it-IT" dirty="0"/>
              <a:t>)</a:t>
            </a:r>
            <a:endParaRPr lang="en-US" dirty="0"/>
          </a:p>
          <a:p>
            <a:pPr marL="64008" indent="0" algn="ctr">
              <a:buNone/>
            </a:pPr>
            <a:r>
              <a:rPr lang="it-IT" dirty="0"/>
              <a:t>x </a:t>
            </a:r>
            <a:endParaRPr lang="en-US" dirty="0"/>
          </a:p>
          <a:p>
            <a:pPr marL="64008" indent="0" algn="ctr">
              <a:buNone/>
            </a:pPr>
            <a:r>
              <a:rPr lang="it-IT" b="1" dirty="0"/>
              <a:t>TASSO DI PERDITA IN CASO DI INSOLVENZA </a:t>
            </a:r>
            <a:endParaRPr lang="en-US" b="1" dirty="0"/>
          </a:p>
          <a:p>
            <a:pPr marL="64008" indent="0" algn="ctr">
              <a:buNone/>
            </a:pPr>
            <a:r>
              <a:rPr lang="en-US" dirty="0"/>
              <a:t>(</a:t>
            </a:r>
            <a:r>
              <a:rPr lang="en-US" i="1" dirty="0"/>
              <a:t>loss given default</a:t>
            </a:r>
            <a:r>
              <a:rPr lang="en-US" dirty="0"/>
              <a:t> –  </a:t>
            </a:r>
            <a:r>
              <a:rPr lang="en-US" dirty="0" smtClean="0"/>
              <a:t>LGD)</a:t>
            </a:r>
          </a:p>
          <a:p>
            <a:pPr marL="64008" indent="0" algn="ctr">
              <a:buNone/>
            </a:pPr>
            <a:endParaRPr lang="it-IT" dirty="0" smtClean="0"/>
          </a:p>
          <a:p>
            <a:pPr marL="64008" indent="0" algn="ctr">
              <a:buNone/>
            </a:pPr>
            <a:r>
              <a:rPr lang="it-IT" dirty="0" smtClean="0"/>
              <a:t>Dove:</a:t>
            </a:r>
            <a:endParaRPr lang="it-IT" dirty="0"/>
          </a:p>
          <a:p>
            <a:pPr marL="64008" indent="0" algn="ctr">
              <a:buNone/>
            </a:pPr>
            <a:r>
              <a:rPr lang="it-IT" dirty="0" smtClean="0"/>
              <a:t>LGD = 1 – tasso di recupero (</a:t>
            </a:r>
            <a:r>
              <a:rPr lang="it-IT" dirty="0" err="1" smtClean="0"/>
              <a:t>recovery</a:t>
            </a:r>
            <a:r>
              <a:rPr lang="it-IT" dirty="0" smtClean="0"/>
              <a:t> rate – RR)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14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perdita attesa</a:t>
            </a:r>
            <a:endParaRPr lang="en-US" dirty="0"/>
          </a:p>
        </p:txBody>
      </p:sp>
      <p:pic>
        <p:nvPicPr>
          <p:cNvPr id="4" name="Picture 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941638" cy="35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211960" y="1772816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+mj-lt"/>
              </a:rPr>
              <a:t>Portafoglio: 100 aziende con rating BB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Forma tecnica: prestito rateale, importo di € 100.000</a:t>
            </a:r>
          </a:p>
          <a:p>
            <a:pPr algn="just"/>
            <a:r>
              <a:rPr lang="it-IT" dirty="0" smtClean="0">
                <a:latin typeface="+mj-lt"/>
              </a:rPr>
              <a:t>Aspettative di recupero in caso di default: 30%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Quanti casi di insolvenza? 1 caso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Quanto perde la banca? 70% x 100.000 euro = 70.000 euro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Perdita attesa: 70.000 / 10.000.000 = 0,7%</a:t>
            </a: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5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EAD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47500" lnSpcReduction="20000"/>
          </a:bodyPr>
          <a:lstStyle/>
          <a:p>
            <a:pPr marL="64008" indent="0">
              <a:buNone/>
            </a:pPr>
            <a:r>
              <a:rPr lang="it-IT" sz="3200" dirty="0"/>
              <a:t> </a:t>
            </a:r>
            <a:endParaRPr lang="en-US" sz="2000" dirty="0"/>
          </a:p>
          <a:p>
            <a:pPr marL="64008" indent="0">
              <a:buNone/>
            </a:pPr>
            <a:r>
              <a:rPr lang="it-IT" sz="3200" dirty="0"/>
              <a:t> </a:t>
            </a:r>
            <a:r>
              <a:rPr lang="en-US" sz="2000" dirty="0"/>
              <a:t>	</a:t>
            </a:r>
            <a:r>
              <a:rPr lang="it-IT" sz="3600" dirty="0" smtClean="0"/>
              <a:t>ESPOSIZIONI </a:t>
            </a:r>
            <a:r>
              <a:rPr lang="it-IT" sz="3600" dirty="0"/>
              <a:t>A VALORE </a:t>
            </a:r>
            <a:r>
              <a:rPr lang="it-IT" sz="3600" dirty="0" smtClean="0"/>
              <a:t>CERTO: coincide con il debito 	residuo</a:t>
            </a:r>
            <a:endParaRPr lang="en-US" sz="3600" dirty="0"/>
          </a:p>
          <a:p>
            <a:pPr marL="64008" indent="0">
              <a:buNone/>
            </a:pPr>
            <a:r>
              <a:rPr lang="it-IT" sz="3200" dirty="0"/>
              <a:t> </a:t>
            </a:r>
            <a:endParaRPr lang="en-US" sz="2000" dirty="0"/>
          </a:p>
          <a:p>
            <a:pPr marL="64008" indent="0">
              <a:buNone/>
            </a:pPr>
            <a:r>
              <a:rPr lang="it-IT" sz="3200" dirty="0" smtClean="0"/>
              <a:t>	</a:t>
            </a:r>
            <a:r>
              <a:rPr lang="it-IT" sz="3600" dirty="0" smtClean="0"/>
              <a:t>ESPOSIZIONI </a:t>
            </a:r>
            <a:r>
              <a:rPr lang="it-IT" sz="3600" dirty="0"/>
              <a:t>A VALORE INCERTO (es. aperture </a:t>
            </a:r>
            <a:r>
              <a:rPr lang="it-IT" sz="3600" dirty="0" smtClean="0"/>
              <a:t>di credito </a:t>
            </a:r>
            <a:r>
              <a:rPr lang="it-IT" sz="3600" dirty="0"/>
              <a:t>in c/c)</a:t>
            </a:r>
            <a:endParaRPr lang="en-US" sz="3600" dirty="0"/>
          </a:p>
          <a:p>
            <a:pPr marL="64008" indent="0">
              <a:buNone/>
            </a:pPr>
            <a:r>
              <a:rPr lang="it-IT" sz="3600" dirty="0"/>
              <a:t> </a:t>
            </a:r>
            <a:endParaRPr lang="en-US" sz="3600" dirty="0"/>
          </a:p>
          <a:p>
            <a:pPr marL="64008" indent="0">
              <a:buNone/>
            </a:pPr>
            <a:r>
              <a:rPr lang="it-IT" sz="3200" b="1" dirty="0" smtClean="0"/>
              <a:t>	</a:t>
            </a:r>
            <a:r>
              <a:rPr lang="it-IT" sz="3800" b="1" dirty="0" smtClean="0"/>
              <a:t>Fattori </a:t>
            </a:r>
            <a:r>
              <a:rPr lang="it-IT" sz="3800" b="1" dirty="0"/>
              <a:t>da prendere in considerazione</a:t>
            </a:r>
            <a:r>
              <a:rPr lang="it-IT" sz="3800" b="1" dirty="0" smtClean="0"/>
              <a:t>:</a:t>
            </a:r>
            <a:r>
              <a:rPr lang="it-IT" sz="3800" dirty="0"/>
              <a:t> </a:t>
            </a:r>
            <a:endParaRPr lang="en-US" sz="3800" dirty="0"/>
          </a:p>
          <a:p>
            <a:pPr marL="64008" indent="0">
              <a:buNone/>
            </a:pPr>
            <a:endParaRPr lang="en-US" sz="3800" dirty="0" smtClean="0"/>
          </a:p>
          <a:p>
            <a:pPr lvl="2"/>
            <a:r>
              <a:rPr lang="it-IT" sz="3800" b="1" dirty="0"/>
              <a:t>quota di fido utilizzata</a:t>
            </a:r>
            <a:r>
              <a:rPr lang="it-IT" sz="3800" dirty="0"/>
              <a:t> (DP – </a:t>
            </a:r>
            <a:r>
              <a:rPr lang="it-IT" sz="3800" i="1" dirty="0" err="1"/>
              <a:t>drawn</a:t>
            </a:r>
            <a:r>
              <a:rPr lang="it-IT" sz="3800" i="1" dirty="0"/>
              <a:t> </a:t>
            </a:r>
            <a:r>
              <a:rPr lang="it-IT" sz="3800" i="1" dirty="0" smtClean="0"/>
              <a:t>position</a:t>
            </a:r>
            <a:r>
              <a:rPr lang="it-IT" sz="3800" dirty="0" smtClean="0"/>
              <a:t>): rappresenta l’attuale quota di esposizione creditizia per la banca.</a:t>
            </a:r>
            <a:endParaRPr lang="en-US" sz="3800" dirty="0"/>
          </a:p>
          <a:p>
            <a:pPr lvl="2"/>
            <a:r>
              <a:rPr lang="it-IT" sz="3800" b="1" dirty="0" smtClean="0"/>
              <a:t>quota </a:t>
            </a:r>
            <a:r>
              <a:rPr lang="it-IT" sz="3800" b="1" dirty="0"/>
              <a:t>di fido non utilizzata</a:t>
            </a:r>
            <a:r>
              <a:rPr lang="it-IT" sz="3800" dirty="0"/>
              <a:t> (UP – </a:t>
            </a:r>
            <a:r>
              <a:rPr lang="it-IT" sz="3800" i="1" dirty="0" err="1"/>
              <a:t>undrawn</a:t>
            </a:r>
            <a:r>
              <a:rPr lang="it-IT" sz="3800" i="1" dirty="0"/>
              <a:t> position</a:t>
            </a:r>
            <a:r>
              <a:rPr lang="it-IT" sz="3800" dirty="0" smtClean="0"/>
              <a:t>): occorre stimare quale % della parte attualmente non utilizzata potrebbe essere prelevata dal debitore prima di un eventuale default (UGD – </a:t>
            </a:r>
            <a:r>
              <a:rPr lang="it-IT" sz="3800" i="1" dirty="0" err="1" smtClean="0"/>
              <a:t>usage</a:t>
            </a:r>
            <a:r>
              <a:rPr lang="it-IT" sz="3800" i="1" dirty="0" smtClean="0"/>
              <a:t> </a:t>
            </a:r>
            <a:r>
              <a:rPr lang="it-IT" sz="3800" i="1" dirty="0" err="1" smtClean="0"/>
              <a:t>given</a:t>
            </a:r>
            <a:r>
              <a:rPr lang="it-IT" sz="3800" i="1" dirty="0" smtClean="0"/>
              <a:t> default</a:t>
            </a:r>
            <a:r>
              <a:rPr lang="it-IT" sz="3800" dirty="0" smtClean="0"/>
              <a:t>).</a:t>
            </a:r>
          </a:p>
          <a:p>
            <a:pPr marL="877824" lvl="2" indent="0">
              <a:buNone/>
            </a:pPr>
            <a:endParaRPr lang="it-IT" sz="3800" dirty="0"/>
          </a:p>
          <a:p>
            <a:pPr marL="877824" lvl="2" indent="0">
              <a:buNone/>
            </a:pPr>
            <a:r>
              <a:rPr lang="it-IT" sz="4200" dirty="0" smtClean="0"/>
              <a:t>Nelle esposizioni a valore incerto:</a:t>
            </a:r>
          </a:p>
          <a:p>
            <a:pPr marL="877824" lvl="2" indent="0">
              <a:buNone/>
            </a:pPr>
            <a:r>
              <a:rPr lang="it-IT" sz="4200" dirty="0" smtClean="0"/>
              <a:t>EAD = DP + UGD x UP</a:t>
            </a:r>
            <a:endParaRPr lang="en-US" sz="4200" dirty="0"/>
          </a:p>
          <a:p>
            <a:pPr marL="64008" indent="0">
              <a:buNone/>
            </a:pPr>
            <a:endParaRPr lang="en-US" sz="2000" dirty="0"/>
          </a:p>
        </p:txBody>
      </p:sp>
      <p:sp>
        <p:nvSpPr>
          <p:cNvPr id="4" name="Freccia a destra 3"/>
          <p:cNvSpPr/>
          <p:nvPr/>
        </p:nvSpPr>
        <p:spPr>
          <a:xfrm>
            <a:off x="881937" y="1925146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ccia a destra 4"/>
          <p:cNvSpPr/>
          <p:nvPr/>
        </p:nvSpPr>
        <p:spPr>
          <a:xfrm>
            <a:off x="932601" y="2636912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92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>
            <a:normAutofit/>
          </a:bodyPr>
          <a:lstStyle/>
          <a:p>
            <a:r>
              <a:rPr lang="it-IT" sz="3200" dirty="0" smtClean="0"/>
              <a:t>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5040560"/>
          </a:xfrm>
        </p:spPr>
        <p:txBody>
          <a:bodyPr>
            <a:noAutofit/>
          </a:bodyPr>
          <a:lstStyle/>
          <a:p>
            <a:pPr marL="64008" indent="0" algn="just">
              <a:buNone/>
            </a:pPr>
            <a:r>
              <a:rPr lang="it-IT" sz="1800" b="1" dirty="0"/>
              <a:t>Principali fattori </a:t>
            </a:r>
            <a:r>
              <a:rPr lang="it-IT" sz="1800" b="1" dirty="0" smtClean="0"/>
              <a:t>che influenzano l’ammontare recuperabile in caso di insolvenza e i tempi del recupero:</a:t>
            </a:r>
            <a:endParaRPr lang="en-US" sz="1800" dirty="0"/>
          </a:p>
          <a:p>
            <a:pPr marL="64008" indent="0">
              <a:buNone/>
            </a:pPr>
            <a:r>
              <a:rPr lang="it-IT" sz="1800" b="1" dirty="0"/>
              <a:t> </a:t>
            </a:r>
            <a:endParaRPr lang="en-US" sz="1800" dirty="0"/>
          </a:p>
          <a:p>
            <a:pPr lvl="0"/>
            <a:r>
              <a:rPr lang="it-IT" sz="1800" b="1" dirty="0"/>
              <a:t>Le caratteristiche tecniche del </a:t>
            </a:r>
            <a:r>
              <a:rPr lang="it-IT" sz="1800" b="1" dirty="0" smtClean="0"/>
              <a:t>finanziamento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attività, reali o finanziarie, a garanzia del credito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forme di subordinazione o di </a:t>
            </a:r>
            <a:r>
              <a:rPr lang="it-IT" sz="1800" i="1" dirty="0" err="1"/>
              <a:t>seniority</a:t>
            </a:r>
            <a:r>
              <a:rPr lang="it-IT" sz="1800" dirty="0"/>
              <a:t> rispetto ad altri creditori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garanzie fornite da soggetti </a:t>
            </a:r>
            <a:r>
              <a:rPr lang="it-IT" sz="1800" dirty="0" smtClean="0"/>
              <a:t>terzi</a:t>
            </a:r>
            <a:endParaRPr lang="it-IT" sz="1800" b="1" dirty="0" smtClean="0"/>
          </a:p>
          <a:p>
            <a:pPr lvl="0"/>
            <a:r>
              <a:rPr lang="it-IT" sz="1800" b="1" dirty="0" smtClean="0"/>
              <a:t>Le </a:t>
            </a:r>
            <a:r>
              <a:rPr lang="it-IT" sz="1800" b="1" dirty="0"/>
              <a:t>caratteristiche del soggetto </a:t>
            </a:r>
            <a:r>
              <a:rPr lang="it-IT" sz="1800" b="1" dirty="0" smtClean="0"/>
              <a:t>finanziato</a:t>
            </a:r>
            <a:endParaRPr lang="en-US" sz="1800" dirty="0"/>
          </a:p>
          <a:p>
            <a:pPr lvl="1"/>
            <a:r>
              <a:rPr lang="it-IT" sz="1800" dirty="0"/>
              <a:t>settore produttivo (incide sul grado di liquidabilità dell’attivo)</a:t>
            </a:r>
            <a:endParaRPr lang="en-US" sz="1800" dirty="0"/>
          </a:p>
          <a:p>
            <a:pPr lvl="1"/>
            <a:r>
              <a:rPr lang="it-IT" sz="1800" dirty="0"/>
              <a:t>localizzazione geografica</a:t>
            </a:r>
            <a:endParaRPr lang="en-US" sz="1800" dirty="0"/>
          </a:p>
          <a:p>
            <a:pPr lvl="1"/>
            <a:r>
              <a:rPr lang="it-IT" sz="1800" dirty="0"/>
              <a:t>gravità dello stato di </a:t>
            </a:r>
            <a:r>
              <a:rPr lang="it-IT" sz="1800" dirty="0" smtClean="0"/>
              <a:t>dissesto</a:t>
            </a:r>
            <a:endParaRPr lang="en-US" sz="1800" dirty="0"/>
          </a:p>
          <a:p>
            <a:pPr lvl="0"/>
            <a:r>
              <a:rPr lang="it-IT" sz="1800" b="1" dirty="0"/>
              <a:t>L’efficacia della funzione recupero crediti della singola </a:t>
            </a:r>
            <a:r>
              <a:rPr lang="it-IT" sz="1800" b="1" dirty="0" smtClean="0"/>
              <a:t>banca</a:t>
            </a:r>
            <a:endParaRPr lang="en-US" sz="1800" dirty="0"/>
          </a:p>
          <a:p>
            <a:pPr lvl="0"/>
            <a:r>
              <a:rPr lang="it-IT" sz="1800" b="1" dirty="0"/>
              <a:t>Il contesto </a:t>
            </a:r>
            <a:r>
              <a:rPr lang="it-IT" sz="1800" b="1" dirty="0" smtClean="0"/>
              <a:t>esterno</a:t>
            </a:r>
            <a:endParaRPr lang="en-US" sz="1800" dirty="0"/>
          </a:p>
          <a:p>
            <a:pPr lvl="1"/>
            <a:r>
              <a:rPr lang="it-IT" sz="1800" dirty="0"/>
              <a:t>stato del ciclo economico</a:t>
            </a:r>
            <a:endParaRPr lang="en-US" sz="1800" dirty="0"/>
          </a:p>
          <a:p>
            <a:pPr lvl="1"/>
            <a:r>
              <a:rPr lang="it-IT" sz="1800" dirty="0"/>
              <a:t>livello dei tassi di </a:t>
            </a:r>
            <a:r>
              <a:rPr lang="it-IT" sz="1800" dirty="0" smtClean="0"/>
              <a:t>interesse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193349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 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/>
              <a:t>Esempio: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lvl="0"/>
            <a:r>
              <a:rPr lang="it-IT" dirty="0"/>
              <a:t>Esposizione = 1.000.000 euro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Ammontare </a:t>
            </a:r>
            <a:r>
              <a:rPr lang="it-IT" dirty="0" smtClean="0"/>
              <a:t>stimato recuperabile </a:t>
            </a:r>
            <a:r>
              <a:rPr lang="it-IT" dirty="0"/>
              <a:t>= </a:t>
            </a:r>
            <a:r>
              <a:rPr lang="it-IT" dirty="0" smtClean="0"/>
              <a:t>750.000 euro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Tempo </a:t>
            </a:r>
            <a:r>
              <a:rPr lang="it-IT" dirty="0" smtClean="0"/>
              <a:t>atteso di </a:t>
            </a:r>
            <a:r>
              <a:rPr lang="it-IT" dirty="0"/>
              <a:t>recupero = 4 anni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Livello corrente tassi di interesse = </a:t>
            </a:r>
            <a:r>
              <a:rPr lang="it-IT" dirty="0" smtClean="0"/>
              <a:t>1,5%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Costo del contenzioso = </a:t>
            </a:r>
            <a:r>
              <a:rPr lang="it-IT" dirty="0" smtClean="0"/>
              <a:t>50.000 euro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36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977</TotalTime>
  <Words>1501</Words>
  <Application>Microsoft Office PowerPoint</Application>
  <PresentationFormat>Presentazione su schermo (4:3)</PresentationFormat>
  <Paragraphs>258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27" baseType="lpstr">
      <vt:lpstr>Verve</vt:lpstr>
      <vt:lpstr>Diapositiva 1</vt:lpstr>
      <vt:lpstr>Alcuni concetti preliminari sul rischio di credito</vt:lpstr>
      <vt:lpstr>Elementi che determinano il pricing di un prestito</vt:lpstr>
      <vt:lpstr>Costo di provvista fondi per la banca: il concetto di curva dei rendimenti per scadenza.</vt:lpstr>
      <vt:lpstr>La stima della perdita attesa</vt:lpstr>
      <vt:lpstr>La stima della perdita attesa</vt:lpstr>
      <vt:lpstr>La stima della EAD</vt:lpstr>
      <vt:lpstr>La stima della LGD</vt:lpstr>
      <vt:lpstr>Esempio: la stima della LGD</vt:lpstr>
      <vt:lpstr>Esempio: la stima della LGD</vt:lpstr>
      <vt:lpstr>La stima della LGD</vt:lpstr>
      <vt:lpstr>Esempio:</vt:lpstr>
      <vt:lpstr>La stima della PD</vt:lpstr>
      <vt:lpstr>Esercizio:  Calcolare la perdita attesa (EL) e il tasso di perdita attesa (ELR) dei seguenti 2 prestiti</vt:lpstr>
      <vt:lpstr>La stima del capitale economico a copertura della perdita inattesa</vt:lpstr>
      <vt:lpstr>Perdita attesa e perdita inattesa</vt:lpstr>
      <vt:lpstr>Proviamo a fare un pricing in maniera intuitiva</vt:lpstr>
      <vt:lpstr>Proviamo a fare un pricing in maniera intuitiva</vt:lpstr>
      <vt:lpstr>Una spiegazione più elegante</vt:lpstr>
      <vt:lpstr>Una spiegazione più elegante</vt:lpstr>
      <vt:lpstr>Una spiegazione più elegante</vt:lpstr>
      <vt:lpstr>Una spiegazione più elegante </vt:lpstr>
      <vt:lpstr>Convenienza economica e pricing</vt:lpstr>
      <vt:lpstr>Economic value added</vt:lpstr>
      <vt:lpstr>Esercizio pricing 1</vt:lpstr>
      <vt:lpstr>Esercizio pricing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Devincentiis</dc:creator>
  <cp:lastModifiedBy>docenti</cp:lastModifiedBy>
  <cp:revision>70</cp:revision>
  <dcterms:created xsi:type="dcterms:W3CDTF">2012-06-11T07:42:01Z</dcterms:created>
  <dcterms:modified xsi:type="dcterms:W3CDTF">2013-05-18T14:37:27Z</dcterms:modified>
</cp:coreProperties>
</file>