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67" r:id="rId2"/>
    <p:sldId id="257" r:id="rId3"/>
    <p:sldId id="264" r:id="rId4"/>
    <p:sldId id="288" r:id="rId5"/>
    <p:sldId id="272" r:id="rId6"/>
    <p:sldId id="271" r:id="rId7"/>
    <p:sldId id="273" r:id="rId8"/>
    <p:sldId id="275" r:id="rId9"/>
    <p:sldId id="285" r:id="rId10"/>
    <p:sldId id="274" r:id="rId11"/>
    <p:sldId id="277" r:id="rId12"/>
    <p:sldId id="276" r:id="rId13"/>
    <p:sldId id="279" r:id="rId14"/>
    <p:sldId id="278" r:id="rId15"/>
    <p:sldId id="284" r:id="rId16"/>
    <p:sldId id="280" r:id="rId17"/>
    <p:sldId id="281" r:id="rId18"/>
    <p:sldId id="286" r:id="rId19"/>
    <p:sldId id="283" r:id="rId20"/>
    <p:sldId id="282" r:id="rId21"/>
    <p:sldId id="287" r:id="rId22"/>
    <p:sldId id="270" r:id="rId23"/>
  </p:sldIdLst>
  <p:sldSz cx="9906000" cy="6858000" type="A4"/>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29" autoAdjust="0"/>
  </p:normalViewPr>
  <p:slideViewPr>
    <p:cSldViewPr snapToGrid="0" snapToObjects="1">
      <p:cViewPr>
        <p:scale>
          <a:sx n="100" d="100"/>
          <a:sy n="100" d="100"/>
        </p:scale>
        <p:origin x="-1674" y="-32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2ACFC4-2A49-C848-86A8-30B6ABF41A00}" type="datetimeFigureOut">
              <a:rPr lang="it-IT" smtClean="0"/>
              <a:t>16/05/2014</a:t>
            </a:fld>
            <a:endParaRPr lang="it-IT"/>
          </a:p>
        </p:txBody>
      </p:sp>
      <p:sp>
        <p:nvSpPr>
          <p:cNvPr id="4" name="Segnaposto immagine diapositiva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1DE7C2-92BC-5844-A7C5-EF5FA1C978F0}" type="slidenum">
              <a:rPr lang="it-IT" smtClean="0"/>
              <a:t>‹N›</a:t>
            </a:fld>
            <a:endParaRPr lang="it-IT"/>
          </a:p>
        </p:txBody>
      </p:sp>
    </p:spTree>
    <p:extLst>
      <p:ext uri="{BB962C8B-B14F-4D97-AF65-F5344CB8AC3E}">
        <p14:creationId xmlns:p14="http://schemas.microsoft.com/office/powerpoint/2010/main" val="27650353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742950" y="2130426"/>
            <a:ext cx="84201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BFA21EE-8784-0D41-B103-AD674584F889}" type="datetimeFigureOut">
              <a:rPr lang="it-IT" smtClean="0"/>
              <a:t>16/05/2014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3844273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BFA21EE-8784-0D41-B103-AD674584F889}" type="datetimeFigureOut">
              <a:rPr lang="it-IT" smtClean="0"/>
              <a:t>16/05/2014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2080214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780337" y="274639"/>
            <a:ext cx="2414588"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536575" y="274639"/>
            <a:ext cx="7078663"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BFA21EE-8784-0D41-B103-AD674584F889}" type="datetimeFigureOut">
              <a:rPr lang="it-IT" smtClean="0"/>
              <a:t>16/05/2014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4127685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BFA21EE-8784-0D41-B103-AD674584F889}" type="datetimeFigureOut">
              <a:rPr lang="it-IT" smtClean="0"/>
              <a:t>16/05/2014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1502307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82506" y="4406901"/>
            <a:ext cx="84201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EBFA21EE-8784-0D41-B103-AD674584F889}" type="datetimeFigureOut">
              <a:rPr lang="it-IT" smtClean="0"/>
              <a:t>16/05/2014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2576892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BFA21EE-8784-0D41-B103-AD674584F889}" type="datetimeFigureOut">
              <a:rPr lang="it-IT" smtClean="0"/>
              <a:t>16/05/2014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3199994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95300" y="274638"/>
            <a:ext cx="8915400" cy="1143000"/>
          </a:xfrm>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BFA21EE-8784-0D41-B103-AD674584F889}" type="datetimeFigureOut">
              <a:rPr lang="it-IT" smtClean="0"/>
              <a:t>16/05/2014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2859534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EBFA21EE-8784-0D41-B103-AD674584F889}" type="datetimeFigureOut">
              <a:rPr lang="it-IT" smtClean="0"/>
              <a:t>16/05/2014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308171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BFA21EE-8784-0D41-B103-AD674584F889}" type="datetimeFigureOut">
              <a:rPr lang="it-IT" smtClean="0"/>
              <a:t>16/05/2014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1975513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95300" y="273050"/>
            <a:ext cx="3259006"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EBFA21EE-8784-0D41-B103-AD674584F889}" type="datetimeFigureOut">
              <a:rPr lang="it-IT" smtClean="0"/>
              <a:t>16/05/2014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3683482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941645" y="4800600"/>
            <a:ext cx="59436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EBFA21EE-8784-0D41-B103-AD674584F889}" type="datetimeFigureOut">
              <a:rPr lang="it-IT" smtClean="0"/>
              <a:t>16/05/2014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D9A7BE5-F7ED-FE4B-AEF0-CB3921F916B7}" type="slidenum">
              <a:rPr lang="it-IT" smtClean="0"/>
              <a:t>‹N›</a:t>
            </a:fld>
            <a:endParaRPr lang="it-IT"/>
          </a:p>
        </p:txBody>
      </p:sp>
    </p:spTree>
    <p:extLst>
      <p:ext uri="{BB962C8B-B14F-4D97-AF65-F5344CB8AC3E}">
        <p14:creationId xmlns:p14="http://schemas.microsoft.com/office/powerpoint/2010/main" val="3808546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FA21EE-8784-0D41-B103-AD674584F889}" type="datetimeFigureOut">
              <a:rPr lang="it-IT" smtClean="0"/>
              <a:t>16/05/2014</a:t>
            </a:fld>
            <a:endParaRPr lang="it-IT"/>
          </a:p>
        </p:txBody>
      </p:sp>
      <p:sp>
        <p:nvSpPr>
          <p:cNvPr id="5" name="Segnaposto piè di pagina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A7BE5-F7ED-FE4B-AEF0-CB3921F916B7}" type="slidenum">
              <a:rPr lang="it-IT" smtClean="0"/>
              <a:t>‹N›</a:t>
            </a:fld>
            <a:endParaRPr lang="it-IT"/>
          </a:p>
        </p:txBody>
      </p:sp>
    </p:spTree>
    <p:extLst>
      <p:ext uri="{BB962C8B-B14F-4D97-AF65-F5344CB8AC3E}">
        <p14:creationId xmlns:p14="http://schemas.microsoft.com/office/powerpoint/2010/main" val="16481765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ckgroun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20" y="-167104"/>
            <a:ext cx="9969786" cy="7045158"/>
          </a:xfrm>
          <a:prstGeom prst="rect">
            <a:avLst/>
          </a:prstGeom>
        </p:spPr>
      </p:pic>
    </p:spTree>
    <p:extLst>
      <p:ext uri="{BB962C8B-B14F-4D97-AF65-F5344CB8AC3E}">
        <p14:creationId xmlns:p14="http://schemas.microsoft.com/office/powerpoint/2010/main" val="8032485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a:bodyPr>
          <a:lstStyle/>
          <a:p>
            <a:r>
              <a:rPr lang="it-IT" sz="4000" dirty="0" smtClean="0">
                <a:solidFill>
                  <a:schemeClr val="tx2">
                    <a:lumMod val="75000"/>
                  </a:schemeClr>
                </a:solidFill>
                <a:latin typeface="Century Gothic" pitchFamily="34" charset="0"/>
              </a:rPr>
              <a:t>TARI – RIDUZIONI TARIFFARIE</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fontScale="62500" lnSpcReduction="20000"/>
          </a:bodyPr>
          <a:lstStyle/>
          <a:p>
            <a:pPr>
              <a:buFont typeface="Wingdings" panose="05000000000000000000" pitchFamily="2" charset="2"/>
              <a:buChar char="Ø"/>
            </a:pPr>
            <a:r>
              <a:rPr lang="it-IT" sz="2800" dirty="0" smtClean="0">
                <a:solidFill>
                  <a:schemeClr val="tx2">
                    <a:lumMod val="75000"/>
                  </a:schemeClr>
                </a:solidFill>
                <a:latin typeface="Century Gothic" pitchFamily="34" charset="0"/>
              </a:rPr>
              <a:t>Nelle zone in cui non è effettuata la raccolta, il tributo è dovuto in misura non superiore al 40% della tariffa.</a:t>
            </a:r>
          </a:p>
          <a:p>
            <a:pPr>
              <a:buFont typeface="Wingdings" panose="05000000000000000000" pitchFamily="2" charset="2"/>
              <a:buChar char="Ø"/>
            </a:pPr>
            <a:r>
              <a:rPr lang="it-IT" sz="2800" dirty="0" smtClean="0">
                <a:solidFill>
                  <a:schemeClr val="tx2">
                    <a:lumMod val="75000"/>
                  </a:schemeClr>
                </a:solidFill>
                <a:latin typeface="Century Gothic" pitchFamily="34" charset="0"/>
              </a:rPr>
              <a:t>In caso di mancato svolgimento del servizio di gestione dei rifiuti o di effettuazione dello stesso in grave violazione della disciplina di riferimento o, ancora, in caso di interruzione del servizio per motivi sindacali o per imprevedibili eventi organizzativi che abbiano determinato una situazione riconosciuta dall’autorità sanitaria di danno o pericolo alle persone o all’ambiente, il tributo è dovuto nella misura massima del 20% della tariffa.</a:t>
            </a:r>
          </a:p>
          <a:p>
            <a:pPr>
              <a:buFont typeface="Wingdings" panose="05000000000000000000" pitchFamily="2" charset="2"/>
              <a:buChar char="Ø"/>
            </a:pPr>
            <a:r>
              <a:rPr lang="it-IT" sz="2800" dirty="0" smtClean="0">
                <a:solidFill>
                  <a:schemeClr val="tx2">
                    <a:lumMod val="75000"/>
                  </a:schemeClr>
                </a:solidFill>
                <a:latin typeface="Century Gothic" pitchFamily="34" charset="0"/>
              </a:rPr>
              <a:t>Ciascun Comune può inoltre prevedere riduzioni tariffarie nei seguenti casi:</a:t>
            </a:r>
          </a:p>
          <a:p>
            <a:pPr>
              <a:buFont typeface="Wingdings" panose="05000000000000000000" pitchFamily="2" charset="2"/>
              <a:buChar char="§"/>
            </a:pPr>
            <a:r>
              <a:rPr lang="it-IT" sz="2800" dirty="0">
                <a:solidFill>
                  <a:schemeClr val="tx2">
                    <a:lumMod val="75000"/>
                  </a:schemeClr>
                </a:solidFill>
                <a:latin typeface="Century Gothic" pitchFamily="34" charset="0"/>
              </a:rPr>
              <a:t>a</a:t>
            </a:r>
            <a:r>
              <a:rPr lang="it-IT" sz="2800" dirty="0" smtClean="0">
                <a:solidFill>
                  <a:schemeClr val="tx2">
                    <a:lumMod val="75000"/>
                  </a:schemeClr>
                </a:solidFill>
                <a:latin typeface="Century Gothic" pitchFamily="34" charset="0"/>
              </a:rPr>
              <a:t>bitazioni con un unico occupante;</a:t>
            </a:r>
          </a:p>
          <a:p>
            <a:pPr>
              <a:buFont typeface="Wingdings" panose="05000000000000000000" pitchFamily="2" charset="2"/>
              <a:buChar char="§"/>
            </a:pPr>
            <a:r>
              <a:rPr lang="it-IT" sz="2800" dirty="0">
                <a:solidFill>
                  <a:schemeClr val="tx2">
                    <a:lumMod val="75000"/>
                  </a:schemeClr>
                </a:solidFill>
                <a:latin typeface="Century Gothic" pitchFamily="34" charset="0"/>
              </a:rPr>
              <a:t>a</a:t>
            </a:r>
            <a:r>
              <a:rPr lang="it-IT" sz="2800" dirty="0" smtClean="0">
                <a:solidFill>
                  <a:schemeClr val="tx2">
                    <a:lumMod val="75000"/>
                  </a:schemeClr>
                </a:solidFill>
                <a:latin typeface="Century Gothic" pitchFamily="34" charset="0"/>
              </a:rPr>
              <a:t>bitazioni tenute a disposizione per uso stagionale od altro uso limitato e discontinuo;</a:t>
            </a:r>
          </a:p>
          <a:p>
            <a:pPr>
              <a:buFont typeface="Wingdings" panose="05000000000000000000" pitchFamily="2" charset="2"/>
              <a:buChar char="§"/>
            </a:pPr>
            <a:r>
              <a:rPr lang="it-IT" sz="2800" dirty="0">
                <a:solidFill>
                  <a:schemeClr val="tx2">
                    <a:lumMod val="75000"/>
                  </a:schemeClr>
                </a:solidFill>
                <a:latin typeface="Century Gothic" pitchFamily="34" charset="0"/>
              </a:rPr>
              <a:t>l</a:t>
            </a:r>
            <a:r>
              <a:rPr lang="it-IT" sz="2800" dirty="0" smtClean="0">
                <a:solidFill>
                  <a:schemeClr val="tx2">
                    <a:lumMod val="75000"/>
                  </a:schemeClr>
                </a:solidFill>
                <a:latin typeface="Century Gothic" pitchFamily="34" charset="0"/>
              </a:rPr>
              <a:t>ocali, diversi dalle abitazioni, ed aree scoperte adibiti ad uso stagionale o ad uso non continuativo, ma ricorrente;</a:t>
            </a:r>
          </a:p>
          <a:p>
            <a:pPr>
              <a:buFont typeface="Wingdings" panose="05000000000000000000" pitchFamily="2" charset="2"/>
              <a:buChar char="§"/>
            </a:pPr>
            <a:r>
              <a:rPr lang="it-IT" sz="2800" dirty="0">
                <a:solidFill>
                  <a:schemeClr val="tx2">
                    <a:lumMod val="75000"/>
                  </a:schemeClr>
                </a:solidFill>
                <a:latin typeface="Century Gothic" pitchFamily="34" charset="0"/>
              </a:rPr>
              <a:t>a</a:t>
            </a:r>
            <a:r>
              <a:rPr lang="it-IT" sz="2800" dirty="0" smtClean="0">
                <a:solidFill>
                  <a:schemeClr val="tx2">
                    <a:lumMod val="75000"/>
                  </a:schemeClr>
                </a:solidFill>
                <a:latin typeface="Century Gothic" pitchFamily="34" charset="0"/>
              </a:rPr>
              <a:t>bitazioni occupate da soggetti che risiedono o abbiano la dimora, per più di sei mesi all’anno, all’estero;</a:t>
            </a:r>
          </a:p>
          <a:p>
            <a:pPr>
              <a:buFont typeface="Wingdings" panose="05000000000000000000" pitchFamily="2" charset="2"/>
              <a:buChar char="§"/>
            </a:pPr>
            <a:r>
              <a:rPr lang="it-IT" sz="2800" dirty="0">
                <a:solidFill>
                  <a:schemeClr val="tx2">
                    <a:lumMod val="75000"/>
                  </a:schemeClr>
                </a:solidFill>
                <a:latin typeface="Century Gothic" pitchFamily="34" charset="0"/>
              </a:rPr>
              <a:t>f</a:t>
            </a:r>
            <a:r>
              <a:rPr lang="it-IT" sz="2800" dirty="0" smtClean="0">
                <a:solidFill>
                  <a:schemeClr val="tx2">
                    <a:lumMod val="75000"/>
                  </a:schemeClr>
                </a:solidFill>
                <a:latin typeface="Century Gothic" pitchFamily="34" charset="0"/>
              </a:rPr>
              <a:t>abbricati rurali ad uso abitativo.</a:t>
            </a:r>
          </a:p>
          <a:p>
            <a:pPr>
              <a:buFont typeface="Wingdings" panose="05000000000000000000" pitchFamily="2" charset="2"/>
              <a:buChar char="§"/>
            </a:pPr>
            <a:endParaRPr lang="it-IT" sz="2800" dirty="0" smtClean="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TARI – DIFFERENZE RISPETTO ALLA TARES</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fontScale="77500" lnSpcReduction="20000"/>
          </a:bodyPr>
          <a:lstStyle/>
          <a:p>
            <a:pPr>
              <a:buFont typeface="Wingdings" panose="05000000000000000000" pitchFamily="2" charset="2"/>
              <a:buChar char="Ø"/>
            </a:pPr>
            <a:r>
              <a:rPr lang="it-IT" sz="2800" dirty="0">
                <a:solidFill>
                  <a:schemeClr val="tx2">
                    <a:lumMod val="75000"/>
                  </a:schemeClr>
                </a:solidFill>
                <a:latin typeface="Century Gothic" pitchFamily="34" charset="0"/>
              </a:rPr>
              <a:t>La </a:t>
            </a:r>
            <a:r>
              <a:rPr lang="it-IT" sz="2800" dirty="0" smtClean="0">
                <a:solidFill>
                  <a:schemeClr val="tx2">
                    <a:lumMod val="75000"/>
                  </a:schemeClr>
                </a:solidFill>
                <a:latin typeface="Century Gothic" pitchFamily="34" charset="0"/>
              </a:rPr>
              <a:t>TARES (abrogata </a:t>
            </a:r>
            <a:r>
              <a:rPr lang="it-IT" sz="2800" dirty="0">
                <a:solidFill>
                  <a:schemeClr val="tx2">
                    <a:lumMod val="75000"/>
                  </a:schemeClr>
                </a:solidFill>
                <a:latin typeface="Century Gothic" pitchFamily="34" charset="0"/>
              </a:rPr>
              <a:t>a partire dal 1 gennaio </a:t>
            </a:r>
            <a:r>
              <a:rPr lang="it-IT" sz="2800" dirty="0" smtClean="0">
                <a:solidFill>
                  <a:schemeClr val="tx2">
                    <a:lumMod val="75000"/>
                  </a:schemeClr>
                </a:solidFill>
                <a:latin typeface="Century Gothic" pitchFamily="34" charset="0"/>
              </a:rPr>
              <a:t>2014, e che a sua volta sostituiva la TARSU), era </a:t>
            </a:r>
            <a:r>
              <a:rPr lang="it-IT" sz="2800" dirty="0" smtClean="0">
                <a:solidFill>
                  <a:schemeClr val="tx2">
                    <a:lumMod val="75000"/>
                  </a:schemeClr>
                </a:solidFill>
                <a:latin typeface="Century Gothic" pitchFamily="34" charset="0"/>
              </a:rPr>
              <a:t>un tributo destinato </a:t>
            </a:r>
            <a:r>
              <a:rPr lang="it-IT" sz="2800" dirty="0" smtClean="0">
                <a:solidFill>
                  <a:schemeClr val="tx2">
                    <a:lumMod val="75000"/>
                  </a:schemeClr>
                </a:solidFill>
                <a:latin typeface="Century Gothic" pitchFamily="34" charset="0"/>
              </a:rPr>
              <a:t>a coprire sia </a:t>
            </a:r>
            <a:r>
              <a:rPr lang="it-IT" sz="2800" dirty="0">
                <a:solidFill>
                  <a:schemeClr val="tx2">
                    <a:lumMod val="75000"/>
                  </a:schemeClr>
                </a:solidFill>
                <a:latin typeface="Century Gothic" pitchFamily="34" charset="0"/>
              </a:rPr>
              <a:t>i costi relativi al servizio di  gestione  dei rifiuti urbani e dei rifiuti  assimilati  avviati  allo  smaltimento, sia i costi  relativi  ai servizi indivisibili dei </a:t>
            </a:r>
            <a:r>
              <a:rPr lang="it-IT" sz="2800" dirty="0" smtClean="0">
                <a:solidFill>
                  <a:schemeClr val="tx2">
                    <a:lumMod val="75000"/>
                  </a:schemeClr>
                </a:solidFill>
                <a:latin typeface="Century Gothic" pitchFamily="34" charset="0"/>
              </a:rPr>
              <a:t>Comuni (ora suddiviso in TARI e TASI).</a:t>
            </a:r>
            <a:endParaRPr lang="it-IT" sz="2800" dirty="0">
              <a:solidFill>
                <a:schemeClr val="tx2">
                  <a:lumMod val="75000"/>
                </a:schemeClr>
              </a:solidFill>
              <a:latin typeface="Century Gothic" pitchFamily="34" charset="0"/>
            </a:endParaRPr>
          </a:p>
          <a:p>
            <a:pPr>
              <a:buFont typeface="Wingdings" panose="05000000000000000000" pitchFamily="2" charset="2"/>
              <a:buChar char="Ø"/>
            </a:pPr>
            <a:r>
              <a:rPr lang="it-IT" sz="2800" dirty="0" smtClean="0">
                <a:solidFill>
                  <a:schemeClr val="tx2">
                    <a:lumMod val="75000"/>
                  </a:schemeClr>
                </a:solidFill>
                <a:latin typeface="Century Gothic" pitchFamily="34" charset="0"/>
              </a:rPr>
              <a:t> La TARI è modellata sulla falsariga della TARES: soggetti passivi e presupposto </a:t>
            </a:r>
            <a:r>
              <a:rPr lang="it-IT" sz="2800" dirty="0">
                <a:solidFill>
                  <a:schemeClr val="tx2">
                    <a:lumMod val="75000"/>
                  </a:schemeClr>
                </a:solidFill>
                <a:latin typeface="Century Gothic" pitchFamily="34" charset="0"/>
              </a:rPr>
              <a:t>d’imposta </a:t>
            </a:r>
            <a:r>
              <a:rPr lang="it-IT" sz="2800" dirty="0" smtClean="0">
                <a:solidFill>
                  <a:schemeClr val="tx2">
                    <a:lumMod val="75000"/>
                  </a:schemeClr>
                </a:solidFill>
                <a:latin typeface="Century Gothic" pitchFamily="34" charset="0"/>
              </a:rPr>
              <a:t>coincidono, così come le modalità di determinazione della base imponibile.</a:t>
            </a:r>
          </a:p>
          <a:p>
            <a:pPr>
              <a:buFont typeface="Wingdings" panose="05000000000000000000" pitchFamily="2" charset="2"/>
              <a:buChar char="Ø"/>
            </a:pPr>
            <a:r>
              <a:rPr lang="it-IT" sz="2800" dirty="0" smtClean="0">
                <a:solidFill>
                  <a:schemeClr val="tx2">
                    <a:lumMod val="75000"/>
                  </a:schemeClr>
                </a:solidFill>
                <a:latin typeface="Century Gothic" pitchFamily="34" charset="0"/>
              </a:rPr>
              <a:t> Le modalità di determinazione della tariffa sono le stesse previste per la TARES, con l’unica differenza che, per quanto riguarda la determinazione puntuale della tariffa, mentre per la TARES i criteri di commisurazione </a:t>
            </a:r>
            <a:r>
              <a:rPr lang="it-IT" sz="2800" dirty="0">
                <a:solidFill>
                  <a:schemeClr val="tx2">
                    <a:lumMod val="75000"/>
                  </a:schemeClr>
                </a:solidFill>
                <a:latin typeface="Century Gothic" pitchFamily="34" charset="0"/>
              </a:rPr>
              <a:t>alla quantità e qualità dei rifiuti </a:t>
            </a:r>
            <a:r>
              <a:rPr lang="it-IT" sz="2800" dirty="0" smtClean="0">
                <a:solidFill>
                  <a:schemeClr val="tx2">
                    <a:lumMod val="75000"/>
                  </a:schemeClr>
                </a:solidFill>
                <a:latin typeface="Century Gothic" pitchFamily="34" charset="0"/>
              </a:rPr>
              <a:t>prodotti </a:t>
            </a:r>
            <a:r>
              <a:rPr lang="it-IT" sz="2800" dirty="0">
                <a:solidFill>
                  <a:schemeClr val="tx2">
                    <a:lumMod val="75000"/>
                  </a:schemeClr>
                </a:solidFill>
                <a:latin typeface="Century Gothic" pitchFamily="34" charset="0"/>
              </a:rPr>
              <a:t>erano ancorati </a:t>
            </a:r>
            <a:r>
              <a:rPr lang="it-IT" sz="2800" dirty="0" smtClean="0">
                <a:solidFill>
                  <a:schemeClr val="tx2">
                    <a:lumMod val="75000"/>
                  </a:schemeClr>
                </a:solidFill>
                <a:latin typeface="Century Gothic" pitchFamily="34" charset="0"/>
              </a:rPr>
              <a:t>al D.P.R</a:t>
            </a:r>
            <a:r>
              <a:rPr lang="it-IT" sz="2800" dirty="0">
                <a:solidFill>
                  <a:schemeClr val="tx2">
                    <a:lumMod val="75000"/>
                  </a:schemeClr>
                </a:solidFill>
                <a:latin typeface="Century Gothic" pitchFamily="34" charset="0"/>
              </a:rPr>
              <a:t>. n. 158/1999, </a:t>
            </a:r>
            <a:r>
              <a:rPr lang="it-IT" sz="2800" dirty="0" smtClean="0">
                <a:solidFill>
                  <a:schemeClr val="tx2">
                    <a:lumMod val="75000"/>
                  </a:schemeClr>
                </a:solidFill>
                <a:latin typeface="Century Gothic" pitchFamily="34" charset="0"/>
              </a:rPr>
              <a:t>nella TARI questi ultimi possono essere lasciati alla discrezione di ciascun Comune.</a:t>
            </a:r>
            <a:endParaRPr lang="it-IT" sz="2800" dirty="0" smtClean="0">
              <a:solidFill>
                <a:schemeClr val="tx2">
                  <a:lumMod val="75000"/>
                </a:schemeClr>
              </a:solidFill>
              <a:latin typeface="Century Gothic" pitchFamily="34" charset="0"/>
            </a:endParaRPr>
          </a:p>
          <a:p>
            <a:pPr>
              <a:buFont typeface="Wingdings" panose="05000000000000000000" pitchFamily="2" charset="2"/>
              <a:buChar char="Ø"/>
            </a:pPr>
            <a:endParaRPr lang="it-IT" sz="2800" dirty="0" smtClean="0">
              <a:solidFill>
                <a:schemeClr val="tx2">
                  <a:lumMod val="75000"/>
                </a:schemeClr>
              </a:solidFill>
              <a:latin typeface="Century Gothic" pitchFamily="34" charset="0"/>
            </a:endParaRPr>
          </a:p>
          <a:p>
            <a:pPr>
              <a:buFont typeface="Wingdings" panose="05000000000000000000" pitchFamily="2" charset="2"/>
              <a:buChar char="Ø"/>
            </a:pPr>
            <a:endParaRPr lang="it-IT" sz="2800" dirty="0">
              <a:solidFill>
                <a:schemeClr val="tx2">
                  <a:lumMod val="75000"/>
                </a:schemeClr>
              </a:solidFill>
              <a:latin typeface="Century Gothic" pitchFamily="34" charset="0"/>
            </a:endParaRPr>
          </a:p>
          <a:p>
            <a:pPr>
              <a:buFont typeface="Wingdings" panose="05000000000000000000" pitchFamily="2" charset="2"/>
              <a:buChar char="Ø"/>
            </a:pPr>
            <a:endParaRPr lang="it-IT" sz="2800" dirty="0" smtClean="0">
              <a:solidFill>
                <a:schemeClr val="tx2">
                  <a:lumMod val="75000"/>
                </a:schemeClr>
              </a:solidFill>
              <a:latin typeface="Century Gothic" pitchFamily="34" charset="0"/>
            </a:endParaRPr>
          </a:p>
          <a:p>
            <a:pPr>
              <a:buFont typeface="Wingdings" panose="05000000000000000000" pitchFamily="2" charset="2"/>
              <a:buChar char="Ø"/>
            </a:pPr>
            <a:endParaRPr lang="it-IT" sz="2800" dirty="0" smtClean="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TARI – POTERI DELIBERATIVI E REGOLAMENTI COMUNALI</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fontScale="77500" lnSpcReduction="20000"/>
          </a:bodyPr>
          <a:lstStyle/>
          <a:p>
            <a:pPr marL="0" indent="0">
              <a:buNone/>
            </a:pPr>
            <a:r>
              <a:rPr lang="it-IT" sz="2800" dirty="0" smtClean="0">
                <a:solidFill>
                  <a:schemeClr val="tx2">
                    <a:lumMod val="75000"/>
                  </a:schemeClr>
                </a:solidFill>
                <a:latin typeface="Century Gothic" pitchFamily="34" charset="0"/>
              </a:rPr>
              <a:t>Ciascun Comune, con apposito regolamento, disciplina:</a:t>
            </a:r>
          </a:p>
          <a:p>
            <a:pPr marL="0" indent="0">
              <a:buNone/>
            </a:pPr>
            <a:endParaRPr lang="it-IT" sz="2800" dirty="0" smtClean="0">
              <a:solidFill>
                <a:schemeClr val="tx2">
                  <a:lumMod val="75000"/>
                </a:schemeClr>
              </a:solidFill>
              <a:latin typeface="Century Gothic" pitchFamily="34" charset="0"/>
            </a:endParaRPr>
          </a:p>
          <a:p>
            <a:pPr>
              <a:buFont typeface="Wingdings" panose="05000000000000000000" pitchFamily="2" charset="2"/>
              <a:buChar char="Ø"/>
            </a:pPr>
            <a:r>
              <a:rPr lang="it-IT" sz="2800" dirty="0">
                <a:solidFill>
                  <a:schemeClr val="tx2">
                    <a:lumMod val="75000"/>
                  </a:schemeClr>
                </a:solidFill>
                <a:latin typeface="Century Gothic" pitchFamily="34" charset="0"/>
              </a:rPr>
              <a:t>i</a:t>
            </a:r>
            <a:r>
              <a:rPr lang="it-IT" sz="2800" dirty="0" smtClean="0">
                <a:solidFill>
                  <a:schemeClr val="tx2">
                    <a:lumMod val="75000"/>
                  </a:schemeClr>
                </a:solidFill>
                <a:latin typeface="Century Gothic" pitchFamily="34" charset="0"/>
              </a:rPr>
              <a:t> criteri di determinazione delle tariffe;</a:t>
            </a:r>
          </a:p>
          <a:p>
            <a:pPr>
              <a:buFont typeface="Wingdings" panose="05000000000000000000" pitchFamily="2" charset="2"/>
              <a:buChar char="Ø"/>
            </a:pPr>
            <a:r>
              <a:rPr lang="it-IT" sz="2800" dirty="0" smtClean="0">
                <a:solidFill>
                  <a:schemeClr val="tx2">
                    <a:lumMod val="75000"/>
                  </a:schemeClr>
                </a:solidFill>
                <a:latin typeface="Century Gothic" pitchFamily="34" charset="0"/>
              </a:rPr>
              <a:t>la classificazione delle categorie di attività con omogenea potenzialità di produzione di rifiuti;</a:t>
            </a:r>
          </a:p>
          <a:p>
            <a:pPr>
              <a:buFont typeface="Wingdings" panose="05000000000000000000" pitchFamily="2" charset="2"/>
              <a:buChar char="Ø"/>
            </a:pPr>
            <a:r>
              <a:rPr lang="it-IT" sz="2800" dirty="0">
                <a:solidFill>
                  <a:schemeClr val="tx2">
                    <a:lumMod val="75000"/>
                  </a:schemeClr>
                </a:solidFill>
                <a:latin typeface="Century Gothic" pitchFamily="34" charset="0"/>
              </a:rPr>
              <a:t>l</a:t>
            </a:r>
            <a:r>
              <a:rPr lang="it-IT" sz="2800" dirty="0" smtClean="0">
                <a:solidFill>
                  <a:schemeClr val="tx2">
                    <a:lumMod val="75000"/>
                  </a:schemeClr>
                </a:solidFill>
                <a:latin typeface="Century Gothic" pitchFamily="34" charset="0"/>
              </a:rPr>
              <a:t>a disciplina delle riduzioni tariffarie;</a:t>
            </a:r>
          </a:p>
          <a:p>
            <a:pPr>
              <a:buFont typeface="Wingdings" panose="05000000000000000000" pitchFamily="2" charset="2"/>
              <a:buChar char="Ø"/>
            </a:pPr>
            <a:r>
              <a:rPr lang="it-IT" sz="2800" dirty="0">
                <a:solidFill>
                  <a:schemeClr val="tx2">
                    <a:lumMod val="75000"/>
                  </a:schemeClr>
                </a:solidFill>
                <a:latin typeface="Century Gothic" pitchFamily="34" charset="0"/>
              </a:rPr>
              <a:t>l</a:t>
            </a:r>
            <a:r>
              <a:rPr lang="it-IT" sz="2800" dirty="0" smtClean="0">
                <a:solidFill>
                  <a:schemeClr val="tx2">
                    <a:lumMod val="75000"/>
                  </a:schemeClr>
                </a:solidFill>
                <a:latin typeface="Century Gothic" pitchFamily="34" charset="0"/>
              </a:rPr>
              <a:t>a classificazione delle eventuali riduzioni ed esenzioni, che tengano conto altresì della capacità contributiva della famiglia, anche attraverso l’applicazione dell’ISEE;</a:t>
            </a:r>
          </a:p>
          <a:p>
            <a:pPr>
              <a:buFont typeface="Wingdings" panose="05000000000000000000" pitchFamily="2" charset="2"/>
              <a:buChar char="Ø"/>
            </a:pPr>
            <a:r>
              <a:rPr lang="it-IT" sz="2800" dirty="0">
                <a:solidFill>
                  <a:schemeClr val="tx2">
                    <a:lumMod val="75000"/>
                  </a:schemeClr>
                </a:solidFill>
                <a:latin typeface="Century Gothic" pitchFamily="34" charset="0"/>
              </a:rPr>
              <a:t>l</a:t>
            </a:r>
            <a:r>
              <a:rPr lang="it-IT" sz="2800" dirty="0" smtClean="0">
                <a:solidFill>
                  <a:schemeClr val="tx2">
                    <a:lumMod val="75000"/>
                  </a:schemeClr>
                </a:solidFill>
                <a:latin typeface="Century Gothic" pitchFamily="34" charset="0"/>
              </a:rPr>
              <a:t>’individuazione di categorie di attività produttive di rifiuti speciali alle quali applicare, nell’obiettiva difficoltà di delimitare le superfici ove tali rifiuti si formano, percentuali di riduzione rispetto all’intera superficie su cui l’attività viene svolta.</a:t>
            </a:r>
          </a:p>
          <a:p>
            <a:endParaRPr lang="it-IT" sz="2800" dirty="0" smtClean="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a:bodyPr>
          <a:lstStyle/>
          <a:p>
            <a:r>
              <a:rPr lang="it-IT" sz="4000" dirty="0" smtClean="0">
                <a:solidFill>
                  <a:schemeClr val="tx2">
                    <a:lumMod val="75000"/>
                  </a:schemeClr>
                </a:solidFill>
                <a:latin typeface="Century Gothic" pitchFamily="34" charset="0"/>
              </a:rPr>
              <a:t>TASI – PRESUPPOSTO IMPOSITIVO</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fontScale="85000" lnSpcReduction="20000"/>
          </a:bodyPr>
          <a:lstStyle/>
          <a:p>
            <a:pPr marL="0" indent="0">
              <a:buNone/>
            </a:pPr>
            <a:r>
              <a:rPr lang="it-IT" sz="2800" dirty="0" smtClean="0">
                <a:solidFill>
                  <a:schemeClr val="tx2">
                    <a:lumMod val="75000"/>
                  </a:schemeClr>
                </a:solidFill>
                <a:latin typeface="Century Gothic" pitchFamily="34" charset="0"/>
              </a:rPr>
              <a:t>Possesso o detenzione a qualsiasi titolo di:</a:t>
            </a:r>
          </a:p>
          <a:p>
            <a:pPr>
              <a:buFont typeface="Wingdings" panose="05000000000000000000" pitchFamily="2" charset="2"/>
              <a:buChar char="Ø"/>
            </a:pPr>
            <a:r>
              <a:rPr lang="it-IT" sz="2800" dirty="0" smtClean="0">
                <a:solidFill>
                  <a:schemeClr val="tx2">
                    <a:lumMod val="75000"/>
                  </a:schemeClr>
                </a:solidFill>
                <a:latin typeface="Century Gothic" pitchFamily="34" charset="0"/>
              </a:rPr>
              <a:t>fabbricati, ivi compresa l’abitazione principale, così come definita ai fini IMU;</a:t>
            </a:r>
          </a:p>
          <a:p>
            <a:pPr>
              <a:buFont typeface="Wingdings" panose="05000000000000000000" pitchFamily="2" charset="2"/>
              <a:buChar char="Ø"/>
            </a:pPr>
            <a:r>
              <a:rPr lang="it-IT" sz="2800" dirty="0" smtClean="0">
                <a:solidFill>
                  <a:schemeClr val="tx2">
                    <a:lumMod val="75000"/>
                  </a:schemeClr>
                </a:solidFill>
                <a:latin typeface="Century Gothic" pitchFamily="34" charset="0"/>
              </a:rPr>
              <a:t>aree scoperte;</a:t>
            </a:r>
          </a:p>
          <a:p>
            <a:pPr>
              <a:buFont typeface="Wingdings" panose="05000000000000000000" pitchFamily="2" charset="2"/>
              <a:buChar char="Ø"/>
            </a:pPr>
            <a:r>
              <a:rPr lang="it-IT" sz="2800" dirty="0" smtClean="0">
                <a:solidFill>
                  <a:schemeClr val="tx2">
                    <a:lumMod val="75000"/>
                  </a:schemeClr>
                </a:solidFill>
                <a:latin typeface="Century Gothic" pitchFamily="34" charset="0"/>
              </a:rPr>
              <a:t>aree edificabili;</a:t>
            </a:r>
          </a:p>
          <a:p>
            <a:pPr>
              <a:buFont typeface="Wingdings" panose="05000000000000000000" pitchFamily="2" charset="2"/>
              <a:buChar char="Ø"/>
            </a:pPr>
            <a:endParaRPr lang="it-IT" sz="2800" dirty="0">
              <a:solidFill>
                <a:schemeClr val="tx2">
                  <a:lumMod val="75000"/>
                </a:schemeClr>
              </a:solidFill>
              <a:latin typeface="Century Gothic" pitchFamily="34" charset="0"/>
            </a:endParaRPr>
          </a:p>
          <a:p>
            <a:pPr>
              <a:buFont typeface="Wingdings" panose="05000000000000000000" pitchFamily="2" charset="2"/>
              <a:buChar char="Ø"/>
            </a:pPr>
            <a:endParaRPr lang="it-IT" sz="2800" dirty="0" smtClean="0">
              <a:solidFill>
                <a:schemeClr val="tx2">
                  <a:lumMod val="75000"/>
                </a:schemeClr>
              </a:solidFill>
              <a:latin typeface="Century Gothic" pitchFamily="34" charset="0"/>
            </a:endParaRPr>
          </a:p>
          <a:p>
            <a:pPr marL="0" indent="0" algn="ctr">
              <a:buNone/>
            </a:pPr>
            <a:r>
              <a:rPr lang="it-IT" sz="2800" dirty="0" smtClean="0">
                <a:solidFill>
                  <a:schemeClr val="tx2">
                    <a:lumMod val="75000"/>
                  </a:schemeClr>
                </a:solidFill>
                <a:latin typeface="Century Gothic" pitchFamily="34" charset="0"/>
              </a:rPr>
              <a:t>A qualsiasi uso adibiti.</a:t>
            </a:r>
          </a:p>
          <a:p>
            <a:pPr marL="0" indent="0" algn="ctr">
              <a:buNone/>
            </a:pPr>
            <a:endParaRPr lang="it-IT" sz="2800" dirty="0" smtClean="0">
              <a:solidFill>
                <a:schemeClr val="tx2">
                  <a:lumMod val="75000"/>
                </a:schemeClr>
              </a:solidFill>
              <a:latin typeface="Century Gothic" pitchFamily="34" charset="0"/>
            </a:endParaRPr>
          </a:p>
          <a:p>
            <a:pPr marL="0" indent="0">
              <a:buNone/>
            </a:pPr>
            <a:r>
              <a:rPr lang="it-IT" sz="2800" dirty="0" smtClean="0">
                <a:solidFill>
                  <a:schemeClr val="tx2">
                    <a:lumMod val="75000"/>
                  </a:schemeClr>
                </a:solidFill>
                <a:latin typeface="Century Gothic" pitchFamily="34" charset="0"/>
              </a:rPr>
              <a:t>Sono escluse dalla TASI le aree scoperte pertinenziali o accessorie a locali imponibili, non operative, e le aree comuni di cui all’art. 1117 c.c. che non siano detenute o occupate in via esclusiva.</a:t>
            </a:r>
          </a:p>
        </p:txBody>
      </p:sp>
      <p:sp>
        <p:nvSpPr>
          <p:cNvPr id="9" name="Freccia in giù 8"/>
          <p:cNvSpPr/>
          <p:nvPr/>
        </p:nvSpPr>
        <p:spPr>
          <a:xfrm>
            <a:off x="4596950" y="3337962"/>
            <a:ext cx="712099" cy="671639"/>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TASI – AMBITO SOGGETTIVO D’APPLICAZIONE</a:t>
            </a:r>
            <a:endParaRPr lang="it-IT" sz="4000" dirty="0">
              <a:solidFill>
                <a:schemeClr val="tx2">
                  <a:lumMod val="75000"/>
                </a:schemeClr>
              </a:solidFill>
              <a:latin typeface="Century Gothic" pitchFamily="34" charset="0"/>
            </a:endParaRPr>
          </a:p>
        </p:txBody>
      </p:sp>
      <p:sp>
        <p:nvSpPr>
          <p:cNvPr id="5" name="Segnaposto contenuto 4"/>
          <p:cNvSpPr>
            <a:spLocks noGrp="1"/>
          </p:cNvSpPr>
          <p:nvPr>
            <p:ph idx="1"/>
          </p:nvPr>
        </p:nvSpPr>
        <p:spPr/>
        <p:txBody>
          <a:bodyPr>
            <a:normAutofit fontScale="70000" lnSpcReduction="20000"/>
          </a:bodyPr>
          <a:lstStyle/>
          <a:p>
            <a:pPr marL="900000" indent="0">
              <a:buNone/>
            </a:pPr>
            <a:r>
              <a:rPr lang="it-IT" dirty="0" smtClean="0">
                <a:latin typeface="Century Gothic" panose="020B0502020202020204" pitchFamily="34" charset="0"/>
              </a:rPr>
              <a:t>Soggetto passivo è «chiunque possieda o detenga a qualsiasi titolo…» le unità immobiliari citate.</a:t>
            </a:r>
          </a:p>
          <a:p>
            <a:pPr marL="900000" indent="0">
              <a:buNone/>
            </a:pPr>
            <a:endParaRPr lang="it-IT" dirty="0" smtClean="0">
              <a:latin typeface="Century Gothic" panose="020B0502020202020204" pitchFamily="34" charset="0"/>
            </a:endParaRPr>
          </a:p>
          <a:p>
            <a:r>
              <a:rPr lang="it-IT" dirty="0" smtClean="0">
                <a:latin typeface="Century Gothic" panose="020B0502020202020204" pitchFamily="34" charset="0"/>
              </a:rPr>
              <a:t>Gli </a:t>
            </a:r>
            <a:r>
              <a:rPr lang="it-IT" u="sng" dirty="0" smtClean="0">
                <a:latin typeface="Century Gothic" panose="020B0502020202020204" pitchFamily="34" charset="0"/>
              </a:rPr>
              <a:t>inquilini</a:t>
            </a:r>
            <a:r>
              <a:rPr lang="it-IT" dirty="0" smtClean="0">
                <a:latin typeface="Century Gothic" panose="020B0502020202020204" pitchFamily="34" charset="0"/>
              </a:rPr>
              <a:t> sono titolari di un’autonoma obbligazione tributaria e sono tenuti a versare la TASI nella misura compresa tra il 10% ed il 30% dell’ammontare complessivo del tributo, calcolato applicando l’aliquota stabilita. Il titolare del diritto reale dovrà versare la restante parte (dal 70% al 90%)</a:t>
            </a:r>
            <a:endParaRPr lang="it-IT" dirty="0">
              <a:latin typeface="Century Gothic" panose="020B0502020202020204" pitchFamily="34" charset="0"/>
            </a:endParaRPr>
          </a:p>
          <a:p>
            <a:pPr marL="0" indent="0">
              <a:buNone/>
            </a:pPr>
            <a:endParaRPr lang="it-IT" dirty="0" smtClean="0">
              <a:latin typeface="Century Gothic" panose="020B0502020202020204" pitchFamily="34" charset="0"/>
            </a:endParaRPr>
          </a:p>
          <a:p>
            <a:pPr marL="0" indent="0">
              <a:buNone/>
            </a:pPr>
            <a:r>
              <a:rPr lang="it-IT" dirty="0" smtClean="0">
                <a:latin typeface="Century Gothic" panose="020B0502020202020204" pitchFamily="34" charset="0"/>
              </a:rPr>
              <a:t>N.B. Trattandosi di obbligazioni autonome, non vi è solidarietà tra detentori e possessori. </a:t>
            </a:r>
            <a:r>
              <a:rPr lang="it-IT" dirty="0">
                <a:latin typeface="Century Gothic" panose="020B0502020202020204" pitchFamily="34" charset="0"/>
              </a:rPr>
              <a:t>Tuttavia, in </a:t>
            </a:r>
            <a:r>
              <a:rPr lang="it-IT" dirty="0" smtClean="0">
                <a:latin typeface="Century Gothic" panose="020B0502020202020204" pitchFamily="34" charset="0"/>
              </a:rPr>
              <a:t>caso </a:t>
            </a:r>
            <a:r>
              <a:rPr lang="it-IT" dirty="0">
                <a:latin typeface="Century Gothic" panose="020B0502020202020204" pitchFamily="34" charset="0"/>
              </a:rPr>
              <a:t>di pluralità di possessori o di detentori, essi sono tenuti in solido </a:t>
            </a:r>
            <a:r>
              <a:rPr lang="it-IT" dirty="0" smtClean="0">
                <a:latin typeface="Century Gothic" panose="020B0502020202020204" pitchFamily="34" charset="0"/>
              </a:rPr>
              <a:t>tra loro all’adempimento dell’obbligazione.</a:t>
            </a:r>
            <a:endParaRPr lang="it-IT" dirty="0">
              <a:latin typeface="Century Gothic" panose="020B0502020202020204" pitchFamily="34" charset="0"/>
            </a:endParaRPr>
          </a:p>
        </p:txBody>
      </p:sp>
      <p:sp>
        <p:nvSpPr>
          <p:cNvPr id="6" name="Freccia a destra 5"/>
          <p:cNvSpPr/>
          <p:nvPr/>
        </p:nvSpPr>
        <p:spPr>
          <a:xfrm>
            <a:off x="582626" y="1784293"/>
            <a:ext cx="849663" cy="25085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LA DIFFICILE COMBINAZIONE DI ELEMENTI COMUNI ALL’IMU E ALLA TARI</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a:bodyPr>
          <a:lstStyle/>
          <a:p>
            <a:pPr>
              <a:buFont typeface="Wingdings" panose="05000000000000000000" pitchFamily="2" charset="2"/>
              <a:buChar char="Ø"/>
            </a:pPr>
            <a:r>
              <a:rPr lang="it-IT" sz="2800" dirty="0" smtClean="0">
                <a:solidFill>
                  <a:schemeClr val="tx2">
                    <a:lumMod val="75000"/>
                  </a:schemeClr>
                </a:solidFill>
                <a:latin typeface="Century Gothic" pitchFamily="34" charset="0"/>
              </a:rPr>
              <a:t>Si delineano una serie di problemi interpretativi:</a:t>
            </a:r>
          </a:p>
          <a:p>
            <a:pPr>
              <a:buFont typeface="Wingdings" panose="05000000000000000000" pitchFamily="2" charset="2"/>
              <a:buChar char="Ø"/>
            </a:pPr>
            <a:endParaRPr lang="it-IT" sz="2800" dirty="0" smtClean="0">
              <a:solidFill>
                <a:schemeClr val="tx2">
                  <a:lumMod val="75000"/>
                </a:schemeClr>
              </a:solidFill>
              <a:latin typeface="Century Gothic" pitchFamily="34" charset="0"/>
            </a:endParaRPr>
          </a:p>
          <a:p>
            <a:r>
              <a:rPr lang="it-IT" sz="2800" dirty="0" smtClean="0">
                <a:solidFill>
                  <a:schemeClr val="tx2">
                    <a:lumMod val="75000"/>
                  </a:schemeClr>
                </a:solidFill>
                <a:latin typeface="Century Gothic" pitchFamily="34" charset="0"/>
              </a:rPr>
              <a:t>riguardo all’esatta determinazione dell’oggetto d’imposta.</a:t>
            </a:r>
          </a:p>
          <a:p>
            <a:r>
              <a:rPr lang="it-IT" sz="2800" dirty="0" smtClean="0">
                <a:solidFill>
                  <a:schemeClr val="tx2">
                    <a:lumMod val="75000"/>
                  </a:schemeClr>
                </a:solidFill>
                <a:latin typeface="Century Gothic" pitchFamily="34" charset="0"/>
              </a:rPr>
              <a:t>nell’individuazione </a:t>
            </a:r>
            <a:r>
              <a:rPr lang="it-IT" sz="2800" dirty="0">
                <a:solidFill>
                  <a:schemeClr val="tx2">
                    <a:lumMod val="75000"/>
                  </a:schemeClr>
                </a:solidFill>
                <a:latin typeface="Century Gothic" pitchFamily="34" charset="0"/>
              </a:rPr>
              <a:t>del soggetto passivo per gli immobili insistenti su aree </a:t>
            </a:r>
            <a:r>
              <a:rPr lang="it-IT" sz="2800" dirty="0" smtClean="0">
                <a:solidFill>
                  <a:schemeClr val="tx2">
                    <a:lumMod val="75000"/>
                  </a:schemeClr>
                </a:solidFill>
                <a:latin typeface="Century Gothic" pitchFamily="34" charset="0"/>
              </a:rPr>
              <a:t>demaniali (ad es., gli stabilimenti balneari)</a:t>
            </a:r>
            <a:endParaRPr lang="it-IT" sz="2800" dirty="0" smtClean="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24625032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TASI – DETERMINAZIONE DEL TRIBUTO </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a:bodyPr>
          <a:lstStyle/>
          <a:p>
            <a:pPr marL="0" indent="0">
              <a:buNone/>
            </a:pPr>
            <a:endParaRPr lang="it-IT" sz="2800" dirty="0" smtClean="0">
              <a:solidFill>
                <a:schemeClr val="tx2">
                  <a:lumMod val="75000"/>
                </a:schemeClr>
              </a:solidFill>
              <a:latin typeface="Century Gothic" pitchFamily="34" charset="0"/>
            </a:endParaRPr>
          </a:p>
        </p:txBody>
      </p:sp>
      <p:sp>
        <p:nvSpPr>
          <p:cNvPr id="5" name="Rettangolo 4"/>
          <p:cNvSpPr/>
          <p:nvPr/>
        </p:nvSpPr>
        <p:spPr>
          <a:xfrm>
            <a:off x="762000" y="2476500"/>
            <a:ext cx="3914775" cy="356235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2400" dirty="0" smtClean="0"/>
              <a:t>Quella prevista per l’applicazione dell’IMU, variabile in funzione del tipo di immobile posseduto/detenuto.</a:t>
            </a:r>
            <a:endParaRPr lang="it-IT" sz="2400" dirty="0"/>
          </a:p>
        </p:txBody>
      </p:sp>
      <p:sp>
        <p:nvSpPr>
          <p:cNvPr id="6" name="Rettangolo 5"/>
          <p:cNvSpPr/>
          <p:nvPr/>
        </p:nvSpPr>
        <p:spPr>
          <a:xfrm>
            <a:off x="5286374" y="2476500"/>
            <a:ext cx="3886201" cy="356235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2400" dirty="0" smtClean="0"/>
              <a:t>L’aliquota-base è pari all’1‰.</a:t>
            </a:r>
          </a:p>
          <a:p>
            <a:pPr algn="ctr"/>
            <a:r>
              <a:rPr lang="it-IT" sz="2400" dirty="0" smtClean="0"/>
              <a:t>Il Comune può:</a:t>
            </a:r>
          </a:p>
          <a:p>
            <a:pPr marL="342900" indent="-342900" algn="ctr">
              <a:buAutoNum type="arabicParenR"/>
            </a:pPr>
            <a:r>
              <a:rPr lang="it-IT" sz="2400" dirty="0" smtClean="0"/>
              <a:t>Ridurla o azzerarla;</a:t>
            </a:r>
          </a:p>
          <a:p>
            <a:pPr marL="342900" indent="-342900" algn="ctr">
              <a:buAutoNum type="arabicParenR"/>
            </a:pPr>
            <a:r>
              <a:rPr lang="it-IT" sz="2400" dirty="0" smtClean="0"/>
              <a:t>Aumentarla fino alla misura massima del 3,3‰; </a:t>
            </a:r>
          </a:p>
        </p:txBody>
      </p:sp>
      <p:sp>
        <p:nvSpPr>
          <p:cNvPr id="7" name="Rettangolo 6"/>
          <p:cNvSpPr/>
          <p:nvPr/>
        </p:nvSpPr>
        <p:spPr>
          <a:xfrm>
            <a:off x="762000" y="1752600"/>
            <a:ext cx="3914775" cy="419100"/>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smtClean="0"/>
              <a:t>BASE IMPONIBILE</a:t>
            </a:r>
            <a:endParaRPr lang="it-IT" dirty="0"/>
          </a:p>
        </p:txBody>
      </p:sp>
      <p:sp>
        <p:nvSpPr>
          <p:cNvPr id="8" name="Rettangolo 7"/>
          <p:cNvSpPr/>
          <p:nvPr/>
        </p:nvSpPr>
        <p:spPr>
          <a:xfrm>
            <a:off x="5286374" y="1752600"/>
            <a:ext cx="3886201" cy="419100"/>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smtClean="0"/>
              <a:t>ALIQUOTA</a:t>
            </a:r>
            <a:endParaRPr lang="it-IT" dirty="0"/>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LA MANOVRA SULLE ALIQUOTE E I RAPPORTI CON L’IMU</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fontScale="77500" lnSpcReduction="20000"/>
          </a:bodyPr>
          <a:lstStyle/>
          <a:p>
            <a:r>
              <a:rPr lang="it-IT" sz="2800" dirty="0">
                <a:solidFill>
                  <a:schemeClr val="tx2">
                    <a:lumMod val="75000"/>
                  </a:schemeClr>
                </a:solidFill>
                <a:latin typeface="Century Gothic" pitchFamily="34" charset="0"/>
              </a:rPr>
              <a:t>Le aliquote TASI possono essere differenziate in ragione del settore di attività ovvero della tipologia e della destinazione d'uso degli </a:t>
            </a:r>
            <a:r>
              <a:rPr lang="it-IT" sz="2800" dirty="0" smtClean="0">
                <a:solidFill>
                  <a:schemeClr val="tx2">
                    <a:lumMod val="75000"/>
                  </a:schemeClr>
                </a:solidFill>
                <a:latin typeface="Century Gothic" pitchFamily="34" charset="0"/>
              </a:rPr>
              <a:t>immobili, con ampie </a:t>
            </a:r>
            <a:r>
              <a:rPr lang="it-IT" sz="2800" dirty="0">
                <a:solidFill>
                  <a:schemeClr val="tx2">
                    <a:lumMod val="75000"/>
                  </a:schemeClr>
                </a:solidFill>
                <a:latin typeface="Century Gothic" pitchFamily="34" charset="0"/>
              </a:rPr>
              <a:t>facoltà di variazione del prelievo</a:t>
            </a:r>
            <a:r>
              <a:rPr lang="it-IT" sz="2800" dirty="0" smtClean="0">
                <a:solidFill>
                  <a:schemeClr val="tx2">
                    <a:lumMod val="75000"/>
                  </a:schemeClr>
                </a:solidFill>
                <a:latin typeface="Century Gothic" pitchFamily="34" charset="0"/>
              </a:rPr>
              <a:t>.</a:t>
            </a:r>
          </a:p>
          <a:p>
            <a:r>
              <a:rPr lang="it-IT" sz="2800" dirty="0" smtClean="0">
                <a:solidFill>
                  <a:schemeClr val="tx2">
                    <a:lumMod val="75000"/>
                  </a:schemeClr>
                </a:solidFill>
                <a:latin typeface="Century Gothic" pitchFamily="34" charset="0"/>
              </a:rPr>
              <a:t>La L. 147/2013 stabilisce che la somma delle aliquote di TASI e IMU per ciascuna categoria di immobili non può eccedere l’aliquota massima consentita dalla legge statale per l’IMU al 31.12.2013 (fissata al 10,6‰).</a:t>
            </a:r>
          </a:p>
          <a:p>
            <a:r>
              <a:rPr lang="it-IT" sz="2800" dirty="0" smtClean="0">
                <a:solidFill>
                  <a:schemeClr val="tx2">
                    <a:lumMod val="75000"/>
                  </a:schemeClr>
                </a:solidFill>
                <a:latin typeface="Century Gothic" pitchFamily="34" charset="0"/>
              </a:rPr>
              <a:t>Il tetto massimo del 2,5‰ inizialmente previsto per il 2014 è stato poi portato al 3,3,‰ ; l’extra gettito dovuto all’aumento dell’aliquota massima, tuttavia, non sarà impiegato integralmente per introdurre ulteriori detrazioni dalla TASI (come invece era stato previsto quando si era deliberato un primo incremento dello 0,8‰ – c.d. super TASI).</a:t>
            </a:r>
            <a:endParaRPr lang="it-IT" sz="2800" dirty="0" smtClean="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TASI </a:t>
            </a:r>
            <a:r>
              <a:rPr lang="it-IT" sz="4000" dirty="0">
                <a:solidFill>
                  <a:schemeClr val="tx2">
                    <a:lumMod val="75000"/>
                  </a:schemeClr>
                </a:solidFill>
                <a:latin typeface="Century Gothic" pitchFamily="34" charset="0"/>
              </a:rPr>
              <a:t>– POTERI DELIBERATIVI E REGOLAMENTI COMUNALI</a:t>
            </a:r>
          </a:p>
        </p:txBody>
      </p:sp>
      <p:sp>
        <p:nvSpPr>
          <p:cNvPr id="4" name="Segnaposto contenuto 3"/>
          <p:cNvSpPr>
            <a:spLocks noGrp="1"/>
          </p:cNvSpPr>
          <p:nvPr>
            <p:ph idx="1"/>
          </p:nvPr>
        </p:nvSpPr>
        <p:spPr/>
        <p:txBody>
          <a:bodyPr>
            <a:normAutofit/>
          </a:bodyPr>
          <a:lstStyle/>
          <a:p>
            <a:r>
              <a:rPr lang="it-IT" sz="2800" dirty="0" smtClean="0">
                <a:solidFill>
                  <a:schemeClr val="tx2">
                    <a:lumMod val="75000"/>
                  </a:schemeClr>
                </a:solidFill>
                <a:latin typeface="Century Gothic" pitchFamily="34" charset="0"/>
              </a:rPr>
              <a:t>Ciascun Comune disciplina, con apposito regolamento:</a:t>
            </a:r>
          </a:p>
          <a:p>
            <a:pPr>
              <a:buFont typeface="Wingdings" panose="05000000000000000000" pitchFamily="2" charset="2"/>
              <a:buChar char="§"/>
            </a:pPr>
            <a:r>
              <a:rPr lang="it-IT" sz="2800" dirty="0" smtClean="0">
                <a:solidFill>
                  <a:schemeClr val="tx2">
                    <a:lumMod val="75000"/>
                  </a:schemeClr>
                </a:solidFill>
                <a:latin typeface="Century Gothic" pitchFamily="34" charset="0"/>
              </a:rPr>
              <a:t>la disciplina delle riduzioni, che tengano conto della capacità contributiva della famiglia (ISEE);</a:t>
            </a:r>
          </a:p>
          <a:p>
            <a:pPr>
              <a:buFont typeface="Wingdings" panose="05000000000000000000" pitchFamily="2" charset="2"/>
              <a:buChar char="§"/>
            </a:pPr>
            <a:r>
              <a:rPr lang="it-IT" sz="2800" dirty="0">
                <a:solidFill>
                  <a:schemeClr val="tx2">
                    <a:lumMod val="75000"/>
                  </a:schemeClr>
                </a:solidFill>
                <a:latin typeface="Century Gothic" pitchFamily="34" charset="0"/>
              </a:rPr>
              <a:t>l</a:t>
            </a:r>
            <a:r>
              <a:rPr lang="it-IT" sz="2800" dirty="0" smtClean="0">
                <a:solidFill>
                  <a:schemeClr val="tx2">
                    <a:lumMod val="75000"/>
                  </a:schemeClr>
                </a:solidFill>
                <a:latin typeface="Century Gothic" pitchFamily="34" charset="0"/>
              </a:rPr>
              <a:t>‘individuazione dei servizi individuali e l’indicazione analitica, per ciascuno di tali servizi, dei relativi costi alla cui copertura la TASI è diretta.</a:t>
            </a:r>
          </a:p>
        </p:txBody>
      </p:sp>
    </p:spTree>
    <p:extLst>
      <p:ext uri="{BB962C8B-B14F-4D97-AF65-F5344CB8AC3E}">
        <p14:creationId xmlns:p14="http://schemas.microsoft.com/office/powerpoint/2010/main" val="24625032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a:bodyPr>
          <a:lstStyle/>
          <a:p>
            <a:r>
              <a:rPr lang="it-IT" sz="4000" dirty="0" smtClean="0">
                <a:solidFill>
                  <a:schemeClr val="tx2">
                    <a:lumMod val="75000"/>
                  </a:schemeClr>
                </a:solidFill>
                <a:latin typeface="Century Gothic" pitchFamily="34" charset="0"/>
              </a:rPr>
              <a:t>TASI – RIDUZIONI ED ESENZIONI</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fontScale="85000" lnSpcReduction="10000"/>
          </a:bodyPr>
          <a:lstStyle/>
          <a:p>
            <a:pPr marL="0" indent="0">
              <a:buNone/>
            </a:pPr>
            <a:r>
              <a:rPr lang="it-IT" sz="2800" dirty="0" smtClean="0">
                <a:solidFill>
                  <a:schemeClr val="tx2">
                    <a:lumMod val="75000"/>
                  </a:schemeClr>
                </a:solidFill>
                <a:latin typeface="Century Gothic" pitchFamily="34" charset="0"/>
              </a:rPr>
              <a:t>Il Comune può prevedere riduzioni ed esenzioni nei casi di:</a:t>
            </a:r>
          </a:p>
          <a:p>
            <a:r>
              <a:rPr lang="it-IT" sz="2800" dirty="0" smtClean="0">
                <a:solidFill>
                  <a:schemeClr val="tx2">
                    <a:lumMod val="75000"/>
                  </a:schemeClr>
                </a:solidFill>
                <a:latin typeface="Century Gothic" pitchFamily="34" charset="0"/>
              </a:rPr>
              <a:t>abitazioni con un unico occupante;</a:t>
            </a:r>
          </a:p>
          <a:p>
            <a:r>
              <a:rPr lang="it-IT" sz="2800" dirty="0">
                <a:solidFill>
                  <a:schemeClr val="tx2">
                    <a:lumMod val="75000"/>
                  </a:schemeClr>
                </a:solidFill>
                <a:latin typeface="Century Gothic" pitchFamily="34" charset="0"/>
              </a:rPr>
              <a:t>a</a:t>
            </a:r>
            <a:r>
              <a:rPr lang="it-IT" sz="2800" dirty="0" smtClean="0">
                <a:solidFill>
                  <a:schemeClr val="tx2">
                    <a:lumMod val="75000"/>
                  </a:schemeClr>
                </a:solidFill>
                <a:latin typeface="Century Gothic" pitchFamily="34" charset="0"/>
              </a:rPr>
              <a:t>bitazioni tenute a disposizione per uso stagionale od altro uso limitato e discontinuo;</a:t>
            </a:r>
          </a:p>
          <a:p>
            <a:r>
              <a:rPr lang="it-IT" sz="2800" dirty="0">
                <a:solidFill>
                  <a:schemeClr val="tx2">
                    <a:lumMod val="75000"/>
                  </a:schemeClr>
                </a:solidFill>
                <a:latin typeface="Century Gothic" pitchFamily="34" charset="0"/>
              </a:rPr>
              <a:t>l</a:t>
            </a:r>
            <a:r>
              <a:rPr lang="it-IT" sz="2800" dirty="0" smtClean="0">
                <a:solidFill>
                  <a:schemeClr val="tx2">
                    <a:lumMod val="75000"/>
                  </a:schemeClr>
                </a:solidFill>
                <a:latin typeface="Century Gothic" pitchFamily="34" charset="0"/>
              </a:rPr>
              <a:t>ocali, diversi dalle abitazioni, ed aree scoperte adibiti ad uso stagionale o ad uso non continuativo, ma ricorrente;</a:t>
            </a:r>
          </a:p>
          <a:p>
            <a:r>
              <a:rPr lang="it-IT" sz="2800" dirty="0">
                <a:solidFill>
                  <a:schemeClr val="tx2">
                    <a:lumMod val="75000"/>
                  </a:schemeClr>
                </a:solidFill>
                <a:latin typeface="Century Gothic" pitchFamily="34" charset="0"/>
              </a:rPr>
              <a:t>a</a:t>
            </a:r>
            <a:r>
              <a:rPr lang="it-IT" sz="2800" dirty="0" smtClean="0">
                <a:solidFill>
                  <a:schemeClr val="tx2">
                    <a:lumMod val="75000"/>
                  </a:schemeClr>
                </a:solidFill>
                <a:latin typeface="Century Gothic" pitchFamily="34" charset="0"/>
              </a:rPr>
              <a:t>bitazioni occupate da soggetti che risiedono o abbiano la dimora, per più di 6 mesi l’anno, all’estero;</a:t>
            </a:r>
          </a:p>
          <a:p>
            <a:r>
              <a:rPr lang="it-IT" sz="2800" dirty="0">
                <a:solidFill>
                  <a:schemeClr val="tx2">
                    <a:lumMod val="75000"/>
                  </a:schemeClr>
                </a:solidFill>
                <a:latin typeface="Century Gothic" pitchFamily="34" charset="0"/>
              </a:rPr>
              <a:t>f</a:t>
            </a:r>
            <a:r>
              <a:rPr lang="it-IT" sz="2800" dirty="0" smtClean="0">
                <a:solidFill>
                  <a:schemeClr val="tx2">
                    <a:lumMod val="75000"/>
                  </a:schemeClr>
                </a:solidFill>
                <a:latin typeface="Century Gothic" pitchFamily="34" charset="0"/>
              </a:rPr>
              <a:t>abbricati rurali ad uso abitativo;</a:t>
            </a:r>
          </a:p>
          <a:p>
            <a:r>
              <a:rPr lang="it-IT" sz="2800" dirty="0">
                <a:solidFill>
                  <a:schemeClr val="tx2">
                    <a:lumMod val="75000"/>
                  </a:schemeClr>
                </a:solidFill>
                <a:latin typeface="Century Gothic" pitchFamily="34" charset="0"/>
              </a:rPr>
              <a:t>s</a:t>
            </a:r>
            <a:r>
              <a:rPr lang="it-IT" sz="2800" dirty="0" smtClean="0">
                <a:solidFill>
                  <a:schemeClr val="tx2">
                    <a:lumMod val="75000"/>
                  </a:schemeClr>
                </a:solidFill>
                <a:latin typeface="Century Gothic" pitchFamily="34" charset="0"/>
              </a:rPr>
              <a:t>uperfici eccedenti il normale rapporto tra produzione di rifiuti e superficie stessa.</a:t>
            </a:r>
            <a:endParaRPr lang="it-IT" sz="2800" dirty="0" smtClean="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ctrTitle"/>
          </p:nvPr>
        </p:nvSpPr>
        <p:spPr/>
        <p:txBody>
          <a:bodyPr/>
          <a:lstStyle/>
          <a:p>
            <a:endParaRPr lang="it-IT"/>
          </a:p>
        </p:txBody>
      </p:sp>
      <p:pic>
        <p:nvPicPr>
          <p:cNvPr id="7" name="Immagine 6" descr="background_plain.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927970" cy="6873210"/>
          </a:xfrm>
          <a:prstGeom prst="rect">
            <a:avLst/>
          </a:prstGeom>
        </p:spPr>
      </p:pic>
      <p:sp>
        <p:nvSpPr>
          <p:cNvPr id="6" name="Sottotitolo 5"/>
          <p:cNvSpPr>
            <a:spLocks noGrp="1"/>
          </p:cNvSpPr>
          <p:nvPr>
            <p:ph type="subTitle" idx="1"/>
          </p:nvPr>
        </p:nvSpPr>
        <p:spPr>
          <a:xfrm>
            <a:off x="1485900" y="2921001"/>
            <a:ext cx="6934200" cy="1748074"/>
          </a:xfrm>
        </p:spPr>
        <p:txBody>
          <a:bodyPr>
            <a:normAutofit/>
          </a:bodyPr>
          <a:lstStyle/>
          <a:p>
            <a:r>
              <a:rPr lang="it-IT" sz="4400" dirty="0" smtClean="0">
                <a:solidFill>
                  <a:schemeClr val="bg1"/>
                </a:solidFill>
                <a:latin typeface="Century Gothic"/>
                <a:cs typeface="Century Gothic"/>
              </a:rPr>
              <a:t>LA TARI E LA TASI</a:t>
            </a:r>
            <a:endParaRPr lang="it-IT" sz="4400" dirty="0">
              <a:solidFill>
                <a:schemeClr val="bg1"/>
              </a:solidFill>
              <a:latin typeface="Century Gothic"/>
              <a:cs typeface="Century Gothic"/>
            </a:endParaRPr>
          </a:p>
        </p:txBody>
      </p:sp>
    </p:spTree>
    <p:extLst>
      <p:ext uri="{BB962C8B-B14F-4D97-AF65-F5344CB8AC3E}">
        <p14:creationId xmlns:p14="http://schemas.microsoft.com/office/powerpoint/2010/main" val="3211559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LE AGEVOLAZIONI PER L’ABITAZIONE PRINCIPALE</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fontScale="77500" lnSpcReduction="20000"/>
          </a:bodyPr>
          <a:lstStyle/>
          <a:p>
            <a:r>
              <a:rPr lang="it-IT" sz="2800" dirty="0" smtClean="0">
                <a:solidFill>
                  <a:schemeClr val="tx2">
                    <a:lumMod val="75000"/>
                  </a:schemeClr>
                </a:solidFill>
                <a:latin typeface="Century Gothic" pitchFamily="34" charset="0"/>
              </a:rPr>
              <a:t>A </a:t>
            </a:r>
            <a:r>
              <a:rPr lang="it-IT" sz="2800" dirty="0">
                <a:solidFill>
                  <a:schemeClr val="tx2">
                    <a:lumMod val="75000"/>
                  </a:schemeClr>
                </a:solidFill>
                <a:latin typeface="Century Gothic" pitchFamily="34" charset="0"/>
              </a:rPr>
              <a:t>decorrere dal 2014, l’IMU non </a:t>
            </a:r>
            <a:r>
              <a:rPr lang="it-IT" sz="2800" dirty="0" smtClean="0">
                <a:solidFill>
                  <a:schemeClr val="tx2">
                    <a:lumMod val="75000"/>
                  </a:schemeClr>
                </a:solidFill>
                <a:latin typeface="Century Gothic" pitchFamily="34" charset="0"/>
              </a:rPr>
              <a:t>sarà </a:t>
            </a:r>
            <a:r>
              <a:rPr lang="it-IT" sz="2800" dirty="0">
                <a:solidFill>
                  <a:schemeClr val="tx2">
                    <a:lumMod val="75000"/>
                  </a:schemeClr>
                </a:solidFill>
                <a:latin typeface="Century Gothic" pitchFamily="34" charset="0"/>
              </a:rPr>
              <a:t>più dovuta per le abitazioni principali e le relative pertinenze, ad eccezione delle unità immobiliari “di lusso”, censite nelle categorie A/1 (abitazioni di tipo signorile), A/8 (abitazioni in ville) e A/9 (castelli, palazzi di eminenti pregi artistici o storici</a:t>
            </a:r>
            <a:r>
              <a:rPr lang="it-IT" sz="2800" dirty="0" smtClean="0">
                <a:solidFill>
                  <a:schemeClr val="tx2">
                    <a:lumMod val="75000"/>
                  </a:schemeClr>
                </a:solidFill>
                <a:latin typeface="Century Gothic" pitchFamily="34" charset="0"/>
              </a:rPr>
              <a:t>);</a:t>
            </a:r>
          </a:p>
          <a:p>
            <a:r>
              <a:rPr lang="it-IT" sz="2800" dirty="0" smtClean="0">
                <a:solidFill>
                  <a:schemeClr val="tx2">
                    <a:lumMod val="75000"/>
                  </a:schemeClr>
                </a:solidFill>
                <a:latin typeface="Century Gothic" pitchFamily="34" charset="0"/>
              </a:rPr>
              <a:t>Per </a:t>
            </a:r>
            <a:r>
              <a:rPr lang="it-IT" sz="2800" dirty="0">
                <a:solidFill>
                  <a:schemeClr val="tx2">
                    <a:lumMod val="75000"/>
                  </a:schemeClr>
                </a:solidFill>
                <a:latin typeface="Century Gothic" pitchFamily="34" charset="0"/>
              </a:rPr>
              <a:t>l’anno 2014, </a:t>
            </a:r>
            <a:r>
              <a:rPr lang="it-IT" sz="2800" dirty="0" smtClean="0">
                <a:solidFill>
                  <a:schemeClr val="tx2">
                    <a:lumMod val="75000"/>
                  </a:schemeClr>
                </a:solidFill>
                <a:latin typeface="Century Gothic" pitchFamily="34" charset="0"/>
              </a:rPr>
              <a:t>la L. 147/2013 attribuisce </a:t>
            </a:r>
            <a:r>
              <a:rPr lang="it-IT" sz="2800" dirty="0">
                <a:solidFill>
                  <a:schemeClr val="tx2">
                    <a:lumMod val="75000"/>
                  </a:schemeClr>
                </a:solidFill>
                <a:latin typeface="Century Gothic" pitchFamily="34" charset="0"/>
              </a:rPr>
              <a:t>ai Comuni un contributo </a:t>
            </a:r>
            <a:r>
              <a:rPr lang="it-IT" sz="2800" dirty="0" smtClean="0">
                <a:solidFill>
                  <a:schemeClr val="tx2">
                    <a:lumMod val="75000"/>
                  </a:schemeClr>
                </a:solidFill>
                <a:latin typeface="Century Gothic" pitchFamily="34" charset="0"/>
              </a:rPr>
              <a:t>per </a:t>
            </a:r>
            <a:r>
              <a:rPr lang="it-IT" sz="2800" dirty="0">
                <a:solidFill>
                  <a:schemeClr val="tx2">
                    <a:lumMod val="75000"/>
                  </a:schemeClr>
                </a:solidFill>
                <a:latin typeface="Century Gothic" pitchFamily="34" charset="0"/>
              </a:rPr>
              <a:t>finanziare l’eventuale introduzione di detrazioni dalla TASI a favore:</a:t>
            </a:r>
          </a:p>
          <a:p>
            <a:pPr marL="540000" indent="0">
              <a:buNone/>
            </a:pPr>
            <a:r>
              <a:rPr lang="it-IT" sz="2800" dirty="0">
                <a:solidFill>
                  <a:schemeClr val="tx2">
                    <a:lumMod val="75000"/>
                  </a:schemeClr>
                </a:solidFill>
                <a:latin typeface="Century Gothic" pitchFamily="34" charset="0"/>
              </a:rPr>
              <a:t>- delle abitazioni principali e delle relative pertinenze;</a:t>
            </a:r>
          </a:p>
          <a:p>
            <a:pPr marL="540000" indent="0">
              <a:buNone/>
            </a:pPr>
            <a:r>
              <a:rPr lang="it-IT" sz="2800" dirty="0">
                <a:solidFill>
                  <a:schemeClr val="tx2">
                    <a:lumMod val="75000"/>
                  </a:schemeClr>
                </a:solidFill>
                <a:latin typeface="Century Gothic" pitchFamily="34" charset="0"/>
              </a:rPr>
              <a:t>- dei familiari dimoranti abitualmente e residenti anagraficamente nell’unità immobiliare adibita ad abitazione principale;</a:t>
            </a:r>
          </a:p>
          <a:p>
            <a:pPr marL="540000" indent="0">
              <a:buNone/>
            </a:pPr>
            <a:r>
              <a:rPr lang="it-IT" sz="2800" dirty="0">
                <a:solidFill>
                  <a:schemeClr val="tx2">
                    <a:lumMod val="75000"/>
                  </a:schemeClr>
                </a:solidFill>
                <a:latin typeface="Century Gothic" pitchFamily="34" charset="0"/>
              </a:rPr>
              <a:t>- dei cittadini italiani iscritti nell’Anagrafe degli italiani residenti all’estero (AIRE).</a:t>
            </a:r>
            <a:endParaRPr lang="it-IT" sz="2800" dirty="0" smtClean="0">
              <a:solidFill>
                <a:schemeClr val="tx2">
                  <a:lumMod val="75000"/>
                </a:schemeClr>
              </a:solidFill>
              <a:latin typeface="Century Gothic" pitchFamily="34" charset="0"/>
            </a:endParaRPr>
          </a:p>
          <a:p>
            <a:endParaRPr lang="it-IT" sz="2800" dirty="0" smtClean="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a:bodyPr>
          <a:lstStyle/>
          <a:p>
            <a:r>
              <a:rPr lang="it-IT" sz="4000" dirty="0" smtClean="0">
                <a:solidFill>
                  <a:schemeClr val="tx2">
                    <a:lumMod val="75000"/>
                  </a:schemeClr>
                </a:solidFill>
                <a:latin typeface="Century Gothic" pitchFamily="34" charset="0"/>
              </a:rPr>
              <a:t>ASPETTI PROCEDURALI TARI/TASI</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fontScale="92500" lnSpcReduction="10000"/>
          </a:bodyPr>
          <a:lstStyle/>
          <a:p>
            <a:r>
              <a:rPr lang="it-IT" sz="2800" dirty="0" smtClean="0">
                <a:solidFill>
                  <a:schemeClr val="tx2">
                    <a:lumMod val="75000"/>
                  </a:schemeClr>
                </a:solidFill>
                <a:latin typeface="Century Gothic" pitchFamily="34" charset="0"/>
              </a:rPr>
              <a:t>La dichiarazione complessiva relativa alla IUC va presentata entro il 30 giugno dell’anno successivo a quello di riferimento (salvo proroghe…).</a:t>
            </a:r>
          </a:p>
          <a:p>
            <a:r>
              <a:rPr lang="it-IT" sz="2800" dirty="0" smtClean="0">
                <a:solidFill>
                  <a:schemeClr val="tx2">
                    <a:lumMod val="75000"/>
                  </a:schemeClr>
                </a:solidFill>
                <a:latin typeface="Century Gothic" pitchFamily="34" charset="0"/>
              </a:rPr>
              <a:t>Il </a:t>
            </a:r>
            <a:r>
              <a:rPr lang="it-IT" sz="2800" dirty="0">
                <a:solidFill>
                  <a:schemeClr val="tx2">
                    <a:lumMod val="75000"/>
                  </a:schemeClr>
                </a:solidFill>
                <a:latin typeface="Century Gothic" pitchFamily="34" charset="0"/>
              </a:rPr>
              <a:t>modello dichiarativo è predisposto e messo a disposizione dal </a:t>
            </a:r>
            <a:r>
              <a:rPr lang="it-IT" sz="2800" dirty="0" smtClean="0">
                <a:solidFill>
                  <a:schemeClr val="tx2">
                    <a:lumMod val="75000"/>
                  </a:schemeClr>
                </a:solidFill>
                <a:latin typeface="Century Gothic" pitchFamily="34" charset="0"/>
              </a:rPr>
              <a:t>Comune.</a:t>
            </a:r>
          </a:p>
          <a:p>
            <a:r>
              <a:rPr lang="it-IT" sz="2800" dirty="0" smtClean="0">
                <a:solidFill>
                  <a:schemeClr val="tx2">
                    <a:lumMod val="75000"/>
                  </a:schemeClr>
                </a:solidFill>
                <a:latin typeface="Century Gothic" pitchFamily="34" charset="0"/>
              </a:rPr>
              <a:t>Il Comune stabilisce</a:t>
            </a:r>
            <a:r>
              <a:rPr lang="it-IT" sz="2800" dirty="0">
                <a:solidFill>
                  <a:schemeClr val="tx2">
                    <a:lumMod val="75000"/>
                  </a:schemeClr>
                </a:solidFill>
                <a:latin typeface="Century Gothic" pitchFamily="34" charset="0"/>
              </a:rPr>
              <a:t> </a:t>
            </a:r>
            <a:r>
              <a:rPr lang="it-IT" sz="2800" dirty="0" smtClean="0">
                <a:solidFill>
                  <a:schemeClr val="tx2">
                    <a:lumMod val="75000"/>
                  </a:schemeClr>
                </a:solidFill>
                <a:latin typeface="Century Gothic" pitchFamily="34" charset="0"/>
              </a:rPr>
              <a:t>il </a:t>
            </a:r>
            <a:r>
              <a:rPr lang="it-IT" sz="2800" dirty="0">
                <a:solidFill>
                  <a:schemeClr val="tx2">
                    <a:lumMod val="75000"/>
                  </a:schemeClr>
                </a:solidFill>
                <a:latin typeface="Century Gothic" pitchFamily="34" charset="0"/>
              </a:rPr>
              <a:t>numero delle rate e le scadenze </a:t>
            </a:r>
            <a:r>
              <a:rPr lang="it-IT" sz="2800" dirty="0" smtClean="0">
                <a:solidFill>
                  <a:schemeClr val="tx2">
                    <a:lumMod val="75000"/>
                  </a:schemeClr>
                </a:solidFill>
                <a:latin typeface="Century Gothic" pitchFamily="34" charset="0"/>
              </a:rPr>
              <a:t>di versamento; la L. 147/2013 si </a:t>
            </a:r>
            <a:r>
              <a:rPr lang="it-IT" sz="2800" dirty="0">
                <a:solidFill>
                  <a:schemeClr val="tx2">
                    <a:lumMod val="75000"/>
                  </a:schemeClr>
                </a:solidFill>
                <a:latin typeface="Century Gothic" pitchFamily="34" charset="0"/>
              </a:rPr>
              <a:t>limita a disporre che i contribuenti devono poter fare affidamento su almeno due rate semestrali e che è sempre ammesso il pagamento in un'unica soluzione, entro il 16 giugno. </a:t>
            </a:r>
          </a:p>
          <a:p>
            <a:endParaRPr lang="it-IT" sz="2800" dirty="0" smtClean="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24625032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3"/>
          <p:cNvSpPr txBox="1">
            <a:spLocks/>
          </p:cNvSpPr>
          <p:nvPr/>
        </p:nvSpPr>
        <p:spPr>
          <a:xfrm>
            <a:off x="406286" y="2540899"/>
            <a:ext cx="9118039" cy="3827533"/>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endParaRPr lang="it-IT" sz="2400" baseline="30000" dirty="0" smtClean="0">
              <a:solidFill>
                <a:schemeClr val="tx2">
                  <a:lumMod val="50000"/>
                </a:schemeClr>
              </a:solidFill>
              <a:latin typeface="Century Gothic"/>
              <a:cs typeface="Century Gothic"/>
            </a:endParaRPr>
          </a:p>
          <a:p>
            <a:pPr marL="0" indent="0" algn="ctr">
              <a:lnSpc>
                <a:spcPct val="120000"/>
              </a:lnSpc>
              <a:buFont typeface="Arial"/>
              <a:buNone/>
            </a:pPr>
            <a:endParaRPr lang="it-IT" sz="2400" baseline="30000" dirty="0">
              <a:solidFill>
                <a:srgbClr val="003366"/>
              </a:solidFill>
              <a:latin typeface="Century Gothic"/>
              <a:cs typeface="Century Gothic"/>
            </a:endParaRPr>
          </a:p>
          <a:p>
            <a:pPr marL="0" indent="0" algn="ctr">
              <a:lnSpc>
                <a:spcPct val="120000"/>
              </a:lnSpc>
              <a:buFont typeface="Arial"/>
              <a:buNone/>
            </a:pPr>
            <a:endParaRPr lang="it-IT" sz="2400" baseline="30000" dirty="0" smtClean="0">
              <a:solidFill>
                <a:srgbClr val="003366"/>
              </a:solidFill>
              <a:latin typeface="Century Gothic"/>
              <a:cs typeface="Century Gothic"/>
            </a:endParaRPr>
          </a:p>
          <a:p>
            <a:pPr marL="0" indent="0" algn="ctr">
              <a:lnSpc>
                <a:spcPct val="120000"/>
              </a:lnSpc>
              <a:buFont typeface="Arial"/>
              <a:buNone/>
            </a:pPr>
            <a:endParaRPr lang="it-IT" sz="2400" baseline="30000" dirty="0">
              <a:solidFill>
                <a:srgbClr val="003366"/>
              </a:solidFill>
              <a:latin typeface="Century Gothic"/>
              <a:cs typeface="Century Gothic"/>
            </a:endParaRPr>
          </a:p>
          <a:p>
            <a:pPr marL="0" indent="0" algn="ctr">
              <a:lnSpc>
                <a:spcPct val="120000"/>
              </a:lnSpc>
              <a:buNone/>
              <a:tabLst>
                <a:tab pos="4127500" algn="l"/>
                <a:tab pos="4394200" algn="l"/>
              </a:tabLst>
            </a:pPr>
            <a:r>
              <a:rPr lang="it-IT" sz="2400" baseline="30000" dirty="0">
                <a:solidFill>
                  <a:schemeClr val="tx2">
                    <a:lumMod val="75000"/>
                  </a:schemeClr>
                </a:solidFill>
                <a:latin typeface="Century Gothic"/>
                <a:cs typeface="Century Gothic"/>
              </a:rPr>
              <a:t>ROBERTO FRANZÈ </a:t>
            </a:r>
          </a:p>
          <a:p>
            <a:pPr marL="0" indent="0" algn="ctr">
              <a:lnSpc>
                <a:spcPct val="120000"/>
              </a:lnSpc>
              <a:buNone/>
            </a:pPr>
            <a:r>
              <a:rPr lang="it-IT" sz="2400" baseline="30000" dirty="0">
                <a:solidFill>
                  <a:schemeClr val="tx2">
                    <a:lumMod val="75000"/>
                  </a:schemeClr>
                </a:solidFill>
                <a:latin typeface="Century Gothic"/>
                <a:cs typeface="Century Gothic"/>
              </a:rPr>
              <a:t>Professore Aggregato di Diritto Tributario</a:t>
            </a:r>
          </a:p>
          <a:p>
            <a:pPr marL="0" indent="0" algn="ctr">
              <a:lnSpc>
                <a:spcPct val="120000"/>
              </a:lnSpc>
              <a:buNone/>
            </a:pPr>
            <a:endParaRPr lang="it-IT" sz="2400" baseline="30000" dirty="0">
              <a:solidFill>
                <a:schemeClr val="tx2">
                  <a:lumMod val="75000"/>
                </a:schemeClr>
              </a:solidFill>
              <a:latin typeface="Century Gothic"/>
              <a:cs typeface="Century Gothic"/>
            </a:endParaRPr>
          </a:p>
          <a:p>
            <a:pPr marL="0" indent="0" algn="ctr">
              <a:lnSpc>
                <a:spcPct val="120000"/>
              </a:lnSpc>
              <a:buNone/>
            </a:pPr>
            <a:r>
              <a:rPr lang="it-IT" sz="2400" baseline="30000" dirty="0">
                <a:solidFill>
                  <a:schemeClr val="tx2">
                    <a:lumMod val="75000"/>
                  </a:schemeClr>
                </a:solidFill>
                <a:latin typeface="Century Gothic"/>
                <a:cs typeface="Century Gothic"/>
              </a:rPr>
              <a:t>Via Carlo Pisacane, 53  20129 Milano, Italia</a:t>
            </a:r>
          </a:p>
          <a:p>
            <a:pPr marL="0" indent="0" algn="ctr">
              <a:lnSpc>
                <a:spcPct val="120000"/>
              </a:lnSpc>
              <a:buNone/>
            </a:pPr>
            <a:r>
              <a:rPr lang="fr-FR" sz="2400" baseline="30000" dirty="0">
                <a:solidFill>
                  <a:schemeClr val="tx2">
                    <a:lumMod val="75000"/>
                  </a:schemeClr>
                </a:solidFill>
                <a:latin typeface="Century Gothic"/>
                <a:cs typeface="Century Gothic"/>
              </a:rPr>
              <a:t>Tel. + 39.02.94368000  Fax + 39.02.94368050  </a:t>
            </a:r>
            <a:r>
              <a:rPr lang="fr-FR" sz="2400" baseline="30000" dirty="0" err="1">
                <a:solidFill>
                  <a:schemeClr val="tx2">
                    <a:lumMod val="75000"/>
                  </a:schemeClr>
                </a:solidFill>
                <a:latin typeface="Century Gothic"/>
                <a:cs typeface="Century Gothic"/>
              </a:rPr>
              <a:t>Cell</a:t>
            </a:r>
            <a:r>
              <a:rPr lang="fr-FR" sz="2400" baseline="30000" dirty="0">
                <a:solidFill>
                  <a:schemeClr val="tx2">
                    <a:lumMod val="75000"/>
                  </a:schemeClr>
                </a:solidFill>
                <a:latin typeface="Century Gothic"/>
                <a:cs typeface="Century Gothic"/>
              </a:rPr>
              <a:t>. + 39.340.3928276</a:t>
            </a:r>
          </a:p>
          <a:p>
            <a:pPr marL="0" indent="0" algn="ctr">
              <a:lnSpc>
                <a:spcPct val="120000"/>
              </a:lnSpc>
              <a:buNone/>
            </a:pPr>
            <a:r>
              <a:rPr lang="fr-FR" sz="2400" baseline="30000" dirty="0">
                <a:solidFill>
                  <a:schemeClr val="tx2">
                    <a:lumMod val="75000"/>
                  </a:schemeClr>
                </a:solidFill>
                <a:latin typeface="Century Gothic"/>
                <a:cs typeface="Century Gothic"/>
              </a:rPr>
              <a:t>r.franze@studiofranze.it</a:t>
            </a:r>
            <a:endParaRPr lang="it-IT" sz="2400" dirty="0">
              <a:solidFill>
                <a:schemeClr val="tx2">
                  <a:lumMod val="75000"/>
                </a:schemeClr>
              </a:solidFill>
              <a:latin typeface="Century Gothic"/>
              <a:cs typeface="Century Gothic"/>
            </a:endParaRPr>
          </a:p>
          <a:p>
            <a:pPr marL="0" indent="0" algn="ctr">
              <a:lnSpc>
                <a:spcPct val="120000"/>
              </a:lnSpc>
              <a:buFont typeface="Arial"/>
              <a:buNone/>
            </a:pPr>
            <a:endParaRPr lang="it-IT" sz="2400" baseline="30000" dirty="0" smtClean="0">
              <a:solidFill>
                <a:srgbClr val="003366"/>
              </a:solidFill>
              <a:latin typeface="Century Gothic"/>
              <a:cs typeface="Century Gothic"/>
            </a:endParaRPr>
          </a:p>
          <a:p>
            <a:pPr algn="ctr"/>
            <a:endParaRPr lang="it-IT" sz="2400" dirty="0">
              <a:solidFill>
                <a:schemeClr val="tx2">
                  <a:lumMod val="50000"/>
                </a:schemeClr>
              </a:solidFill>
            </a:endParaRPr>
          </a:p>
        </p:txBody>
      </p:sp>
      <p:pic>
        <p:nvPicPr>
          <p:cNvPr id="4" name="Immagine 3"/>
          <p:cNvPicPr>
            <a:picLocks noChangeAspect="1"/>
          </p:cNvPicPr>
          <p:nvPr/>
        </p:nvPicPr>
        <p:blipFill>
          <a:blip r:embed="rId2"/>
          <a:stretch>
            <a:fillRect/>
          </a:stretch>
        </p:blipFill>
        <p:spPr>
          <a:xfrm>
            <a:off x="3782438" y="581416"/>
            <a:ext cx="2365733" cy="1102726"/>
          </a:xfrm>
          <a:prstGeom prst="rect">
            <a:avLst/>
          </a:prstGeom>
        </p:spPr>
      </p:pic>
    </p:spTree>
    <p:extLst>
      <p:ext uri="{BB962C8B-B14F-4D97-AF65-F5344CB8AC3E}">
        <p14:creationId xmlns:p14="http://schemas.microsoft.com/office/powerpoint/2010/main" val="812796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a:bodyPr>
          <a:lstStyle/>
          <a:p>
            <a:r>
              <a:rPr lang="it-IT" sz="4000" dirty="0" smtClean="0">
                <a:solidFill>
                  <a:schemeClr val="tx2">
                    <a:lumMod val="75000"/>
                  </a:schemeClr>
                </a:solidFill>
                <a:latin typeface="Century Gothic" pitchFamily="34" charset="0"/>
              </a:rPr>
              <a:t>SOMMARIO</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fontScale="70000" lnSpcReduction="20000"/>
          </a:bodyPr>
          <a:lstStyle/>
          <a:p>
            <a:pPr marL="0" indent="0">
              <a:buNone/>
            </a:pPr>
            <a:r>
              <a:rPr lang="it-IT" sz="2800" dirty="0">
                <a:latin typeface="Century Gothic" panose="020B0502020202020204" pitchFamily="34" charset="0"/>
              </a:rPr>
              <a:t>La TARI:</a:t>
            </a:r>
          </a:p>
          <a:p>
            <a:r>
              <a:rPr lang="it-IT" sz="2800" dirty="0" smtClean="0">
                <a:latin typeface="Century Gothic" panose="020B0502020202020204" pitchFamily="34" charset="0"/>
              </a:rPr>
              <a:t>Soggetti </a:t>
            </a:r>
            <a:r>
              <a:rPr lang="it-IT" sz="2800" dirty="0">
                <a:latin typeface="Century Gothic" panose="020B0502020202020204" pitchFamily="34" charset="0"/>
              </a:rPr>
              <a:t>passivi.</a:t>
            </a:r>
          </a:p>
          <a:p>
            <a:r>
              <a:rPr lang="it-IT" sz="2800" dirty="0" smtClean="0">
                <a:latin typeface="Century Gothic" panose="020B0502020202020204" pitchFamily="34" charset="0"/>
              </a:rPr>
              <a:t>Oggetto </a:t>
            </a:r>
            <a:r>
              <a:rPr lang="it-IT" sz="2800" dirty="0">
                <a:latin typeface="Century Gothic" panose="020B0502020202020204" pitchFamily="34" charset="0"/>
              </a:rPr>
              <a:t>dell’imposizione.</a:t>
            </a:r>
          </a:p>
          <a:p>
            <a:r>
              <a:rPr lang="it-IT" sz="2800" dirty="0" smtClean="0">
                <a:latin typeface="Century Gothic" panose="020B0502020202020204" pitchFamily="34" charset="0"/>
              </a:rPr>
              <a:t>Le </a:t>
            </a:r>
            <a:r>
              <a:rPr lang="it-IT" sz="2800" dirty="0">
                <a:latin typeface="Century Gothic" panose="020B0502020202020204" pitchFamily="34" charset="0"/>
              </a:rPr>
              <a:t>modalità di determinazione della tariffa.</a:t>
            </a:r>
          </a:p>
          <a:p>
            <a:r>
              <a:rPr lang="it-IT" sz="2800" dirty="0" smtClean="0">
                <a:latin typeface="Century Gothic" panose="020B0502020202020204" pitchFamily="34" charset="0"/>
              </a:rPr>
              <a:t>Le </a:t>
            </a:r>
            <a:r>
              <a:rPr lang="it-IT" sz="2800" dirty="0">
                <a:latin typeface="Century Gothic" panose="020B0502020202020204" pitchFamily="34" charset="0"/>
              </a:rPr>
              <a:t>differenze rispetto alla TARES.</a:t>
            </a:r>
          </a:p>
          <a:p>
            <a:r>
              <a:rPr lang="it-IT" sz="2800" dirty="0" smtClean="0">
                <a:latin typeface="Century Gothic" panose="020B0502020202020204" pitchFamily="34" charset="0"/>
              </a:rPr>
              <a:t>I </a:t>
            </a:r>
            <a:r>
              <a:rPr lang="it-IT" sz="2800" dirty="0">
                <a:latin typeface="Century Gothic" panose="020B0502020202020204" pitchFamily="34" charset="0"/>
              </a:rPr>
              <a:t>poteri deliberativi e i regolamenti dei </a:t>
            </a:r>
            <a:r>
              <a:rPr lang="it-IT" sz="2800" dirty="0" smtClean="0">
                <a:latin typeface="Century Gothic" panose="020B0502020202020204" pitchFamily="34" charset="0"/>
              </a:rPr>
              <a:t>Comuni.</a:t>
            </a:r>
          </a:p>
          <a:p>
            <a:endParaRPr lang="it-IT" sz="2800" dirty="0" smtClean="0">
              <a:latin typeface="Century Gothic" panose="020B0502020202020204" pitchFamily="34" charset="0"/>
            </a:endParaRPr>
          </a:p>
          <a:p>
            <a:pPr marL="0" indent="0">
              <a:buNone/>
            </a:pPr>
            <a:r>
              <a:rPr lang="it-IT" sz="2800" dirty="0" smtClean="0">
                <a:latin typeface="Century Gothic" panose="020B0502020202020204" pitchFamily="34" charset="0"/>
              </a:rPr>
              <a:t>La TASI:</a:t>
            </a:r>
          </a:p>
          <a:p>
            <a:r>
              <a:rPr lang="it-IT" sz="2800" dirty="0" smtClean="0">
                <a:latin typeface="Century Gothic" panose="020B0502020202020204" pitchFamily="34" charset="0"/>
              </a:rPr>
              <a:t>Soggetti </a:t>
            </a:r>
            <a:r>
              <a:rPr lang="it-IT" sz="2800" dirty="0">
                <a:latin typeface="Century Gothic" panose="020B0502020202020204" pitchFamily="34" charset="0"/>
              </a:rPr>
              <a:t>passivi.</a:t>
            </a:r>
          </a:p>
          <a:p>
            <a:r>
              <a:rPr lang="it-IT" sz="2800" dirty="0" smtClean="0">
                <a:latin typeface="Century Gothic" panose="020B0502020202020204" pitchFamily="34" charset="0"/>
              </a:rPr>
              <a:t>Oggetto </a:t>
            </a:r>
            <a:r>
              <a:rPr lang="it-IT" sz="2800" dirty="0">
                <a:latin typeface="Century Gothic" panose="020B0502020202020204" pitchFamily="34" charset="0"/>
              </a:rPr>
              <a:t>dell’imposizione.</a:t>
            </a:r>
          </a:p>
          <a:p>
            <a:r>
              <a:rPr lang="it-IT" sz="2800" dirty="0" smtClean="0">
                <a:latin typeface="Century Gothic" panose="020B0502020202020204" pitchFamily="34" charset="0"/>
              </a:rPr>
              <a:t>La </a:t>
            </a:r>
            <a:r>
              <a:rPr lang="it-IT" sz="2800" dirty="0">
                <a:latin typeface="Century Gothic" panose="020B0502020202020204" pitchFamily="34" charset="0"/>
              </a:rPr>
              <a:t>difficile combinazione di elementi </a:t>
            </a:r>
            <a:r>
              <a:rPr lang="it-IT" sz="2800" dirty="0" smtClean="0">
                <a:latin typeface="Century Gothic" panose="020B0502020202020204" pitchFamily="34" charset="0"/>
              </a:rPr>
              <a:t>comuni all’IMU </a:t>
            </a:r>
            <a:r>
              <a:rPr lang="it-IT" sz="2800" dirty="0">
                <a:latin typeface="Century Gothic" panose="020B0502020202020204" pitchFamily="34" charset="0"/>
              </a:rPr>
              <a:t>ed alla TARI.</a:t>
            </a:r>
          </a:p>
          <a:p>
            <a:r>
              <a:rPr lang="it-IT" sz="2800" dirty="0" smtClean="0">
                <a:latin typeface="Century Gothic" panose="020B0502020202020204" pitchFamily="34" charset="0"/>
              </a:rPr>
              <a:t>La </a:t>
            </a:r>
            <a:r>
              <a:rPr lang="it-IT" sz="2800" dirty="0">
                <a:latin typeface="Century Gothic" panose="020B0502020202020204" pitchFamily="34" charset="0"/>
              </a:rPr>
              <a:t>manovra sulle aliquote e i rapporti con l’IMU.</a:t>
            </a:r>
          </a:p>
          <a:p>
            <a:r>
              <a:rPr lang="it-IT" sz="2800" dirty="0" smtClean="0">
                <a:latin typeface="Century Gothic" panose="020B0502020202020204" pitchFamily="34" charset="0"/>
              </a:rPr>
              <a:t>I </a:t>
            </a:r>
            <a:r>
              <a:rPr lang="it-IT" sz="2800" dirty="0">
                <a:latin typeface="Century Gothic" panose="020B0502020202020204" pitchFamily="34" charset="0"/>
              </a:rPr>
              <a:t>poteri deliberativi e regolamentari dei </a:t>
            </a:r>
            <a:r>
              <a:rPr lang="it-IT" sz="2800" dirty="0" smtClean="0">
                <a:latin typeface="Century Gothic" panose="020B0502020202020204" pitchFamily="34" charset="0"/>
              </a:rPr>
              <a:t>Comuni.</a:t>
            </a:r>
          </a:p>
          <a:p>
            <a:r>
              <a:rPr lang="it-IT" sz="2800" dirty="0" smtClean="0">
                <a:latin typeface="Century Gothic" panose="020B0502020202020204" pitchFamily="34" charset="0"/>
              </a:rPr>
              <a:t>Le </a:t>
            </a:r>
            <a:r>
              <a:rPr lang="it-IT" sz="2800" dirty="0">
                <a:latin typeface="Century Gothic" panose="020B0502020202020204" pitchFamily="34" charset="0"/>
              </a:rPr>
              <a:t>agevolazioni per l’abitazione principale.</a:t>
            </a:r>
            <a:endParaRPr lang="it-IT" sz="2800" dirty="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1486452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QUADRO NORMATIVO DI RIFERIMENTO</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a:bodyPr>
          <a:lstStyle/>
          <a:p>
            <a:pPr marL="0" indent="0" algn="ctr">
              <a:buNone/>
            </a:pPr>
            <a:r>
              <a:rPr lang="it-IT" sz="2800" dirty="0" smtClean="0">
                <a:solidFill>
                  <a:schemeClr val="tx2">
                    <a:lumMod val="75000"/>
                  </a:schemeClr>
                </a:solidFill>
                <a:latin typeface="Century Gothic" pitchFamily="34" charset="0"/>
              </a:rPr>
              <a:t>Legge 27 Dicembre 2013, n. 147, recante disposizioni per la formazione del bilancio annuale e pluriennale dello Stato (Legge di Stabilità 2014).</a:t>
            </a:r>
          </a:p>
          <a:p>
            <a:pPr>
              <a:buFont typeface="Wingdings" panose="05000000000000000000" pitchFamily="2" charset="2"/>
              <a:buChar char="Ø"/>
            </a:pPr>
            <a:endParaRPr lang="it-IT" sz="2800" dirty="0" smtClean="0">
              <a:solidFill>
                <a:schemeClr val="tx2">
                  <a:lumMod val="75000"/>
                </a:schemeClr>
              </a:solidFill>
              <a:latin typeface="Century Gothic" pitchFamily="34" charset="0"/>
            </a:endParaRPr>
          </a:p>
          <a:p>
            <a:pPr>
              <a:buFont typeface="Wingdings" panose="05000000000000000000" pitchFamily="2" charset="2"/>
              <a:buChar char="Ø"/>
            </a:pPr>
            <a:endParaRPr lang="it-IT" sz="2800" dirty="0">
              <a:solidFill>
                <a:schemeClr val="tx2">
                  <a:lumMod val="75000"/>
                </a:schemeClr>
              </a:solidFill>
              <a:latin typeface="Century Gothic" pitchFamily="34" charset="0"/>
            </a:endParaRPr>
          </a:p>
          <a:p>
            <a:pPr marL="0" indent="0" algn="ctr">
              <a:buNone/>
            </a:pPr>
            <a:r>
              <a:rPr lang="it-IT" sz="2800" dirty="0" smtClean="0">
                <a:solidFill>
                  <a:schemeClr val="tx2">
                    <a:lumMod val="75000"/>
                  </a:schemeClr>
                </a:solidFill>
                <a:latin typeface="Century Gothic" pitchFamily="34" charset="0"/>
              </a:rPr>
              <a:t>TARI: art. 1, co. 641 e ss.</a:t>
            </a:r>
          </a:p>
          <a:p>
            <a:pPr marL="0" indent="0" algn="ctr">
              <a:buNone/>
            </a:pPr>
            <a:endParaRPr lang="it-IT" sz="2800" dirty="0">
              <a:solidFill>
                <a:schemeClr val="tx2">
                  <a:lumMod val="75000"/>
                </a:schemeClr>
              </a:solidFill>
              <a:latin typeface="Century Gothic" pitchFamily="34" charset="0"/>
            </a:endParaRPr>
          </a:p>
          <a:p>
            <a:pPr marL="0" indent="0" algn="ctr">
              <a:buNone/>
            </a:pPr>
            <a:r>
              <a:rPr lang="it-IT" sz="2800" dirty="0" smtClean="0">
                <a:solidFill>
                  <a:schemeClr val="tx2">
                    <a:lumMod val="75000"/>
                  </a:schemeClr>
                </a:solidFill>
                <a:latin typeface="Century Gothic" pitchFamily="34" charset="0"/>
              </a:rPr>
              <a:t>TASI: art. 1, co. 669 e ss.</a:t>
            </a:r>
            <a:endParaRPr lang="it-IT" sz="2800" dirty="0" smtClean="0">
              <a:solidFill>
                <a:schemeClr val="tx2">
                  <a:lumMod val="75000"/>
                </a:schemeClr>
              </a:solidFill>
              <a:latin typeface="Century Gothic" pitchFamily="34" charset="0"/>
            </a:endParaRPr>
          </a:p>
        </p:txBody>
      </p:sp>
      <p:sp>
        <p:nvSpPr>
          <p:cNvPr id="5" name="Freccia in giù 4"/>
          <p:cNvSpPr/>
          <p:nvPr/>
        </p:nvSpPr>
        <p:spPr>
          <a:xfrm>
            <a:off x="4543425" y="3076575"/>
            <a:ext cx="819150" cy="8286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165144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smtClean="0">
                <a:latin typeface="Century Gothic" panose="020B0502020202020204" pitchFamily="34" charset="0"/>
              </a:rPr>
              <a:t>TARI – AMBITO SOGGETTIVO D’APPLICAZIONE</a:t>
            </a:r>
            <a:endParaRPr lang="it-IT" sz="3600" dirty="0">
              <a:latin typeface="Century Gothic" panose="020B0502020202020204" pitchFamily="34" charset="0"/>
            </a:endParaRPr>
          </a:p>
        </p:txBody>
      </p:sp>
      <p:sp>
        <p:nvSpPr>
          <p:cNvPr id="3" name="Segnaposto contenuto 2"/>
          <p:cNvSpPr>
            <a:spLocks noGrp="1"/>
          </p:cNvSpPr>
          <p:nvPr>
            <p:ph idx="1"/>
          </p:nvPr>
        </p:nvSpPr>
        <p:spPr/>
        <p:txBody>
          <a:bodyPr>
            <a:normAutofit lnSpcReduction="10000"/>
          </a:bodyPr>
          <a:lstStyle/>
          <a:p>
            <a:pPr marL="900000" indent="0">
              <a:buNone/>
            </a:pPr>
            <a:r>
              <a:rPr lang="it-IT" sz="2800" dirty="0" smtClean="0">
                <a:latin typeface="Century Gothic" panose="020B0502020202020204" pitchFamily="34" charset="0"/>
              </a:rPr>
              <a:t>Soggetto passivo è «chiunque possieda o detenga locali </a:t>
            </a:r>
            <a:r>
              <a:rPr lang="it-IT" sz="2800" dirty="0">
                <a:latin typeface="Century Gothic" panose="020B0502020202020204" pitchFamily="34" charset="0"/>
              </a:rPr>
              <a:t>o aree scoperte, a qualsiasi uso adibiti, </a:t>
            </a:r>
            <a:r>
              <a:rPr lang="it-IT" sz="2800" dirty="0" smtClean="0">
                <a:latin typeface="Century Gothic" panose="020B0502020202020204" pitchFamily="34" charset="0"/>
              </a:rPr>
              <a:t>suscettibili </a:t>
            </a:r>
            <a:r>
              <a:rPr lang="it-IT" sz="2800" dirty="0">
                <a:latin typeface="Century Gothic" panose="020B0502020202020204" pitchFamily="34" charset="0"/>
              </a:rPr>
              <a:t>di produrre rifiuti».</a:t>
            </a:r>
            <a:endParaRPr lang="it-IT" sz="2800" dirty="0" smtClean="0">
              <a:latin typeface="Century Gothic" panose="020B0502020202020204" pitchFamily="34" charset="0"/>
            </a:endParaRPr>
          </a:p>
          <a:p>
            <a:r>
              <a:rPr lang="it-IT" sz="2800" dirty="0" smtClean="0">
                <a:latin typeface="Century Gothic" panose="020B0502020202020204" pitchFamily="34" charset="0"/>
              </a:rPr>
              <a:t>In </a:t>
            </a:r>
            <a:r>
              <a:rPr lang="it-IT" sz="2800" dirty="0">
                <a:latin typeface="Century Gothic" panose="020B0502020202020204" pitchFamily="34" charset="0"/>
              </a:rPr>
              <a:t>caso di pluralità di possessori o di detentori, essi sono tenuti in solido all’adempimento dell’unica obbligazione tributaria</a:t>
            </a:r>
            <a:r>
              <a:rPr lang="it-IT" sz="2800" dirty="0" smtClean="0">
                <a:latin typeface="Century Gothic" panose="020B0502020202020204" pitchFamily="34" charset="0"/>
              </a:rPr>
              <a:t>.</a:t>
            </a:r>
            <a:endParaRPr lang="it-IT" sz="2800" dirty="0">
              <a:latin typeface="Century Gothic" panose="020B0502020202020204" pitchFamily="34" charset="0"/>
            </a:endParaRPr>
          </a:p>
          <a:p>
            <a:r>
              <a:rPr lang="it-IT" sz="2800" u="sng" dirty="0" smtClean="0">
                <a:latin typeface="Century Gothic" panose="020B0502020202020204" pitchFamily="34" charset="0"/>
              </a:rPr>
              <a:t>UTILIZZO TEMPORANEO</a:t>
            </a:r>
            <a:r>
              <a:rPr lang="it-IT" sz="2800" dirty="0" smtClean="0">
                <a:latin typeface="Century Gothic" panose="020B0502020202020204" pitchFamily="34" charset="0"/>
              </a:rPr>
              <a:t>: Se, nello stesso anno solare, la detenzione non supera i 6 mesi, la TARI è dovuta soltanto dal possessore a titolo di proprietà, usufrutto, uso, abitazione o superficie e non, quindi, dall’utilizzatore.</a:t>
            </a:r>
          </a:p>
          <a:p>
            <a:endParaRPr lang="it-IT" sz="2800" dirty="0" smtClean="0">
              <a:latin typeface="Century Gothic" panose="020B0502020202020204" pitchFamily="34" charset="0"/>
            </a:endParaRPr>
          </a:p>
          <a:p>
            <a:endParaRPr lang="it-IT" dirty="0"/>
          </a:p>
        </p:txBody>
      </p:sp>
      <p:sp>
        <p:nvSpPr>
          <p:cNvPr id="4" name="Freccia a destra 3"/>
          <p:cNvSpPr/>
          <p:nvPr/>
        </p:nvSpPr>
        <p:spPr>
          <a:xfrm>
            <a:off x="598811" y="1731695"/>
            <a:ext cx="833480" cy="226577"/>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318490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dirty="0" smtClean="0">
                <a:latin typeface="Century Gothic" panose="020B0502020202020204" pitchFamily="34" charset="0"/>
              </a:rPr>
              <a:t>TARI – PRESUPPOSTO IMPOSITIVO</a:t>
            </a:r>
            <a:endParaRPr lang="it-IT" sz="4000" dirty="0">
              <a:latin typeface="Century Gothic" panose="020B0502020202020204" pitchFamily="34" charset="0"/>
            </a:endParaRPr>
          </a:p>
        </p:txBody>
      </p:sp>
      <p:sp>
        <p:nvSpPr>
          <p:cNvPr id="3" name="Segnaposto contenuto 2"/>
          <p:cNvSpPr>
            <a:spLocks noGrp="1"/>
          </p:cNvSpPr>
          <p:nvPr>
            <p:ph idx="1"/>
          </p:nvPr>
        </p:nvSpPr>
        <p:spPr/>
        <p:txBody>
          <a:bodyPr>
            <a:normAutofit fontScale="77500" lnSpcReduction="20000"/>
          </a:bodyPr>
          <a:lstStyle/>
          <a:p>
            <a:pPr marL="0" indent="0">
              <a:buNone/>
            </a:pPr>
            <a:r>
              <a:rPr lang="it-IT" dirty="0" smtClean="0">
                <a:latin typeface="Century Gothic" panose="020B0502020202020204" pitchFamily="34" charset="0"/>
              </a:rPr>
              <a:t>Possesso o detenzione a qualsiasi titolo di:</a:t>
            </a:r>
          </a:p>
          <a:p>
            <a:pPr marL="900000" indent="0">
              <a:buNone/>
            </a:pPr>
            <a:r>
              <a:rPr lang="it-IT" dirty="0" smtClean="0">
                <a:latin typeface="Century Gothic" panose="020B0502020202020204" pitchFamily="34" charset="0"/>
              </a:rPr>
              <a:t>Locali o aree scoperte, a </a:t>
            </a:r>
            <a:r>
              <a:rPr lang="it-IT" dirty="0">
                <a:latin typeface="Century Gothic" panose="020B0502020202020204" pitchFamily="34" charset="0"/>
              </a:rPr>
              <a:t>qualsiasi uso </a:t>
            </a:r>
            <a:r>
              <a:rPr lang="it-IT" dirty="0" smtClean="0">
                <a:latin typeface="Century Gothic" panose="020B0502020202020204" pitchFamily="34" charset="0"/>
              </a:rPr>
              <a:t>adibiti;</a:t>
            </a:r>
          </a:p>
          <a:p>
            <a:pPr marL="900000" indent="0">
              <a:buNone/>
            </a:pPr>
            <a:r>
              <a:rPr lang="it-IT" dirty="0" smtClean="0">
                <a:latin typeface="Century Gothic" panose="020B0502020202020204" pitchFamily="34" charset="0"/>
              </a:rPr>
              <a:t>Suscettibili di produrre rifiuti.</a:t>
            </a:r>
          </a:p>
          <a:p>
            <a:pPr marL="900000" indent="0">
              <a:buNone/>
            </a:pPr>
            <a:endParaRPr lang="it-IT" dirty="0"/>
          </a:p>
          <a:p>
            <a:pPr>
              <a:buFont typeface="Wingdings" panose="05000000000000000000" pitchFamily="2" charset="2"/>
              <a:buChar char="Ø"/>
            </a:pPr>
            <a:r>
              <a:rPr lang="it-IT" dirty="0" smtClean="0">
                <a:latin typeface="Century Gothic" panose="020B0502020202020204" pitchFamily="34" charset="0"/>
              </a:rPr>
              <a:t> </a:t>
            </a:r>
            <a:r>
              <a:rPr lang="it-IT" u="sng" dirty="0" smtClean="0">
                <a:latin typeface="Century Gothic" panose="020B0502020202020204" pitchFamily="34" charset="0"/>
              </a:rPr>
              <a:t>ESCLUSIONI</a:t>
            </a:r>
            <a:r>
              <a:rPr lang="it-IT" dirty="0" smtClean="0">
                <a:latin typeface="Century Gothic" panose="020B0502020202020204" pitchFamily="34" charset="0"/>
              </a:rPr>
              <a:t>:</a:t>
            </a:r>
          </a:p>
          <a:p>
            <a:pPr marL="0" indent="0">
              <a:buNone/>
            </a:pPr>
            <a:r>
              <a:rPr lang="it-IT" dirty="0" smtClean="0">
                <a:latin typeface="Century Gothic" panose="020B0502020202020204" pitchFamily="34" charset="0"/>
              </a:rPr>
              <a:t>i) aree scoperte pertinenziali o accessorie a locali tassabili, non operative; </a:t>
            </a:r>
          </a:p>
          <a:p>
            <a:pPr marL="0" indent="0">
              <a:buNone/>
            </a:pPr>
            <a:r>
              <a:rPr lang="it-IT" dirty="0" smtClean="0">
                <a:latin typeface="Century Gothic" panose="020B0502020202020204" pitchFamily="34" charset="0"/>
              </a:rPr>
              <a:t>ii)aree comuni condominiali di cui all’art. 1117 c.c., non detenute o occupate in via esclusiva;</a:t>
            </a:r>
          </a:p>
          <a:p>
            <a:pPr marL="0" indent="0">
              <a:buNone/>
            </a:pPr>
            <a:r>
              <a:rPr lang="it-IT" dirty="0">
                <a:latin typeface="Century Gothic" panose="020B0502020202020204" pitchFamily="34" charset="0"/>
              </a:rPr>
              <a:t>i</a:t>
            </a:r>
            <a:r>
              <a:rPr lang="it-IT" dirty="0" smtClean="0">
                <a:latin typeface="Century Gothic" panose="020B0502020202020204" pitchFamily="34" charset="0"/>
              </a:rPr>
              <a:t>ii) aree in cui si formano, in via continuativa e prevalente, </a:t>
            </a:r>
            <a:r>
              <a:rPr lang="it-IT" u="sng" dirty="0" smtClean="0">
                <a:latin typeface="Century Gothic" panose="020B0502020202020204" pitchFamily="34" charset="0"/>
              </a:rPr>
              <a:t>rifiuti speciali </a:t>
            </a:r>
            <a:r>
              <a:rPr lang="it-IT" dirty="0" smtClean="0">
                <a:latin typeface="Century Gothic" panose="020B0502020202020204" pitchFamily="34" charset="0"/>
              </a:rPr>
              <a:t>– al cui smaltimento devono provvedere a proprie spese i relativi produttori.</a:t>
            </a:r>
          </a:p>
        </p:txBody>
      </p:sp>
      <p:sp>
        <p:nvSpPr>
          <p:cNvPr id="4" name="Freccia a destra 3"/>
          <p:cNvSpPr/>
          <p:nvPr/>
        </p:nvSpPr>
        <p:spPr>
          <a:xfrm>
            <a:off x="598811" y="2071559"/>
            <a:ext cx="833480" cy="226577"/>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5" name="Freccia a destra 4"/>
          <p:cNvSpPr/>
          <p:nvPr/>
        </p:nvSpPr>
        <p:spPr>
          <a:xfrm>
            <a:off x="598811" y="2408728"/>
            <a:ext cx="833480" cy="226577"/>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205014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a:bodyPr>
          <a:lstStyle/>
          <a:p>
            <a:r>
              <a:rPr lang="it-IT" sz="4000" dirty="0" smtClean="0">
                <a:solidFill>
                  <a:schemeClr val="tx2">
                    <a:lumMod val="75000"/>
                  </a:schemeClr>
                </a:solidFill>
                <a:latin typeface="Century Gothic" pitchFamily="34" charset="0"/>
              </a:rPr>
              <a:t>TARI – BASE IMPONIBILE</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a:xfrm>
            <a:off x="495300" y="1351371"/>
            <a:ext cx="8915400" cy="4774794"/>
          </a:xfrm>
        </p:spPr>
        <p:txBody>
          <a:bodyPr>
            <a:normAutofit/>
          </a:bodyPr>
          <a:lstStyle/>
          <a:p>
            <a:pPr marL="0" indent="0">
              <a:buNone/>
            </a:pPr>
            <a:r>
              <a:rPr lang="it-IT" sz="2000" dirty="0" smtClean="0">
                <a:solidFill>
                  <a:schemeClr val="tx2">
                    <a:lumMod val="75000"/>
                  </a:schemeClr>
                </a:solidFill>
                <a:latin typeface="Century Gothic" pitchFamily="34" charset="0"/>
              </a:rPr>
              <a:t>Superficie assoggettabile al tributo – unità immobiliari a destinazione </a:t>
            </a:r>
            <a:r>
              <a:rPr lang="it-IT" sz="2000" u="sng" dirty="0" smtClean="0">
                <a:solidFill>
                  <a:schemeClr val="tx2">
                    <a:lumMod val="75000"/>
                  </a:schemeClr>
                </a:solidFill>
                <a:latin typeface="Century Gothic" pitchFamily="34" charset="0"/>
              </a:rPr>
              <a:t>ordinaria</a:t>
            </a:r>
            <a:r>
              <a:rPr lang="it-IT" sz="2000" dirty="0" smtClean="0">
                <a:solidFill>
                  <a:schemeClr val="tx2">
                    <a:lumMod val="75000"/>
                  </a:schemeClr>
                </a:solidFill>
                <a:latin typeface="Century Gothic" pitchFamily="34" charset="0"/>
              </a:rPr>
              <a:t> iscritte o iscrivibili nel Catasto </a:t>
            </a:r>
            <a:r>
              <a:rPr lang="it-IT" sz="2000" dirty="0">
                <a:solidFill>
                  <a:schemeClr val="tx2">
                    <a:lumMod val="75000"/>
                  </a:schemeClr>
                </a:solidFill>
                <a:latin typeface="Century Gothic" pitchFamily="34" charset="0"/>
              </a:rPr>
              <a:t>E</a:t>
            </a:r>
            <a:r>
              <a:rPr lang="it-IT" sz="2000" dirty="0" smtClean="0">
                <a:solidFill>
                  <a:schemeClr val="tx2">
                    <a:lumMod val="75000"/>
                  </a:schemeClr>
                </a:solidFill>
                <a:latin typeface="Century Gothic" pitchFamily="34" charset="0"/>
              </a:rPr>
              <a:t>dilizio </a:t>
            </a:r>
            <a:r>
              <a:rPr lang="it-IT" sz="2000" dirty="0">
                <a:solidFill>
                  <a:schemeClr val="tx2">
                    <a:lumMod val="75000"/>
                  </a:schemeClr>
                </a:solidFill>
                <a:latin typeface="Century Gothic" pitchFamily="34" charset="0"/>
              </a:rPr>
              <a:t>U</a:t>
            </a:r>
            <a:r>
              <a:rPr lang="it-IT" sz="2000" dirty="0" smtClean="0">
                <a:solidFill>
                  <a:schemeClr val="tx2">
                    <a:lumMod val="75000"/>
                  </a:schemeClr>
                </a:solidFill>
                <a:latin typeface="Century Gothic" pitchFamily="34" charset="0"/>
              </a:rPr>
              <a:t>rbano:</a:t>
            </a:r>
          </a:p>
        </p:txBody>
      </p:sp>
      <p:sp>
        <p:nvSpPr>
          <p:cNvPr id="5" name="Rettangolo 4"/>
          <p:cNvSpPr/>
          <p:nvPr/>
        </p:nvSpPr>
        <p:spPr>
          <a:xfrm>
            <a:off x="1068149" y="2824120"/>
            <a:ext cx="3293458" cy="2540898"/>
          </a:xfrm>
          <a:prstGeom prst="rect">
            <a:avLst/>
          </a:prstGeom>
          <a:gradFill flip="none" rotWithShape="1">
            <a:gsLst>
              <a:gs pos="0">
                <a:schemeClr val="accent1">
                  <a:tint val="100000"/>
                  <a:shade val="100000"/>
                  <a:satMod val="130000"/>
                </a:schemeClr>
              </a:gs>
              <a:gs pos="100000">
                <a:schemeClr val="accent1">
                  <a:tint val="50000"/>
                  <a:shade val="100000"/>
                  <a:satMod val="350000"/>
                </a:schemeClr>
              </a:gs>
            </a:gsLst>
            <a:lin ang="189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t>L</a:t>
            </a:r>
            <a:r>
              <a:rPr lang="it-IT" dirty="0" smtClean="0"/>
              <a:t>a superficie assoggettabile alla Tari è costituita da quella calpestabile dei locali e delle aree suscettibili di produrre rifiuti urbani e assimilati. Si considerano le superfici già dichiarate o accertate ai fini dei precedenti prelievi sui rifiuti. </a:t>
            </a:r>
            <a:endParaRPr lang="it-IT" dirty="0"/>
          </a:p>
        </p:txBody>
      </p:sp>
      <p:sp>
        <p:nvSpPr>
          <p:cNvPr id="6" name="Rettangolo 5"/>
          <p:cNvSpPr/>
          <p:nvPr/>
        </p:nvSpPr>
        <p:spPr>
          <a:xfrm>
            <a:off x="5049427" y="2824120"/>
            <a:ext cx="3422931" cy="2557083"/>
          </a:xfrm>
          <a:prstGeom prst="rect">
            <a:avLst/>
          </a:prstGeom>
          <a:gradFill flip="none" rotWithShape="1">
            <a:gsLst>
              <a:gs pos="0">
                <a:schemeClr val="accent1">
                  <a:tint val="100000"/>
                  <a:shade val="100000"/>
                  <a:satMod val="130000"/>
                </a:schemeClr>
              </a:gs>
              <a:gs pos="100000">
                <a:schemeClr val="accent1">
                  <a:tint val="50000"/>
                  <a:shade val="100000"/>
                  <a:satMod val="350000"/>
                </a:schemeClr>
              </a:gs>
            </a:gsLst>
            <a:lin ang="135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smtClean="0"/>
              <a:t>Una volta attuate le procedure di interscambio di informazioni tra Comuni ed Agenzia delle Entrate, la superficie assoggettabile a tributo sarà pari all’80% della superficie catastale così come determinata in base ai criteri stabiliti dal regolamento di cui al DPR 23.3.98, n. 138.</a:t>
            </a:r>
            <a:endParaRPr lang="it-IT" dirty="0"/>
          </a:p>
        </p:txBody>
      </p:sp>
      <p:sp>
        <p:nvSpPr>
          <p:cNvPr id="7" name="Rettangolo 6"/>
          <p:cNvSpPr/>
          <p:nvPr/>
        </p:nvSpPr>
        <p:spPr>
          <a:xfrm>
            <a:off x="1068149" y="2265770"/>
            <a:ext cx="3293458" cy="267037"/>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smtClean="0"/>
              <a:t>Regime transitorio</a:t>
            </a:r>
            <a:endParaRPr lang="it-IT" dirty="0"/>
          </a:p>
        </p:txBody>
      </p:sp>
      <p:sp>
        <p:nvSpPr>
          <p:cNvPr id="8" name="Rettangolo 7"/>
          <p:cNvSpPr/>
          <p:nvPr/>
        </p:nvSpPr>
        <p:spPr>
          <a:xfrm>
            <a:off x="5049429" y="2265769"/>
            <a:ext cx="3422931" cy="267037"/>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smtClean="0"/>
              <a:t>Regime ordinario</a:t>
            </a:r>
            <a:endParaRPr lang="it-IT" dirty="0"/>
          </a:p>
        </p:txBody>
      </p:sp>
      <p:sp>
        <p:nvSpPr>
          <p:cNvPr id="9" name="Rettangolo 8"/>
          <p:cNvSpPr/>
          <p:nvPr/>
        </p:nvSpPr>
        <p:spPr>
          <a:xfrm>
            <a:off x="1068149" y="5648241"/>
            <a:ext cx="7404211" cy="47792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solidFill>
                  <a:schemeClr val="tx1"/>
                </a:solidFill>
              </a:rPr>
              <a:t>N.B. Per le unità immobiliari diverse da quelle a destinazione </a:t>
            </a:r>
            <a:r>
              <a:rPr lang="it-IT" dirty="0" smtClean="0">
                <a:solidFill>
                  <a:schemeClr val="tx1"/>
                </a:solidFill>
              </a:rPr>
              <a:t>ordinaria si </a:t>
            </a:r>
            <a:r>
              <a:rPr lang="it-IT" dirty="0">
                <a:solidFill>
                  <a:schemeClr val="tx1"/>
                </a:solidFill>
              </a:rPr>
              <a:t>considera sempre la superficie calpestabile.</a:t>
            </a:r>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TARI – DETERMINAZIONE DELLA TARIFFA</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a:xfrm>
            <a:off x="592405" y="1600201"/>
            <a:ext cx="8915400" cy="4525963"/>
          </a:xfrm>
        </p:spPr>
        <p:txBody>
          <a:bodyPr>
            <a:normAutofit/>
          </a:bodyPr>
          <a:lstStyle/>
          <a:p>
            <a:pPr marL="0" indent="0">
              <a:buNone/>
            </a:pPr>
            <a:r>
              <a:rPr lang="it-IT" sz="2000" dirty="0" smtClean="0">
                <a:solidFill>
                  <a:schemeClr val="tx2">
                    <a:lumMod val="75000"/>
                  </a:schemeClr>
                </a:solidFill>
                <a:latin typeface="Century Gothic" pitchFamily="34" charset="0"/>
              </a:rPr>
              <a:t>La determinazione della tariffa avviene ad opera di ciascun Comune, secondo due modalità alternative:</a:t>
            </a:r>
          </a:p>
          <a:p>
            <a:pPr>
              <a:buFont typeface="Wingdings" panose="05000000000000000000" pitchFamily="2" charset="2"/>
              <a:buChar char="Ø"/>
            </a:pPr>
            <a:r>
              <a:rPr lang="it-IT" sz="2000" dirty="0">
                <a:solidFill>
                  <a:schemeClr val="tx2">
                    <a:lumMod val="75000"/>
                  </a:schemeClr>
                </a:solidFill>
                <a:latin typeface="Century Gothic" pitchFamily="34" charset="0"/>
              </a:rPr>
              <a:t>metodo </a:t>
            </a:r>
            <a:r>
              <a:rPr lang="it-IT" sz="2000" dirty="0" smtClean="0">
                <a:solidFill>
                  <a:schemeClr val="tx2">
                    <a:lumMod val="75000"/>
                  </a:schemeClr>
                </a:solidFill>
                <a:latin typeface="Century Gothic" pitchFamily="34" charset="0"/>
              </a:rPr>
              <a:t>normalizzato: utilizzando </a:t>
            </a:r>
            <a:r>
              <a:rPr lang="it-IT" sz="2000" dirty="0" smtClean="0">
                <a:solidFill>
                  <a:schemeClr val="tx2">
                    <a:lumMod val="75000"/>
                  </a:schemeClr>
                </a:solidFill>
                <a:latin typeface="Century Gothic" pitchFamily="34" charset="0"/>
              </a:rPr>
              <a:t>i criteri determinati con regolamento di cui al DPR </a:t>
            </a:r>
            <a:r>
              <a:rPr lang="it-IT" sz="2000" dirty="0" smtClean="0">
                <a:solidFill>
                  <a:schemeClr val="tx2">
                    <a:lumMod val="75000"/>
                  </a:schemeClr>
                </a:solidFill>
                <a:latin typeface="Century Gothic" pitchFamily="34" charset="0"/>
              </a:rPr>
              <a:t>158/99;</a:t>
            </a:r>
            <a:endParaRPr lang="it-IT" sz="2000" dirty="0" smtClean="0">
              <a:solidFill>
                <a:schemeClr val="tx2">
                  <a:lumMod val="75000"/>
                </a:schemeClr>
              </a:solidFill>
              <a:latin typeface="Century Gothic" pitchFamily="34" charset="0"/>
            </a:endParaRPr>
          </a:p>
          <a:p>
            <a:pPr>
              <a:buFont typeface="Wingdings" panose="05000000000000000000" pitchFamily="2" charset="2"/>
              <a:buChar char="Ø"/>
            </a:pPr>
            <a:r>
              <a:rPr lang="it-IT" sz="2000" dirty="0">
                <a:solidFill>
                  <a:schemeClr val="tx2">
                    <a:lumMod val="75000"/>
                  </a:schemeClr>
                </a:solidFill>
                <a:latin typeface="Century Gothic" pitchFamily="34" charset="0"/>
              </a:rPr>
              <a:t>d</a:t>
            </a:r>
            <a:r>
              <a:rPr lang="it-IT" sz="2000" dirty="0" smtClean="0">
                <a:solidFill>
                  <a:schemeClr val="tx2">
                    <a:lumMod val="75000"/>
                  </a:schemeClr>
                </a:solidFill>
                <a:latin typeface="Century Gothic" pitchFamily="34" charset="0"/>
              </a:rPr>
              <a:t>eterminazione puntuale della tariffa: moltiplicando </a:t>
            </a:r>
            <a:r>
              <a:rPr lang="it-IT" sz="2000" dirty="0" smtClean="0">
                <a:solidFill>
                  <a:schemeClr val="tx2">
                    <a:lumMod val="75000"/>
                  </a:schemeClr>
                </a:solidFill>
                <a:latin typeface="Century Gothic" pitchFamily="34" charset="0"/>
              </a:rPr>
              <a:t>il costo del servizio per unità di superficie imponibile accertata, previsto per l’anno successivo, per uno o più coefficienti di produttività quantitativa e qualitativa di rifiuti.</a:t>
            </a:r>
          </a:p>
          <a:p>
            <a:pPr marL="0" indent="0">
              <a:buNone/>
            </a:pPr>
            <a:endParaRPr lang="it-IT" sz="2000" dirty="0" smtClean="0">
              <a:solidFill>
                <a:schemeClr val="tx2">
                  <a:lumMod val="75000"/>
                </a:schemeClr>
              </a:solidFill>
              <a:latin typeface="Century Gothic" pitchFamily="34" charset="0"/>
            </a:endParaRPr>
          </a:p>
          <a:p>
            <a:r>
              <a:rPr lang="it-IT" sz="2000" dirty="0" smtClean="0">
                <a:solidFill>
                  <a:schemeClr val="tx2">
                    <a:lumMod val="75000"/>
                  </a:schemeClr>
                </a:solidFill>
                <a:latin typeface="Century Gothic" pitchFamily="34" charset="0"/>
              </a:rPr>
              <a:t>All’importo dovuto si applica l’addizionale provinciale (in misura variabile dall’1 al 5% sull’importo della TARI) per l’esercizio delle funzioni di tutela, protezione ed igiene dell’ambiente.</a:t>
            </a:r>
          </a:p>
        </p:txBody>
      </p:sp>
    </p:spTree>
    <p:extLst>
      <p:ext uri="{BB962C8B-B14F-4D97-AF65-F5344CB8AC3E}">
        <p14:creationId xmlns:p14="http://schemas.microsoft.com/office/powerpoint/2010/main" val="20258863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ban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97689"/>
            <a:ext cx="9906000" cy="666995"/>
          </a:xfrm>
          <a:prstGeom prst="rect">
            <a:avLst/>
          </a:prstGeom>
          <a:noFill/>
          <a:ln>
            <a:noFill/>
          </a:ln>
        </p:spPr>
      </p:pic>
      <p:sp>
        <p:nvSpPr>
          <p:cNvPr id="3" name="Titolo 2"/>
          <p:cNvSpPr>
            <a:spLocks noGrp="1"/>
          </p:cNvSpPr>
          <p:nvPr>
            <p:ph type="title"/>
          </p:nvPr>
        </p:nvSpPr>
        <p:spPr/>
        <p:txBody>
          <a:bodyPr>
            <a:normAutofit fontScale="90000"/>
          </a:bodyPr>
          <a:lstStyle/>
          <a:p>
            <a:r>
              <a:rPr lang="it-IT" sz="4000" dirty="0" smtClean="0">
                <a:solidFill>
                  <a:schemeClr val="tx2">
                    <a:lumMod val="75000"/>
                  </a:schemeClr>
                </a:solidFill>
                <a:latin typeface="Century Gothic" pitchFamily="34" charset="0"/>
              </a:rPr>
              <a:t>TARI – TARIFFA DI NATURA CORRISPETTIVA</a:t>
            </a:r>
            <a:endParaRPr lang="it-IT" sz="4000" dirty="0">
              <a:solidFill>
                <a:schemeClr val="tx2">
                  <a:lumMod val="75000"/>
                </a:schemeClr>
              </a:solidFill>
              <a:latin typeface="Century Gothic" pitchFamily="34" charset="0"/>
            </a:endParaRPr>
          </a:p>
        </p:txBody>
      </p:sp>
      <p:sp>
        <p:nvSpPr>
          <p:cNvPr id="4" name="Segnaposto contenuto 3"/>
          <p:cNvSpPr>
            <a:spLocks noGrp="1"/>
          </p:cNvSpPr>
          <p:nvPr>
            <p:ph idx="1"/>
          </p:nvPr>
        </p:nvSpPr>
        <p:spPr/>
        <p:txBody>
          <a:bodyPr>
            <a:normAutofit/>
          </a:bodyPr>
          <a:lstStyle/>
          <a:p>
            <a:r>
              <a:rPr lang="it-IT" sz="2800" dirty="0" smtClean="0">
                <a:solidFill>
                  <a:schemeClr val="tx2">
                    <a:lumMod val="75000"/>
                  </a:schemeClr>
                </a:solidFill>
                <a:latin typeface="Century Gothic" pitchFamily="34" charset="0"/>
              </a:rPr>
              <a:t>In luogo della TARI, i Comuni che hanno optato per la determinazione puntuale della Tariffa, possono prevedere, con apposito regolamento, l’applicazione di una tariffa avente natura corrispettiva (e, dunque, soggetta ad IVA), gestita e corrisposta dal soggetto affidatario del servizio di gestione dei rifiuti urbani.</a:t>
            </a:r>
            <a:endParaRPr lang="it-IT" sz="2800" dirty="0" smtClean="0">
              <a:solidFill>
                <a:schemeClr val="tx2">
                  <a:lumMod val="75000"/>
                </a:schemeClr>
              </a:solidFill>
              <a:latin typeface="Century Gothic" pitchFamily="34" charset="0"/>
            </a:endParaRPr>
          </a:p>
        </p:txBody>
      </p:sp>
    </p:spTree>
    <p:extLst>
      <p:ext uri="{BB962C8B-B14F-4D97-AF65-F5344CB8AC3E}">
        <p14:creationId xmlns:p14="http://schemas.microsoft.com/office/powerpoint/2010/main" val="24625032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4486</TotalTime>
  <Words>1855</Words>
  <Application>Microsoft Office PowerPoint</Application>
  <PresentationFormat>A4 (21x29,7 cm)</PresentationFormat>
  <Paragraphs>139</Paragraphs>
  <Slides>22</Slides>
  <Notes>0</Notes>
  <HiddenSlides>0</HiddenSlides>
  <MMClips>0</MMClips>
  <ScaleCrop>false</ScaleCrop>
  <HeadingPairs>
    <vt:vector size="4" baseType="variant">
      <vt:variant>
        <vt:lpstr>Tema</vt:lpstr>
      </vt:variant>
      <vt:variant>
        <vt:i4>1</vt:i4>
      </vt:variant>
      <vt:variant>
        <vt:lpstr>Titoli diapositive</vt:lpstr>
      </vt:variant>
      <vt:variant>
        <vt:i4>22</vt:i4>
      </vt:variant>
    </vt:vector>
  </HeadingPairs>
  <TitlesOfParts>
    <vt:vector size="23" baseType="lpstr">
      <vt:lpstr>Tema di Office</vt:lpstr>
      <vt:lpstr>Presentazione standard di PowerPoint</vt:lpstr>
      <vt:lpstr>Presentazione standard di PowerPoint</vt:lpstr>
      <vt:lpstr>SOMMARIO</vt:lpstr>
      <vt:lpstr>QUADRO NORMATIVO DI RIFERIMENTO</vt:lpstr>
      <vt:lpstr>TARI – AMBITO SOGGETTIVO D’APPLICAZIONE</vt:lpstr>
      <vt:lpstr>TARI – PRESUPPOSTO IMPOSITIVO</vt:lpstr>
      <vt:lpstr>TARI – BASE IMPONIBILE</vt:lpstr>
      <vt:lpstr>TARI – DETERMINAZIONE DELLA TARIFFA</vt:lpstr>
      <vt:lpstr>TARI – TARIFFA DI NATURA CORRISPETTIVA</vt:lpstr>
      <vt:lpstr>TARI – RIDUZIONI TARIFFARIE</vt:lpstr>
      <vt:lpstr>TARI – DIFFERENZE RISPETTO ALLA TARES</vt:lpstr>
      <vt:lpstr>TARI – POTERI DELIBERATIVI E REGOLAMENTI COMUNALI</vt:lpstr>
      <vt:lpstr>TASI – PRESUPPOSTO IMPOSITIVO</vt:lpstr>
      <vt:lpstr>TASI – AMBITO SOGGETTIVO D’APPLICAZIONE</vt:lpstr>
      <vt:lpstr>LA DIFFICILE COMBINAZIONE DI ELEMENTI COMUNI ALL’IMU E ALLA TARI</vt:lpstr>
      <vt:lpstr>TASI – DETERMINAZIONE DEL TRIBUTO </vt:lpstr>
      <vt:lpstr>LA MANOVRA SULLE ALIQUOTE E I RAPPORTI CON L’IMU</vt:lpstr>
      <vt:lpstr>TASI – POTERI DELIBERATIVI E REGOLAMENTI COMUNALI</vt:lpstr>
      <vt:lpstr>TASI – RIDUZIONI ED ESENZIONI</vt:lpstr>
      <vt:lpstr>LE AGEVOLAZIONI PER L’ABITAZIONE PRINCIPALE</vt:lpstr>
      <vt:lpstr>ASPETTI PROCEDURALI TARI/TASI</vt:lpstr>
      <vt:lpstr>Presentazione standard di PowerPoint</vt:lpstr>
    </vt:vector>
  </TitlesOfParts>
  <Company>Guccio Gucci S.p.A.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PowerPoint</dc:title>
  <dc:creator>Studio Franzè</dc:creator>
  <cp:lastModifiedBy>Marta Passiu</cp:lastModifiedBy>
  <cp:revision>110</cp:revision>
  <dcterms:created xsi:type="dcterms:W3CDTF">2013-03-07T16:19:41Z</dcterms:created>
  <dcterms:modified xsi:type="dcterms:W3CDTF">2014-05-16T19:07:13Z</dcterms:modified>
</cp:coreProperties>
</file>