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72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embeddedFontLst>
    <p:embeddedFont>
      <p:font typeface="Garamond" pitchFamily="18" charset="0"/>
      <p:regular r:id="rId14"/>
      <p:bold r:id="rId15"/>
      <p:italic r:id="rId16"/>
    </p:embeddedFont>
    <p:embeddedFont>
      <p:font typeface="Calibri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554" autoAdjust="0"/>
  </p:normalViewPr>
  <p:slideViewPr>
    <p:cSldViewPr>
      <p:cViewPr varScale="1">
        <p:scale>
          <a:sx n="69" d="100"/>
          <a:sy n="69" d="100"/>
        </p:scale>
        <p:origin x="-5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04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293111-CDD2-43C2-82C9-88FB2E3013AC}" type="datetimeFigureOut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4148F1-D211-4D43-9505-4CC6B57AD9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86ACD24-1956-45F5-B71E-D7E8064D5AB5}" type="datetimeFigureOut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AA55C3-EE29-46DA-B078-506047B0BE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14841B-B839-4B93-BF9A-5AB291BBDCAA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entrostudidirittotributario.it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84213" y="1773238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79613" y="4292600"/>
            <a:ext cx="651192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1908175" y="188913"/>
            <a:ext cx="51117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 err="1"/>
              <a:t>Università</a:t>
            </a:r>
            <a:r>
              <a:rPr lang="en-US" sz="2000" dirty="0"/>
              <a:t> </a:t>
            </a:r>
            <a:r>
              <a:rPr lang="en-US" sz="2000" dirty="0" err="1"/>
              <a:t>degli</a:t>
            </a:r>
            <a:r>
              <a:rPr lang="en-US" sz="2000" dirty="0"/>
              <a:t> </a:t>
            </a:r>
            <a:r>
              <a:rPr lang="en-US" sz="2000" dirty="0" err="1"/>
              <a:t>Studi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Torino</a:t>
            </a:r>
            <a:br>
              <a:rPr lang="en-US" sz="2000" dirty="0"/>
            </a:br>
            <a:r>
              <a:rPr lang="en-US" sz="2000" dirty="0"/>
              <a:t>Centro </a:t>
            </a:r>
            <a:r>
              <a:rPr lang="en-US" sz="2000" dirty="0" err="1"/>
              <a:t>Studi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Diritto</a:t>
            </a:r>
            <a:r>
              <a:rPr lang="en-US" sz="2000" dirty="0"/>
              <a:t> </a:t>
            </a:r>
            <a:r>
              <a:rPr lang="en-US" sz="2000" dirty="0" err="1"/>
              <a:t>Tributario</a:t>
            </a:r>
            <a:r>
              <a:rPr lang="en-US" sz="2000" dirty="0"/>
              <a:t> (CST)</a:t>
            </a:r>
            <a:br>
              <a:rPr lang="en-US" sz="2000" dirty="0"/>
            </a:br>
            <a:r>
              <a:rPr lang="en-US" sz="2000" dirty="0">
                <a:hlinkClick r:id="rId2"/>
              </a:rPr>
              <a:t>http://www.centrostudidirittotributario.it</a:t>
            </a:r>
            <a:endParaRPr lang="en-US" sz="2000" dirty="0"/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/>
            </a:r>
            <a:br>
              <a:rPr lang="en-US" sz="2000" dirty="0"/>
            </a:br>
            <a:endParaRPr lang="it-IT" sz="2000" dirty="0"/>
          </a:p>
        </p:txBody>
      </p:sp>
      <p:pic>
        <p:nvPicPr>
          <p:cNvPr id="7" name="Picture 10" descr="Logo Unito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DCDCDC"/>
              </a:clrFrom>
              <a:clrTo>
                <a:srgbClr val="DCDC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850" y="188913"/>
            <a:ext cx="1366838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Logo CST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8"/>
              </a:clrFrom>
              <a:clrTo>
                <a:srgbClr val="FFFF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313" y="188913"/>
            <a:ext cx="1223962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2276475"/>
            <a:ext cx="7489825" cy="1584325"/>
          </a:xfrm>
        </p:spPr>
        <p:txBody>
          <a:bodyPr/>
          <a:lstStyle>
            <a:lvl1pPr>
              <a:defRPr sz="4800"/>
            </a:lvl1pPr>
          </a:lstStyle>
          <a:p>
            <a:endParaRPr lang="it-IT" alt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4437063"/>
            <a:ext cx="6337300" cy="172878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it-IT" altLang="en-US" dirty="0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A98F0-B91C-4951-A410-3A74EC300845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7813"/>
            <a:ext cx="2058988" cy="5881687"/>
          </a:xfrm>
        </p:spPr>
        <p:txBody>
          <a:bodyPr vert="eaVert"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29325" cy="5881687"/>
          </a:xfrm>
        </p:spPr>
        <p:txBody>
          <a:bodyPr vert="eaVert"/>
          <a:lstStyle/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BB88-D194-4243-BFF2-53D7BBDEA92F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2AC8A-BB17-4E46-A551-C3DD2D744111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Fare clic per modificare stili del testo dello schema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5EC1F-8273-4D45-B257-33915A447BD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9660C-314E-4304-85C2-2A393EA90020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F9558-B135-439A-9C77-BAA6AEE32205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46B18-70BB-4E81-B053-70ED60A93494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ADA83-C413-46B2-9340-2D6F3060AE6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D756E-0C02-4892-BC00-35A9BEB1F988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Fare clic per modificare stili del testo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C4F7E-FCC3-4E64-AFB9-F5F7EBDAE0E6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00000">
              <a:srgbClr val="D6EBF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gli stili del testo 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5163" y="6281738"/>
            <a:ext cx="31670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C5CD33E4-EE75-40A7-8DA0-CBFE3ECF9186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  <p:sp>
        <p:nvSpPr>
          <p:cNvPr id="1034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1032" name="Picture 9" descr="Logo CST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0338" y="6237288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6" r:id="rId3"/>
    <p:sldLayoutId id="2147483735" r:id="rId4"/>
    <p:sldLayoutId id="2147483734" r:id="rId5"/>
    <p:sldLayoutId id="2147483733" r:id="rId6"/>
    <p:sldLayoutId id="2147483732" r:id="rId7"/>
    <p:sldLayoutId id="2147483731" r:id="rId8"/>
    <p:sldLayoutId id="2147483730" r:id="rId9"/>
    <p:sldLayoutId id="2147483729" r:id="rId10"/>
    <p:sldLayoutId id="214748372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900113" y="1916113"/>
            <a:ext cx="7637462" cy="2089150"/>
          </a:xfrm>
        </p:spPr>
        <p:txBody>
          <a:bodyPr/>
          <a:lstStyle/>
          <a:p>
            <a:pPr algn="ctr" eaLnBrk="1" hangingPunct="1"/>
            <a:r>
              <a:rPr lang="it-IT" sz="4400" b="1" dirty="0" smtClean="0"/>
              <a:t>La riscossione dei tributi.</a:t>
            </a:r>
            <a:br>
              <a:rPr lang="it-IT" sz="4400" b="1" dirty="0" smtClean="0"/>
            </a:br>
            <a:r>
              <a:rPr lang="it-IT" sz="4400" b="1" dirty="0" smtClean="0"/>
              <a:t>Principi </a:t>
            </a:r>
            <a:r>
              <a:rPr lang="it-IT" sz="4400" b="1" dirty="0" smtClean="0"/>
              <a:t>generali</a:t>
            </a:r>
            <a:br>
              <a:rPr lang="it-IT" sz="4400" b="1" dirty="0" smtClean="0"/>
            </a:br>
            <a:r>
              <a:rPr lang="it-IT" sz="4400" b="1" dirty="0" smtClean="0"/>
              <a:t>(</a:t>
            </a:r>
            <a:r>
              <a:rPr lang="it-IT" sz="4400" b="1" dirty="0" err="1" smtClean="0"/>
              <a:t>Cuap</a:t>
            </a:r>
            <a:r>
              <a:rPr lang="it-IT" sz="4400" b="1" dirty="0" smtClean="0"/>
              <a:t> “I Tributi comunali”)</a:t>
            </a:r>
            <a:endParaRPr lang="it-IT" sz="4400" b="1" dirty="0" smtClean="0"/>
          </a:p>
        </p:txBody>
      </p:sp>
      <p:sp>
        <p:nvSpPr>
          <p:cNvPr id="1536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4437063"/>
            <a:ext cx="6481763" cy="1655762"/>
          </a:xfrm>
        </p:spPr>
        <p:txBody>
          <a:bodyPr/>
          <a:lstStyle/>
          <a:p>
            <a:pPr algn="r" eaLnBrk="1" hangingPunct="1"/>
            <a:r>
              <a:rPr lang="it-IT" dirty="0" smtClean="0"/>
              <a:t>Mario </a:t>
            </a:r>
            <a:r>
              <a:rPr lang="it-IT" dirty="0" err="1" smtClean="0"/>
              <a:t>Grandinetti</a:t>
            </a:r>
            <a:endParaRPr lang="it-IT" dirty="0" smtClean="0"/>
          </a:p>
          <a:p>
            <a:pPr algn="r" eaLnBrk="1" hangingPunct="1"/>
            <a:r>
              <a:rPr lang="it-IT" dirty="0" smtClean="0"/>
              <a:t>Ricercatore di Diritto Tributario</a:t>
            </a:r>
          </a:p>
          <a:p>
            <a:pPr algn="r" eaLnBrk="1" hangingPunct="1"/>
            <a:r>
              <a:rPr lang="it-IT" dirty="0" smtClean="0"/>
              <a:t>Università di Torino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1F8C6949-E87A-49D2-8737-767DF4A55A6A}" type="slidenum">
              <a:rPr lang="it-IT" altLang="en-US"/>
              <a:pPr>
                <a:defRPr/>
              </a:pPr>
              <a:t>10</a:t>
            </a:fld>
            <a:endParaRPr lang="it-IT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Natura giuridica del ruolo, coobligazione, esecuzione forzata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smtClean="0"/>
              <a:t>Effetti del ruolo</a:t>
            </a:r>
          </a:p>
          <a:p>
            <a:r>
              <a:rPr lang="it-IT" sz="2800" smtClean="0"/>
              <a:t>Ruolo fondato sull’accertamento</a:t>
            </a:r>
          </a:p>
          <a:p>
            <a:r>
              <a:rPr lang="it-IT" sz="2800" smtClean="0"/>
              <a:t>Ruolo fondato sulla dichiarazione</a:t>
            </a:r>
          </a:p>
          <a:p>
            <a:r>
              <a:rPr lang="it-IT" sz="2800" smtClean="0"/>
              <a:t>Ruolo e coobligazione</a:t>
            </a:r>
          </a:p>
          <a:p>
            <a:r>
              <a:rPr lang="it-IT" sz="2800" smtClean="0"/>
              <a:t>La sospensione del ruolo</a:t>
            </a:r>
          </a:p>
          <a:p>
            <a:r>
              <a:rPr lang="it-IT" sz="2800" smtClean="0"/>
              <a:t>L’esecuzione forzata (cenni)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83F8A23-9F8B-4D78-AAF2-A4EEA02BDDD2}" type="slidenum">
              <a:rPr lang="it-IT" altLang="en-US"/>
              <a:pPr>
                <a:defRPr/>
              </a:pPr>
              <a:t>2</a:t>
            </a:fld>
            <a:endParaRPr lang="it-IT" altLang="en-US"/>
          </a:p>
        </p:txBody>
      </p:sp>
      <p:sp>
        <p:nvSpPr>
          <p:cNvPr id="5" name="Segnaposto numero diapositiva 4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298E68C-8A74-474D-8BFD-13C68AD00CFA}" type="slidenum">
              <a:rPr lang="it-IT" altLang="en-US" sz="1200">
                <a:latin typeface="+mj-lt"/>
              </a:rPr>
              <a:pPr algn="r">
                <a:defRPr/>
              </a:pPr>
              <a:t>2</a:t>
            </a:fld>
            <a:endParaRPr lang="it-IT" altLang="en-US" sz="1200">
              <a:latin typeface="+mj-lt"/>
            </a:endParaRP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sz="4400" b="1" smtClean="0"/>
              <a:t>Aspetti generali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smtClean="0"/>
              <a:t>Fonte normativa D.p.r. n. 602/1973</a:t>
            </a:r>
          </a:p>
          <a:p>
            <a:r>
              <a:rPr lang="it-IT" sz="2800" smtClean="0"/>
              <a:t>Funzione della riscossione Agenzia delle Entrate e Equitalia S.p.a. (quali funzioni?)</a:t>
            </a:r>
          </a:p>
          <a:p>
            <a:r>
              <a:rPr lang="it-IT" sz="2800" smtClean="0"/>
              <a:t>Riscossione e autotassazione</a:t>
            </a:r>
          </a:p>
          <a:p>
            <a:r>
              <a:rPr lang="it-IT" sz="2800" smtClean="0"/>
              <a:t>Riscossione «spontanea» versus riscossione «coattiva»</a:t>
            </a:r>
          </a:p>
          <a:p>
            <a:r>
              <a:rPr lang="it-IT" sz="2800" smtClean="0"/>
              <a:t>Riscossione negli esclusivi modi previsti dalla legge. </a:t>
            </a:r>
          </a:p>
          <a:p>
            <a:pPr eaLnBrk="1" hangingPunct="1">
              <a:buFont typeface="Wingdings" pitchFamily="2" charset="2"/>
              <a:buNone/>
            </a:pP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DDE59FC7-69F1-43AF-A249-D77018B9365E}" type="slidenum">
              <a:rPr lang="it-IT" altLang="en-US"/>
              <a:pPr>
                <a:defRPr/>
              </a:pPr>
              <a:t>3</a:t>
            </a:fld>
            <a:endParaRPr lang="it-IT" alt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it-IT" sz="3600" b="1" smtClean="0"/>
              <a:t>La </a:t>
            </a:r>
            <a:r>
              <a:rPr lang="it-IT" b="1" smtClean="0"/>
              <a:t>riscossione</a:t>
            </a:r>
            <a:r>
              <a:rPr lang="it-IT" sz="3600" b="1" smtClean="0"/>
              <a:t> delle imposte sui redditi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it-IT" sz="2800" smtClean="0"/>
              <a:t>Secondo l’articolo 1 del D.p.r. n. 602/1973 la riscossione può avvenire:</a:t>
            </a:r>
          </a:p>
          <a:p>
            <a:pPr>
              <a:buFont typeface="Arial" charset="0"/>
              <a:buAutoNum type="alphaLcParenR"/>
            </a:pPr>
            <a:r>
              <a:rPr lang="it-IT" sz="2800" smtClean="0"/>
              <a:t>Ritenuta diretta; b) versamenti diretti; c) Iscrizione nei ruoli</a:t>
            </a:r>
          </a:p>
          <a:p>
            <a:r>
              <a:rPr lang="it-IT" sz="2800" smtClean="0"/>
              <a:t>Ritenuta diretta. Di cosa si tratta?</a:t>
            </a:r>
          </a:p>
          <a:p>
            <a:r>
              <a:rPr lang="it-IT" sz="2800" smtClean="0"/>
              <a:t>Ritenuta a titolo di acconto e ritenute a titolo d’imposta</a:t>
            </a:r>
          </a:p>
        </p:txBody>
      </p:sp>
      <p:sp>
        <p:nvSpPr>
          <p:cNvPr id="5" name="Segnaposto numero diapositiva 4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AD29906-E35D-4AF2-B641-AD0DE8B0610C}" type="slidenum">
              <a:rPr lang="it-IT" altLang="en-US" sz="1200">
                <a:latin typeface="+mj-lt"/>
              </a:rPr>
              <a:pPr algn="r">
                <a:defRPr/>
              </a:pPr>
              <a:t>3</a:t>
            </a:fld>
            <a:endParaRPr lang="it-IT" altLang="en-US" sz="12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D5F9AF64-65D6-43B4-9E47-B36E37566724}" type="slidenum">
              <a:rPr lang="it-IT" altLang="en-US"/>
              <a:pPr>
                <a:defRPr/>
              </a:pPr>
              <a:t>4</a:t>
            </a:fld>
            <a:endParaRPr lang="it-IT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Versamenti diretti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smtClean="0"/>
              <a:t>Diretto diverso dall’iscrizione a ruolo</a:t>
            </a:r>
          </a:p>
          <a:p>
            <a:r>
              <a:rPr lang="it-IT" sz="2800" smtClean="0"/>
              <a:t>Acconti di imposte e riscossione</a:t>
            </a:r>
          </a:p>
          <a:p>
            <a:r>
              <a:rPr lang="it-IT" sz="2800" smtClean="0"/>
              <a:t>Riscossione anticipata, giustificazione</a:t>
            </a:r>
          </a:p>
          <a:p>
            <a:r>
              <a:rPr lang="it-IT" sz="2800" smtClean="0"/>
              <a:t>Differenze tra imposte sui redditi e IVA</a:t>
            </a:r>
          </a:p>
          <a:p>
            <a:r>
              <a:rPr lang="it-IT" sz="2800" smtClean="0"/>
              <a:t>Versamenti cumulativi e unitari</a:t>
            </a:r>
          </a:p>
          <a:p>
            <a:r>
              <a:rPr lang="it-IT" sz="2800" smtClean="0"/>
              <a:t>La compensazione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FB77754D-5EC1-45D5-AED1-05F8F26D5E64}" type="slidenum">
              <a:rPr lang="it-IT" altLang="en-US"/>
              <a:pPr>
                <a:defRPr/>
              </a:pPr>
              <a:t>5</a:t>
            </a:fld>
            <a:endParaRPr lang="it-IT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La riscossione in base agli avvisi di accertamento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endParaRPr lang="it-IT" sz="2800" smtClean="0"/>
          </a:p>
          <a:p>
            <a:pPr marL="457200" indent="-457200"/>
            <a:r>
              <a:rPr lang="it-IT" sz="2800" smtClean="0"/>
              <a:t>Novità dal 1° ottobre 2011</a:t>
            </a:r>
          </a:p>
          <a:p>
            <a:pPr marL="457200" indent="-457200"/>
            <a:r>
              <a:rPr lang="it-IT" sz="2800" smtClean="0"/>
              <a:t>Avvisi di accertamento già esecutivi</a:t>
            </a:r>
          </a:p>
          <a:p>
            <a:pPr marL="457200" indent="-457200"/>
            <a:r>
              <a:rPr lang="it-IT" sz="2800" smtClean="0"/>
              <a:t>Riscossione in caso di proposizione del ricorso</a:t>
            </a:r>
          </a:p>
          <a:p>
            <a:pPr marL="457200" indent="-457200"/>
            <a:r>
              <a:rPr lang="it-IT" sz="2800" smtClean="0"/>
              <a:t>Riscossione in caso di mancata proposizione del ricorso</a:t>
            </a:r>
          </a:p>
          <a:p>
            <a:pPr marL="457200" indent="-457200"/>
            <a:r>
              <a:rPr lang="it-IT" sz="2800" smtClean="0"/>
              <a:t>Termini per il versamento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4D1F105C-6C44-4427-B6C5-2CA8A97AAE35}" type="slidenum">
              <a:rPr lang="it-IT" altLang="en-US"/>
              <a:pPr>
                <a:defRPr/>
              </a:pPr>
              <a:t>6</a:t>
            </a:fld>
            <a:endParaRPr lang="it-IT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La riscossione mediante ruolo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smtClean="0"/>
              <a:t>Altra forma di riscossione</a:t>
            </a:r>
          </a:p>
          <a:p>
            <a:r>
              <a:rPr lang="it-IT" sz="2800" smtClean="0"/>
              <a:t>Imposte sui redditi, indirette, ecc.</a:t>
            </a:r>
          </a:p>
          <a:p>
            <a:r>
              <a:rPr lang="it-IT" sz="2800" smtClean="0"/>
              <a:t>Ruolo anche per le imposte degli enti locali che hanno affidato la riscossione a Equitalia S.p.a. </a:t>
            </a:r>
          </a:p>
          <a:p>
            <a:r>
              <a:rPr lang="it-IT" sz="2800" smtClean="0"/>
              <a:t>In caso diverso?</a:t>
            </a:r>
          </a:p>
          <a:p>
            <a:r>
              <a:rPr lang="it-IT" sz="2800" smtClean="0"/>
              <a:t>Cosa contiene il ruolo? </a:t>
            </a:r>
          </a:p>
          <a:p>
            <a:r>
              <a:rPr lang="it-IT" sz="2800" smtClean="0"/>
              <a:t>Motivazione. Articolo 7, comma 3 dello Statuto dei diritti del contribuente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41393B1A-0727-4A41-84CA-2C9A4B74B747}" type="slidenum">
              <a:rPr lang="it-IT" altLang="en-US"/>
              <a:pPr>
                <a:defRPr/>
              </a:pPr>
              <a:t>7</a:t>
            </a:fld>
            <a:endParaRPr lang="it-IT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Segue..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8180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smtClean="0"/>
              <a:t>Iscrizione a ruolo in base alla dichiarazione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it-IT" sz="2800" smtClean="0"/>
              <a:t>Caso di mancato versamento di somme dovute in base alla dichiarazione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it-IT" sz="2800" smtClean="0"/>
              <a:t>Caso di mancato versamento a seguito di controllo automatico o formale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it-IT" sz="2800" smtClean="0"/>
              <a:t>Redditi soggetti a tassazione separata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sz="2800" smtClean="0"/>
              <a:t>Necessità di far precedere la comunicazione prima del ruolo.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sz="2800" smtClean="0"/>
              <a:t>Atti nulli in caso di mancata comunicazione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EF6E4558-D4ED-4A6C-9F2A-6CA5ED8924D2}" type="slidenum">
              <a:rPr lang="it-IT" altLang="en-US"/>
              <a:pPr>
                <a:defRPr/>
              </a:pPr>
              <a:t>8</a:t>
            </a:fld>
            <a:endParaRPr lang="it-IT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Segue..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smtClean="0"/>
              <a:t>Iscrizione a ruolo in base agli avvisi di accertamento</a:t>
            </a:r>
          </a:p>
          <a:p>
            <a:r>
              <a:rPr lang="it-IT" sz="2800" smtClean="0"/>
              <a:t>Iscrizioni provvisorie e definitive</a:t>
            </a:r>
          </a:p>
          <a:p>
            <a:r>
              <a:rPr lang="it-IT" sz="2800" smtClean="0"/>
              <a:t>Riscossione dopo sentenza CTP sfavorevole</a:t>
            </a:r>
          </a:p>
          <a:p>
            <a:r>
              <a:rPr lang="it-IT" sz="2800" smtClean="0"/>
              <a:t>Riscossione dopo sentenza di CTR sfavorevole</a:t>
            </a:r>
          </a:p>
          <a:p>
            <a:r>
              <a:rPr lang="it-IT" sz="2800" smtClean="0"/>
              <a:t>Collegamento con intimazione ad adempiere</a:t>
            </a:r>
          </a:p>
          <a:p>
            <a:r>
              <a:rPr lang="it-IT" sz="2800" smtClean="0"/>
              <a:t>Riscossione in caso di fondato pericolo</a:t>
            </a:r>
          </a:p>
          <a:p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it-IT" altLang="en-US"/>
              <a:t>La Riscossione dei Tributi - Prof. Grandinetti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8A0D8161-4601-4D29-92DF-687F22F21C08}" type="slidenum">
              <a:rPr lang="it-IT" altLang="en-US"/>
              <a:pPr>
                <a:defRPr/>
              </a:pPr>
              <a:t>9</a:t>
            </a:fld>
            <a:endParaRPr lang="it-IT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Cartella di pagamento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it-IT" sz="2800" smtClean="0"/>
              <a:t>Rapporti con il ruolo</a:t>
            </a:r>
          </a:p>
          <a:p>
            <a:pPr marL="457200" indent="-457200"/>
            <a:r>
              <a:rPr lang="it-IT" sz="2800" smtClean="0"/>
              <a:t>Contenuto della cartella</a:t>
            </a:r>
          </a:p>
          <a:p>
            <a:pPr marL="457200" indent="-457200"/>
            <a:r>
              <a:rPr lang="it-IT" sz="2800" smtClean="0"/>
              <a:t>Termini per la notifica della cartella</a:t>
            </a:r>
          </a:p>
          <a:p>
            <a:pPr marL="457200" indent="-457200"/>
            <a:r>
              <a:rPr lang="it-IT" sz="2800" smtClean="0"/>
              <a:t>Differenze in funzione del tipo di controllo</a:t>
            </a:r>
          </a:p>
          <a:p>
            <a:pPr marL="457200" indent="-457200"/>
            <a:r>
              <a:rPr lang="it-IT" sz="2800" smtClean="0"/>
              <a:t>Scadenza del pagamento e rateazione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rdi">
  <a:themeElements>
    <a:clrScheme name="Bordi 10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33CC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ADE2"/>
      </a:accent5>
      <a:accent6>
        <a:srgbClr val="446246"/>
      </a:accent6>
      <a:hlink>
        <a:srgbClr val="4C6D80"/>
      </a:hlink>
      <a:folHlink>
        <a:srgbClr val="B2B2B2"/>
      </a:folHlink>
    </a:clrScheme>
    <a:fontScheme name="Bordi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10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33CC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ADE2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standard UNITO</Template>
  <TotalTime>301</TotalTime>
  <Words>463</Words>
  <Application>Microsoft Office PowerPoint</Application>
  <PresentationFormat>Presentazione su schermo (4:3)</PresentationFormat>
  <Paragraphs>84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Garamond</vt:lpstr>
      <vt:lpstr>Wingdings</vt:lpstr>
      <vt:lpstr>Calibri</vt:lpstr>
      <vt:lpstr>Bordi</vt:lpstr>
      <vt:lpstr>La riscossione dei tributi. Principi generali (Cuap “I Tributi comunali”)</vt:lpstr>
      <vt:lpstr>Aspetti generali</vt:lpstr>
      <vt:lpstr>La riscossione delle imposte sui redditi</vt:lpstr>
      <vt:lpstr>Versamenti diretti</vt:lpstr>
      <vt:lpstr>La riscossione in base agli avvisi di accertamento</vt:lpstr>
      <vt:lpstr>La riscossione mediante ruolo</vt:lpstr>
      <vt:lpstr>Segue..</vt:lpstr>
      <vt:lpstr>Segue..</vt:lpstr>
      <vt:lpstr>Cartella di pagamento</vt:lpstr>
      <vt:lpstr>Natura giuridica del ruolo, coobligazione, esecuzione forzata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Mauro</dc:creator>
  <cp:lastModifiedBy>l2l</cp:lastModifiedBy>
  <cp:revision>13</cp:revision>
  <dcterms:created xsi:type="dcterms:W3CDTF">2014-06-16T21:51:02Z</dcterms:created>
  <dcterms:modified xsi:type="dcterms:W3CDTF">2014-06-26T15:06:17Z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TC103852699990</vt:lpwstr>
  </property>
</Properties>
</file>