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58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olo isosce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18246C0-199C-4DF2-96D5-1D7DC62AB2A2}" type="datetimeFigureOut">
              <a:rPr lang="it-IT" smtClean="0"/>
              <a:pPr/>
              <a:t>18/06/2012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F04ECC5-4FAA-4B08-A5C4-7A5929F990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46C0-199C-4DF2-96D5-1D7DC62AB2A2}" type="datetimeFigureOut">
              <a:rPr lang="it-IT" smtClean="0"/>
              <a:pPr/>
              <a:t>18/06/2012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4ECC5-4FAA-4B08-A5C4-7A5929F990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46C0-199C-4DF2-96D5-1D7DC62AB2A2}" type="datetimeFigureOut">
              <a:rPr lang="it-IT" smtClean="0"/>
              <a:pPr/>
              <a:t>18/06/2012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4ECC5-4FAA-4B08-A5C4-7A5929F990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18246C0-199C-4DF2-96D5-1D7DC62AB2A2}" type="datetimeFigureOut">
              <a:rPr lang="it-IT" smtClean="0"/>
              <a:pPr/>
              <a:t>18/06/2012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4ECC5-4FAA-4B08-A5C4-7A5929F990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olo rettangolo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iangolo isosce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18246C0-199C-4DF2-96D5-1D7DC62AB2A2}" type="datetimeFigureOut">
              <a:rPr lang="it-IT" smtClean="0"/>
              <a:pPr/>
              <a:t>18/06/2012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F04ECC5-4FAA-4B08-A5C4-7A5929F9906E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1" name="Connettore 1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18246C0-199C-4DF2-96D5-1D7DC62AB2A2}" type="datetimeFigureOut">
              <a:rPr lang="it-IT" smtClean="0"/>
              <a:pPr/>
              <a:t>18/06/2012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F04ECC5-4FAA-4B08-A5C4-7A5929F990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18246C0-199C-4DF2-96D5-1D7DC62AB2A2}" type="datetimeFigureOut">
              <a:rPr lang="it-IT" smtClean="0"/>
              <a:pPr/>
              <a:t>18/06/2012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F04ECC5-4FAA-4B08-A5C4-7A5929F990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46C0-199C-4DF2-96D5-1D7DC62AB2A2}" type="datetimeFigureOut">
              <a:rPr lang="it-IT" smtClean="0"/>
              <a:pPr/>
              <a:t>18/06/2012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4ECC5-4FAA-4B08-A5C4-7A5929F990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18246C0-199C-4DF2-96D5-1D7DC62AB2A2}" type="datetimeFigureOut">
              <a:rPr lang="it-IT" smtClean="0"/>
              <a:pPr/>
              <a:t>18/06/2012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F04ECC5-4FAA-4B08-A5C4-7A5929F990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18246C0-199C-4DF2-96D5-1D7DC62AB2A2}" type="datetimeFigureOut">
              <a:rPr lang="it-IT" smtClean="0"/>
              <a:pPr/>
              <a:t>18/06/2012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F04ECC5-4FAA-4B08-A5C4-7A5929F990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18246C0-199C-4DF2-96D5-1D7DC62AB2A2}" type="datetimeFigureOut">
              <a:rPr lang="it-IT" smtClean="0"/>
              <a:pPr/>
              <a:t>18/06/2012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F04ECC5-4FAA-4B08-A5C4-7A5929F990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olo rettangolo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Connettore 1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18246C0-199C-4DF2-96D5-1D7DC62AB2A2}" type="datetimeFigureOut">
              <a:rPr lang="it-IT" smtClean="0"/>
              <a:pPr/>
              <a:t>18/06/2012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F04ECC5-4FAA-4B08-A5C4-7A5929F9906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450850" y="4005263"/>
            <a:ext cx="8242300" cy="6477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it-IT" sz="2400" smtClean="0">
              <a:solidFill>
                <a:schemeClr val="tx1"/>
              </a:solidFill>
              <a:latin typeface="Tahoma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it-IT" sz="2400" smtClean="0">
              <a:solidFill>
                <a:schemeClr val="tx1"/>
              </a:solidFill>
              <a:latin typeface="Tahoma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it-IT" sz="2400" smtClean="0">
              <a:solidFill>
                <a:schemeClr val="tx1"/>
              </a:solidFill>
              <a:latin typeface="Tahoma" pitchFamily="34" charset="0"/>
            </a:endParaRPr>
          </a:p>
        </p:txBody>
      </p:sp>
      <p:pic>
        <p:nvPicPr>
          <p:cNvPr id="2051" name="Picture 8" descr="SAA_1a_LOGO_NUOVO_20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358775"/>
            <a:ext cx="13414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9" descr="Univerità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238" y="320675"/>
            <a:ext cx="1106487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2"/>
          <p:cNvSpPr txBox="1">
            <a:spLocks noChangeArrowheads="1"/>
          </p:cNvSpPr>
          <p:nvPr/>
        </p:nvSpPr>
        <p:spPr bwMode="auto">
          <a:xfrm>
            <a:off x="115888" y="2141538"/>
            <a:ext cx="88900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600" b="1"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2800" i="1" dirty="0">
                <a:solidFill>
                  <a:srgbClr val="000099"/>
                </a:solidFill>
              </a:rPr>
              <a:t/>
            </a:r>
            <a:br>
              <a:rPr lang="it-IT" sz="2800" i="1" dirty="0">
                <a:solidFill>
                  <a:srgbClr val="000099"/>
                </a:solidFill>
              </a:rPr>
            </a:br>
            <a:r>
              <a:rPr lang="it-IT" sz="2800" i="1" dirty="0">
                <a:solidFill>
                  <a:srgbClr val="000099"/>
                </a:solidFill>
              </a:rPr>
              <a:t/>
            </a:r>
            <a:br>
              <a:rPr lang="it-IT" sz="2800" i="1" dirty="0">
                <a:solidFill>
                  <a:srgbClr val="000099"/>
                </a:solidFill>
              </a:rPr>
            </a:br>
            <a:r>
              <a:rPr lang="it-IT" sz="2800" dirty="0">
                <a:solidFill>
                  <a:srgbClr val="000099"/>
                </a:solidFill>
              </a:rPr>
              <a:t>LE OPERAZIONI DI FINANZIAMENTO </a:t>
            </a:r>
            <a:r>
              <a:rPr lang="it-IT" sz="2800" dirty="0" smtClean="0">
                <a:solidFill>
                  <a:srgbClr val="000099"/>
                </a:solidFill>
              </a:rPr>
              <a:t>BANCARIO</a:t>
            </a:r>
          </a:p>
          <a:p>
            <a:pPr eaLnBrk="1" hangingPunct="1">
              <a:spcBef>
                <a:spcPct val="0"/>
              </a:spcBef>
            </a:pPr>
            <a:r>
              <a:rPr lang="it-IT" sz="2800" i="1" dirty="0" smtClean="0">
                <a:solidFill>
                  <a:srgbClr val="000099"/>
                </a:solidFill>
              </a:rPr>
              <a:t>Considerazioni introduttive</a:t>
            </a:r>
            <a:endParaRPr lang="it-IT" sz="2800" i="1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it-IT" sz="2800" i="1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it-IT" sz="2000" dirty="0" smtClean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it-IT" sz="2000" dirty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chemeClr val="tx1"/>
                </a:solidFill>
                <a:cs typeface="Arial" charset="0"/>
              </a:rPr>
              <a:t>Prof.ssa </a:t>
            </a:r>
            <a:r>
              <a:rPr lang="it-IT" sz="2000" dirty="0">
                <a:solidFill>
                  <a:schemeClr val="tx1"/>
                </a:solidFill>
                <a:cs typeface="Arial" charset="0"/>
              </a:rPr>
              <a:t>Paola De </a:t>
            </a:r>
            <a:r>
              <a:rPr lang="it-IT" sz="2000" dirty="0" err="1" smtClean="0">
                <a:solidFill>
                  <a:schemeClr val="tx1"/>
                </a:solidFill>
                <a:cs typeface="Arial" charset="0"/>
              </a:rPr>
              <a:t>Vincentiis</a:t>
            </a:r>
            <a:endParaRPr lang="it-IT" sz="2000" dirty="0" smtClean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chemeClr val="tx1"/>
                </a:solidFill>
                <a:cs typeface="Arial" charset="0"/>
              </a:rPr>
              <a:t>Prof.ssa Eleonora Isaia</a:t>
            </a:r>
            <a:endParaRPr lang="it-IT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5216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Le principali forme tecniche di affidamento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it-IT" dirty="0" smtClean="0"/>
              <a:t>Un quadro di sintesi</a:t>
            </a:r>
          </a:p>
          <a:p>
            <a:pPr>
              <a:buNone/>
            </a:pPr>
            <a:endParaRPr lang="it-IT" dirty="0" smtClean="0"/>
          </a:p>
          <a:p>
            <a:r>
              <a:rPr lang="it-IT" b="1" dirty="0" smtClean="0"/>
              <a:t>PRESTITI ALLE IMPRESE</a:t>
            </a:r>
          </a:p>
          <a:p>
            <a:pPr lvl="1"/>
            <a:r>
              <a:rPr lang="it-IT" sz="2700" dirty="0" smtClean="0"/>
              <a:t>PRESTITI A BREVE TERMINE</a:t>
            </a:r>
          </a:p>
          <a:p>
            <a:pPr lvl="2"/>
            <a:r>
              <a:rPr lang="it-IT" sz="2700" dirty="0" smtClean="0"/>
              <a:t>Aperture di credito</a:t>
            </a:r>
          </a:p>
          <a:p>
            <a:pPr lvl="2"/>
            <a:r>
              <a:rPr lang="it-IT" sz="2700" dirty="0" smtClean="0"/>
              <a:t>Sconto cambiario</a:t>
            </a:r>
          </a:p>
          <a:p>
            <a:pPr lvl="2"/>
            <a:r>
              <a:rPr lang="it-IT" sz="2700" dirty="0" smtClean="0"/>
              <a:t>Anticipi </a:t>
            </a:r>
            <a:r>
              <a:rPr lang="it-IT" sz="2700" dirty="0" err="1" smtClean="0"/>
              <a:t>S.B.F.</a:t>
            </a:r>
            <a:r>
              <a:rPr lang="it-IT" sz="2700" dirty="0" smtClean="0"/>
              <a:t> su ricevute bancarie e fatture</a:t>
            </a:r>
          </a:p>
          <a:p>
            <a:pPr lvl="2"/>
            <a:r>
              <a:rPr lang="it-IT" sz="2700" dirty="0" smtClean="0"/>
              <a:t>Factoring</a:t>
            </a:r>
          </a:p>
          <a:p>
            <a:pPr lvl="2"/>
            <a:r>
              <a:rPr lang="it-IT" sz="2700" dirty="0" smtClean="0"/>
              <a:t>Anticipazioni garantite</a:t>
            </a:r>
          </a:p>
          <a:p>
            <a:pPr lvl="2"/>
            <a:endParaRPr lang="it-IT" dirty="0" smtClean="0"/>
          </a:p>
          <a:p>
            <a:pPr lvl="1"/>
            <a:r>
              <a:rPr lang="it-IT" sz="2700" dirty="0" smtClean="0"/>
              <a:t>PRESTITI A MEDIO-LUNGO TERMINE</a:t>
            </a:r>
          </a:p>
          <a:p>
            <a:pPr lvl="2"/>
            <a:r>
              <a:rPr lang="it-IT" sz="2700" dirty="0" smtClean="0"/>
              <a:t>Mutuo </a:t>
            </a:r>
          </a:p>
          <a:p>
            <a:pPr lvl="2"/>
            <a:r>
              <a:rPr lang="it-IT" sz="2700" dirty="0" smtClean="0"/>
              <a:t>Leasing</a:t>
            </a:r>
          </a:p>
          <a:p>
            <a:pPr lvl="2"/>
            <a:endParaRPr lang="it-IT" dirty="0" smtClean="0"/>
          </a:p>
          <a:p>
            <a:pPr lvl="1"/>
            <a:r>
              <a:rPr lang="it-IT" sz="2700" dirty="0" smtClean="0"/>
              <a:t>PRESTITI </a:t>
            </a:r>
            <a:r>
              <a:rPr lang="it-IT" sz="2700" dirty="0" err="1" smtClean="0"/>
              <a:t>DI</a:t>
            </a:r>
            <a:r>
              <a:rPr lang="it-IT" sz="2700" dirty="0" smtClean="0"/>
              <a:t> FIRMA</a:t>
            </a:r>
          </a:p>
          <a:p>
            <a:pPr lvl="1"/>
            <a:endParaRPr lang="it-IT" dirty="0" smtClean="0"/>
          </a:p>
          <a:p>
            <a:r>
              <a:rPr lang="it-IT" b="1" dirty="0" smtClean="0"/>
              <a:t>PRESTITI ALLE FAMIGLIE</a:t>
            </a:r>
          </a:p>
          <a:p>
            <a:pPr lvl="1"/>
            <a:r>
              <a:rPr lang="it-IT" sz="2700" dirty="0" smtClean="0"/>
              <a:t>Mutui ipotecari</a:t>
            </a:r>
          </a:p>
          <a:p>
            <a:pPr lvl="1"/>
            <a:r>
              <a:rPr lang="it-IT" sz="2700" dirty="0" smtClean="0"/>
              <a:t>Credito al consumo</a:t>
            </a:r>
            <a:endParaRPr lang="it-IT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Introduzione alle forme di impiego delle banche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11560" y="2996952"/>
            <a:ext cx="8062912" cy="17526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it-IT" dirty="0" smtClean="0"/>
              <a:t>Banfi A., </a:t>
            </a:r>
            <a:r>
              <a:rPr lang="it-IT" dirty="0" err="1" smtClean="0"/>
              <a:t>Capizzi</a:t>
            </a:r>
            <a:r>
              <a:rPr lang="it-IT" dirty="0" smtClean="0"/>
              <a:t> V., </a:t>
            </a:r>
            <a:r>
              <a:rPr lang="it-IT" dirty="0" err="1" smtClean="0"/>
              <a:t>Nadotti</a:t>
            </a:r>
            <a:r>
              <a:rPr lang="it-IT" dirty="0" smtClean="0"/>
              <a:t> L., Valletta M., </a:t>
            </a:r>
            <a:r>
              <a:rPr lang="it-IT" i="1" dirty="0" smtClean="0"/>
              <a:t>Economia e gestione della banca,</a:t>
            </a:r>
            <a:r>
              <a:rPr lang="it-IT" dirty="0" smtClean="0"/>
              <a:t> capitolo 8, McGraw-Hill, 2010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banca e la politica dei prestiti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/>
              <a:t>L’espressione “politica dei prestiti” fa riferimento all’insieme di decisioni assunte dal top management della banca in relazione alla:</a:t>
            </a:r>
          </a:p>
          <a:p>
            <a:pPr>
              <a:buNone/>
            </a:pPr>
            <a:endParaRPr lang="it-IT" dirty="0" smtClean="0"/>
          </a:p>
          <a:p>
            <a:pPr lvl="1"/>
            <a:r>
              <a:rPr lang="it-IT" dirty="0" smtClean="0"/>
              <a:t>DIMENSIONE del portafoglio prestiti</a:t>
            </a:r>
          </a:p>
          <a:p>
            <a:pPr lvl="1"/>
            <a:r>
              <a:rPr lang="it-IT" dirty="0" smtClean="0"/>
              <a:t>COMPOSIZIONE del portafoglio prestiti</a:t>
            </a:r>
          </a:p>
          <a:p>
            <a:pPr lvl="1"/>
            <a:r>
              <a:rPr lang="it-IT" dirty="0" smtClean="0"/>
              <a:t>QUALITA’ del portafoglio prestiti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dimensione del portafoglio prestiti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249944"/>
          </a:xfrm>
        </p:spPr>
        <p:txBody>
          <a:bodyPr/>
          <a:lstStyle/>
          <a:p>
            <a:r>
              <a:rPr lang="it-IT" dirty="0" smtClean="0"/>
              <a:t>Strumentale al processo di crescita della banca</a:t>
            </a:r>
          </a:p>
          <a:p>
            <a:endParaRPr lang="it-IT" dirty="0" smtClean="0"/>
          </a:p>
          <a:p>
            <a:r>
              <a:rPr lang="it-IT" dirty="0" smtClean="0"/>
              <a:t>Rilevante per la redditività della banca anche in termini di </a:t>
            </a:r>
            <a:r>
              <a:rPr lang="it-IT" dirty="0" err="1" smtClean="0"/>
              <a:t>cross-selling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Critica per il </a:t>
            </a:r>
            <a:r>
              <a:rPr lang="it-IT" dirty="0" err="1" smtClean="0"/>
              <a:t>trade-off</a:t>
            </a:r>
            <a:r>
              <a:rPr lang="it-IT" dirty="0" smtClean="0"/>
              <a:t> tra dimensione e rischio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200" dirty="0" smtClean="0"/>
              <a:t>I fattori che influenzano la scelta della dimensione del portafoglio prestiti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FATTORI INTERNI (leve manageriali)</a:t>
            </a:r>
          </a:p>
          <a:p>
            <a:pPr lvl="1"/>
            <a:r>
              <a:rPr lang="it-IT" dirty="0" smtClean="0"/>
              <a:t>La funzione obiettivo degli organi di governo della banca</a:t>
            </a:r>
          </a:p>
          <a:p>
            <a:pPr lvl="1"/>
            <a:r>
              <a:rPr lang="it-IT" dirty="0" smtClean="0"/>
              <a:t>Le caratteristiche della raccolta</a:t>
            </a:r>
          </a:p>
          <a:p>
            <a:pPr lvl="1"/>
            <a:r>
              <a:rPr lang="it-IT" dirty="0" smtClean="0"/>
              <a:t>L’assetto strutturale e organizzativo della banca</a:t>
            </a:r>
          </a:p>
          <a:p>
            <a:pPr lvl="1"/>
            <a:endParaRPr lang="it-IT" dirty="0" smtClean="0"/>
          </a:p>
          <a:p>
            <a:r>
              <a:rPr lang="it-IT" dirty="0" smtClean="0"/>
              <a:t>FATTORI ESTERNI </a:t>
            </a:r>
          </a:p>
          <a:p>
            <a:pPr lvl="1"/>
            <a:r>
              <a:rPr lang="it-IT" dirty="0" smtClean="0"/>
              <a:t>Quadro macroeconomico di riferimento</a:t>
            </a:r>
          </a:p>
          <a:p>
            <a:pPr lvl="1"/>
            <a:r>
              <a:rPr lang="it-IT" dirty="0" smtClean="0"/>
              <a:t>Livello di maturità della clientela</a:t>
            </a:r>
          </a:p>
          <a:p>
            <a:pPr lvl="1"/>
            <a:r>
              <a:rPr lang="it-IT" dirty="0" smtClean="0"/>
              <a:t>Propensione di individui e imprese alla detenzione di attività finanziarie</a:t>
            </a:r>
          </a:p>
          <a:p>
            <a:pPr lvl="1"/>
            <a:r>
              <a:rPr lang="it-IT" dirty="0" smtClean="0"/>
              <a:t>Struttura e concorrenzialità del settore bancario nell’area geografica di riferimento</a:t>
            </a:r>
          </a:p>
          <a:p>
            <a:pPr lvl="1"/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composizione del portafoglio prestiti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75252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it-IT" dirty="0" smtClean="0"/>
              <a:t>I criteri di composizione del portafoglio prestiti mirano a:</a:t>
            </a:r>
          </a:p>
          <a:p>
            <a:pPr>
              <a:buNone/>
            </a:pPr>
            <a:endParaRPr lang="it-IT" dirty="0" smtClean="0"/>
          </a:p>
          <a:p>
            <a:r>
              <a:rPr lang="it-IT" sz="3400" dirty="0" smtClean="0"/>
              <a:t>OTTENERE UN’ADEGUATA REMUNERAZIONE dei fondi impiegati</a:t>
            </a:r>
          </a:p>
          <a:p>
            <a:endParaRPr lang="it-IT" sz="3400" dirty="0" smtClean="0"/>
          </a:p>
          <a:p>
            <a:r>
              <a:rPr lang="it-IT" sz="3400" dirty="0" smtClean="0"/>
              <a:t>MINIMIZZARE il rischio complessivo diversificando le esposizioni creditizie</a:t>
            </a:r>
          </a:p>
          <a:p>
            <a:endParaRPr lang="it-IT" sz="3400" dirty="0" smtClean="0"/>
          </a:p>
          <a:p>
            <a:pPr lvl="1"/>
            <a:r>
              <a:rPr lang="it-IT" dirty="0" smtClean="0"/>
              <a:t>Per settore di attività economica</a:t>
            </a:r>
          </a:p>
          <a:p>
            <a:pPr lvl="1"/>
            <a:r>
              <a:rPr lang="it-IT" dirty="0" smtClean="0"/>
              <a:t>Per area geografica dei settori affidati</a:t>
            </a:r>
          </a:p>
          <a:p>
            <a:pPr lvl="1"/>
            <a:r>
              <a:rPr lang="it-IT" dirty="0" smtClean="0"/>
              <a:t>Per classi dimensionali</a:t>
            </a:r>
          </a:p>
          <a:p>
            <a:pPr lvl="1"/>
            <a:r>
              <a:rPr lang="it-IT" dirty="0" smtClean="0"/>
              <a:t>Per forme tecniche di finanziamento</a:t>
            </a:r>
          </a:p>
          <a:p>
            <a:pPr lvl="1"/>
            <a:r>
              <a:rPr lang="it-IT" dirty="0" smtClean="0"/>
              <a:t>Per volumi e durate degli affidamenti</a:t>
            </a:r>
          </a:p>
          <a:p>
            <a:pPr lvl="1"/>
            <a:r>
              <a:rPr lang="it-IT" dirty="0" smtClean="0"/>
              <a:t>Per condizioni di tasso</a:t>
            </a:r>
          </a:p>
          <a:p>
            <a:pPr lvl="1"/>
            <a:r>
              <a:rPr lang="it-IT" dirty="0" smtClean="0"/>
              <a:t>Per valuta di denominazione degli affidamenti</a:t>
            </a:r>
          </a:p>
          <a:p>
            <a:pPr lvl="1"/>
            <a:endParaRPr lang="it-IT" sz="3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qualità del portafoglio prestiti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it-IT" dirty="0" smtClean="0"/>
              <a:t>Misurabile in termini di: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STABILITA’</a:t>
            </a:r>
          </a:p>
          <a:p>
            <a:pPr>
              <a:buNone/>
            </a:pPr>
            <a:r>
              <a:rPr lang="it-IT" dirty="0" smtClean="0"/>
              <a:t>	</a:t>
            </a:r>
            <a:r>
              <a:rPr lang="it-IT" sz="2200" dirty="0" smtClean="0"/>
              <a:t>privilegiando rapporti di lungo periodo e a 360°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ELASTICITA’</a:t>
            </a:r>
          </a:p>
          <a:p>
            <a:pPr>
              <a:buNone/>
            </a:pPr>
            <a:r>
              <a:rPr lang="it-IT" dirty="0" smtClean="0"/>
              <a:t>	</a:t>
            </a:r>
            <a:r>
              <a:rPr lang="it-IT" sz="2200" dirty="0" smtClean="0"/>
              <a:t>permettendo rapidi aggiustamenti qualitativi e quantitativi in risposta a mutate condizioni di mercato, della banca stessa e delle normative di riferimento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RISCHIOSITA’</a:t>
            </a:r>
          </a:p>
          <a:p>
            <a:pPr>
              <a:buNone/>
            </a:pPr>
            <a:r>
              <a:rPr lang="it-IT" sz="2200" dirty="0" smtClean="0"/>
              <a:t>	definendo un livello medio di rischio medio gestibile e allo stesso tempo remunerativo</a:t>
            </a:r>
            <a:endParaRPr lang="it-IT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399032"/>
          </a:xfrm>
        </p:spPr>
        <p:txBody>
          <a:bodyPr>
            <a:normAutofit/>
          </a:bodyPr>
          <a:lstStyle/>
          <a:p>
            <a:r>
              <a:rPr lang="it-IT" sz="3600" dirty="0" smtClean="0"/>
              <a:t>Le disposizioni di vigilanza in tema di concentrazione dei rischi 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3797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it-IT" dirty="0" smtClean="0"/>
              <a:t>Le regole in materia di concentrazione dei rischi mirano a salvaguardare la stabilità dell’intermediario, limitando la concessione di finanziamenti di importo rilevante rispetto al patrimonio di vigilanza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Le finalità nello specifico sono due:</a:t>
            </a:r>
          </a:p>
          <a:p>
            <a:pPr>
              <a:buNone/>
            </a:pPr>
            <a:endParaRPr lang="it-IT" dirty="0" smtClean="0"/>
          </a:p>
          <a:p>
            <a:r>
              <a:rPr lang="it-IT" sz="2800" dirty="0" smtClean="0"/>
              <a:t>Limitare la perdita potenziale massima derivante dall’insolvenza di una singola controparte</a:t>
            </a:r>
          </a:p>
          <a:p>
            <a:r>
              <a:rPr lang="it-IT" sz="2800" dirty="0" smtClean="0"/>
              <a:t>Mantenere un soddisfacente grado di frazionamento del rischio creditizio del portafoglio prestiti</a:t>
            </a:r>
          </a:p>
          <a:p>
            <a:endParaRPr lang="it-IT" sz="2800" dirty="0" smtClean="0"/>
          </a:p>
          <a:p>
            <a:pPr>
              <a:buNone/>
            </a:pPr>
            <a:r>
              <a:rPr lang="it-IT" sz="2800" dirty="0" smtClean="0"/>
              <a:t>I limiti si applicano a qualsiasi forma di finanziamento e garanzia offerta alla clientela che comporti un rischio di credito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 vincoli alla concentrazione dei rischi (</a:t>
            </a:r>
            <a:r>
              <a:rPr lang="it-IT" dirty="0" err="1" smtClean="0"/>
              <a:t>c.d</a:t>
            </a:r>
            <a:r>
              <a:rPr lang="it-IT" dirty="0" smtClean="0"/>
              <a:t> “grandi fidi”)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939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it-IT" dirty="0" smtClean="0"/>
              <a:t>Per “grandi rischi” si intendono le esposizioni creditizie più consistenti (&gt; 10% PV)</a:t>
            </a:r>
          </a:p>
          <a:p>
            <a:endParaRPr lang="it-IT" dirty="0" smtClean="0"/>
          </a:p>
          <a:p>
            <a:r>
              <a:rPr lang="it-IT" dirty="0" smtClean="0"/>
              <a:t>LIMITE INDIVIDUALE</a:t>
            </a:r>
          </a:p>
          <a:p>
            <a:pPr>
              <a:buNone/>
            </a:pPr>
            <a:r>
              <a:rPr lang="it-IT" dirty="0" smtClean="0"/>
              <a:t>	</a:t>
            </a:r>
            <a:r>
              <a:rPr lang="it-IT" sz="2600" dirty="0" smtClean="0"/>
              <a:t>il singolo grande fido non può superare il 25% del patrimonio di vigilanza</a:t>
            </a:r>
          </a:p>
          <a:p>
            <a:pPr>
              <a:buNone/>
            </a:pPr>
            <a:endParaRPr lang="it-IT" sz="2600" dirty="0" smtClean="0"/>
          </a:p>
          <a:p>
            <a:pPr>
              <a:buNone/>
            </a:pPr>
            <a:endParaRPr lang="it-IT" sz="1600" dirty="0" smtClean="0"/>
          </a:p>
          <a:p>
            <a:r>
              <a:rPr lang="it-IT" sz="3200" dirty="0" smtClean="0"/>
              <a:t>LIMITE COMPLESSIVO </a:t>
            </a:r>
          </a:p>
          <a:p>
            <a:pPr>
              <a:buNone/>
            </a:pPr>
            <a:r>
              <a:rPr lang="it-IT" sz="3200" dirty="0" smtClean="0"/>
              <a:t>	</a:t>
            </a:r>
            <a:r>
              <a:rPr lang="it-IT" sz="2600" dirty="0" smtClean="0"/>
              <a:t>la somma dei grandi fidi non può superare 8 volte il patrimonio di vigilanza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534</TotalTime>
  <Words>415</Words>
  <Application>Microsoft Office PowerPoint</Application>
  <PresentationFormat>Presentazione su schermo (4:3)</PresentationFormat>
  <Paragraphs>96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Verve</vt:lpstr>
      <vt:lpstr>Presentazione standard di PowerPoint</vt:lpstr>
      <vt:lpstr>Introduzione alle forme di impiego delle banche</vt:lpstr>
      <vt:lpstr>La banca e la politica dei prestiti</vt:lpstr>
      <vt:lpstr>La dimensione del portafoglio prestiti</vt:lpstr>
      <vt:lpstr>I fattori che influenzano la scelta della dimensione del portafoglio prestiti</vt:lpstr>
      <vt:lpstr>La composizione del portafoglio prestiti</vt:lpstr>
      <vt:lpstr>La qualità del portafoglio prestiti</vt:lpstr>
      <vt:lpstr>Le disposizioni di vigilanza in tema di concentrazione dei rischi </vt:lpstr>
      <vt:lpstr>I vincoli alla concentrazione dei rischi (c.d “grandi fidi”)</vt:lpstr>
      <vt:lpstr>Le principali forme tecniche di affidamento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Introduzione alle forme di impiego delle banche</dc:title>
  <dc:creator> Isaia</dc:creator>
  <cp:lastModifiedBy>Eleonora</cp:lastModifiedBy>
  <cp:revision>49</cp:revision>
  <dcterms:created xsi:type="dcterms:W3CDTF">2012-06-07T07:43:01Z</dcterms:created>
  <dcterms:modified xsi:type="dcterms:W3CDTF">2012-06-18T11:53:18Z</dcterms:modified>
</cp:coreProperties>
</file>