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5"/>
  </p:notesMasterIdLst>
  <p:handoutMasterIdLst>
    <p:handoutMasterId r:id="rId56"/>
  </p:handoutMasterIdLst>
  <p:sldIdLst>
    <p:sldId id="340" r:id="rId2"/>
    <p:sldId id="341" r:id="rId3"/>
    <p:sldId id="343" r:id="rId4"/>
    <p:sldId id="347" r:id="rId5"/>
    <p:sldId id="349" r:id="rId6"/>
    <p:sldId id="348" r:id="rId7"/>
    <p:sldId id="344" r:id="rId8"/>
    <p:sldId id="350" r:id="rId9"/>
    <p:sldId id="354" r:id="rId10"/>
    <p:sldId id="351" r:id="rId11"/>
    <p:sldId id="355" r:id="rId12"/>
    <p:sldId id="353" r:id="rId13"/>
    <p:sldId id="346" r:id="rId14"/>
    <p:sldId id="323" r:id="rId15"/>
    <p:sldId id="345" r:id="rId16"/>
    <p:sldId id="352" r:id="rId17"/>
    <p:sldId id="342" r:id="rId18"/>
    <p:sldId id="280" r:id="rId19"/>
    <p:sldId id="281" r:id="rId20"/>
    <p:sldId id="282" r:id="rId21"/>
    <p:sldId id="285" r:id="rId22"/>
    <p:sldId id="286" r:id="rId23"/>
    <p:sldId id="287" r:id="rId24"/>
    <p:sldId id="307" r:id="rId25"/>
    <p:sldId id="283" r:id="rId26"/>
    <p:sldId id="284" r:id="rId27"/>
    <p:sldId id="303" r:id="rId28"/>
    <p:sldId id="288" r:id="rId29"/>
    <p:sldId id="289" r:id="rId30"/>
    <p:sldId id="299" r:id="rId31"/>
    <p:sldId id="292" r:id="rId32"/>
    <p:sldId id="290" r:id="rId33"/>
    <p:sldId id="291" r:id="rId34"/>
    <p:sldId id="294" r:id="rId35"/>
    <p:sldId id="295" r:id="rId36"/>
    <p:sldId id="296" r:id="rId37"/>
    <p:sldId id="298" r:id="rId38"/>
    <p:sldId id="293" r:id="rId39"/>
    <p:sldId id="297" r:id="rId40"/>
    <p:sldId id="302" r:id="rId41"/>
    <p:sldId id="310" r:id="rId42"/>
    <p:sldId id="300" r:id="rId43"/>
    <p:sldId id="301" r:id="rId44"/>
    <p:sldId id="304" r:id="rId45"/>
    <p:sldId id="305" r:id="rId46"/>
    <p:sldId id="313" r:id="rId47"/>
    <p:sldId id="317" r:id="rId48"/>
    <p:sldId id="314" r:id="rId49"/>
    <p:sldId id="306" r:id="rId50"/>
    <p:sldId id="308" r:id="rId51"/>
    <p:sldId id="309" r:id="rId52"/>
    <p:sldId id="316" r:id="rId53"/>
    <p:sldId id="315" r:id="rId54"/>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BL" initials="O"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A"/>
    <a:srgbClr val="E4E4E4"/>
    <a:srgbClr val="005426"/>
    <a:srgbClr val="7A0000"/>
    <a:srgbClr val="002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p:scale>
          <a:sx n="100" d="100"/>
          <a:sy n="100" d="100"/>
        </p:scale>
        <p:origin x="-2246" y="682"/>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575" cy="511175"/>
          </a:xfrm>
          <a:prstGeom prst="rect">
            <a:avLst/>
          </a:prstGeom>
        </p:spPr>
        <p:txBody>
          <a:bodyPr vert="horz" lIns="91417" tIns="45709" rIns="91417" bIns="45709" rtlCol="0"/>
          <a:lstStyle>
            <a:lvl1pPr algn="l">
              <a:defRPr sz="1100"/>
            </a:lvl1pPr>
          </a:lstStyle>
          <a:p>
            <a:endParaRPr lang="en-AU"/>
          </a:p>
        </p:txBody>
      </p:sp>
      <p:sp>
        <p:nvSpPr>
          <p:cNvPr id="3" name="Date Placeholder 2"/>
          <p:cNvSpPr>
            <a:spLocks noGrp="1"/>
          </p:cNvSpPr>
          <p:nvPr>
            <p:ph type="dt" sz="quarter" idx="1"/>
          </p:nvPr>
        </p:nvSpPr>
        <p:spPr>
          <a:xfrm>
            <a:off x="4021141" y="1"/>
            <a:ext cx="3076575" cy="511175"/>
          </a:xfrm>
          <a:prstGeom prst="rect">
            <a:avLst/>
          </a:prstGeom>
        </p:spPr>
        <p:txBody>
          <a:bodyPr vert="horz" lIns="91417" tIns="45709" rIns="91417" bIns="45709" rtlCol="0"/>
          <a:lstStyle>
            <a:lvl1pPr algn="r">
              <a:defRPr sz="1100"/>
            </a:lvl1pPr>
          </a:lstStyle>
          <a:p>
            <a:fld id="{976B7A16-7960-49EC-B880-3E28FD039232}" type="datetimeFigureOut">
              <a:rPr lang="en-AU" smtClean="0"/>
              <a:t>29/01/2024</a:t>
            </a:fld>
            <a:endParaRPr lang="en-AU"/>
          </a:p>
        </p:txBody>
      </p:sp>
      <p:sp>
        <p:nvSpPr>
          <p:cNvPr id="4" name="Footer Placeholder 3"/>
          <p:cNvSpPr>
            <a:spLocks noGrp="1"/>
          </p:cNvSpPr>
          <p:nvPr>
            <p:ph type="ftr" sz="quarter" idx="2"/>
          </p:nvPr>
        </p:nvSpPr>
        <p:spPr>
          <a:xfrm>
            <a:off x="1" y="9721851"/>
            <a:ext cx="3076575" cy="511175"/>
          </a:xfrm>
          <a:prstGeom prst="rect">
            <a:avLst/>
          </a:prstGeom>
        </p:spPr>
        <p:txBody>
          <a:bodyPr vert="horz" lIns="91417" tIns="45709" rIns="91417" bIns="45709" rtlCol="0" anchor="b"/>
          <a:lstStyle>
            <a:lvl1pPr algn="l">
              <a:defRPr sz="1100"/>
            </a:lvl1pPr>
          </a:lstStyle>
          <a:p>
            <a:endParaRPr lang="en-AU"/>
          </a:p>
        </p:txBody>
      </p:sp>
      <p:sp>
        <p:nvSpPr>
          <p:cNvPr id="5" name="Slide Number Placeholder 4"/>
          <p:cNvSpPr>
            <a:spLocks noGrp="1"/>
          </p:cNvSpPr>
          <p:nvPr>
            <p:ph type="sldNum" sz="quarter" idx="3"/>
          </p:nvPr>
        </p:nvSpPr>
        <p:spPr>
          <a:xfrm>
            <a:off x="4021141" y="9721851"/>
            <a:ext cx="3076575" cy="511175"/>
          </a:xfrm>
          <a:prstGeom prst="rect">
            <a:avLst/>
          </a:prstGeom>
        </p:spPr>
        <p:txBody>
          <a:bodyPr vert="horz" lIns="91417" tIns="45709" rIns="91417" bIns="45709" rtlCol="0" anchor="b"/>
          <a:lstStyle>
            <a:lvl1pPr algn="r">
              <a:defRPr sz="1100"/>
            </a:lvl1pPr>
          </a:lstStyle>
          <a:p>
            <a:fld id="{5349DF10-1245-42AA-9DE4-8B67E46B7DBE}" type="slidenum">
              <a:rPr lang="en-AU" smtClean="0"/>
              <a:t>‹N›</a:t>
            </a:fld>
            <a:endParaRPr lang="en-AU"/>
          </a:p>
        </p:txBody>
      </p:sp>
    </p:spTree>
    <p:extLst>
      <p:ext uri="{BB962C8B-B14F-4D97-AF65-F5344CB8AC3E}">
        <p14:creationId xmlns:p14="http://schemas.microsoft.com/office/powerpoint/2010/main" val="3676313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1"/>
          </a:xfrm>
          <a:prstGeom prst="rect">
            <a:avLst/>
          </a:prstGeom>
        </p:spPr>
        <p:txBody>
          <a:bodyPr vert="horz" lIns="99023" tIns="49512" rIns="99023" bIns="49512"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4021295" y="1"/>
            <a:ext cx="3076363" cy="511731"/>
          </a:xfrm>
          <a:prstGeom prst="rect">
            <a:avLst/>
          </a:prstGeom>
        </p:spPr>
        <p:txBody>
          <a:bodyPr vert="horz" lIns="99023" tIns="49512" rIns="99023" bIns="49512" rtlCol="0"/>
          <a:lstStyle>
            <a:lvl1pPr algn="r" fontAlgn="auto">
              <a:spcBef>
                <a:spcPts val="0"/>
              </a:spcBef>
              <a:spcAft>
                <a:spcPts val="0"/>
              </a:spcAft>
              <a:defRPr sz="1300">
                <a:latin typeface="+mn-lt"/>
              </a:defRPr>
            </a:lvl1pPr>
          </a:lstStyle>
          <a:p>
            <a:pPr>
              <a:defRPr/>
            </a:pPr>
            <a:fld id="{C9C65E52-98BF-4770-8B42-3BEB42E4D7D9}" type="datetimeFigureOut">
              <a:rPr lang="en-US"/>
              <a:pPr>
                <a:defRPr/>
              </a:pPr>
              <a:t>1/29/2024</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23" tIns="49512" rIns="99023" bIns="49512" rtlCol="0" anchor="ctr"/>
          <a:lstStyle/>
          <a:p>
            <a:pPr lvl="0"/>
            <a:endParaRPr lang="en-US" noProof="0" dirty="0"/>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9023" tIns="49512" rIns="99023" bIns="4951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721106"/>
            <a:ext cx="3076363" cy="511731"/>
          </a:xfrm>
          <a:prstGeom prst="rect">
            <a:avLst/>
          </a:prstGeom>
        </p:spPr>
        <p:txBody>
          <a:bodyPr vert="horz" lIns="99023" tIns="49512" rIns="99023" bIns="49512"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4021295" y="9721106"/>
            <a:ext cx="3076363" cy="511731"/>
          </a:xfrm>
          <a:prstGeom prst="rect">
            <a:avLst/>
          </a:prstGeom>
        </p:spPr>
        <p:txBody>
          <a:bodyPr vert="horz" lIns="99023" tIns="49512" rIns="99023" bIns="49512" rtlCol="0" anchor="b"/>
          <a:lstStyle>
            <a:lvl1pPr algn="r" fontAlgn="auto">
              <a:spcBef>
                <a:spcPts val="0"/>
              </a:spcBef>
              <a:spcAft>
                <a:spcPts val="0"/>
              </a:spcAft>
              <a:defRPr sz="1300">
                <a:latin typeface="+mn-lt"/>
              </a:defRPr>
            </a:lvl1pPr>
          </a:lstStyle>
          <a:p>
            <a:pPr>
              <a:defRPr/>
            </a:pPr>
            <a:fld id="{D54ECE4B-2B65-443F-A2EE-8015FB59D45A}" type="slidenum">
              <a:rPr lang="en-US"/>
              <a:pPr>
                <a:defRPr/>
              </a:pPr>
              <a:t>‹N›</a:t>
            </a:fld>
            <a:endParaRPr lang="en-US" dirty="0"/>
          </a:p>
        </p:txBody>
      </p:sp>
    </p:spTree>
    <p:extLst>
      <p:ext uri="{BB962C8B-B14F-4D97-AF65-F5344CB8AC3E}">
        <p14:creationId xmlns:p14="http://schemas.microsoft.com/office/powerpoint/2010/main" val="559678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4E50C80F-063B-495C-B948-E57C95B59936}"/>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352FC0D5-89CD-4333-A92A-C4670A6681B3}" type="slidenum">
              <a:rPr lang="en-AU" altLang="en-US">
                <a:latin typeface="Times New Roman" panose="02020603050405020304" pitchFamily="18" charset="0"/>
              </a:rPr>
              <a:pPr eaLnBrk="1" hangingPunct="1"/>
              <a:t>1</a:t>
            </a:fld>
            <a:endParaRPr lang="en-AU" altLang="en-US">
              <a:latin typeface="Times New Roman" panose="02020603050405020304" pitchFamily="18" charset="0"/>
            </a:endParaRPr>
          </a:p>
        </p:txBody>
      </p:sp>
      <p:sp>
        <p:nvSpPr>
          <p:cNvPr id="45059" name="Rectangle 2">
            <a:extLst>
              <a:ext uri="{FF2B5EF4-FFF2-40B4-BE49-F238E27FC236}">
                <a16:creationId xmlns:a16="http://schemas.microsoft.com/office/drawing/2014/main" id="{2803C4EA-6DC9-4264-B061-1F1B0394C2F0}"/>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A51544DB-421B-4747-9CC8-6CC5388536E6}"/>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3D61F9C-01A4-4408-906C-9F151B26F2D1}"/>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57E9408D-3ED0-4490-A61E-07E2720C8866}" type="slidenum">
              <a:rPr lang="en-AU" altLang="en-US">
                <a:latin typeface="Times New Roman" panose="02020603050405020304" pitchFamily="18" charset="0"/>
              </a:rPr>
              <a:pPr eaLnBrk="1" hangingPunct="1"/>
              <a:t>18</a:t>
            </a:fld>
            <a:endParaRPr lang="en-AU" altLang="en-US">
              <a:latin typeface="Times New Roman" panose="02020603050405020304" pitchFamily="18" charset="0"/>
            </a:endParaRPr>
          </a:p>
        </p:txBody>
      </p:sp>
      <p:sp>
        <p:nvSpPr>
          <p:cNvPr id="48131" name="Rectangle 2">
            <a:extLst>
              <a:ext uri="{FF2B5EF4-FFF2-40B4-BE49-F238E27FC236}">
                <a16:creationId xmlns:a16="http://schemas.microsoft.com/office/drawing/2014/main" id="{B03C0689-FA3F-4385-A43F-27480318EF3B}"/>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E985C5E-7674-47C0-829E-F48901CFE96A}"/>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72CBB80B-F2E1-4E1C-A031-C10374C6DBFE}"/>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EC5DF3B0-34C0-443B-8D2E-EE86B901B9F3}" type="slidenum">
              <a:rPr lang="en-AU" altLang="en-US">
                <a:latin typeface="Times New Roman" panose="02020603050405020304" pitchFamily="18" charset="0"/>
              </a:rPr>
              <a:pPr eaLnBrk="1" hangingPunct="1"/>
              <a:t>19</a:t>
            </a:fld>
            <a:endParaRPr lang="en-AU" altLang="en-US">
              <a:latin typeface="Times New Roman" panose="02020603050405020304" pitchFamily="18" charset="0"/>
            </a:endParaRPr>
          </a:p>
        </p:txBody>
      </p:sp>
      <p:sp>
        <p:nvSpPr>
          <p:cNvPr id="49155" name="Rectangle 2">
            <a:extLst>
              <a:ext uri="{FF2B5EF4-FFF2-40B4-BE49-F238E27FC236}">
                <a16:creationId xmlns:a16="http://schemas.microsoft.com/office/drawing/2014/main" id="{B2654982-CC4B-4F59-B82A-F73D5570BA30}"/>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9C0F8682-6EB7-4553-A743-221323208DE3}"/>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095065E-09BD-4C3C-8098-CB1E95B000C8}"/>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647E140-CAA6-44B6-840C-4C18012E4671}" type="slidenum">
              <a:rPr lang="en-AU" altLang="en-US">
                <a:latin typeface="Times New Roman" panose="02020603050405020304" pitchFamily="18" charset="0"/>
              </a:rPr>
              <a:pPr eaLnBrk="1" hangingPunct="1"/>
              <a:t>20</a:t>
            </a:fld>
            <a:endParaRPr lang="en-AU" altLang="en-US">
              <a:latin typeface="Times New Roman" panose="02020603050405020304" pitchFamily="18" charset="0"/>
            </a:endParaRPr>
          </a:p>
        </p:txBody>
      </p:sp>
      <p:sp>
        <p:nvSpPr>
          <p:cNvPr id="50179" name="Rectangle 2">
            <a:extLst>
              <a:ext uri="{FF2B5EF4-FFF2-40B4-BE49-F238E27FC236}">
                <a16:creationId xmlns:a16="http://schemas.microsoft.com/office/drawing/2014/main" id="{0FDA30EF-E763-4FDF-BD3D-7F8AB07A66B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4F0A307A-5D11-49B2-A52F-4FB1C6A5F85D}"/>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09A7FE8-FDEC-44CD-8FC3-5D3458B88E69}"/>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D7422E53-EA45-419D-8549-3A47E9100412}" type="slidenum">
              <a:rPr lang="en-AU" altLang="en-US">
                <a:latin typeface="Times New Roman" panose="02020603050405020304" pitchFamily="18" charset="0"/>
              </a:rPr>
              <a:pPr eaLnBrk="1" hangingPunct="1"/>
              <a:t>21</a:t>
            </a:fld>
            <a:endParaRPr lang="en-AU" altLang="en-US">
              <a:latin typeface="Times New Roman" panose="02020603050405020304" pitchFamily="18" charset="0"/>
            </a:endParaRPr>
          </a:p>
        </p:txBody>
      </p:sp>
      <p:sp>
        <p:nvSpPr>
          <p:cNvPr id="51203" name="Rectangle 2">
            <a:extLst>
              <a:ext uri="{FF2B5EF4-FFF2-40B4-BE49-F238E27FC236}">
                <a16:creationId xmlns:a16="http://schemas.microsoft.com/office/drawing/2014/main" id="{3FEC6880-467C-4FD8-BE47-E1420B10E34D}"/>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EE6712B5-967C-4C48-8ABA-553A9573B4EA}"/>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C9439ED-92DC-4CCC-B118-D90A671AACA9}"/>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ACE67376-F1B1-4D68-BBEB-110D03D60FF7}" type="slidenum">
              <a:rPr lang="en-AU" altLang="en-US">
                <a:latin typeface="Times New Roman" panose="02020603050405020304" pitchFamily="18" charset="0"/>
              </a:rPr>
              <a:pPr eaLnBrk="1" hangingPunct="1"/>
              <a:t>22</a:t>
            </a:fld>
            <a:endParaRPr lang="en-AU" altLang="en-US">
              <a:latin typeface="Times New Roman" panose="02020603050405020304" pitchFamily="18" charset="0"/>
            </a:endParaRPr>
          </a:p>
        </p:txBody>
      </p:sp>
      <p:sp>
        <p:nvSpPr>
          <p:cNvPr id="52227" name="Rectangle 2">
            <a:extLst>
              <a:ext uri="{FF2B5EF4-FFF2-40B4-BE49-F238E27FC236}">
                <a16:creationId xmlns:a16="http://schemas.microsoft.com/office/drawing/2014/main" id="{9B93D4E2-98C9-4ABC-BE32-6A246585B47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C280BC86-EC7A-45D5-AA01-13889115A756}"/>
              </a:ext>
            </a:extLst>
          </p:cNvPr>
          <p:cNvSpPr>
            <a:spLocks noGrp="1" noChangeArrowheads="1"/>
          </p:cNvSpPr>
          <p:nvPr>
            <p:ph type="body" idx="1"/>
          </p:nvPr>
        </p:nvSpPr>
        <p:spPr>
          <a:noFill/>
        </p:spPr>
        <p:txBody>
          <a:bodyPr/>
          <a:lstStyle/>
          <a:p>
            <a:pPr eaLnBrk="1" hangingPunct="1"/>
            <a:r>
              <a:rPr lang="it-IT" altLang="en-US"/>
              <a:t>Past command appear in the review window</a:t>
            </a:r>
          </a:p>
          <a:p>
            <a:pPr eaLnBrk="1" hangingPunct="1"/>
            <a:endParaRPr lang="it-IT" altLang="en-US"/>
          </a:p>
          <a:p>
            <a:pPr eaLnBrk="1" hangingPunct="1"/>
            <a:r>
              <a:rPr lang="it-IT" altLang="en-US"/>
              <a:t>Working directory is shown in the grey bottom bar</a:t>
            </a:r>
          </a:p>
          <a:p>
            <a:pPr eaLnBrk="1" hangingPunct="1"/>
            <a:endParaRPr lang="it-IT" altLang="en-US"/>
          </a:p>
          <a:p>
            <a:pPr eaLnBrk="1" hangingPunct="1"/>
            <a:r>
              <a:rPr lang="it-IT" altLang="en-US"/>
              <a:t>Variables are listed in the variable window</a:t>
            </a:r>
          </a:p>
          <a:p>
            <a:pPr eaLnBrk="1" hangingPunct="1"/>
            <a:endParaRPr lang="it-IT" altLang="en-US"/>
          </a:p>
          <a:p>
            <a:pPr eaLnBrk="1" hangingPunct="1"/>
            <a:r>
              <a:rPr lang="it-IT" altLang="en-US" b="1"/>
              <a:t>Review Window</a:t>
            </a:r>
          </a:p>
          <a:p>
            <a:pPr eaLnBrk="1" hangingPunct="1"/>
            <a:r>
              <a:rPr lang="it-IT" altLang="en-US"/>
              <a:t>All the commands you have entered for the current session are listed in this</a:t>
            </a:r>
          </a:p>
          <a:p>
            <a:pPr eaLnBrk="1" hangingPunct="1"/>
            <a:r>
              <a:rPr lang="it-IT" altLang="en-US"/>
              <a:t>window. You can recall the previous command by clicking on the line in the</a:t>
            </a:r>
          </a:p>
          <a:p>
            <a:pPr eaLnBrk="1" hangingPunct="1"/>
            <a:r>
              <a:rPr lang="it-IT" altLang="en-US"/>
              <a:t>window You can also scroll the commands you issued with Page Up or Page</a:t>
            </a:r>
          </a:p>
          <a:p>
            <a:pPr eaLnBrk="1" hangingPunct="1"/>
            <a:r>
              <a:rPr lang="it-IT" altLang="en-US"/>
              <a:t>Down on the keyboard).</a:t>
            </a:r>
          </a:p>
          <a:p>
            <a:pPr eaLnBrk="1" hangingPunct="1"/>
            <a:r>
              <a:rPr lang="it-IT" altLang="en-US" b="1"/>
              <a:t>Variable Window</a:t>
            </a:r>
          </a:p>
          <a:p>
            <a:pPr eaLnBrk="1" hangingPunct="1"/>
            <a:r>
              <a:rPr lang="it-IT" altLang="en-US"/>
              <a:t>Lists all the variables contained in the dataset (in this example, we have not</a:t>
            </a:r>
          </a:p>
          <a:p>
            <a:pPr eaLnBrk="1" hangingPunct="1"/>
            <a:r>
              <a:rPr lang="it-IT" altLang="en-US"/>
              <a:t>imported any datasets yet, so the variable list is empty).</a:t>
            </a:r>
          </a:p>
          <a:p>
            <a:pPr eaLnBrk="1" hangingPunct="1"/>
            <a:r>
              <a:rPr lang="it-IT" altLang="en-US" b="1"/>
              <a:t>Output Window</a:t>
            </a:r>
          </a:p>
          <a:p>
            <a:pPr eaLnBrk="1" hangingPunct="1"/>
            <a:r>
              <a:rPr lang="it-IT" altLang="en-US"/>
              <a:t>Any results or messages from Stata will be shown in this window.</a:t>
            </a:r>
          </a:p>
          <a:p>
            <a:pPr eaLnBrk="1" hangingPunct="1"/>
            <a:r>
              <a:rPr lang="it-IT" altLang="en-US" b="1"/>
              <a:t>Command Window</a:t>
            </a:r>
          </a:p>
          <a:p>
            <a:pPr eaLnBrk="1" hangingPunct="1"/>
            <a:r>
              <a:rPr lang="it-IT" altLang="en-US"/>
              <a:t>Any Stata commands can be issued here.</a:t>
            </a:r>
          </a:p>
          <a:p>
            <a:pPr eaLnBrk="1" hangingPunct="1"/>
            <a:endParaRPr lang="it-IT" altLang="en-US"/>
          </a:p>
          <a:p>
            <a:pPr eaLnBrk="1" hangingPunct="1"/>
            <a:endParaRPr lang="it-IT" altLang="en-US"/>
          </a:p>
          <a:p>
            <a:pPr eaLnBrk="1" hangingPunct="1"/>
            <a:endParaRPr lang="it-IT"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3B11A5E9-EC4C-4AD1-A078-A66C0F4C132A}"/>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9B6DD0B1-2FC7-4F37-BA2F-8774E4084BA3}" type="slidenum">
              <a:rPr lang="en-AU" altLang="en-US">
                <a:latin typeface="Times New Roman" panose="02020603050405020304" pitchFamily="18" charset="0"/>
              </a:rPr>
              <a:pPr eaLnBrk="1" hangingPunct="1"/>
              <a:t>23</a:t>
            </a:fld>
            <a:endParaRPr lang="en-AU" altLang="en-US">
              <a:latin typeface="Times New Roman" panose="02020603050405020304" pitchFamily="18" charset="0"/>
            </a:endParaRPr>
          </a:p>
        </p:txBody>
      </p:sp>
      <p:sp>
        <p:nvSpPr>
          <p:cNvPr id="53251" name="Rectangle 2">
            <a:extLst>
              <a:ext uri="{FF2B5EF4-FFF2-40B4-BE49-F238E27FC236}">
                <a16:creationId xmlns:a16="http://schemas.microsoft.com/office/drawing/2014/main" id="{52270128-0840-4677-98D4-F6B74921E35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667FD819-C377-477D-84B7-B51F55457357}"/>
              </a:ext>
            </a:extLst>
          </p:cNvPr>
          <p:cNvSpPr>
            <a:spLocks noGrp="1" noChangeArrowheads="1"/>
          </p:cNvSpPr>
          <p:nvPr>
            <p:ph type="body" idx="1"/>
          </p:nvPr>
        </p:nvSpPr>
        <p:spPr>
          <a:noFill/>
        </p:spPr>
        <p:txBody>
          <a:bodyPr/>
          <a:lstStyle/>
          <a:p>
            <a:pPr eaLnBrk="1" hangingPunct="1"/>
            <a:r>
              <a:rPr lang="it-IT" altLang="en-US"/>
              <a:t>open: open a stata dataset. </a:t>
            </a:r>
          </a:p>
          <a:p>
            <a:pPr eaLnBrk="1" hangingPunct="1"/>
            <a:r>
              <a:rPr lang="it-IT" altLang="en-US"/>
              <a:t>save: save a dataset. </a:t>
            </a:r>
          </a:p>
          <a:p>
            <a:pPr eaLnBrk="1" hangingPunct="1"/>
            <a:r>
              <a:rPr lang="it-IT" altLang="en-US"/>
              <a:t>print: print contents of active window. </a:t>
            </a:r>
          </a:p>
          <a:p>
            <a:pPr eaLnBrk="1" hangingPunct="1"/>
            <a:r>
              <a:rPr lang="it-IT" altLang="en-US"/>
              <a:t>log: to start or stop, pause or resume a log file. </a:t>
            </a:r>
          </a:p>
          <a:p>
            <a:pPr lvl="1" eaLnBrk="1" hangingPunct="1"/>
            <a:r>
              <a:rPr lang="it-IT" altLang="en-US"/>
              <a:t>viewer: open viewer window, or bring to the front </a:t>
            </a:r>
          </a:p>
          <a:p>
            <a:pPr lvl="1" eaLnBrk="1" hangingPunct="1"/>
            <a:r>
              <a:rPr lang="it-IT" altLang="en-US"/>
              <a:t>results: open results window, or bring to the front. </a:t>
            </a:r>
          </a:p>
          <a:p>
            <a:pPr lvl="1" eaLnBrk="1" hangingPunct="1"/>
            <a:r>
              <a:rPr lang="it-IT" altLang="en-US"/>
              <a:t>graph: open graph window, or bring to the front. </a:t>
            </a:r>
          </a:p>
          <a:p>
            <a:pPr lvl="1" eaLnBrk="1" hangingPunct="1"/>
            <a:r>
              <a:rPr lang="it-IT" altLang="en-US"/>
              <a:t>do-file editor: open do-file editor, or bring window to the front. </a:t>
            </a:r>
          </a:p>
          <a:p>
            <a:pPr lvl="1" eaLnBrk="1" hangingPunct="1"/>
            <a:r>
              <a:rPr lang="it-IT" altLang="en-US"/>
              <a:t>data editor: open data editor, or bring window to the front. </a:t>
            </a:r>
          </a:p>
          <a:p>
            <a:pPr lvl="1" eaLnBrk="1" hangingPunct="1"/>
            <a:r>
              <a:rPr lang="it-IT" altLang="en-US"/>
              <a:t>data browser: open data browser, or bring window to the front. </a:t>
            </a:r>
          </a:p>
          <a:p>
            <a:pPr lvl="1" eaLnBrk="1" hangingPunct="1"/>
            <a:r>
              <a:rPr lang="it-IT" altLang="en-US"/>
              <a:t>more: command to continue when paused in long output. </a:t>
            </a:r>
          </a:p>
          <a:p>
            <a:pPr eaLnBrk="1" hangingPunct="1"/>
            <a:r>
              <a:rPr lang="it-IT" altLang="en-US"/>
              <a:t>break: stop the current task. This command returns the system to as it was before you issued the command. </a:t>
            </a:r>
          </a:p>
          <a:p>
            <a:pPr eaLnBrk="1" hangingPunct="1"/>
            <a:r>
              <a:rPr lang="it-IT" altLang="en-US"/>
              <a:t>The data editor allows you to change the data values or the variable properties; on the other hand,</a:t>
            </a:r>
          </a:p>
          <a:p>
            <a:pPr eaLnBrk="1" hangingPunct="1"/>
            <a:r>
              <a:rPr lang="it-IT" altLang="en-US"/>
              <a:t>you can only browse the data set with the data browser.</a:t>
            </a:r>
          </a:p>
          <a:p>
            <a:pPr eaLnBrk="1" hangingPunct="1"/>
            <a:endParaRPr lang="it-IT"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D7ED84E-2178-40F1-9951-C9418511D68E}"/>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C661C549-4952-46A2-AC60-BB916FBF2344}" type="slidenum">
              <a:rPr lang="en-AU" altLang="en-US">
                <a:latin typeface="Times New Roman" panose="02020603050405020304" pitchFamily="18" charset="0"/>
              </a:rPr>
              <a:pPr eaLnBrk="1" hangingPunct="1"/>
              <a:t>24</a:t>
            </a:fld>
            <a:endParaRPr lang="en-AU" altLang="en-US">
              <a:latin typeface="Times New Roman" panose="02020603050405020304" pitchFamily="18" charset="0"/>
            </a:endParaRPr>
          </a:p>
        </p:txBody>
      </p:sp>
      <p:sp>
        <p:nvSpPr>
          <p:cNvPr id="54275" name="Rectangle 2">
            <a:extLst>
              <a:ext uri="{FF2B5EF4-FFF2-40B4-BE49-F238E27FC236}">
                <a16:creationId xmlns:a16="http://schemas.microsoft.com/office/drawing/2014/main" id="{5969194C-66D4-4AA2-9618-8FFE220C70D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7B4FAE3C-5A65-4F9B-B746-D1BE61DC1454}"/>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03BFD96-1802-4E27-812E-0634D6F43B8A}"/>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0A9AC6B-6421-4CD2-A59F-7B29A2E83910}" type="slidenum">
              <a:rPr lang="en-AU" altLang="en-US">
                <a:latin typeface="Times New Roman" panose="02020603050405020304" pitchFamily="18" charset="0"/>
              </a:rPr>
              <a:pPr eaLnBrk="1" hangingPunct="1"/>
              <a:t>25</a:t>
            </a:fld>
            <a:endParaRPr lang="en-AU" altLang="en-US">
              <a:latin typeface="Times New Roman" panose="02020603050405020304" pitchFamily="18" charset="0"/>
            </a:endParaRPr>
          </a:p>
        </p:txBody>
      </p:sp>
      <p:sp>
        <p:nvSpPr>
          <p:cNvPr id="55299" name="Rectangle 2">
            <a:extLst>
              <a:ext uri="{FF2B5EF4-FFF2-40B4-BE49-F238E27FC236}">
                <a16:creationId xmlns:a16="http://schemas.microsoft.com/office/drawing/2014/main" id="{4150A72E-D198-43F9-A325-0BB5BAC831C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A993DB26-8FE9-476D-9BFE-6D6033A0188F}"/>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4EC162A1-E377-4359-96C0-27D63D9349ED}"/>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A1E103A8-4563-4FB1-9727-5AF8586BABAA}" type="slidenum">
              <a:rPr lang="en-AU" altLang="en-US">
                <a:latin typeface="Times New Roman" panose="02020603050405020304" pitchFamily="18" charset="0"/>
              </a:rPr>
              <a:pPr eaLnBrk="1" hangingPunct="1"/>
              <a:t>26</a:t>
            </a:fld>
            <a:endParaRPr lang="en-AU" altLang="en-US">
              <a:latin typeface="Times New Roman" panose="02020603050405020304" pitchFamily="18" charset="0"/>
            </a:endParaRPr>
          </a:p>
        </p:txBody>
      </p:sp>
      <p:sp>
        <p:nvSpPr>
          <p:cNvPr id="56323" name="Rectangle 2">
            <a:extLst>
              <a:ext uri="{FF2B5EF4-FFF2-40B4-BE49-F238E27FC236}">
                <a16:creationId xmlns:a16="http://schemas.microsoft.com/office/drawing/2014/main" id="{364CB8ED-2CEF-449D-8F0B-A22FE203650D}"/>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B64F43E4-AFEA-44EE-9CED-CEF5DF76BB26}"/>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0562774-2EE4-4195-8382-DB232664A5C1}"/>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A9D2E67-94B4-4E9F-BF77-615371155E0C}" type="slidenum">
              <a:rPr lang="en-AU" altLang="en-US">
                <a:latin typeface="Times New Roman" panose="02020603050405020304" pitchFamily="18" charset="0"/>
              </a:rPr>
              <a:pPr eaLnBrk="1" hangingPunct="1"/>
              <a:t>27</a:t>
            </a:fld>
            <a:endParaRPr lang="en-AU" altLang="en-US">
              <a:latin typeface="Times New Roman" panose="02020603050405020304" pitchFamily="18" charset="0"/>
            </a:endParaRPr>
          </a:p>
        </p:txBody>
      </p:sp>
      <p:sp>
        <p:nvSpPr>
          <p:cNvPr id="57347" name="Rectangle 2">
            <a:extLst>
              <a:ext uri="{FF2B5EF4-FFF2-40B4-BE49-F238E27FC236}">
                <a16:creationId xmlns:a16="http://schemas.microsoft.com/office/drawing/2014/main" id="{178D846C-AC97-4409-84E4-2999243E56D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EA382219-059C-4FA3-83F5-82ADACB0CC53}"/>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E09116B-2876-4EB2-B09D-3F8DE0529B2C}"/>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AD36F4B3-5758-4E14-8D92-BE2A1AB7FBA0}" type="slidenum">
              <a:rPr lang="en-AU" altLang="en-US">
                <a:latin typeface="Times New Roman" panose="02020603050405020304" pitchFamily="18" charset="0"/>
              </a:rPr>
              <a:pPr eaLnBrk="1" hangingPunct="1"/>
              <a:t>2</a:t>
            </a:fld>
            <a:endParaRPr lang="en-AU" altLang="en-US">
              <a:latin typeface="Times New Roman" panose="02020603050405020304" pitchFamily="18" charset="0"/>
            </a:endParaRPr>
          </a:p>
        </p:txBody>
      </p:sp>
      <p:sp>
        <p:nvSpPr>
          <p:cNvPr id="46083" name="Rectangle 2">
            <a:extLst>
              <a:ext uri="{FF2B5EF4-FFF2-40B4-BE49-F238E27FC236}">
                <a16:creationId xmlns:a16="http://schemas.microsoft.com/office/drawing/2014/main" id="{A8229E82-CC82-4A10-BADE-6A29324945D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CF7802A-9A82-420A-9B5B-5E6D9B7D23D3}"/>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B92AD55C-7C0C-47A7-9674-18BFE7616A45}"/>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6144E765-C0EF-40A8-B6B6-DBBE03D85081}" type="slidenum">
              <a:rPr lang="en-AU" altLang="en-US">
                <a:latin typeface="Times New Roman" panose="02020603050405020304" pitchFamily="18" charset="0"/>
              </a:rPr>
              <a:pPr eaLnBrk="1" hangingPunct="1"/>
              <a:t>28</a:t>
            </a:fld>
            <a:endParaRPr lang="en-AU" altLang="en-US">
              <a:latin typeface="Times New Roman" panose="02020603050405020304" pitchFamily="18" charset="0"/>
            </a:endParaRPr>
          </a:p>
        </p:txBody>
      </p:sp>
      <p:sp>
        <p:nvSpPr>
          <p:cNvPr id="58371" name="Rectangle 2">
            <a:extLst>
              <a:ext uri="{FF2B5EF4-FFF2-40B4-BE49-F238E27FC236}">
                <a16:creationId xmlns:a16="http://schemas.microsoft.com/office/drawing/2014/main" id="{BD5F1751-87A8-450F-A3E5-F461CC2CCDFC}"/>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525F717B-8F70-4CD9-B4A7-294C22D9D0AA}"/>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C7770591-E972-4427-AFC3-9DD18621A5A3}"/>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D34C9F83-F4D4-4CD2-8AFE-AE72963FBBD1}" type="slidenum">
              <a:rPr lang="en-AU" altLang="en-US">
                <a:latin typeface="Times New Roman" panose="02020603050405020304" pitchFamily="18" charset="0"/>
              </a:rPr>
              <a:pPr eaLnBrk="1" hangingPunct="1"/>
              <a:t>29</a:t>
            </a:fld>
            <a:endParaRPr lang="en-AU" altLang="en-US">
              <a:latin typeface="Times New Roman" panose="02020603050405020304" pitchFamily="18" charset="0"/>
            </a:endParaRPr>
          </a:p>
        </p:txBody>
      </p:sp>
      <p:sp>
        <p:nvSpPr>
          <p:cNvPr id="59395" name="Rectangle 2">
            <a:extLst>
              <a:ext uri="{FF2B5EF4-FFF2-40B4-BE49-F238E27FC236}">
                <a16:creationId xmlns:a16="http://schemas.microsoft.com/office/drawing/2014/main" id="{D3C56919-98A5-4DA8-B0D3-402D417BC9E1}"/>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CAF88FBB-8B81-417C-B3FB-A23CC4CC6798}"/>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EBC4A2F4-9947-4066-939E-EE0BC741FCF1}"/>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43D86C5F-F4C9-4191-848E-EF02052B69A3}" type="slidenum">
              <a:rPr lang="en-AU" altLang="en-US">
                <a:latin typeface="Times New Roman" panose="02020603050405020304" pitchFamily="18" charset="0"/>
              </a:rPr>
              <a:pPr eaLnBrk="1" hangingPunct="1"/>
              <a:t>30</a:t>
            </a:fld>
            <a:endParaRPr lang="en-AU" altLang="en-US">
              <a:latin typeface="Times New Roman" panose="02020603050405020304" pitchFamily="18" charset="0"/>
            </a:endParaRPr>
          </a:p>
        </p:txBody>
      </p:sp>
      <p:sp>
        <p:nvSpPr>
          <p:cNvPr id="60419" name="Rectangle 2">
            <a:extLst>
              <a:ext uri="{FF2B5EF4-FFF2-40B4-BE49-F238E27FC236}">
                <a16:creationId xmlns:a16="http://schemas.microsoft.com/office/drawing/2014/main" id="{65EE86AB-F583-493D-A59D-14C79D77177F}"/>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906B67E0-01A7-4874-A387-E334EF96EA90}"/>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C2884CFB-66F0-4BA5-9113-1E1F93DD92AD}"/>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BF7D37FD-7970-423D-9718-4CACF39DCF12}" type="slidenum">
              <a:rPr lang="en-AU" altLang="en-US">
                <a:latin typeface="Times New Roman" panose="02020603050405020304" pitchFamily="18" charset="0"/>
              </a:rPr>
              <a:pPr eaLnBrk="1" hangingPunct="1"/>
              <a:t>31</a:t>
            </a:fld>
            <a:endParaRPr lang="en-AU" altLang="en-US">
              <a:latin typeface="Times New Roman" panose="02020603050405020304" pitchFamily="18" charset="0"/>
            </a:endParaRPr>
          </a:p>
        </p:txBody>
      </p:sp>
      <p:sp>
        <p:nvSpPr>
          <p:cNvPr id="61443" name="Rectangle 2">
            <a:extLst>
              <a:ext uri="{FF2B5EF4-FFF2-40B4-BE49-F238E27FC236}">
                <a16:creationId xmlns:a16="http://schemas.microsoft.com/office/drawing/2014/main" id="{8A2A6BDB-3A5C-40F8-BF06-D2CA1EADD4EF}"/>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D72BD083-753C-4D09-B0B4-21F6E1545913}"/>
              </a:ext>
            </a:extLst>
          </p:cNvPr>
          <p:cNvSpPr>
            <a:spLocks noGrp="1" noChangeArrowheads="1"/>
          </p:cNvSpPr>
          <p:nvPr>
            <p:ph type="body" idx="1"/>
          </p:nvPr>
        </p:nvSpPr>
        <p:spPr>
          <a:noFill/>
        </p:spPr>
        <p:txBody>
          <a:bodyPr/>
          <a:lstStyle/>
          <a:p>
            <a:pPr eaLnBrk="1" hangingPunct="1"/>
            <a:r>
              <a:rPr lang="it-IT" altLang="en-US"/>
              <a:t>where # is a number greater than the size of the dataset, and less than the total amount of memory available on your system. </a:t>
            </a:r>
          </a:p>
          <a:p>
            <a:pPr eaLnBrk="1" hangingPunct="1"/>
            <a:endParaRPr lang="it-IT" altLang="en-US"/>
          </a:p>
          <a:p>
            <a:pPr eaLnBrk="1" hangingPunct="1"/>
            <a:r>
              <a:rPr lang="it-IT" altLang="en-US"/>
              <a:t>To check the amount of memory (RAM) your system has available, go to the Start menu and click on \Settings\Control Panel\System. The bottom line, under General tells you how many KB of RAM you have available. </a:t>
            </a:r>
          </a:p>
          <a:p>
            <a:pPr eaLnBrk="1" hangingPunct="1"/>
            <a:endParaRPr lang="it-IT" altLang="en-US"/>
          </a:p>
          <a:p>
            <a:pPr eaLnBrk="1" hangingPunct="1"/>
            <a:r>
              <a:rPr lang="it-IT" altLang="en-US"/>
              <a:t>STATA opens with a default memory of 1mb.  </a:t>
            </a:r>
          </a:p>
          <a:p>
            <a:pPr eaLnBrk="1" hangingPunct="1"/>
            <a:endParaRPr lang="it-IT"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2D2DEAA-A2FB-4B5E-AC24-BC808C6B189E}"/>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EB0E28A-F1B8-4E4A-9C9A-01C49EB18A39}" type="slidenum">
              <a:rPr lang="en-AU" altLang="en-US">
                <a:latin typeface="Times New Roman" panose="02020603050405020304" pitchFamily="18" charset="0"/>
              </a:rPr>
              <a:pPr eaLnBrk="1" hangingPunct="1"/>
              <a:t>32</a:t>
            </a:fld>
            <a:endParaRPr lang="en-AU" altLang="en-US">
              <a:latin typeface="Times New Roman" panose="02020603050405020304" pitchFamily="18" charset="0"/>
            </a:endParaRPr>
          </a:p>
        </p:txBody>
      </p:sp>
      <p:sp>
        <p:nvSpPr>
          <p:cNvPr id="62467" name="Rectangle 2">
            <a:extLst>
              <a:ext uri="{FF2B5EF4-FFF2-40B4-BE49-F238E27FC236}">
                <a16:creationId xmlns:a16="http://schemas.microsoft.com/office/drawing/2014/main" id="{E550352E-635B-46DA-9ECA-D86879FB83FC}"/>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572F69A-5F81-4142-90DA-10893B75485B}"/>
              </a:ext>
            </a:extLst>
          </p:cNvPr>
          <p:cNvSpPr>
            <a:spLocks noGrp="1" noChangeArrowheads="1"/>
          </p:cNvSpPr>
          <p:nvPr>
            <p:ph type="body" idx="1"/>
          </p:nvPr>
        </p:nvSpPr>
        <p:spPr>
          <a:noFill/>
        </p:spPr>
        <p:txBody>
          <a:bodyPr/>
          <a:lstStyle/>
          <a:p>
            <a:pPr eaLnBrk="1" hangingPunct="1"/>
            <a:r>
              <a:rPr lang="it-IT" altLang="en-US"/>
              <a:t>Before we start I would like you to download the relevant material from the course web page.</a:t>
            </a:r>
          </a:p>
          <a:p>
            <a:pPr eaLnBrk="1" hangingPunct="1"/>
            <a:endParaRPr lang="it-IT" altLang="en-US"/>
          </a:p>
          <a:p>
            <a:pPr eaLnBrk="1" hangingPunct="1"/>
            <a:r>
              <a:rPr lang="it-IT" altLang="en-US"/>
              <a:t>Please go on the course web page/Course Material/Stata Material and dowload the three files on your computer (2 data sets and 1 excel)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81533A1E-D464-47C8-B8C9-9F35EEB4A2EF}"/>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40493642-3039-4790-80F7-61B6FA56ABD9}" type="slidenum">
              <a:rPr lang="en-AU" altLang="en-US">
                <a:latin typeface="Times New Roman" panose="02020603050405020304" pitchFamily="18" charset="0"/>
              </a:rPr>
              <a:pPr eaLnBrk="1" hangingPunct="1"/>
              <a:t>33</a:t>
            </a:fld>
            <a:endParaRPr lang="en-AU" altLang="en-US">
              <a:latin typeface="Times New Roman" panose="02020603050405020304" pitchFamily="18" charset="0"/>
            </a:endParaRPr>
          </a:p>
        </p:txBody>
      </p:sp>
      <p:sp>
        <p:nvSpPr>
          <p:cNvPr id="63491" name="Rectangle 2">
            <a:extLst>
              <a:ext uri="{FF2B5EF4-FFF2-40B4-BE49-F238E27FC236}">
                <a16:creationId xmlns:a16="http://schemas.microsoft.com/office/drawing/2014/main" id="{19B4A022-DDF3-42D5-954B-55AE124B9164}"/>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62932051-DC0B-4340-8F5B-A14488A6C4AC}"/>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BA45CB8-F2E1-4B45-88F1-A39F1F420C5B}"/>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313F8562-5EEA-47D4-8CC9-E132E3F1F315}" type="slidenum">
              <a:rPr lang="en-AU" altLang="en-US">
                <a:latin typeface="Times New Roman" panose="02020603050405020304" pitchFamily="18" charset="0"/>
              </a:rPr>
              <a:pPr eaLnBrk="1" hangingPunct="1"/>
              <a:t>34</a:t>
            </a:fld>
            <a:endParaRPr lang="en-AU" altLang="en-US">
              <a:latin typeface="Times New Roman" panose="02020603050405020304" pitchFamily="18" charset="0"/>
            </a:endParaRPr>
          </a:p>
        </p:txBody>
      </p:sp>
      <p:sp>
        <p:nvSpPr>
          <p:cNvPr id="64515" name="Rectangle 2">
            <a:extLst>
              <a:ext uri="{FF2B5EF4-FFF2-40B4-BE49-F238E27FC236}">
                <a16:creationId xmlns:a16="http://schemas.microsoft.com/office/drawing/2014/main" id="{AAA19339-D807-42C0-BD1B-C4DC19069F28}"/>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F232E44E-B47E-4ECD-8A7C-6DFBB7FD1885}"/>
              </a:ext>
            </a:extLst>
          </p:cNvPr>
          <p:cNvSpPr>
            <a:spLocks noGrp="1" noChangeArrowheads="1"/>
          </p:cNvSpPr>
          <p:nvPr>
            <p:ph type="body" idx="1"/>
          </p:nvPr>
        </p:nvSpPr>
        <p:spPr>
          <a:noFill/>
        </p:spPr>
        <p:txBody>
          <a:bodyPr/>
          <a:lstStyle/>
          <a:p>
            <a:pPr eaLnBrk="1" hangingPunct="1"/>
            <a:r>
              <a:rPr lang="it-IT" altLang="en-US"/>
              <a:t>Launch Excel and read your excel file</a:t>
            </a:r>
          </a:p>
          <a:p>
            <a:pPr eaLnBrk="1" hangingPunct="1"/>
            <a:r>
              <a:rPr lang="it-IT" altLang="en-US"/>
              <a:t>Save as a text file (tab delimited or comma delimited) choosing file save as</a:t>
            </a:r>
          </a:p>
          <a:p>
            <a:pPr eaLnBrk="1" hangingPunct="1"/>
            <a:r>
              <a:rPr lang="it-IT" altLang="en-US"/>
              <a:t>Save then file under filename.txt or filename.csv</a:t>
            </a:r>
          </a:p>
          <a:p>
            <a:pPr eaLnBrk="1" hangingPunct="1"/>
            <a:r>
              <a:rPr lang="it-IT" altLang="en-US"/>
              <a:t>Quit Excel</a:t>
            </a:r>
          </a:p>
          <a:p>
            <a:pPr eaLnBrk="1" hangingPunct="1"/>
            <a:r>
              <a:rPr lang="it-IT" altLang="en-US"/>
              <a:t>Use the insheet command in Stata</a:t>
            </a:r>
          </a:p>
          <a:p>
            <a:pPr eaLnBrk="1" hangingPunct="1"/>
            <a:endParaRPr lang="it-IT" altLang="en-US"/>
          </a:p>
          <a:p>
            <a:pPr eaLnBrk="1" hangingPunct="1"/>
            <a:r>
              <a:rPr lang="it-IT" altLang="en-US"/>
              <a:t>A single cell containing a nonnumeric character, such as a letter, within a column of data is enough for Stata to make that variable a string variable. It is often easiest to fix this within Excel. </a:t>
            </a:r>
          </a:p>
          <a:p>
            <a:pPr eaLnBrk="1" hangingPunct="1"/>
            <a:endParaRPr lang="it-IT" altLang="en-US"/>
          </a:p>
          <a:p>
            <a:pPr eaLnBrk="1" hangingPunct="1"/>
            <a:r>
              <a:rPr lang="it-IT" altLang="en-US"/>
              <a:t>Insheet cannot read files separated by a mixture of commas and tabs.</a:t>
            </a:r>
          </a:p>
          <a:p>
            <a:pPr eaLnBrk="1" hangingPunct="1"/>
            <a:r>
              <a:rPr lang="it-IT" altLang="en-US"/>
              <a:t>If non file extension is specified, .raw is assumed</a:t>
            </a:r>
          </a:p>
          <a:p>
            <a:pPr eaLnBrk="1" hangingPunct="1"/>
            <a:endParaRPr lang="it-IT" altLang="en-US"/>
          </a:p>
          <a:p>
            <a:pPr eaLnBrk="1" hangingPunct="1"/>
            <a:r>
              <a:rPr lang="it-IT" altLang="en-US"/>
              <a:t>Before inputting new data, remember to type </a:t>
            </a:r>
            <a:r>
              <a:rPr lang="it-IT" altLang="en-US" b="1"/>
              <a:t>clear</a:t>
            </a:r>
          </a:p>
          <a:p>
            <a:pPr eaLnBrk="1" hangingPunct="1"/>
            <a:endParaRPr lang="it-IT" altLang="en-US" b="1"/>
          </a:p>
          <a:p>
            <a:pPr eaLnBrk="1" hangingPunct="1"/>
            <a:r>
              <a:rPr lang="it-IT" altLang="en-US"/>
              <a:t>Suppose you have 4 variables</a:t>
            </a:r>
          </a:p>
          <a:p>
            <a:pPr eaLnBrk="1" hangingPunct="1"/>
            <a:endParaRPr lang="it-IT"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395B7F5C-0D25-4925-BE28-A1697C9FDC4D}"/>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1FDCAE50-6190-48F3-B634-DA6D79C733AE}" type="slidenum">
              <a:rPr lang="en-AU" altLang="en-US">
                <a:latin typeface="Times New Roman" panose="02020603050405020304" pitchFamily="18" charset="0"/>
              </a:rPr>
              <a:pPr eaLnBrk="1" hangingPunct="1"/>
              <a:t>35</a:t>
            </a:fld>
            <a:endParaRPr lang="en-AU" altLang="en-US">
              <a:latin typeface="Times New Roman" panose="02020603050405020304" pitchFamily="18" charset="0"/>
            </a:endParaRPr>
          </a:p>
        </p:txBody>
      </p:sp>
      <p:sp>
        <p:nvSpPr>
          <p:cNvPr id="65539" name="Rectangle 2">
            <a:extLst>
              <a:ext uri="{FF2B5EF4-FFF2-40B4-BE49-F238E27FC236}">
                <a16:creationId xmlns:a16="http://schemas.microsoft.com/office/drawing/2014/main" id="{7DFB32F9-C775-436E-A815-75754CC72B2B}"/>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59AE765F-528A-4ADE-B65E-5845F5F02F11}"/>
              </a:ext>
            </a:extLst>
          </p:cNvPr>
          <p:cNvSpPr>
            <a:spLocks noGrp="1" noChangeArrowheads="1"/>
          </p:cNvSpPr>
          <p:nvPr>
            <p:ph type="body" idx="1"/>
          </p:nvPr>
        </p:nvSpPr>
        <p:spPr>
          <a:noFill/>
        </p:spPr>
        <p:txBody>
          <a:bodyPr/>
          <a:lstStyle/>
          <a:p>
            <a:pPr eaLnBrk="1" hangingPunct="1"/>
            <a:endParaRPr lang="en-US" altLang="en-US"/>
          </a:p>
          <a:p>
            <a:pPr eaLnBrk="1" hangingPunct="1"/>
            <a:r>
              <a:rPr lang="en-US" altLang="en-US"/>
              <a:t>Observations need not be on a single line. The location of line breaks does not matter</a:t>
            </a:r>
          </a:p>
          <a:p>
            <a:pPr eaLnBrk="1" hangingPunct="1"/>
            <a:endParaRPr lang="en-US" altLang="en-US"/>
          </a:p>
          <a:p>
            <a:pPr eaLnBrk="1" hangingPunct="1"/>
            <a:r>
              <a:rPr lang="en-US" altLang="en-US"/>
              <a:t>Things that ate not understood (***) are mentioned and are stored as missing values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7E0E629-93DA-4175-B804-9138CB317C05}"/>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EB77DC98-1F8D-4412-8BB6-B5303B4FB079}" type="slidenum">
              <a:rPr lang="en-AU" altLang="en-US">
                <a:latin typeface="Times New Roman" panose="02020603050405020304" pitchFamily="18" charset="0"/>
              </a:rPr>
              <a:pPr eaLnBrk="1" hangingPunct="1"/>
              <a:t>36</a:t>
            </a:fld>
            <a:endParaRPr lang="en-AU" altLang="en-US">
              <a:latin typeface="Times New Roman" panose="02020603050405020304" pitchFamily="18" charset="0"/>
            </a:endParaRPr>
          </a:p>
        </p:txBody>
      </p:sp>
      <p:sp>
        <p:nvSpPr>
          <p:cNvPr id="66563" name="Rectangle 2">
            <a:extLst>
              <a:ext uri="{FF2B5EF4-FFF2-40B4-BE49-F238E27FC236}">
                <a16:creationId xmlns:a16="http://schemas.microsoft.com/office/drawing/2014/main" id="{5180BBC5-1F21-4269-AB41-0C1C879BFF2D}"/>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33980D79-6BB2-4CD9-825F-1095B75C54D8}"/>
              </a:ext>
            </a:extLst>
          </p:cNvPr>
          <p:cNvSpPr>
            <a:spLocks noGrp="1" noChangeArrowheads="1"/>
          </p:cNvSpPr>
          <p:nvPr>
            <p:ph type="body" idx="1"/>
          </p:nvPr>
        </p:nvSpPr>
        <p:spPr>
          <a:noFill/>
        </p:spPr>
        <p:txBody>
          <a:bodyPr/>
          <a:lstStyle/>
          <a:p>
            <a:pPr eaLnBrk="1" hangingPunct="1">
              <a:buClr>
                <a:schemeClr val="hlink"/>
              </a:buClr>
              <a:buFont typeface="Wingdings" panose="05000000000000000000" pitchFamily="2" charset="2"/>
              <a:buNone/>
            </a:pPr>
            <a:r>
              <a:rPr lang="it-IT" altLang="en-US"/>
              <a:t>Format: you can do this by selecting the entire spreadsheet, pulling down Format, then Cells, and selecting General as the format. </a:t>
            </a:r>
            <a:endParaRPr lang="en-AU"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D007352A-D067-4A44-8F3C-0E83865177B0}"/>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18B79B41-F2D5-4AED-BB23-4B15AFED80A9}" type="slidenum">
              <a:rPr lang="en-AU" altLang="en-US">
                <a:latin typeface="Times New Roman" panose="02020603050405020304" pitchFamily="18" charset="0"/>
              </a:rPr>
              <a:pPr eaLnBrk="1" hangingPunct="1"/>
              <a:t>37</a:t>
            </a:fld>
            <a:endParaRPr lang="en-AU" altLang="en-US">
              <a:latin typeface="Times New Roman" panose="02020603050405020304" pitchFamily="18" charset="0"/>
            </a:endParaRPr>
          </a:p>
        </p:txBody>
      </p:sp>
      <p:sp>
        <p:nvSpPr>
          <p:cNvPr id="67587" name="Rectangle 2">
            <a:extLst>
              <a:ext uri="{FF2B5EF4-FFF2-40B4-BE49-F238E27FC236}">
                <a16:creationId xmlns:a16="http://schemas.microsoft.com/office/drawing/2014/main" id="{4CE56459-9846-4019-9815-C2DD0AE3664A}"/>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82EDACBA-8F10-46FA-BA97-A74D76B5E410}"/>
              </a:ext>
            </a:extLst>
          </p:cNvPr>
          <p:cNvSpPr>
            <a:spLocks noGrp="1" noChangeArrowheads="1"/>
          </p:cNvSpPr>
          <p:nvPr>
            <p:ph type="body" idx="1"/>
          </p:nvPr>
        </p:nvSpPr>
        <p:spPr>
          <a:noFill/>
        </p:spPr>
        <p:txBody>
          <a:bodyPr/>
          <a:lstStyle/>
          <a:p>
            <a:pPr eaLnBrk="1" hangingPunct="1">
              <a:buClr>
                <a:schemeClr val="hlink"/>
              </a:buClr>
              <a:buFont typeface="Wingdings" panose="05000000000000000000" pitchFamily="2" charset="2"/>
              <a:buNone/>
            </a:pPr>
            <a:endParaRPr lang="it-I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E09116B-2876-4EB2-B09D-3F8DE0529B2C}"/>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AD36F4B3-5758-4E14-8D92-BE2A1AB7FBA0}" type="slidenum">
              <a:rPr lang="en-AU" altLang="en-US">
                <a:latin typeface="Times New Roman" panose="02020603050405020304" pitchFamily="18" charset="0"/>
              </a:rPr>
              <a:pPr eaLnBrk="1" hangingPunct="1"/>
              <a:t>3</a:t>
            </a:fld>
            <a:endParaRPr lang="en-AU" altLang="en-US">
              <a:latin typeface="Times New Roman" panose="02020603050405020304" pitchFamily="18" charset="0"/>
            </a:endParaRPr>
          </a:p>
        </p:txBody>
      </p:sp>
      <p:sp>
        <p:nvSpPr>
          <p:cNvPr id="46083" name="Rectangle 2">
            <a:extLst>
              <a:ext uri="{FF2B5EF4-FFF2-40B4-BE49-F238E27FC236}">
                <a16:creationId xmlns:a16="http://schemas.microsoft.com/office/drawing/2014/main" id="{A8229E82-CC82-4A10-BADE-6A29324945D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CF7802A-9A82-420A-9B5B-5E6D9B7D23D3}"/>
              </a:ext>
            </a:extLst>
          </p:cNvPr>
          <p:cNvSpPr>
            <a:spLocks noGrp="1" noChangeArrowheads="1"/>
          </p:cNvSpPr>
          <p:nvPr>
            <p:ph type="body" idx="1"/>
          </p:nvPr>
        </p:nvSpPr>
        <p:spPr>
          <a:noFill/>
        </p:spPr>
        <p:txBody>
          <a:bodyPr/>
          <a:lstStyle/>
          <a:p>
            <a:pPr eaLnBrk="1" hangingPunct="1"/>
            <a:endParaRPr lang="it-IT" altLang="en-US"/>
          </a:p>
        </p:txBody>
      </p:sp>
    </p:spTree>
    <p:extLst>
      <p:ext uri="{BB962C8B-B14F-4D97-AF65-F5344CB8AC3E}">
        <p14:creationId xmlns:p14="http://schemas.microsoft.com/office/powerpoint/2010/main" val="368955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80F72CB8-9A1B-4BC3-A96D-5D37E66AA820}"/>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8D6D0CB9-15D8-4E0B-A13F-691B1839A86C}" type="slidenum">
              <a:rPr lang="en-AU" altLang="en-US">
                <a:latin typeface="Times New Roman" panose="02020603050405020304" pitchFamily="18" charset="0"/>
              </a:rPr>
              <a:pPr eaLnBrk="1" hangingPunct="1"/>
              <a:t>38</a:t>
            </a:fld>
            <a:endParaRPr lang="en-AU" altLang="en-US">
              <a:latin typeface="Times New Roman" panose="02020603050405020304" pitchFamily="18" charset="0"/>
            </a:endParaRPr>
          </a:p>
        </p:txBody>
      </p:sp>
      <p:sp>
        <p:nvSpPr>
          <p:cNvPr id="68611" name="Rectangle 2">
            <a:extLst>
              <a:ext uri="{FF2B5EF4-FFF2-40B4-BE49-F238E27FC236}">
                <a16:creationId xmlns:a16="http://schemas.microsoft.com/office/drawing/2014/main" id="{0ABC7EC9-5363-4DBB-85D2-35C05E7A0F95}"/>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B6E2ED21-94D4-492C-A138-9697A06EB87A}"/>
              </a:ext>
            </a:extLst>
          </p:cNvPr>
          <p:cNvSpPr>
            <a:spLocks noGrp="1" noChangeArrowheads="1"/>
          </p:cNvSpPr>
          <p:nvPr>
            <p:ph type="body" idx="1"/>
          </p:nvPr>
        </p:nvSpPr>
        <p:spPr>
          <a:noFill/>
        </p:spPr>
        <p:txBody>
          <a:bodyPr/>
          <a:lstStyle/>
          <a:p>
            <a:pPr eaLnBrk="1" hangingPunct="1"/>
            <a:endParaRPr lang="it-IT" altLang="en-US"/>
          </a:p>
          <a:p>
            <a:pPr eaLnBrk="1" hangingPunct="1"/>
            <a:endParaRPr lang="it-IT"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A6DDD9A8-1D17-4DE7-94B8-80607B8FF89B}"/>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364ED05C-9A06-4AA2-B26D-A6AEA7422B4E}" type="slidenum">
              <a:rPr lang="en-AU" altLang="en-US">
                <a:latin typeface="Times New Roman" panose="02020603050405020304" pitchFamily="18" charset="0"/>
              </a:rPr>
              <a:pPr eaLnBrk="1" hangingPunct="1"/>
              <a:t>39</a:t>
            </a:fld>
            <a:endParaRPr lang="en-AU" altLang="en-US">
              <a:latin typeface="Times New Roman" panose="02020603050405020304" pitchFamily="18" charset="0"/>
            </a:endParaRPr>
          </a:p>
        </p:txBody>
      </p:sp>
      <p:sp>
        <p:nvSpPr>
          <p:cNvPr id="69635" name="Rectangle 2">
            <a:extLst>
              <a:ext uri="{FF2B5EF4-FFF2-40B4-BE49-F238E27FC236}">
                <a16:creationId xmlns:a16="http://schemas.microsoft.com/office/drawing/2014/main" id="{F03E3426-7FF2-4D6F-BBBB-C089AA97448B}"/>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6C644F68-289F-47A9-9EA0-90E57878A223}"/>
              </a:ext>
            </a:extLst>
          </p:cNvPr>
          <p:cNvSpPr>
            <a:spLocks noGrp="1" noChangeArrowheads="1"/>
          </p:cNvSpPr>
          <p:nvPr>
            <p:ph type="body" idx="1"/>
          </p:nvPr>
        </p:nvSpPr>
        <p:spPr>
          <a:noFill/>
        </p:spPr>
        <p:txBody>
          <a:bodyPr/>
          <a:lstStyle/>
          <a:p>
            <a:pPr eaLnBrk="1" hangingPunct="1"/>
            <a:r>
              <a:rPr lang="it-IT" altLang="en-US"/>
              <a:t>You can abbreviate Stata commands or variable names with the Þrst two or three letters if they are not ambiguous to Stata.</a:t>
            </a:r>
            <a:endParaRPr lang="en-AU"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4D44B5FD-0AF7-438D-969A-933032DAF606}"/>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830B0AF1-60F2-4A28-BFD2-12EF5D821F7E}" type="slidenum">
              <a:rPr lang="en-AU" altLang="en-US">
                <a:latin typeface="Times New Roman" panose="02020603050405020304" pitchFamily="18" charset="0"/>
              </a:rPr>
              <a:pPr eaLnBrk="1" hangingPunct="1"/>
              <a:t>40</a:t>
            </a:fld>
            <a:endParaRPr lang="en-AU" altLang="en-US">
              <a:latin typeface="Times New Roman" panose="02020603050405020304" pitchFamily="18" charset="0"/>
            </a:endParaRPr>
          </a:p>
        </p:txBody>
      </p:sp>
      <p:sp>
        <p:nvSpPr>
          <p:cNvPr id="70659" name="Rectangle 2">
            <a:extLst>
              <a:ext uri="{FF2B5EF4-FFF2-40B4-BE49-F238E27FC236}">
                <a16:creationId xmlns:a16="http://schemas.microsoft.com/office/drawing/2014/main" id="{CB163C85-F8E4-4EC4-B3F8-EF7A99DACDD2}"/>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B5EB0E8E-9FB7-4C41-9654-2248A91FB91E}"/>
              </a:ext>
            </a:extLst>
          </p:cNvPr>
          <p:cNvSpPr>
            <a:spLocks noGrp="1" noChangeArrowheads="1"/>
          </p:cNvSpPr>
          <p:nvPr>
            <p:ph type="body" idx="1"/>
          </p:nvPr>
        </p:nvSpPr>
        <p:spPr>
          <a:noFill/>
        </p:spPr>
        <p:txBody>
          <a:bodyPr/>
          <a:lstStyle/>
          <a:p>
            <a:pPr eaLnBrk="1" hangingPunct="1"/>
            <a:r>
              <a:rPr lang="it-IT" altLang="en-US"/>
              <a:t>You can abbreviate Stata commands or variable names with the Þrst two or three letters if they are not ambiguous to Stata.</a:t>
            </a:r>
            <a:endParaRPr lang="en-AU"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AA0A657C-AC28-4CCE-BDB4-4B97A83890D8}"/>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8AE8C840-B666-4D0E-B7EB-F2EF85DFB380}" type="slidenum">
              <a:rPr lang="en-AU" altLang="en-US">
                <a:latin typeface="Times New Roman" panose="02020603050405020304" pitchFamily="18" charset="0"/>
              </a:rPr>
              <a:pPr eaLnBrk="1" hangingPunct="1"/>
              <a:t>41</a:t>
            </a:fld>
            <a:endParaRPr lang="en-AU" altLang="en-US">
              <a:latin typeface="Times New Roman" panose="02020603050405020304" pitchFamily="18" charset="0"/>
            </a:endParaRPr>
          </a:p>
        </p:txBody>
      </p:sp>
      <p:sp>
        <p:nvSpPr>
          <p:cNvPr id="71683" name="Rectangle 2">
            <a:extLst>
              <a:ext uri="{FF2B5EF4-FFF2-40B4-BE49-F238E27FC236}">
                <a16:creationId xmlns:a16="http://schemas.microsoft.com/office/drawing/2014/main" id="{C2EBD3B9-0DDC-496C-BE1F-3A6D066876CF}"/>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730DE1F4-0133-4C79-B5BB-ECA31503E5F3}"/>
              </a:ext>
            </a:extLst>
          </p:cNvPr>
          <p:cNvSpPr>
            <a:spLocks noGrp="1" noChangeArrowheads="1"/>
          </p:cNvSpPr>
          <p:nvPr>
            <p:ph type="body" idx="1"/>
          </p:nvPr>
        </p:nvSpPr>
        <p:spPr>
          <a:noFill/>
        </p:spPr>
        <p:txBody>
          <a:bodyPr/>
          <a:lstStyle/>
          <a:p>
            <a:pPr eaLnBrk="1" hangingPunct="1"/>
            <a:r>
              <a:rPr lang="it-IT" altLang="en-US"/>
              <a:t>This is different from rename a variable:</a:t>
            </a:r>
          </a:p>
          <a:p>
            <a:pPr eaLnBrk="1" hangingPunct="1"/>
            <a:r>
              <a:rPr lang="it-IT" altLang="en-US" b="1" i="1"/>
              <a:t>rename old new</a:t>
            </a:r>
          </a:p>
          <a:p>
            <a:pPr eaLnBrk="1" hangingPunct="1"/>
            <a:endParaRPr lang="it-IT" altLang="en-US" b="1" i="1"/>
          </a:p>
          <a:p>
            <a:pPr eaLnBrk="1" hangingPunct="1"/>
            <a:r>
              <a:rPr lang="en-US" altLang="en-US"/>
              <a:t> </a:t>
            </a:r>
            <a:r>
              <a:rPr lang="en-US" altLang="en-US" b="1"/>
              <a:t>label variable</a:t>
            </a:r>
            <a:r>
              <a:rPr lang="en-US" altLang="en-US"/>
              <a:t> attaches a label (up to 80 characters) to a variable.  If</a:t>
            </a:r>
          </a:p>
          <a:p>
            <a:pPr eaLnBrk="1" hangingPunct="1"/>
            <a:r>
              <a:rPr lang="en-US" altLang="en-US"/>
              <a:t>    no label is specified, any existing variable label is removed.</a:t>
            </a:r>
          </a:p>
          <a:p>
            <a:pPr eaLnBrk="1" hangingPunct="1"/>
            <a:endParaRPr lang="en-US" altLang="en-US"/>
          </a:p>
          <a:p>
            <a:pPr eaLnBrk="1" hangingPunct="1"/>
            <a:r>
              <a:rPr lang="en-US" altLang="en-US"/>
              <a:t>    </a:t>
            </a:r>
            <a:r>
              <a:rPr lang="en-US" altLang="en-US" b="1"/>
              <a:t>label define</a:t>
            </a:r>
            <a:r>
              <a:rPr lang="en-US" altLang="en-US"/>
              <a:t> defines a list of up to 65,536 (1,000 for Small Stata)</a:t>
            </a:r>
          </a:p>
          <a:p>
            <a:pPr eaLnBrk="1" hangingPunct="1"/>
            <a:r>
              <a:rPr lang="en-US" altLang="en-US"/>
              <a:t>    associations of </a:t>
            </a:r>
            <a:r>
              <a:rPr lang="en-US" altLang="en-US" b="1"/>
              <a:t>integers and text called value labels</a:t>
            </a:r>
            <a:r>
              <a:rPr lang="en-US" altLang="en-US"/>
              <a:t>.  Value labels are</a:t>
            </a:r>
          </a:p>
          <a:p>
            <a:pPr eaLnBrk="1" hangingPunct="1"/>
            <a:r>
              <a:rPr lang="en-US" altLang="en-US"/>
              <a:t>    attached to variables by label values.</a:t>
            </a:r>
          </a:p>
          <a:p>
            <a:pPr eaLnBrk="1" hangingPunct="1"/>
            <a:endParaRPr lang="en-US" altLang="en-US"/>
          </a:p>
          <a:p>
            <a:pPr eaLnBrk="1" hangingPunct="1"/>
            <a:r>
              <a:rPr lang="en-US" altLang="en-US"/>
              <a:t>    </a:t>
            </a:r>
            <a:r>
              <a:rPr lang="en-US" altLang="en-US" b="1"/>
              <a:t>label values attaches a value label to a variable</a:t>
            </a:r>
            <a:r>
              <a:rPr lang="en-US" altLang="en-US"/>
              <a:t>.  If no value label is</a:t>
            </a:r>
          </a:p>
          <a:p>
            <a:pPr eaLnBrk="1" hangingPunct="1"/>
            <a:r>
              <a:rPr lang="en-US" altLang="en-US"/>
              <a:t>    specified, any existing value label is detached from that variable.  The</a:t>
            </a:r>
          </a:p>
          <a:p>
            <a:pPr eaLnBrk="1" hangingPunct="1"/>
            <a:r>
              <a:rPr lang="en-US" altLang="en-US"/>
              <a:t>    value label, however, is not deleted.  Value labels may be up to 32,000</a:t>
            </a:r>
          </a:p>
          <a:p>
            <a:pPr eaLnBrk="1" hangingPunct="1"/>
            <a:r>
              <a:rPr lang="en-US" altLang="en-US"/>
              <a:t>    characters long.</a:t>
            </a:r>
          </a:p>
          <a:p>
            <a:pPr eaLnBrk="1" hangingPunct="1"/>
            <a:endParaRPr lang="en-AU" altLang="en-US"/>
          </a:p>
          <a:p>
            <a:pPr eaLnBrk="1" hangingPunct="1"/>
            <a:r>
              <a:rPr lang="en-AU" altLang="en-US"/>
              <a:t>Use </a:t>
            </a:r>
            <a:r>
              <a:rPr lang="en-AU" altLang="en-US" b="1"/>
              <a:t>label</a:t>
            </a:r>
            <a:r>
              <a:rPr lang="en-AU" altLang="en-US"/>
              <a:t> </a:t>
            </a:r>
            <a:r>
              <a:rPr lang="en-AU" altLang="en-US" b="1"/>
              <a:t>list</a:t>
            </a:r>
            <a:r>
              <a:rPr lang="en-AU" altLang="en-US"/>
              <a:t> to l</a:t>
            </a:r>
            <a:r>
              <a:rPr lang="en-US" altLang="en-US"/>
              <a:t>ist names and contents of value labels</a:t>
            </a:r>
          </a:p>
          <a:p>
            <a:pPr eaLnBrk="1" hangingPunct="1"/>
            <a:r>
              <a:rPr lang="en-US" altLang="en-US"/>
              <a:t>        label list [lblname [lblname ...</a:t>
            </a:r>
          </a:p>
          <a:p>
            <a:pPr eaLnBrk="1" hangingPunct="1"/>
            <a:endParaRPr lang="en-AU"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4987E94B-4547-48D8-A656-E8E92513A9C1}"/>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E284D5C1-F6AE-4BE3-BFF7-1E9557D61016}" type="slidenum">
              <a:rPr lang="en-AU" altLang="en-US">
                <a:latin typeface="Times New Roman" panose="02020603050405020304" pitchFamily="18" charset="0"/>
              </a:rPr>
              <a:pPr eaLnBrk="1" hangingPunct="1"/>
              <a:t>42</a:t>
            </a:fld>
            <a:endParaRPr lang="en-AU" altLang="en-US">
              <a:latin typeface="Times New Roman" panose="02020603050405020304" pitchFamily="18" charset="0"/>
            </a:endParaRPr>
          </a:p>
        </p:txBody>
      </p:sp>
      <p:sp>
        <p:nvSpPr>
          <p:cNvPr id="72707" name="Rectangle 2">
            <a:extLst>
              <a:ext uri="{FF2B5EF4-FFF2-40B4-BE49-F238E27FC236}">
                <a16:creationId xmlns:a16="http://schemas.microsoft.com/office/drawing/2014/main" id="{923CE2B9-8E6C-45E6-833E-75A4BD66DF4F}"/>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1CB8B89F-1D8D-4220-A5B1-4CBCD15DEA05}"/>
              </a:ext>
            </a:extLst>
          </p:cNvPr>
          <p:cNvSpPr>
            <a:spLocks noGrp="1" noChangeArrowheads="1"/>
          </p:cNvSpPr>
          <p:nvPr>
            <p:ph type="body" idx="1"/>
          </p:nvPr>
        </p:nvSpPr>
        <p:spPr>
          <a:noFill/>
        </p:spPr>
        <p:txBody>
          <a:bodyPr/>
          <a:lstStyle/>
          <a:p>
            <a:pPr eaLnBrk="1" hangingPunct="1"/>
            <a:r>
              <a:rPr lang="it-IT" altLang="en-US"/>
              <a:t>.</a:t>
            </a:r>
            <a:endParaRPr lang="en-AU"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913E8B8-E54E-48E9-B8D4-A7CF25995BAE}"/>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12A59F1D-CF44-4FB2-862C-310ACE717A64}" type="slidenum">
              <a:rPr lang="en-AU" altLang="en-US">
                <a:latin typeface="Times New Roman" panose="02020603050405020304" pitchFamily="18" charset="0"/>
              </a:rPr>
              <a:pPr eaLnBrk="1" hangingPunct="1"/>
              <a:t>43</a:t>
            </a:fld>
            <a:endParaRPr lang="en-AU" altLang="en-US">
              <a:latin typeface="Times New Roman" panose="02020603050405020304" pitchFamily="18" charset="0"/>
            </a:endParaRPr>
          </a:p>
        </p:txBody>
      </p:sp>
      <p:sp>
        <p:nvSpPr>
          <p:cNvPr id="73731" name="Rectangle 2">
            <a:extLst>
              <a:ext uri="{FF2B5EF4-FFF2-40B4-BE49-F238E27FC236}">
                <a16:creationId xmlns:a16="http://schemas.microsoft.com/office/drawing/2014/main" id="{ADAC31BB-3FC1-423E-974D-7718BF8BB027}"/>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9AABFFC4-734C-4A2E-9F06-51A3E23D5452}"/>
              </a:ext>
            </a:extLst>
          </p:cNvPr>
          <p:cNvSpPr>
            <a:spLocks noGrp="1" noChangeArrowheads="1"/>
          </p:cNvSpPr>
          <p:nvPr>
            <p:ph type="body" idx="1"/>
          </p:nvPr>
        </p:nvSpPr>
        <p:spPr>
          <a:noFill/>
        </p:spPr>
        <p:txBody>
          <a:bodyPr/>
          <a:lstStyle/>
          <a:p>
            <a:pPr eaLnBrk="1" hangingPunct="1"/>
            <a:r>
              <a:rPr lang="it-IT" altLang="en-US"/>
              <a:t>You can abbreviate Stata commands or variable names with the Þrst two or three letters if they are not ambiguous to Stata.</a:t>
            </a:r>
            <a:endParaRPr lang="en-AU"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35C6B28-CF56-44B2-AEFE-F14A0BAD08E0}"/>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4888B4CC-9E4B-4953-9D42-7B4C50E9679E}" type="slidenum">
              <a:rPr lang="en-AU" altLang="en-US">
                <a:latin typeface="Times New Roman" panose="02020603050405020304" pitchFamily="18" charset="0"/>
              </a:rPr>
              <a:pPr eaLnBrk="1" hangingPunct="1"/>
              <a:t>44</a:t>
            </a:fld>
            <a:endParaRPr lang="en-AU" altLang="en-US">
              <a:latin typeface="Times New Roman" panose="02020603050405020304" pitchFamily="18" charset="0"/>
            </a:endParaRPr>
          </a:p>
        </p:txBody>
      </p:sp>
      <p:sp>
        <p:nvSpPr>
          <p:cNvPr id="74755" name="Rectangle 2">
            <a:extLst>
              <a:ext uri="{FF2B5EF4-FFF2-40B4-BE49-F238E27FC236}">
                <a16:creationId xmlns:a16="http://schemas.microsoft.com/office/drawing/2014/main" id="{0201991B-2B93-45B5-A859-FA27AD000C69}"/>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1246EB94-ACFA-4A75-B146-9609373B8DA8}"/>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2B371E-834E-48CE-9D50-4D042CA0F03E}"/>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B6B020B8-C0A4-4EDC-857E-E732789992C3}" type="slidenum">
              <a:rPr lang="en-AU" altLang="en-US">
                <a:latin typeface="Times New Roman" panose="02020603050405020304" pitchFamily="18" charset="0"/>
              </a:rPr>
              <a:pPr eaLnBrk="1" hangingPunct="1"/>
              <a:t>45</a:t>
            </a:fld>
            <a:endParaRPr lang="en-AU" altLang="en-US">
              <a:latin typeface="Times New Roman" panose="02020603050405020304" pitchFamily="18" charset="0"/>
            </a:endParaRPr>
          </a:p>
        </p:txBody>
      </p:sp>
      <p:sp>
        <p:nvSpPr>
          <p:cNvPr id="75779" name="Rectangle 2">
            <a:extLst>
              <a:ext uri="{FF2B5EF4-FFF2-40B4-BE49-F238E27FC236}">
                <a16:creationId xmlns:a16="http://schemas.microsoft.com/office/drawing/2014/main" id="{F9B73CB5-17F1-4ADB-AB00-D22C6B74ED8D}"/>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0FE5A16A-64EE-400A-B510-3207CD980C53}"/>
              </a:ext>
            </a:extLst>
          </p:cNvPr>
          <p:cNvSpPr>
            <a:spLocks noGrp="1" noChangeArrowheads="1"/>
          </p:cNvSpPr>
          <p:nvPr>
            <p:ph type="body" idx="1"/>
          </p:nvPr>
        </p:nvSpPr>
        <p:spPr>
          <a:noFill/>
        </p:spPr>
        <p:txBody>
          <a:bodyPr/>
          <a:lstStyle/>
          <a:p>
            <a:pPr eaLnBrk="1" hangingPunct="1"/>
            <a:r>
              <a:rPr lang="it-IT" altLang="en-US"/>
              <a:t>In order to use the by option data should be sorted. Use the comand sort region before using the by option</a:t>
            </a:r>
            <a:endParaRPr lang="en-AU"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C8A0E761-B9BC-461B-87B5-05BEBB3D65D4}"/>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1860496F-014D-4400-B23E-A8CE3762F74C}" type="slidenum">
              <a:rPr lang="en-AU" altLang="en-US">
                <a:latin typeface="Times New Roman" panose="02020603050405020304" pitchFamily="18" charset="0"/>
              </a:rPr>
              <a:pPr eaLnBrk="1" hangingPunct="1"/>
              <a:t>46</a:t>
            </a:fld>
            <a:endParaRPr lang="en-AU" altLang="en-US">
              <a:latin typeface="Times New Roman" panose="02020603050405020304" pitchFamily="18" charset="0"/>
            </a:endParaRPr>
          </a:p>
        </p:txBody>
      </p:sp>
      <p:sp>
        <p:nvSpPr>
          <p:cNvPr id="77827" name="Rectangle 2">
            <a:extLst>
              <a:ext uri="{FF2B5EF4-FFF2-40B4-BE49-F238E27FC236}">
                <a16:creationId xmlns:a16="http://schemas.microsoft.com/office/drawing/2014/main" id="{64936435-D33C-48A2-8BA1-4A4265D5DBD7}"/>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E1DBAB29-6E0B-4FFA-9529-FF817271A003}"/>
              </a:ext>
            </a:extLst>
          </p:cNvPr>
          <p:cNvSpPr>
            <a:spLocks noGrp="1" noChangeArrowheads="1"/>
          </p:cNvSpPr>
          <p:nvPr>
            <p:ph type="body" idx="1"/>
          </p:nvPr>
        </p:nvSpPr>
        <p:spPr>
          <a:noFill/>
        </p:spPr>
        <p:txBody>
          <a:bodyPr/>
          <a:lstStyle/>
          <a:p>
            <a:pPr eaLnBrk="1" hangingPunct="1"/>
            <a:r>
              <a:rPr lang="it-IT" altLang="en-US"/>
              <a:t>Note that the first file is treated as a master file. </a:t>
            </a:r>
          </a:p>
          <a:p>
            <a:pPr eaLnBrk="1" hangingPunct="1"/>
            <a:endParaRPr lang="it-IT" altLang="en-US"/>
          </a:p>
          <a:p>
            <a:pPr eaLnBrk="1" hangingPunct="1"/>
            <a:r>
              <a:rPr lang="it-IT" altLang="en-US"/>
              <a:t>So, if you are merging two datasets containing the same variable for the same observation, the information from the first file is showed in the final dataset</a:t>
            </a:r>
            <a:endParaRPr lang="en-AU"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0AC7112B-9649-40D6-90D2-5503EF907DD3}"/>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3CD718AE-629F-4497-9E1C-0177C1985C59}" type="slidenum">
              <a:rPr lang="en-AU" altLang="en-US">
                <a:latin typeface="Times New Roman" panose="02020603050405020304" pitchFamily="18" charset="0"/>
              </a:rPr>
              <a:pPr eaLnBrk="1" hangingPunct="1"/>
              <a:t>47</a:t>
            </a:fld>
            <a:endParaRPr lang="en-AU" altLang="en-US">
              <a:latin typeface="Times New Roman" panose="02020603050405020304" pitchFamily="18" charset="0"/>
            </a:endParaRPr>
          </a:p>
        </p:txBody>
      </p:sp>
      <p:sp>
        <p:nvSpPr>
          <p:cNvPr id="78851" name="Rectangle 2">
            <a:extLst>
              <a:ext uri="{FF2B5EF4-FFF2-40B4-BE49-F238E27FC236}">
                <a16:creationId xmlns:a16="http://schemas.microsoft.com/office/drawing/2014/main" id="{05AF7765-2623-43B2-AC95-C9C44C83049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B60BAAD3-EA9B-4E67-8193-6774B3CE9363}"/>
              </a:ext>
            </a:extLst>
          </p:cNvPr>
          <p:cNvSpPr>
            <a:spLocks noGrp="1" noChangeArrowheads="1"/>
          </p:cNvSpPr>
          <p:nvPr>
            <p:ph type="body" idx="1"/>
          </p:nvPr>
        </p:nvSpPr>
        <p:spPr>
          <a:noFill/>
        </p:spPr>
        <p:txBody>
          <a:bodyPr/>
          <a:lstStyle/>
          <a:p>
            <a:pPr eaLnBrk="1" hangingPunct="1"/>
            <a:r>
              <a:rPr lang="it-IT" altLang="en-US"/>
              <a:t>Note that the first file is treated as a master file. </a:t>
            </a:r>
          </a:p>
          <a:p>
            <a:pPr eaLnBrk="1" hangingPunct="1"/>
            <a:endParaRPr lang="it-IT" altLang="en-US"/>
          </a:p>
          <a:p>
            <a:pPr eaLnBrk="1" hangingPunct="1"/>
            <a:r>
              <a:rPr lang="it-IT" altLang="en-US"/>
              <a:t>So, if you are merging two datasets containing the same variable for the same observation, the information from the first file is showed in the final dataset</a:t>
            </a:r>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E09116B-2876-4EB2-B09D-3F8DE0529B2C}"/>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AD36F4B3-5758-4E14-8D92-BE2A1AB7FBA0}" type="slidenum">
              <a:rPr lang="en-AU" altLang="en-US">
                <a:latin typeface="Times New Roman" panose="02020603050405020304" pitchFamily="18" charset="0"/>
              </a:rPr>
              <a:pPr eaLnBrk="1" hangingPunct="1"/>
              <a:t>4</a:t>
            </a:fld>
            <a:endParaRPr lang="en-AU" altLang="en-US">
              <a:latin typeface="Times New Roman" panose="02020603050405020304" pitchFamily="18" charset="0"/>
            </a:endParaRPr>
          </a:p>
        </p:txBody>
      </p:sp>
      <p:sp>
        <p:nvSpPr>
          <p:cNvPr id="46083" name="Rectangle 2">
            <a:extLst>
              <a:ext uri="{FF2B5EF4-FFF2-40B4-BE49-F238E27FC236}">
                <a16:creationId xmlns:a16="http://schemas.microsoft.com/office/drawing/2014/main" id="{A8229E82-CC82-4A10-BADE-6A29324945D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CF7802A-9A82-420A-9B5B-5E6D9B7D23D3}"/>
              </a:ext>
            </a:extLst>
          </p:cNvPr>
          <p:cNvSpPr>
            <a:spLocks noGrp="1" noChangeArrowheads="1"/>
          </p:cNvSpPr>
          <p:nvPr>
            <p:ph type="body" idx="1"/>
          </p:nvPr>
        </p:nvSpPr>
        <p:spPr>
          <a:noFill/>
        </p:spPr>
        <p:txBody>
          <a:bodyPr/>
          <a:lstStyle/>
          <a:p>
            <a:pPr eaLnBrk="1" hangingPunct="1"/>
            <a:endParaRPr lang="it-IT" altLang="en-US"/>
          </a:p>
        </p:txBody>
      </p:sp>
    </p:spTree>
    <p:extLst>
      <p:ext uri="{BB962C8B-B14F-4D97-AF65-F5344CB8AC3E}">
        <p14:creationId xmlns:p14="http://schemas.microsoft.com/office/powerpoint/2010/main" val="1732475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7EF6992-46FF-4CB4-B88F-8CB8C0C1C068}"/>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992DED71-5C8D-4D7B-834F-48333390D66B}" type="slidenum">
              <a:rPr lang="en-AU" altLang="en-US">
                <a:latin typeface="Times New Roman" panose="02020603050405020304" pitchFamily="18" charset="0"/>
              </a:rPr>
              <a:pPr eaLnBrk="1" hangingPunct="1"/>
              <a:t>48</a:t>
            </a:fld>
            <a:endParaRPr lang="en-AU" altLang="en-US">
              <a:latin typeface="Times New Roman" panose="02020603050405020304" pitchFamily="18" charset="0"/>
            </a:endParaRPr>
          </a:p>
        </p:txBody>
      </p:sp>
      <p:sp>
        <p:nvSpPr>
          <p:cNvPr id="79875" name="Rectangle 2">
            <a:extLst>
              <a:ext uri="{FF2B5EF4-FFF2-40B4-BE49-F238E27FC236}">
                <a16:creationId xmlns:a16="http://schemas.microsoft.com/office/drawing/2014/main" id="{0A2E7264-56CD-4478-8FEB-7EF7B04624C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4339538-0029-466F-885E-030E0B720456}"/>
              </a:ext>
            </a:extLst>
          </p:cNvPr>
          <p:cNvSpPr>
            <a:spLocks noGrp="1" noChangeArrowheads="1"/>
          </p:cNvSpPr>
          <p:nvPr>
            <p:ph type="body" idx="1"/>
          </p:nvPr>
        </p:nvSpPr>
        <p:spPr>
          <a:noFill/>
        </p:spPr>
        <p:txBody>
          <a:bodyPr/>
          <a:lstStyle/>
          <a:p>
            <a:pPr marL="228600" indent="-228600" eaLnBrk="1" hangingPunct="1"/>
            <a:r>
              <a:rPr lang="it-IT" altLang="en-US"/>
              <a:t>Suppose you have labour force spells in rows</a:t>
            </a:r>
          </a:p>
          <a:p>
            <a:pPr marL="228600" indent="-228600" eaLnBrk="1" hangingPunct="1"/>
            <a:endParaRPr lang="it-IT" altLang="en-US"/>
          </a:p>
          <a:p>
            <a:pPr marL="228600" indent="-228600" eaLnBrk="1" hangingPunct="1"/>
            <a:r>
              <a:rPr lang="it-IT" altLang="en-US"/>
              <a:t>Man  Spelln	Spell status1	Sdate1	Edate1 Spelln	Spstat2 Sdate2	Edate2</a:t>
            </a:r>
          </a:p>
          <a:p>
            <a:pPr marL="228600" indent="-228600" eaLnBrk="1" hangingPunct="1"/>
            <a:r>
              <a:rPr lang="it-IT" altLang="en-US"/>
              <a:t>1	  1	Empl	03/2000	05/2004 2	retired 06/200412/2006</a:t>
            </a:r>
          </a:p>
          <a:p>
            <a:pPr marL="228600" indent="-228600" eaLnBrk="1" hangingPunct="1"/>
            <a:endParaRPr lang="it-IT" altLang="en-US"/>
          </a:p>
          <a:p>
            <a:pPr marL="228600" indent="-228600" eaLnBrk="1" hangingPunct="1"/>
            <a:r>
              <a:rPr lang="it-IT" altLang="en-US"/>
              <a:t>And you want</a:t>
            </a:r>
          </a:p>
          <a:p>
            <a:pPr marL="228600" indent="-228600" eaLnBrk="1" hangingPunct="1"/>
            <a:endParaRPr lang="it-IT" altLang="en-US"/>
          </a:p>
          <a:p>
            <a:pPr marL="228600" indent="-228600" eaLnBrk="1" hangingPunct="1"/>
            <a:r>
              <a:rPr lang="it-IT" altLang="en-US"/>
              <a:t>Man    Spelln	Spell_status	Sdate	Edate</a:t>
            </a:r>
          </a:p>
          <a:p>
            <a:pPr marL="228600" indent="-228600" eaLnBrk="1" hangingPunct="1"/>
            <a:r>
              <a:rPr lang="it-IT" altLang="en-US"/>
              <a:t>	1     1	Empoyed	03/2000	05/2004</a:t>
            </a:r>
          </a:p>
          <a:p>
            <a:pPr marL="228600" indent="-228600" eaLnBrk="1" hangingPunct="1"/>
            <a:r>
              <a:rPr lang="it-IT" altLang="en-US"/>
              <a:t>       1    2	Retired	06/2004	12/2006</a:t>
            </a:r>
          </a:p>
          <a:p>
            <a:pPr marL="228600" indent="-228600" eaLnBrk="1" hangingPunct="1"/>
            <a:endParaRPr lang="it-IT" altLang="en-US"/>
          </a:p>
          <a:p>
            <a:pPr marL="228600" indent="-228600" eaLnBrk="1" hangingPunct="1"/>
            <a:r>
              <a:rPr lang="it-IT" altLang="en-US"/>
              <a:t>type: </a:t>
            </a:r>
            <a:r>
              <a:rPr lang="it-IT" altLang="en-US" b="1"/>
              <a:t>reshape long spell_status sdate edate, i(man) j(spell)</a:t>
            </a:r>
          </a:p>
          <a:p>
            <a:pPr marL="228600" indent="-228600" eaLnBrk="1" hangingPunct="1"/>
            <a:endParaRPr lang="it-IT" altLang="en-US" b="1"/>
          </a:p>
          <a:p>
            <a:pPr marL="228600" indent="-228600" eaLnBrk="1" hangingPunct="1"/>
            <a:endParaRPr lang="en-AU"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C19805DF-5F56-4A45-9962-1220F3001B72}"/>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C33CAD49-0C86-43B8-B732-56389D547F94}" type="slidenum">
              <a:rPr lang="en-AU" altLang="en-US">
                <a:latin typeface="Times New Roman" panose="02020603050405020304" pitchFamily="18" charset="0"/>
              </a:rPr>
              <a:pPr eaLnBrk="1" hangingPunct="1"/>
              <a:t>49</a:t>
            </a:fld>
            <a:endParaRPr lang="en-AU" altLang="en-US">
              <a:latin typeface="Times New Roman" panose="02020603050405020304" pitchFamily="18" charset="0"/>
            </a:endParaRPr>
          </a:p>
        </p:txBody>
      </p:sp>
      <p:sp>
        <p:nvSpPr>
          <p:cNvPr id="80899" name="Rectangle 2">
            <a:extLst>
              <a:ext uri="{FF2B5EF4-FFF2-40B4-BE49-F238E27FC236}">
                <a16:creationId xmlns:a16="http://schemas.microsoft.com/office/drawing/2014/main" id="{C0C7A8C6-23EB-420A-BE42-8BB36B205BB5}"/>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01C1D1D5-CAF3-4EC0-94AC-56824C0A8BD5}"/>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6B8A99A0-A994-4681-9C1E-35A4B29E7998}"/>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3E528A98-8665-431B-9099-52A71B5B8BBB}" type="slidenum">
              <a:rPr lang="en-AU" altLang="en-US">
                <a:latin typeface="Times New Roman" panose="02020603050405020304" pitchFamily="18" charset="0"/>
              </a:rPr>
              <a:pPr eaLnBrk="1" hangingPunct="1"/>
              <a:t>50</a:t>
            </a:fld>
            <a:endParaRPr lang="en-AU" altLang="en-US">
              <a:latin typeface="Times New Roman" panose="02020603050405020304" pitchFamily="18" charset="0"/>
            </a:endParaRPr>
          </a:p>
        </p:txBody>
      </p:sp>
      <p:sp>
        <p:nvSpPr>
          <p:cNvPr id="81923" name="Rectangle 2">
            <a:extLst>
              <a:ext uri="{FF2B5EF4-FFF2-40B4-BE49-F238E27FC236}">
                <a16:creationId xmlns:a16="http://schemas.microsoft.com/office/drawing/2014/main" id="{5A57215C-3942-4718-916D-A09F37FC9EC2}"/>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49BE032E-8675-4843-BCFC-50E55741905F}"/>
              </a:ext>
            </a:extLst>
          </p:cNvPr>
          <p:cNvSpPr>
            <a:spLocks noGrp="1" noChangeArrowheads="1"/>
          </p:cNvSpPr>
          <p:nvPr>
            <p:ph type="body" idx="1"/>
          </p:nvPr>
        </p:nvSpPr>
        <p:spPr>
          <a:noFill/>
        </p:spPr>
        <p:txBody>
          <a:bodyPr/>
          <a:lstStyle/>
          <a:p>
            <a:pPr eaLnBrk="1" hangingPunct="1"/>
            <a:r>
              <a:rPr lang="it-IT" altLang="en-US"/>
              <a:t>Don’t forget the post estimation tool: see help regress postestimation for details</a:t>
            </a:r>
            <a:endParaRPr lang="en-AU"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3D21F779-E5BC-4857-8CE1-1B5615707EDA}"/>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1D772E0F-8D42-41C9-925B-D22362EE51F9}" type="slidenum">
              <a:rPr lang="en-AU" altLang="en-US">
                <a:latin typeface="Times New Roman" panose="02020603050405020304" pitchFamily="18" charset="0"/>
              </a:rPr>
              <a:pPr eaLnBrk="1" hangingPunct="1"/>
              <a:t>51</a:t>
            </a:fld>
            <a:endParaRPr lang="en-AU" altLang="en-US">
              <a:latin typeface="Times New Roman" panose="02020603050405020304" pitchFamily="18" charset="0"/>
            </a:endParaRPr>
          </a:p>
        </p:txBody>
      </p:sp>
      <p:sp>
        <p:nvSpPr>
          <p:cNvPr id="82947" name="Rectangle 2">
            <a:extLst>
              <a:ext uri="{FF2B5EF4-FFF2-40B4-BE49-F238E27FC236}">
                <a16:creationId xmlns:a16="http://schemas.microsoft.com/office/drawing/2014/main" id="{3C75A13C-ED20-4948-81B4-46996718F093}"/>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310EB149-9555-41A9-AB1A-62ABB28F5DBA}"/>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B542D8FA-0B6E-4CE7-B3F8-518E785D218D}"/>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25BA4729-5C55-4DCA-8231-100480F4A9EE}" type="slidenum">
              <a:rPr lang="en-AU" altLang="en-US">
                <a:latin typeface="Times New Roman" panose="02020603050405020304" pitchFamily="18" charset="0"/>
              </a:rPr>
              <a:pPr eaLnBrk="1" hangingPunct="1"/>
              <a:t>52</a:t>
            </a:fld>
            <a:endParaRPr lang="en-AU" altLang="en-US">
              <a:latin typeface="Times New Roman" panose="02020603050405020304" pitchFamily="18" charset="0"/>
            </a:endParaRPr>
          </a:p>
        </p:txBody>
      </p:sp>
      <p:sp>
        <p:nvSpPr>
          <p:cNvPr id="83971" name="Rectangle 2">
            <a:extLst>
              <a:ext uri="{FF2B5EF4-FFF2-40B4-BE49-F238E27FC236}">
                <a16:creationId xmlns:a16="http://schemas.microsoft.com/office/drawing/2014/main" id="{011109FA-2ED2-4C91-BD90-C53E8DAF5FAB}"/>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F180C407-7146-4B9A-8768-C794EC984F0E}"/>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F8FFCDD-3E36-4C59-A3F9-4E7FA8525A4F}"/>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4910DD69-26D3-45A9-A717-9F7940D0C323}" type="slidenum">
              <a:rPr lang="en-AU" altLang="en-US">
                <a:latin typeface="Times New Roman" panose="02020603050405020304" pitchFamily="18" charset="0"/>
              </a:rPr>
              <a:pPr eaLnBrk="1" hangingPunct="1"/>
              <a:t>53</a:t>
            </a:fld>
            <a:endParaRPr lang="en-AU" altLang="en-US">
              <a:latin typeface="Times New Roman" panose="02020603050405020304" pitchFamily="18" charset="0"/>
            </a:endParaRPr>
          </a:p>
        </p:txBody>
      </p:sp>
      <p:sp>
        <p:nvSpPr>
          <p:cNvPr id="84995" name="Rectangle 2">
            <a:extLst>
              <a:ext uri="{FF2B5EF4-FFF2-40B4-BE49-F238E27FC236}">
                <a16:creationId xmlns:a16="http://schemas.microsoft.com/office/drawing/2014/main" id="{8921D6F6-C5AA-444A-8BD9-6F4A62E97DAD}"/>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E031D307-3F53-4AC1-92E0-009045BD0318}"/>
              </a:ext>
            </a:extLst>
          </p:cNvPr>
          <p:cNvSpPr>
            <a:spLocks noGrp="1" noChangeArrowheads="1"/>
          </p:cNvSpPr>
          <p:nvPr>
            <p:ph type="body" idx="1"/>
          </p:nvPr>
        </p:nvSpPr>
        <p:spPr>
          <a:noFill/>
        </p:spPr>
        <p:txBody>
          <a:bodyPr/>
          <a:lstStyle/>
          <a:p>
            <a:pPr eaLnBrk="1" hangingPunct="1"/>
            <a:endParaRPr lang="it-IT"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E09116B-2876-4EB2-B09D-3F8DE0529B2C}"/>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AD36F4B3-5758-4E14-8D92-BE2A1AB7FBA0}" type="slidenum">
              <a:rPr lang="en-AU" altLang="en-US">
                <a:latin typeface="Times New Roman" panose="02020603050405020304" pitchFamily="18" charset="0"/>
              </a:rPr>
              <a:pPr eaLnBrk="1" hangingPunct="1"/>
              <a:t>5</a:t>
            </a:fld>
            <a:endParaRPr lang="en-AU" altLang="en-US">
              <a:latin typeface="Times New Roman" panose="02020603050405020304" pitchFamily="18" charset="0"/>
            </a:endParaRPr>
          </a:p>
        </p:txBody>
      </p:sp>
      <p:sp>
        <p:nvSpPr>
          <p:cNvPr id="46083" name="Rectangle 2">
            <a:extLst>
              <a:ext uri="{FF2B5EF4-FFF2-40B4-BE49-F238E27FC236}">
                <a16:creationId xmlns:a16="http://schemas.microsoft.com/office/drawing/2014/main" id="{A8229E82-CC82-4A10-BADE-6A29324945D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CF7802A-9A82-420A-9B5B-5E6D9B7D23D3}"/>
              </a:ext>
            </a:extLst>
          </p:cNvPr>
          <p:cNvSpPr>
            <a:spLocks noGrp="1" noChangeArrowheads="1"/>
          </p:cNvSpPr>
          <p:nvPr>
            <p:ph type="body" idx="1"/>
          </p:nvPr>
        </p:nvSpPr>
        <p:spPr>
          <a:noFill/>
        </p:spPr>
        <p:txBody>
          <a:bodyPr/>
          <a:lstStyle/>
          <a:p>
            <a:pPr eaLnBrk="1" hangingPunct="1"/>
            <a:endParaRPr lang="it-IT" altLang="en-US"/>
          </a:p>
        </p:txBody>
      </p:sp>
    </p:spTree>
    <p:extLst>
      <p:ext uri="{BB962C8B-B14F-4D97-AF65-F5344CB8AC3E}">
        <p14:creationId xmlns:p14="http://schemas.microsoft.com/office/powerpoint/2010/main" val="3492112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E09116B-2876-4EB2-B09D-3F8DE0529B2C}"/>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AD36F4B3-5758-4E14-8D92-BE2A1AB7FBA0}" type="slidenum">
              <a:rPr lang="en-AU" altLang="en-US">
                <a:latin typeface="Times New Roman" panose="02020603050405020304" pitchFamily="18" charset="0"/>
              </a:rPr>
              <a:pPr eaLnBrk="1" hangingPunct="1"/>
              <a:t>6</a:t>
            </a:fld>
            <a:endParaRPr lang="en-AU" altLang="en-US">
              <a:latin typeface="Times New Roman" panose="02020603050405020304" pitchFamily="18" charset="0"/>
            </a:endParaRPr>
          </a:p>
        </p:txBody>
      </p:sp>
      <p:sp>
        <p:nvSpPr>
          <p:cNvPr id="46083" name="Rectangle 2">
            <a:extLst>
              <a:ext uri="{FF2B5EF4-FFF2-40B4-BE49-F238E27FC236}">
                <a16:creationId xmlns:a16="http://schemas.microsoft.com/office/drawing/2014/main" id="{A8229E82-CC82-4A10-BADE-6A29324945D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CF7802A-9A82-420A-9B5B-5E6D9B7D23D3}"/>
              </a:ext>
            </a:extLst>
          </p:cNvPr>
          <p:cNvSpPr>
            <a:spLocks noGrp="1" noChangeArrowheads="1"/>
          </p:cNvSpPr>
          <p:nvPr>
            <p:ph type="body" idx="1"/>
          </p:nvPr>
        </p:nvSpPr>
        <p:spPr>
          <a:noFill/>
        </p:spPr>
        <p:txBody>
          <a:bodyPr/>
          <a:lstStyle/>
          <a:p>
            <a:pPr eaLnBrk="1" hangingPunct="1"/>
            <a:endParaRPr lang="it-IT" altLang="en-US"/>
          </a:p>
        </p:txBody>
      </p:sp>
    </p:spTree>
    <p:extLst>
      <p:ext uri="{BB962C8B-B14F-4D97-AF65-F5344CB8AC3E}">
        <p14:creationId xmlns:p14="http://schemas.microsoft.com/office/powerpoint/2010/main" val="331118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D54ECE4B-2B65-443F-A2EE-8015FB59D45A}" type="slidenum">
              <a:rPr lang="en-US" smtClean="0"/>
              <a:pPr>
                <a:defRPr/>
              </a:pPr>
              <a:t>14</a:t>
            </a:fld>
            <a:endParaRPr lang="en-US" dirty="0"/>
          </a:p>
        </p:txBody>
      </p:sp>
    </p:spTree>
    <p:extLst>
      <p:ext uri="{BB962C8B-B14F-4D97-AF65-F5344CB8AC3E}">
        <p14:creationId xmlns:p14="http://schemas.microsoft.com/office/powerpoint/2010/main" val="224058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D54ECE4B-2B65-443F-A2EE-8015FB59D45A}" type="slidenum">
              <a:rPr lang="en-US" smtClean="0"/>
              <a:pPr>
                <a:defRPr/>
              </a:pPr>
              <a:t>15</a:t>
            </a:fld>
            <a:endParaRPr lang="en-US" dirty="0"/>
          </a:p>
        </p:txBody>
      </p:sp>
    </p:spTree>
    <p:extLst>
      <p:ext uri="{BB962C8B-B14F-4D97-AF65-F5344CB8AC3E}">
        <p14:creationId xmlns:p14="http://schemas.microsoft.com/office/powerpoint/2010/main" val="1262289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7C49CDAA-E262-466A-AB78-3552BDCDE5D1}"/>
              </a:ext>
            </a:extLst>
          </p:cNvPr>
          <p:cNvSpPr>
            <a:spLocks noGrp="1" noChangeArrowheads="1"/>
          </p:cNvSpPr>
          <p:nvPr>
            <p:ph type="sldNum" sz="quarter" idx="5"/>
          </p:nvPr>
        </p:nvSpPr>
        <p:spPr>
          <a:noFill/>
        </p:spPr>
        <p:txBody>
          <a:bodyPr/>
          <a:lstStyle>
            <a:lvl1pPr defTabSz="917575" eaLnBrk="0" hangingPunct="0">
              <a:defRPr>
                <a:solidFill>
                  <a:schemeClr val="tx1"/>
                </a:solidFill>
                <a:latin typeface="Verdana" panose="020B0604030504040204" pitchFamily="34" charset="0"/>
              </a:defRPr>
            </a:lvl1pPr>
            <a:lvl2pPr marL="742950" indent="-285750" defTabSz="917575" eaLnBrk="0" hangingPunct="0">
              <a:defRPr>
                <a:solidFill>
                  <a:schemeClr val="tx1"/>
                </a:solidFill>
                <a:latin typeface="Verdana" panose="020B0604030504040204" pitchFamily="34" charset="0"/>
              </a:defRPr>
            </a:lvl2pPr>
            <a:lvl3pPr marL="1143000" indent="-228600" defTabSz="917575" eaLnBrk="0" hangingPunct="0">
              <a:defRPr>
                <a:solidFill>
                  <a:schemeClr val="tx1"/>
                </a:solidFill>
                <a:latin typeface="Verdana" panose="020B0604030504040204" pitchFamily="34" charset="0"/>
              </a:defRPr>
            </a:lvl3pPr>
            <a:lvl4pPr marL="1600200" indent="-228600" defTabSz="917575" eaLnBrk="0" hangingPunct="0">
              <a:defRPr>
                <a:solidFill>
                  <a:schemeClr val="tx1"/>
                </a:solidFill>
                <a:latin typeface="Verdana" panose="020B0604030504040204" pitchFamily="34" charset="0"/>
              </a:defRPr>
            </a:lvl4pPr>
            <a:lvl5pPr marL="2057400" indent="-228600" defTabSz="917575" eaLnBrk="0" hangingPunct="0">
              <a:defRPr>
                <a:solidFill>
                  <a:schemeClr val="tx1"/>
                </a:solidFill>
                <a:latin typeface="Verdana" panose="020B0604030504040204" pitchFamily="34" charset="0"/>
              </a:defRPr>
            </a:lvl5pPr>
            <a:lvl6pPr marL="2514600" indent="-228600" defTabSz="917575" eaLnBrk="0" fontAlgn="base" hangingPunct="0">
              <a:spcBef>
                <a:spcPct val="0"/>
              </a:spcBef>
              <a:spcAft>
                <a:spcPct val="0"/>
              </a:spcAft>
              <a:defRPr>
                <a:solidFill>
                  <a:schemeClr val="tx1"/>
                </a:solidFill>
                <a:latin typeface="Verdana" panose="020B0604030504040204" pitchFamily="34" charset="0"/>
              </a:defRPr>
            </a:lvl6pPr>
            <a:lvl7pPr marL="2971800" indent="-228600" defTabSz="917575" eaLnBrk="0" fontAlgn="base" hangingPunct="0">
              <a:spcBef>
                <a:spcPct val="0"/>
              </a:spcBef>
              <a:spcAft>
                <a:spcPct val="0"/>
              </a:spcAft>
              <a:defRPr>
                <a:solidFill>
                  <a:schemeClr val="tx1"/>
                </a:solidFill>
                <a:latin typeface="Verdana" panose="020B0604030504040204" pitchFamily="34" charset="0"/>
              </a:defRPr>
            </a:lvl7pPr>
            <a:lvl8pPr marL="3429000" indent="-228600" defTabSz="917575" eaLnBrk="0" fontAlgn="base" hangingPunct="0">
              <a:spcBef>
                <a:spcPct val="0"/>
              </a:spcBef>
              <a:spcAft>
                <a:spcPct val="0"/>
              </a:spcAft>
              <a:defRPr>
                <a:solidFill>
                  <a:schemeClr val="tx1"/>
                </a:solidFill>
                <a:latin typeface="Verdana" panose="020B0604030504040204" pitchFamily="34" charset="0"/>
              </a:defRPr>
            </a:lvl8pPr>
            <a:lvl9pPr marL="3886200" indent="-228600" defTabSz="917575"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0204174E-AFE7-4EE1-860F-1C5B547C2DCC}" type="slidenum">
              <a:rPr lang="en-AU" altLang="en-US">
                <a:latin typeface="Times New Roman" panose="02020603050405020304" pitchFamily="18" charset="0"/>
              </a:rPr>
              <a:pPr eaLnBrk="1" hangingPunct="1"/>
              <a:t>17</a:t>
            </a:fld>
            <a:endParaRPr lang="en-AU" altLang="en-US">
              <a:latin typeface="Times New Roman" panose="02020603050405020304" pitchFamily="18" charset="0"/>
            </a:endParaRPr>
          </a:p>
        </p:txBody>
      </p:sp>
      <p:sp>
        <p:nvSpPr>
          <p:cNvPr id="47107" name="Rectangle 2">
            <a:extLst>
              <a:ext uri="{FF2B5EF4-FFF2-40B4-BE49-F238E27FC236}">
                <a16:creationId xmlns:a16="http://schemas.microsoft.com/office/drawing/2014/main" id="{3E6339C8-B133-48C2-8C10-A6C84F9BABC0}"/>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B2EFDF21-E5C0-472E-97D7-254A98429281}"/>
              </a:ext>
            </a:extLst>
          </p:cNvPr>
          <p:cNvSpPr>
            <a:spLocks noGrp="1" noChangeArrowheads="1"/>
          </p:cNvSpPr>
          <p:nvPr>
            <p:ph type="body" idx="1"/>
          </p:nvPr>
        </p:nvSpPr>
        <p:spPr>
          <a:noFill/>
        </p:spPr>
        <p:txBody>
          <a:bodyPr/>
          <a:lstStyle/>
          <a:p>
            <a:pPr eaLnBrk="1" hangingPunct="1"/>
            <a:endParaRPr lang="it-IT" altLang="en-US"/>
          </a:p>
        </p:txBody>
      </p:sp>
    </p:spTree>
    <p:extLst>
      <p:ext uri="{BB962C8B-B14F-4D97-AF65-F5344CB8AC3E}">
        <p14:creationId xmlns:p14="http://schemas.microsoft.com/office/powerpoint/2010/main" val="64249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6" name="Slide Number Placeholder 5"/>
          <p:cNvSpPr>
            <a:spLocks noGrp="1"/>
          </p:cNvSpPr>
          <p:nvPr>
            <p:ph type="sldNum" sz="quarter" idx="12"/>
          </p:nvPr>
        </p:nvSpPr>
        <p:spPr/>
        <p:txBody>
          <a:bodyPr/>
          <a:lstStyle/>
          <a:p>
            <a:pPr>
              <a:defRPr/>
            </a:pPr>
            <a:fld id="{D896B72E-A0CC-4A5D-BC05-25A4995231D4}" type="slidenum">
              <a:rPr lang="en-US" smtClean="0"/>
              <a:pPr>
                <a:defRPr/>
              </a:pPr>
              <a:t>‹N›</a:t>
            </a:fld>
            <a:endParaRPr lang="en-US" dirty="0"/>
          </a:p>
        </p:txBody>
      </p:sp>
    </p:spTree>
    <p:extLst>
      <p:ext uri="{BB962C8B-B14F-4D97-AF65-F5344CB8AC3E}">
        <p14:creationId xmlns:p14="http://schemas.microsoft.com/office/powerpoint/2010/main" val="385903554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6" name="Slide Number Placeholder 5"/>
          <p:cNvSpPr>
            <a:spLocks noGrp="1"/>
          </p:cNvSpPr>
          <p:nvPr>
            <p:ph type="sldNum" sz="quarter" idx="12"/>
          </p:nvPr>
        </p:nvSpPr>
        <p:spPr/>
        <p:txBody>
          <a:bodyPr/>
          <a:lstStyle/>
          <a:p>
            <a:pPr>
              <a:defRPr/>
            </a:pPr>
            <a:fld id="{D896B72E-A0CC-4A5D-BC05-25A4995231D4}" type="slidenum">
              <a:rPr lang="en-US" smtClean="0"/>
              <a:pPr>
                <a:defRPr/>
              </a:pPr>
              <a:t>‹N›</a:t>
            </a:fld>
            <a:endParaRPr lang="en-US" dirty="0"/>
          </a:p>
        </p:txBody>
      </p:sp>
    </p:spTree>
    <p:extLst>
      <p:ext uri="{BB962C8B-B14F-4D97-AF65-F5344CB8AC3E}">
        <p14:creationId xmlns:p14="http://schemas.microsoft.com/office/powerpoint/2010/main" val="17169577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6" name="Slide Number Placeholder 5"/>
          <p:cNvSpPr>
            <a:spLocks noGrp="1"/>
          </p:cNvSpPr>
          <p:nvPr>
            <p:ph type="sldNum" sz="quarter" idx="12"/>
          </p:nvPr>
        </p:nvSpPr>
        <p:spPr/>
        <p:txBody>
          <a:bodyPr/>
          <a:lstStyle/>
          <a:p>
            <a:pPr>
              <a:defRPr/>
            </a:pPr>
            <a:fld id="{D896B72E-A0CC-4A5D-BC05-25A4995231D4}" type="slidenum">
              <a:rPr lang="en-US" smtClean="0"/>
              <a:pPr>
                <a:defRPr/>
              </a:pPr>
              <a:t>‹N›</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029639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6" name="Slide Number Placeholder 5"/>
          <p:cNvSpPr>
            <a:spLocks noGrp="1"/>
          </p:cNvSpPr>
          <p:nvPr>
            <p:ph type="sldNum" sz="quarter" idx="12"/>
          </p:nvPr>
        </p:nvSpPr>
        <p:spPr/>
        <p:txBody>
          <a:bodyPr/>
          <a:lstStyle/>
          <a:p>
            <a:pPr>
              <a:defRPr/>
            </a:pPr>
            <a:fld id="{D896B72E-A0CC-4A5D-BC05-25A4995231D4}" type="slidenum">
              <a:rPr lang="en-US" smtClean="0"/>
              <a:pPr>
                <a:defRPr/>
              </a:pPr>
              <a:t>‹N›</a:t>
            </a:fld>
            <a:endParaRPr lang="en-US" dirty="0"/>
          </a:p>
        </p:txBody>
      </p:sp>
    </p:spTree>
    <p:extLst>
      <p:ext uri="{BB962C8B-B14F-4D97-AF65-F5344CB8AC3E}">
        <p14:creationId xmlns:p14="http://schemas.microsoft.com/office/powerpoint/2010/main" val="234966368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6" name="Slide Number Placeholder 5"/>
          <p:cNvSpPr>
            <a:spLocks noGrp="1"/>
          </p:cNvSpPr>
          <p:nvPr>
            <p:ph type="sldNum" sz="quarter" idx="12"/>
          </p:nvPr>
        </p:nvSpPr>
        <p:spPr/>
        <p:txBody>
          <a:bodyPr/>
          <a:lstStyle/>
          <a:p>
            <a:pPr>
              <a:defRPr/>
            </a:pPr>
            <a:fld id="{D896B72E-A0CC-4A5D-BC05-25A4995231D4}" type="slidenum">
              <a:rPr lang="en-US" smtClean="0"/>
              <a:pPr>
                <a:defRPr/>
              </a:pPr>
              <a:t>‹N›</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540581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6" name="Slide Number Placeholder 5"/>
          <p:cNvSpPr>
            <a:spLocks noGrp="1"/>
          </p:cNvSpPr>
          <p:nvPr>
            <p:ph type="sldNum" sz="quarter" idx="12"/>
          </p:nvPr>
        </p:nvSpPr>
        <p:spPr/>
        <p:txBody>
          <a:bodyPr/>
          <a:lstStyle/>
          <a:p>
            <a:pPr>
              <a:defRPr/>
            </a:pPr>
            <a:fld id="{D896B72E-A0CC-4A5D-BC05-25A4995231D4}" type="slidenum">
              <a:rPr lang="en-US" smtClean="0"/>
              <a:pPr>
                <a:defRPr/>
              </a:pPr>
              <a:t>‹N›</a:t>
            </a:fld>
            <a:endParaRPr lang="en-US" dirty="0"/>
          </a:p>
        </p:txBody>
      </p:sp>
    </p:spTree>
    <p:extLst>
      <p:ext uri="{BB962C8B-B14F-4D97-AF65-F5344CB8AC3E}">
        <p14:creationId xmlns:p14="http://schemas.microsoft.com/office/powerpoint/2010/main" val="1956936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1/29/2024</a:t>
            </a:fld>
            <a:endParaRPr lang="en-US" dirty="0"/>
          </a:p>
        </p:txBody>
      </p:sp>
      <p:sp>
        <p:nvSpPr>
          <p:cNvPr id="5" name="Footer Placeholder 4"/>
          <p:cNvSpPr>
            <a:spLocks noGrp="1"/>
          </p:cNvSpPr>
          <p:nvPr>
            <p:ph type="ftr" sz="quarter" idx="11"/>
          </p:nvPr>
        </p:nvSpPr>
        <p:spPr/>
        <p:txBody>
          <a:body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6" name="Slide Number Placeholder 5"/>
          <p:cNvSpPr>
            <a:spLocks noGrp="1"/>
          </p:cNvSpPr>
          <p:nvPr>
            <p:ph type="sldNum" sz="quarter" idx="12"/>
          </p:nvPr>
        </p:nvSpPr>
        <p:spPr/>
        <p:txBody>
          <a:bodyPr/>
          <a:lstStyle/>
          <a:p>
            <a:pPr>
              <a:defRPr/>
            </a:pPr>
            <a:fld id="{D896B72E-A0CC-4A5D-BC05-25A4995231D4}" type="slidenum">
              <a:rPr lang="en-US" smtClean="0"/>
              <a:pPr>
                <a:defRPr/>
              </a:pPr>
              <a:t>‹N›</a:t>
            </a:fld>
            <a:endParaRPr lang="en-US" dirty="0"/>
          </a:p>
        </p:txBody>
      </p:sp>
    </p:spTree>
    <p:extLst>
      <p:ext uri="{BB962C8B-B14F-4D97-AF65-F5344CB8AC3E}">
        <p14:creationId xmlns:p14="http://schemas.microsoft.com/office/powerpoint/2010/main" val="76417680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6" name="Slide Number Placeholder 5"/>
          <p:cNvSpPr>
            <a:spLocks noGrp="1"/>
          </p:cNvSpPr>
          <p:nvPr>
            <p:ph type="sldNum" sz="quarter" idx="12"/>
          </p:nvPr>
        </p:nvSpPr>
        <p:spPr/>
        <p:txBody>
          <a:bodyPr/>
          <a:lstStyle/>
          <a:p>
            <a:pPr>
              <a:defRPr/>
            </a:pPr>
            <a:fld id="{D896B72E-A0CC-4A5D-BC05-25A4995231D4}" type="slidenum">
              <a:rPr lang="en-US" smtClean="0"/>
              <a:pPr>
                <a:defRPr/>
              </a:pPr>
              <a:t>‹N›</a:t>
            </a:fld>
            <a:endParaRPr lang="en-US" dirty="0"/>
          </a:p>
        </p:txBody>
      </p:sp>
    </p:spTree>
    <p:extLst>
      <p:ext uri="{BB962C8B-B14F-4D97-AF65-F5344CB8AC3E}">
        <p14:creationId xmlns:p14="http://schemas.microsoft.com/office/powerpoint/2010/main" val="374264896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book title">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pic>
        <p:nvPicPr>
          <p:cNvPr id="2" name="Picture 13" descr="jmb top.png"/>
          <p:cNvPicPr>
            <a:picLocks noChangeAspect="1"/>
          </p:cNvPicPr>
          <p:nvPr userDrawn="1"/>
        </p:nvPicPr>
        <p:blipFill>
          <a:blip r:embed="rId3"/>
          <a:srcRect/>
          <a:stretch>
            <a:fillRect/>
          </a:stretch>
        </p:blipFill>
        <p:spPr bwMode="auto">
          <a:xfrm>
            <a:off x="0" y="2209800"/>
            <a:ext cx="3276600" cy="3276600"/>
          </a:xfrm>
          <a:prstGeom prst="rect">
            <a:avLst/>
          </a:prstGeom>
          <a:noFill/>
          <a:ln w="9525">
            <a:noFill/>
            <a:miter lim="800000"/>
            <a:headEnd/>
            <a:tailEnd/>
          </a:ln>
        </p:spPr>
      </p:pic>
      <p:pic>
        <p:nvPicPr>
          <p:cNvPr id="3" name="Picture 14" descr="intro2.bmp"/>
          <p:cNvPicPr>
            <a:picLocks noChangeAspect="1"/>
          </p:cNvPicPr>
          <p:nvPr userDrawn="1"/>
        </p:nvPicPr>
        <p:blipFill>
          <a:blip r:embed="rId4"/>
          <a:srcRect/>
          <a:stretch>
            <a:fillRect/>
          </a:stretch>
        </p:blipFill>
        <p:spPr bwMode="auto">
          <a:xfrm>
            <a:off x="3551238" y="304800"/>
            <a:ext cx="5516562" cy="5334000"/>
          </a:xfrm>
          <a:prstGeom prst="rect">
            <a:avLst/>
          </a:prstGeom>
          <a:noFill/>
          <a:ln w="9525">
            <a:noFill/>
            <a:miter lim="800000"/>
            <a:headEnd/>
            <a:tailEnd/>
          </a:ln>
        </p:spPr>
      </p:pic>
      <p:pic>
        <p:nvPicPr>
          <p:cNvPr id="4" name="Picture 15" descr="ed green.bmp"/>
          <p:cNvPicPr>
            <a:picLocks noChangeAspect="1"/>
          </p:cNvPicPr>
          <p:nvPr userDrawn="1"/>
        </p:nvPicPr>
        <p:blipFill>
          <a:blip r:embed="rId5"/>
          <a:srcRect/>
          <a:stretch>
            <a:fillRect/>
          </a:stretch>
        </p:blipFill>
        <p:spPr bwMode="auto">
          <a:xfrm>
            <a:off x="3570288" y="5670550"/>
            <a:ext cx="1920875" cy="741363"/>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lvl1pPr>
              <a:defRPr>
                <a:solidFill>
                  <a:srgbClr val="FFFF00"/>
                </a:solidFill>
                <a:cs typeface="+mn-cs"/>
              </a:defRPr>
            </a:lvl1pPr>
          </a:lstStyle>
          <a:p>
            <a:pPr>
              <a:defRPr/>
            </a:pPr>
            <a:r>
              <a:rPr lang="en-US" dirty="0"/>
              <a:t>© 201</a:t>
            </a:r>
            <a:r>
              <a:rPr lang="tr-TR" dirty="0"/>
              <a:t>6</a:t>
            </a:r>
            <a:r>
              <a:rPr lang="en-US" dirty="0"/>
              <a:t> Cengage Learning. All Rights Reserved. May not be scanned, copied or duplicated, or posted to a publicly accessible Web site, in whole or in part. </a:t>
            </a:r>
          </a:p>
          <a:p>
            <a:pPr>
              <a:defRPr/>
            </a:pPr>
            <a:endParaRPr lang="en-US" dirty="0"/>
          </a:p>
        </p:txBody>
      </p:sp>
      <p:sp>
        <p:nvSpPr>
          <p:cNvPr id="6" name="Slide Number Placeholder 5"/>
          <p:cNvSpPr>
            <a:spLocks noGrp="1"/>
          </p:cNvSpPr>
          <p:nvPr>
            <p:ph type="sldNum" sz="quarter" idx="11"/>
          </p:nvPr>
        </p:nvSpPr>
        <p:spPr/>
        <p:txBody>
          <a:bodyPr/>
          <a:lstStyle>
            <a:lvl1pPr>
              <a:defRPr>
                <a:solidFill>
                  <a:srgbClr val="FFFF00"/>
                </a:solidFill>
              </a:defRPr>
            </a:lvl1pPr>
          </a:lstStyle>
          <a:p>
            <a:pPr>
              <a:defRPr/>
            </a:pPr>
            <a:fld id="{9D0881CB-6818-4D83-8984-834EE21F5B4A}" type="slidenum">
              <a:rPr lang="en-US"/>
              <a:pPr>
                <a:defRPr/>
              </a:pPr>
              <a:t>‹N›</a:t>
            </a:fld>
            <a:endParaRPr lang="en-US" dirty="0"/>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20142" y="1635234"/>
            <a:ext cx="5823858" cy="449296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hapter title">
    <p:spTree>
      <p:nvGrpSpPr>
        <p:cNvPr id="1" name=""/>
        <p:cNvGrpSpPr/>
        <p:nvPr/>
      </p:nvGrpSpPr>
      <p:grpSpPr>
        <a:xfrm>
          <a:off x="0" y="0"/>
          <a:ext cx="0" cy="0"/>
          <a:chOff x="0" y="0"/>
          <a:chExt cx="0" cy="0"/>
        </a:xfrm>
      </p:grpSpPr>
      <p:pic>
        <p:nvPicPr>
          <p:cNvPr id="6" name="Picture 15" descr="margine.png"/>
          <p:cNvPicPr>
            <a:picLocks noChangeAspect="1"/>
          </p:cNvPicPr>
          <p:nvPr userDrawn="1"/>
        </p:nvPicPr>
        <p:blipFill>
          <a:blip r:embed="rId2"/>
          <a:srcRect/>
          <a:stretch>
            <a:fillRect/>
          </a:stretch>
        </p:blipFill>
        <p:spPr bwMode="auto">
          <a:xfrm>
            <a:off x="0" y="1508125"/>
            <a:ext cx="9139238" cy="5349875"/>
          </a:xfrm>
          <a:prstGeom prst="rect">
            <a:avLst/>
          </a:prstGeom>
          <a:noFill/>
          <a:ln w="9525">
            <a:noFill/>
            <a:miter lim="800000"/>
            <a:headEnd/>
            <a:tailEnd/>
          </a:ln>
        </p:spPr>
      </p:pic>
      <p:pic>
        <p:nvPicPr>
          <p:cNvPr id="7" name="Picture 6" descr="ch1.bmp"/>
          <p:cNvPicPr>
            <a:picLocks noChangeAspect="1"/>
          </p:cNvPicPr>
          <p:nvPr userDrawn="1"/>
        </p:nvPicPr>
        <p:blipFill>
          <a:blip r:embed="rId3"/>
          <a:srcRect/>
          <a:stretch>
            <a:fillRect/>
          </a:stretch>
        </p:blipFill>
        <p:spPr bwMode="auto">
          <a:xfrm>
            <a:off x="7286625" y="1633538"/>
            <a:ext cx="1857375" cy="1931987"/>
          </a:xfrm>
          <a:prstGeom prst="rect">
            <a:avLst/>
          </a:prstGeom>
          <a:noFill/>
          <a:ln w="9525">
            <a:noFill/>
            <a:miter lim="800000"/>
            <a:headEnd/>
            <a:tailEnd/>
          </a:ln>
        </p:spPr>
      </p:pic>
      <p:pic>
        <p:nvPicPr>
          <p:cNvPr id="9" name="Picture 23" descr="bkg2.png"/>
          <p:cNvPicPr>
            <a:picLocks noChangeAspect="1"/>
          </p:cNvPicPr>
          <p:nvPr userDrawn="1"/>
        </p:nvPicPr>
        <p:blipFill>
          <a:blip r:embed="rId4"/>
          <a:srcRect/>
          <a:stretch>
            <a:fillRect/>
          </a:stretch>
        </p:blipFill>
        <p:spPr bwMode="auto">
          <a:xfrm>
            <a:off x="122238" y="3513138"/>
            <a:ext cx="9032875" cy="1558925"/>
          </a:xfrm>
          <a:prstGeom prst="rect">
            <a:avLst/>
          </a:prstGeom>
          <a:noFill/>
          <a:ln w="9525">
            <a:noFill/>
            <a:miter lim="800000"/>
            <a:headEnd/>
            <a:tailEnd/>
          </a:ln>
        </p:spPr>
      </p:pic>
      <p:sp>
        <p:nvSpPr>
          <p:cNvPr id="2" name="Title 1"/>
          <p:cNvSpPr>
            <a:spLocks noGrp="1"/>
          </p:cNvSpPr>
          <p:nvPr>
            <p:ph type="ctrTitle"/>
          </p:nvPr>
        </p:nvSpPr>
        <p:spPr>
          <a:xfrm>
            <a:off x="1713244" y="0"/>
            <a:ext cx="7430755" cy="1470025"/>
          </a:xfrm>
          <a:blipFill>
            <a:blip r:embed="rId5" cstate="print"/>
            <a:stretch>
              <a:fillRect/>
            </a:stretch>
          </a:blipFill>
        </p:spPr>
        <p:txBody>
          <a:bodyPr>
            <a:normAutofit/>
          </a:bodyPr>
          <a:lstStyle>
            <a:lvl1pPr>
              <a:defRPr sz="4400" b="1">
                <a:solidFill>
                  <a:srgbClr val="E4E4E4"/>
                </a:solidFill>
              </a:defRPr>
            </a:lvl1pPr>
          </a:lstStyle>
          <a:p>
            <a:r>
              <a:rPr lang="en-US" dirty="0"/>
              <a:t>Click to edit Master title style</a:t>
            </a:r>
          </a:p>
        </p:txBody>
      </p:sp>
      <p:sp>
        <p:nvSpPr>
          <p:cNvPr id="3" name="Subtitle 2"/>
          <p:cNvSpPr>
            <a:spLocks noGrp="1"/>
          </p:cNvSpPr>
          <p:nvPr>
            <p:ph type="subTitle" idx="1"/>
          </p:nvPr>
        </p:nvSpPr>
        <p:spPr>
          <a:xfrm>
            <a:off x="516576" y="2236669"/>
            <a:ext cx="6400800" cy="884483"/>
          </a:xfrm>
        </p:spPr>
        <p:txBody>
          <a:bodyPr/>
          <a:lstStyle>
            <a:lvl1pPr marL="0" indent="0" algn="ctr">
              <a:buNone/>
              <a:defRPr>
                <a:solidFill>
                  <a:srgbClr val="00003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4"/>
          </p:nvPr>
        </p:nvSpPr>
        <p:spPr>
          <a:xfrm>
            <a:off x="3074988" y="5272645"/>
            <a:ext cx="5035550" cy="1199594"/>
          </a:xfrm>
        </p:spPr>
        <p:txBody>
          <a:bodyPr>
            <a:noAutofit/>
          </a:bodyPr>
          <a:lstStyle>
            <a:lvl1pPr>
              <a:buNone/>
              <a:defRPr sz="2000">
                <a:solidFill>
                  <a:srgbClr val="00003A"/>
                </a:solidFill>
              </a:defRPr>
            </a:lvl1pPr>
          </a:lstStyle>
          <a:p>
            <a:pPr lvl="0"/>
            <a:r>
              <a:rPr lang="en-US" dirty="0"/>
              <a:t>Click to edit Master text styles</a:t>
            </a:r>
          </a:p>
        </p:txBody>
      </p:sp>
      <p:sp>
        <p:nvSpPr>
          <p:cNvPr id="15" name="Content Placeholder 14"/>
          <p:cNvSpPr>
            <a:spLocks noGrp="1"/>
          </p:cNvSpPr>
          <p:nvPr>
            <p:ph sz="quarter" idx="13"/>
          </p:nvPr>
        </p:nvSpPr>
        <p:spPr>
          <a:xfrm>
            <a:off x="534390" y="3765147"/>
            <a:ext cx="8087096" cy="604837"/>
          </a:xfrm>
        </p:spPr>
        <p:txBody>
          <a:bodyPr/>
          <a:lstStyle/>
          <a:p>
            <a:pPr lvl="0"/>
            <a:r>
              <a:rPr lang="en-US" dirty="0"/>
              <a:t>Click to edit Master text styles</a:t>
            </a:r>
          </a:p>
        </p:txBody>
      </p:sp>
      <p:sp>
        <p:nvSpPr>
          <p:cNvPr id="10" name="Slide Number Placeholder 5"/>
          <p:cNvSpPr>
            <a:spLocks noGrp="1"/>
          </p:cNvSpPr>
          <p:nvPr userDrawn="1">
            <p:ph type="sldNum" sz="quarter" idx="15"/>
          </p:nvPr>
        </p:nvSpPr>
        <p:spPr/>
        <p:txBody>
          <a:bodyPr/>
          <a:lstStyle>
            <a:lvl1pPr>
              <a:defRPr/>
            </a:lvl1pPr>
          </a:lstStyle>
          <a:p>
            <a:pPr>
              <a:defRPr/>
            </a:pPr>
            <a:fld id="{6477D290-E629-4409-A23D-3D419B2EC579}" type="slidenum">
              <a:rPr lang="en-US"/>
              <a:pPr>
                <a:defRPr/>
              </a:pPr>
              <a:t>‹N›</a:t>
            </a:fld>
            <a:endParaRPr lang="en-US" dirty="0"/>
          </a:p>
        </p:txBody>
      </p:sp>
      <p:sp>
        <p:nvSpPr>
          <p:cNvPr id="11" name="Footer Placeholder 4"/>
          <p:cNvSpPr>
            <a:spLocks noGrp="1"/>
          </p:cNvSpPr>
          <p:nvPr userDrawn="1">
            <p:ph type="ftr" sz="quarter" idx="16"/>
          </p:nvPr>
        </p:nvSpPr>
        <p:spPr>
          <a:xfrm>
            <a:off x="74613" y="6629400"/>
            <a:ext cx="9069387" cy="228600"/>
          </a:xfrm>
        </p:spPr>
        <p:txBody>
          <a:bodyPr/>
          <a:lstStyle>
            <a:lvl1pPr>
              <a:defRPr>
                <a:cs typeface="+mn-cs"/>
              </a:defRPr>
            </a:lvl1pPr>
          </a:lstStyle>
          <a:p>
            <a:pPr>
              <a:defRPr/>
            </a:pPr>
            <a:r>
              <a:rPr lang="en-US" dirty="0"/>
              <a:t>© 201</a:t>
            </a:r>
            <a:r>
              <a:rPr lang="tr-TR" dirty="0"/>
              <a:t>6</a:t>
            </a:r>
            <a:r>
              <a:rPr lang="en-US" dirty="0"/>
              <a:t> Cengage Learning. All Rights Reserved. May not be scanned, copied or duplicated, or posted to a publicly accessible Web site, in whole or in part. </a:t>
            </a:r>
          </a:p>
          <a:p>
            <a:pPr>
              <a:defRPr/>
            </a:pPr>
            <a:endParaRPr lang="en-US"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
            <a:ext cx="1777890" cy="147002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871538" y="192088"/>
            <a:ext cx="8162925" cy="590391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67">
            <a:extLst>
              <a:ext uri="{FF2B5EF4-FFF2-40B4-BE49-F238E27FC236}">
                <a16:creationId xmlns:a16="http://schemas.microsoft.com/office/drawing/2014/main" id="{A668C621-5BA7-43E0-BC60-153E488100EC}"/>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68">
            <a:extLst>
              <a:ext uri="{FF2B5EF4-FFF2-40B4-BE49-F238E27FC236}">
                <a16:creationId xmlns:a16="http://schemas.microsoft.com/office/drawing/2014/main" id="{9E612173-FEAC-45D4-94AB-EA5CE0DBD92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9">
            <a:extLst>
              <a:ext uri="{FF2B5EF4-FFF2-40B4-BE49-F238E27FC236}">
                <a16:creationId xmlns:a16="http://schemas.microsoft.com/office/drawing/2014/main" id="{3AD00B05-D9CC-4E88-9E40-DE4C97FE3C31}"/>
              </a:ext>
            </a:extLst>
          </p:cNvPr>
          <p:cNvSpPr>
            <a:spLocks noGrp="1" noChangeArrowheads="1"/>
          </p:cNvSpPr>
          <p:nvPr>
            <p:ph type="sldNum" sz="quarter" idx="12"/>
          </p:nvPr>
        </p:nvSpPr>
        <p:spPr>
          <a:ln/>
        </p:spPr>
        <p:txBody>
          <a:bodyPr/>
          <a:lstStyle>
            <a:lvl1pPr>
              <a:defRPr/>
            </a:lvl1pPr>
          </a:lstStyle>
          <a:p>
            <a:fld id="{C7185CAF-16FF-4F7C-A165-8972AB47D7F3}" type="slidenum">
              <a:rPr lang="en-AU" altLang="en-US"/>
              <a:pPr/>
              <a:t>‹N›</a:t>
            </a:fld>
            <a:endParaRPr lang="en-AU" altLang="en-US"/>
          </a:p>
        </p:txBody>
      </p:sp>
    </p:spTree>
    <p:extLst>
      <p:ext uri="{BB962C8B-B14F-4D97-AF65-F5344CB8AC3E}">
        <p14:creationId xmlns:p14="http://schemas.microsoft.com/office/powerpoint/2010/main" val="417025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1/29/2024</a:t>
            </a:fld>
            <a:endParaRPr lang="en-US" dirty="0"/>
          </a:p>
        </p:txBody>
      </p:sp>
      <p:sp>
        <p:nvSpPr>
          <p:cNvPr id="5" name="Footer Placeholder 4"/>
          <p:cNvSpPr>
            <a:spLocks noGrp="1"/>
          </p:cNvSpPr>
          <p:nvPr>
            <p:ph type="ftr" sz="quarter" idx="11"/>
          </p:nvPr>
        </p:nvSpPr>
        <p:spPr/>
        <p:txBody>
          <a:body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6" name="Slide Number Placeholder 5"/>
          <p:cNvSpPr>
            <a:spLocks noGrp="1"/>
          </p:cNvSpPr>
          <p:nvPr>
            <p:ph type="sldNum" sz="quarter" idx="12"/>
          </p:nvPr>
        </p:nvSpPr>
        <p:spPr/>
        <p:txBody>
          <a:bodyPr/>
          <a:lstStyle/>
          <a:p>
            <a:pPr>
              <a:defRPr/>
            </a:pPr>
            <a:fld id="{D896B72E-A0CC-4A5D-BC05-25A4995231D4}" type="slidenum">
              <a:rPr lang="en-US" smtClean="0"/>
              <a:pPr>
                <a:defRPr/>
              </a:pPr>
              <a:t>‹N›</a:t>
            </a:fld>
            <a:endParaRPr lang="en-US" dirty="0"/>
          </a:p>
        </p:txBody>
      </p:sp>
    </p:spTree>
    <p:extLst>
      <p:ext uri="{BB962C8B-B14F-4D97-AF65-F5344CB8AC3E}">
        <p14:creationId xmlns:p14="http://schemas.microsoft.com/office/powerpoint/2010/main" val="155095603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71538" y="192088"/>
            <a:ext cx="8162925" cy="1431925"/>
          </a:xfrm>
        </p:spPr>
        <p:txBody>
          <a:bodyPr/>
          <a:lstStyle/>
          <a:p>
            <a:r>
              <a:rPr lang="it-IT"/>
              <a:t>Fare clic per modificare lo stile del titolo</a:t>
            </a:r>
          </a:p>
        </p:txBody>
      </p:sp>
      <p:sp>
        <p:nvSpPr>
          <p:cNvPr id="3" name="Segnaposto testo 2"/>
          <p:cNvSpPr>
            <a:spLocks noGrp="1"/>
          </p:cNvSpPr>
          <p:nvPr>
            <p:ph type="body" sz="half" idx="1"/>
          </p:nvPr>
        </p:nvSpPr>
        <p:spPr>
          <a:xfrm>
            <a:off x="912813" y="1905000"/>
            <a:ext cx="3978275" cy="4191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43488" y="1905000"/>
            <a:ext cx="3979862" cy="4191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7">
            <a:extLst>
              <a:ext uri="{FF2B5EF4-FFF2-40B4-BE49-F238E27FC236}">
                <a16:creationId xmlns:a16="http://schemas.microsoft.com/office/drawing/2014/main" id="{3F47B8BF-39C3-4C12-A363-A61F8D5E07E6}"/>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68">
            <a:extLst>
              <a:ext uri="{FF2B5EF4-FFF2-40B4-BE49-F238E27FC236}">
                <a16:creationId xmlns:a16="http://schemas.microsoft.com/office/drawing/2014/main" id="{9179B65A-DD8B-4F7E-B461-9D0C03B1BB8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9">
            <a:extLst>
              <a:ext uri="{FF2B5EF4-FFF2-40B4-BE49-F238E27FC236}">
                <a16:creationId xmlns:a16="http://schemas.microsoft.com/office/drawing/2014/main" id="{5D7896EA-DD8B-466F-9B90-797BEB90AC6E}"/>
              </a:ext>
            </a:extLst>
          </p:cNvPr>
          <p:cNvSpPr>
            <a:spLocks noGrp="1" noChangeArrowheads="1"/>
          </p:cNvSpPr>
          <p:nvPr>
            <p:ph type="sldNum" sz="quarter" idx="12"/>
          </p:nvPr>
        </p:nvSpPr>
        <p:spPr>
          <a:ln/>
        </p:spPr>
        <p:txBody>
          <a:bodyPr/>
          <a:lstStyle>
            <a:lvl1pPr>
              <a:defRPr/>
            </a:lvl1pPr>
          </a:lstStyle>
          <a:p>
            <a:fld id="{43BD0679-6C1D-43AC-9985-60276FB09AC7}" type="slidenum">
              <a:rPr lang="en-AU" altLang="en-US"/>
              <a:pPr/>
              <a:t>‹N›</a:t>
            </a:fld>
            <a:endParaRPr lang="en-AU" altLang="en-US"/>
          </a:p>
        </p:txBody>
      </p:sp>
    </p:spTree>
    <p:extLst>
      <p:ext uri="{BB962C8B-B14F-4D97-AF65-F5344CB8AC3E}">
        <p14:creationId xmlns:p14="http://schemas.microsoft.com/office/powerpoint/2010/main" val="4355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5" name="Footer Placeholder 4"/>
          <p:cNvSpPr>
            <a:spLocks noGrp="1"/>
          </p:cNvSpPr>
          <p:nvPr>
            <p:ph type="ftr" sz="quarter" idx="11"/>
          </p:nvPr>
        </p:nvSpPr>
        <p:spPr/>
        <p:txBody>
          <a:body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6" name="Slide Number Placeholder 5"/>
          <p:cNvSpPr>
            <a:spLocks noGrp="1"/>
          </p:cNvSpPr>
          <p:nvPr>
            <p:ph type="sldNum" sz="quarter" idx="12"/>
          </p:nvPr>
        </p:nvSpPr>
        <p:spPr/>
        <p:txBody>
          <a:bodyPr/>
          <a:lstStyle/>
          <a:p>
            <a:pPr>
              <a:defRPr/>
            </a:pPr>
            <a:fld id="{D896B72E-A0CC-4A5D-BC05-25A4995231D4}" type="slidenum">
              <a:rPr lang="en-US" smtClean="0"/>
              <a:pPr>
                <a:defRPr/>
              </a:pPr>
              <a:t>‹N›</a:t>
            </a:fld>
            <a:endParaRPr lang="en-US" dirty="0"/>
          </a:p>
        </p:txBody>
      </p:sp>
    </p:spTree>
    <p:extLst>
      <p:ext uri="{BB962C8B-B14F-4D97-AF65-F5344CB8AC3E}">
        <p14:creationId xmlns:p14="http://schemas.microsoft.com/office/powerpoint/2010/main" val="88066255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atin typeface="Calibri" panose="020F0502020204030204" pitchFamily="34" charset="0"/>
                <a:cs typeface="Calibri" panose="020F0502020204030204" pitchFamily="34" charset="0"/>
              </a:defRPr>
            </a:lvl1pPr>
            <a:lvl2pPr>
              <a:defRPr sz="1600"/>
            </a:lvl2pPr>
            <a:lvl3pPr>
              <a:defRPr sz="1400"/>
            </a:lvl3pPr>
            <a:lvl4pPr>
              <a:defRPr sz="1200"/>
            </a:lvl4pPr>
            <a:lvl5pP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6" name="Footer Placeholder 5"/>
          <p:cNvSpPr>
            <a:spLocks noGrp="1"/>
          </p:cNvSpPr>
          <p:nvPr>
            <p:ph type="ftr" sz="quarter" idx="11"/>
          </p:nvPr>
        </p:nvSpPr>
        <p:spPr/>
        <p:txBody>
          <a:body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7" name="Slide Number Placeholder 6"/>
          <p:cNvSpPr>
            <a:spLocks noGrp="1"/>
          </p:cNvSpPr>
          <p:nvPr>
            <p:ph type="sldNum" sz="quarter" idx="12"/>
          </p:nvPr>
        </p:nvSpPr>
        <p:spPr/>
        <p:txBody>
          <a:bodyPr/>
          <a:lstStyle/>
          <a:p>
            <a:pPr>
              <a:defRPr/>
            </a:pPr>
            <a:fld id="{D896B72E-A0CC-4A5D-BC05-25A4995231D4}" type="slidenum">
              <a:rPr lang="en-US" smtClean="0"/>
              <a:pPr>
                <a:defRPr/>
              </a:pPr>
              <a:t>‹N›</a:t>
            </a:fld>
            <a:endParaRPr lang="en-US" dirty="0"/>
          </a:p>
        </p:txBody>
      </p:sp>
    </p:spTree>
    <p:extLst>
      <p:ext uri="{BB962C8B-B14F-4D97-AF65-F5344CB8AC3E}">
        <p14:creationId xmlns:p14="http://schemas.microsoft.com/office/powerpoint/2010/main" val="69995289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8" name="Footer Placeholder 7"/>
          <p:cNvSpPr>
            <a:spLocks noGrp="1"/>
          </p:cNvSpPr>
          <p:nvPr>
            <p:ph type="ftr" sz="quarter" idx="11"/>
          </p:nvPr>
        </p:nvSpPr>
        <p:spPr/>
        <p:txBody>
          <a:body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9" name="Slide Number Placeholder 8"/>
          <p:cNvSpPr>
            <a:spLocks noGrp="1"/>
          </p:cNvSpPr>
          <p:nvPr>
            <p:ph type="sldNum" sz="quarter" idx="12"/>
          </p:nvPr>
        </p:nvSpPr>
        <p:spPr/>
        <p:txBody>
          <a:bodyPr/>
          <a:lstStyle/>
          <a:p>
            <a:pPr>
              <a:defRPr/>
            </a:pPr>
            <a:fld id="{D896B72E-A0CC-4A5D-BC05-25A4995231D4}" type="slidenum">
              <a:rPr lang="en-US" smtClean="0"/>
              <a:pPr>
                <a:defRPr/>
              </a:pPr>
              <a:t>‹N›</a:t>
            </a:fld>
            <a:endParaRPr lang="en-US" dirty="0"/>
          </a:p>
        </p:txBody>
      </p:sp>
    </p:spTree>
    <p:extLst>
      <p:ext uri="{BB962C8B-B14F-4D97-AF65-F5344CB8AC3E}">
        <p14:creationId xmlns:p14="http://schemas.microsoft.com/office/powerpoint/2010/main" val="399204333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4" name="Footer Placeholder 3"/>
          <p:cNvSpPr>
            <a:spLocks noGrp="1"/>
          </p:cNvSpPr>
          <p:nvPr>
            <p:ph type="ftr" sz="quarter" idx="11"/>
          </p:nvPr>
        </p:nvSpPr>
        <p:spPr/>
        <p:txBody>
          <a:body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5" name="Slide Number Placeholder 4"/>
          <p:cNvSpPr>
            <a:spLocks noGrp="1"/>
          </p:cNvSpPr>
          <p:nvPr>
            <p:ph type="sldNum" sz="quarter" idx="12"/>
          </p:nvPr>
        </p:nvSpPr>
        <p:spPr/>
        <p:txBody>
          <a:bodyPr/>
          <a:lstStyle/>
          <a:p>
            <a:pPr>
              <a:defRPr/>
            </a:pPr>
            <a:fld id="{D896B72E-A0CC-4A5D-BC05-25A4995231D4}" type="slidenum">
              <a:rPr lang="en-US" smtClean="0"/>
              <a:pPr>
                <a:defRPr/>
              </a:pPr>
              <a:t>‹N›</a:t>
            </a:fld>
            <a:endParaRPr lang="en-US" dirty="0"/>
          </a:p>
        </p:txBody>
      </p:sp>
    </p:spTree>
    <p:extLst>
      <p:ext uri="{BB962C8B-B14F-4D97-AF65-F5344CB8AC3E}">
        <p14:creationId xmlns:p14="http://schemas.microsoft.com/office/powerpoint/2010/main" val="16181322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3" name="Footer Placeholder 2"/>
          <p:cNvSpPr>
            <a:spLocks noGrp="1"/>
          </p:cNvSpPr>
          <p:nvPr>
            <p:ph type="ftr" sz="quarter" idx="11"/>
          </p:nvPr>
        </p:nvSpPr>
        <p:spPr/>
        <p:txBody>
          <a:bodyPr/>
          <a:lstStyle/>
          <a:p>
            <a:pPr>
              <a:defRPr/>
            </a:pPr>
            <a:r>
              <a:rPr lang="en-US"/>
              <a:t>© 201</a:t>
            </a:r>
            <a:r>
              <a:rPr lang="tr-TR"/>
              <a:t>6</a:t>
            </a:r>
            <a:r>
              <a:rPr lang="en-US"/>
              <a:t> Cengage Learning. All Rights Reserved. May not be scanned, copied or duplicated, or posted to a publicly accessible Web site, in whole or in part. </a:t>
            </a:r>
          </a:p>
          <a:p>
            <a:pPr>
              <a:defRPr/>
            </a:pPr>
            <a:endParaRPr lang="en-US" dirty="0"/>
          </a:p>
        </p:txBody>
      </p:sp>
      <p:sp>
        <p:nvSpPr>
          <p:cNvPr id="4" name="Slide Number Placeholder 3"/>
          <p:cNvSpPr>
            <a:spLocks noGrp="1"/>
          </p:cNvSpPr>
          <p:nvPr>
            <p:ph type="sldNum" sz="quarter" idx="12"/>
          </p:nvPr>
        </p:nvSpPr>
        <p:spPr/>
        <p:txBody>
          <a:bodyPr/>
          <a:lstStyle/>
          <a:p>
            <a:pPr>
              <a:defRPr/>
            </a:pPr>
            <a:fld id="{AA1EB30C-87D0-4F31-971D-EC3B6EC9F35B}" type="slidenum">
              <a:rPr lang="en-US" smtClean="0"/>
              <a:pPr>
                <a:defRPr/>
              </a:pPr>
              <a:t>‹N›</a:t>
            </a:fld>
            <a:endParaRPr lang="en-US" dirty="0"/>
          </a:p>
        </p:txBody>
      </p:sp>
    </p:spTree>
    <p:extLst>
      <p:ext uri="{BB962C8B-B14F-4D97-AF65-F5344CB8AC3E}">
        <p14:creationId xmlns:p14="http://schemas.microsoft.com/office/powerpoint/2010/main" val="194921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1/29/2024</a:t>
            </a:fld>
            <a:endParaRPr lang="en-US" dirty="0"/>
          </a:p>
        </p:txBody>
      </p:sp>
      <p:sp>
        <p:nvSpPr>
          <p:cNvPr id="6" name="Footer Placeholder 5"/>
          <p:cNvSpPr>
            <a:spLocks noGrp="1"/>
          </p:cNvSpPr>
          <p:nvPr>
            <p:ph type="ftr" sz="quarter" idx="11"/>
          </p:nvPr>
        </p:nvSpPr>
        <p:spPr/>
        <p:txBody>
          <a:body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7" name="Slide Number Placeholder 6"/>
          <p:cNvSpPr>
            <a:spLocks noGrp="1"/>
          </p:cNvSpPr>
          <p:nvPr>
            <p:ph type="sldNum" sz="quarter" idx="12"/>
          </p:nvPr>
        </p:nvSpPr>
        <p:spPr/>
        <p:txBody>
          <a:bodyPr/>
          <a:lstStyle/>
          <a:p>
            <a:pPr>
              <a:defRPr/>
            </a:pPr>
            <a:fld id="{D896B72E-A0CC-4A5D-BC05-25A4995231D4}" type="slidenum">
              <a:rPr lang="en-US" smtClean="0"/>
              <a:pPr>
                <a:defRPr/>
              </a:pPr>
              <a:t>‹N›</a:t>
            </a:fld>
            <a:endParaRPr lang="en-US" dirty="0"/>
          </a:p>
        </p:txBody>
      </p:sp>
    </p:spTree>
    <p:extLst>
      <p:ext uri="{BB962C8B-B14F-4D97-AF65-F5344CB8AC3E}">
        <p14:creationId xmlns:p14="http://schemas.microsoft.com/office/powerpoint/2010/main" val="395520698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1/29/2024</a:t>
            </a:fld>
            <a:endParaRPr lang="en-US" dirty="0"/>
          </a:p>
        </p:txBody>
      </p:sp>
      <p:sp>
        <p:nvSpPr>
          <p:cNvPr id="6" name="Footer Placeholder 5"/>
          <p:cNvSpPr>
            <a:spLocks noGrp="1"/>
          </p:cNvSpPr>
          <p:nvPr>
            <p:ph type="ftr" sz="quarter" idx="11"/>
          </p:nvPr>
        </p:nvSpPr>
        <p:spPr/>
        <p:txBody>
          <a:body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7" name="Slide Number Placeholder 6"/>
          <p:cNvSpPr>
            <a:spLocks noGrp="1"/>
          </p:cNvSpPr>
          <p:nvPr>
            <p:ph type="sldNum" sz="quarter" idx="12"/>
          </p:nvPr>
        </p:nvSpPr>
        <p:spPr/>
        <p:txBody>
          <a:bodyPr/>
          <a:lstStyle/>
          <a:p>
            <a:pPr>
              <a:defRPr/>
            </a:pPr>
            <a:fld id="{D896B72E-A0CC-4A5D-BC05-25A4995231D4}" type="slidenum">
              <a:rPr lang="en-US" smtClean="0"/>
              <a:pPr>
                <a:defRPr/>
              </a:pPr>
              <a:t>‹N›</a:t>
            </a:fld>
            <a:endParaRPr lang="en-US" dirty="0"/>
          </a:p>
        </p:txBody>
      </p:sp>
    </p:spTree>
    <p:extLst>
      <p:ext uri="{BB962C8B-B14F-4D97-AF65-F5344CB8AC3E}">
        <p14:creationId xmlns:p14="http://schemas.microsoft.com/office/powerpoint/2010/main" val="34512910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1/29/2024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 2010 Cengage Learning. All Rights Reserved. May not be scanned, copied or duplicated, or posted to a publicly accessible Web site, in whole or in part. </a:t>
            </a:r>
          </a:p>
          <a:p>
            <a:pPr>
              <a:defRPr/>
            </a:pP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D896B72E-A0CC-4A5D-BC05-25A4995231D4}" type="slidenum">
              <a:rPr lang="en-US" smtClean="0"/>
              <a:pPr>
                <a:defRPr/>
              </a:pPr>
              <a:t>‹N›</a:t>
            </a:fld>
            <a:endParaRPr lang="en-US" dirty="0"/>
          </a:p>
        </p:txBody>
      </p:sp>
    </p:spTree>
    <p:extLst>
      <p:ext uri="{BB962C8B-B14F-4D97-AF65-F5344CB8AC3E}">
        <p14:creationId xmlns:p14="http://schemas.microsoft.com/office/powerpoint/2010/main" val="350784371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56" r:id="rId17"/>
    <p:sldLayoutId id="2147483657" r:id="rId18"/>
    <p:sldLayoutId id="2147483680" r:id="rId19"/>
    <p:sldLayoutId id="2147483681" r:id="rId20"/>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stats.idre.ucla.edu/stata/module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1A79C2F-90CA-4963-904E-4FEF70F53319}"/>
              </a:ext>
            </a:extLst>
          </p:cNvPr>
          <p:cNvSpPr>
            <a:spLocks noGrp="1" noChangeArrowheads="1"/>
          </p:cNvSpPr>
          <p:nvPr>
            <p:ph type="title"/>
          </p:nvPr>
        </p:nvSpPr>
        <p:spPr>
          <a:xfrm>
            <a:off x="252413" y="2420888"/>
            <a:ext cx="7271915" cy="2160240"/>
          </a:xfrm>
        </p:spPr>
        <p:txBody>
          <a:bodyPr>
            <a:noAutofit/>
          </a:bodyPr>
          <a:lstStyle/>
          <a:p>
            <a:pPr>
              <a:spcBef>
                <a:spcPts val="2250"/>
              </a:spcBef>
              <a:spcAft>
                <a:spcPts val="1125"/>
              </a:spcAft>
            </a:pPr>
            <a:r>
              <a:rPr lang="en-AU" b="1" spc="145" dirty="0">
                <a:solidFill>
                  <a:srgbClr val="222222"/>
                </a:solidFill>
                <a:effectLst/>
                <a:latin typeface="Calibri" panose="020F0502020204030204" pitchFamily="34" charset="0"/>
                <a:ea typeface="Times New Roman" panose="02020603050405020304" pitchFamily="18" charset="0"/>
              </a:rPr>
              <a:t>Labour market, health and well-being: economic analysis using panel data</a:t>
            </a:r>
            <a:endParaRPr lang="en-AU" b="1" dirty="0">
              <a:effectLst/>
              <a:latin typeface="Times New Roman" panose="02020603050405020304" pitchFamily="18" charset="0"/>
              <a:ea typeface="Times New Roman" panose="02020603050405020304" pitchFamily="18" charset="0"/>
            </a:endParaRPr>
          </a:p>
        </p:txBody>
      </p:sp>
      <p:pic>
        <p:nvPicPr>
          <p:cNvPr id="4" name="Picture 2" descr="http://2.bp.blogspot.com/-Jmr1ClYdMBk/VhrIv2ENhJI/AAAAAAAAAAM/2xMGiNg2EyM/s1600/welcome.png">
            <a:extLst>
              <a:ext uri="{FF2B5EF4-FFF2-40B4-BE49-F238E27FC236}">
                <a16:creationId xmlns:a16="http://schemas.microsoft.com/office/drawing/2014/main" id="{0F441394-E4B6-4F98-8595-E5C8BEA2C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039" y="5182957"/>
            <a:ext cx="3458064" cy="16691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D722399-2D57-45AF-9DCA-A94505E1715F}"/>
              </a:ext>
            </a:extLst>
          </p:cNvPr>
          <p:cNvSpPr>
            <a:spLocks noChangeArrowheads="1"/>
          </p:cNvSpPr>
          <p:nvPr/>
        </p:nvSpPr>
        <p:spPr bwMode="auto">
          <a:xfrm>
            <a:off x="138755" y="383588"/>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AU" altLang="en-US" sz="4000" b="1" dirty="0">
                <a:solidFill>
                  <a:schemeClr val="tx2"/>
                </a:solidFill>
                <a:latin typeface="Calibri" panose="020F0502020204030204" pitchFamily="34" charset="0"/>
                <a:cs typeface="Calibri" panose="020F0502020204030204" pitchFamily="34" charset="0"/>
              </a:rPr>
              <a:t>Silvia Mendolia</a:t>
            </a:r>
            <a:endParaRPr lang="en-AU" altLang="en-US" sz="4000" dirty="0">
              <a:solidFill>
                <a:schemeClr val="tx2"/>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A114-F7AB-4889-B92E-DE326B609849}"/>
              </a:ext>
            </a:extLst>
          </p:cNvPr>
          <p:cNvSpPr>
            <a:spLocks noGrp="1"/>
          </p:cNvSpPr>
          <p:nvPr>
            <p:ph type="title"/>
          </p:nvPr>
        </p:nvSpPr>
        <p:spPr>
          <a:xfrm>
            <a:off x="609601" y="311021"/>
            <a:ext cx="6347713" cy="1320800"/>
          </a:xfrm>
        </p:spPr>
        <p:txBody>
          <a:bodyPr/>
          <a:lstStyle/>
          <a:p>
            <a:r>
              <a:rPr lang="en-US" sz="3600" b="1" dirty="0">
                <a:solidFill>
                  <a:schemeClr val="tx2"/>
                </a:solidFill>
                <a:latin typeface="Calibri" panose="020F0502020204030204" pitchFamily="34" charset="0"/>
                <a:ea typeface="+mn-ea"/>
                <a:cs typeface="Calibri" panose="020F0502020204030204" pitchFamily="34" charset="0"/>
              </a:rPr>
              <a:t>Assessments for this class</a:t>
            </a:r>
            <a:endParaRPr lang="en-AU" dirty="0"/>
          </a:p>
        </p:txBody>
      </p:sp>
      <p:sp>
        <p:nvSpPr>
          <p:cNvPr id="3" name="Content Placeholder 2">
            <a:extLst>
              <a:ext uri="{FF2B5EF4-FFF2-40B4-BE49-F238E27FC236}">
                <a16:creationId xmlns:a16="http://schemas.microsoft.com/office/drawing/2014/main" id="{BBC078B8-CB2C-49D0-AEE0-94531B1A61B2}"/>
              </a:ext>
            </a:extLst>
          </p:cNvPr>
          <p:cNvSpPr>
            <a:spLocks noGrp="1"/>
          </p:cNvSpPr>
          <p:nvPr>
            <p:ph idx="1"/>
          </p:nvPr>
        </p:nvSpPr>
        <p:spPr>
          <a:xfrm>
            <a:off x="208482" y="1180702"/>
            <a:ext cx="7806815" cy="5366277"/>
          </a:xfrm>
        </p:spPr>
        <p:txBody>
          <a:bodyPr>
            <a:normAutofit/>
          </a:bodyPr>
          <a:lstStyle/>
          <a:p>
            <a:pPr>
              <a:buFont typeface="Arial" panose="020B0604020202020204" pitchFamily="34" charset="0"/>
              <a:buChar char="•"/>
            </a:pPr>
            <a:r>
              <a:rPr lang="en-AU" sz="2800" dirty="0"/>
              <a:t>You will write a mini-research paper based on your research project (around 3,000 words)</a:t>
            </a:r>
          </a:p>
          <a:p>
            <a:pPr>
              <a:buFont typeface="Arial" panose="020B0604020202020204" pitchFamily="34" charset="0"/>
              <a:buChar char="•"/>
            </a:pPr>
            <a:endParaRPr lang="en-AU" sz="2800" dirty="0"/>
          </a:p>
          <a:p>
            <a:pPr>
              <a:buFont typeface="Arial" panose="020B0604020202020204" pitchFamily="34" charset="0"/>
              <a:buChar char="•"/>
            </a:pPr>
            <a:r>
              <a:rPr lang="en-AU" sz="2800" dirty="0"/>
              <a:t>You will hand this in at your preferred “</a:t>
            </a:r>
            <a:r>
              <a:rPr lang="en-AU" sz="2800" dirty="0" err="1"/>
              <a:t>appello</a:t>
            </a:r>
            <a:r>
              <a:rPr lang="en-AU" sz="2800" dirty="0"/>
              <a:t>”</a:t>
            </a:r>
          </a:p>
          <a:p>
            <a:pPr>
              <a:buFont typeface="Arial" panose="020B0604020202020204" pitchFamily="34" charset="0"/>
              <a:buChar char="•"/>
            </a:pPr>
            <a:endParaRPr lang="en-AU" sz="2800" dirty="0"/>
          </a:p>
          <a:p>
            <a:pPr>
              <a:buFont typeface="Arial" panose="020B0604020202020204" pitchFamily="34" charset="0"/>
              <a:buChar char="•"/>
            </a:pPr>
            <a:r>
              <a:rPr lang="en-AU" sz="2800" dirty="0"/>
              <a:t>As always, there will be several “exam” dates for you to choose when to hand in your paper (May, June, July)</a:t>
            </a:r>
          </a:p>
        </p:txBody>
      </p:sp>
      <p:sp>
        <p:nvSpPr>
          <p:cNvPr id="5" name="Slide Number Placeholder 4">
            <a:extLst>
              <a:ext uri="{FF2B5EF4-FFF2-40B4-BE49-F238E27FC236}">
                <a16:creationId xmlns:a16="http://schemas.microsoft.com/office/drawing/2014/main" id="{F6CFA1E0-F180-4D47-A33B-79F58F7671DA}"/>
              </a:ext>
            </a:extLst>
          </p:cNvPr>
          <p:cNvSpPr>
            <a:spLocks noGrp="1"/>
          </p:cNvSpPr>
          <p:nvPr>
            <p:ph type="sldNum" sz="quarter" idx="12"/>
          </p:nvPr>
        </p:nvSpPr>
        <p:spPr/>
        <p:txBody>
          <a:bodyPr/>
          <a:lstStyle/>
          <a:p>
            <a:pPr>
              <a:defRPr/>
            </a:pPr>
            <a:fld id="{D896B72E-A0CC-4A5D-BC05-25A4995231D4}" type="slidenum">
              <a:rPr lang="en-US" smtClean="0"/>
              <a:pPr>
                <a:defRPr/>
              </a:pPr>
              <a:t>10</a:t>
            </a:fld>
            <a:endParaRPr lang="en-US" dirty="0"/>
          </a:p>
        </p:txBody>
      </p:sp>
    </p:spTree>
    <p:extLst>
      <p:ext uri="{BB962C8B-B14F-4D97-AF65-F5344CB8AC3E}">
        <p14:creationId xmlns:p14="http://schemas.microsoft.com/office/powerpoint/2010/main" val="341561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A114-F7AB-4889-B92E-DE326B609849}"/>
              </a:ext>
            </a:extLst>
          </p:cNvPr>
          <p:cNvSpPr>
            <a:spLocks noGrp="1"/>
          </p:cNvSpPr>
          <p:nvPr>
            <p:ph type="title"/>
          </p:nvPr>
        </p:nvSpPr>
        <p:spPr>
          <a:xfrm>
            <a:off x="609601" y="245706"/>
            <a:ext cx="6347713" cy="1320800"/>
          </a:xfrm>
        </p:spPr>
        <p:txBody>
          <a:bodyPr/>
          <a:lstStyle/>
          <a:p>
            <a:r>
              <a:rPr lang="en-US" sz="3600" b="1" dirty="0">
                <a:solidFill>
                  <a:schemeClr val="tx2"/>
                </a:solidFill>
                <a:latin typeface="Calibri" panose="020F0502020204030204" pitchFamily="34" charset="0"/>
                <a:ea typeface="+mn-ea"/>
                <a:cs typeface="Calibri" panose="020F0502020204030204" pitchFamily="34" charset="0"/>
              </a:rPr>
              <a:t>Presentations</a:t>
            </a:r>
            <a:endParaRPr lang="en-AU" dirty="0"/>
          </a:p>
        </p:txBody>
      </p:sp>
      <p:sp>
        <p:nvSpPr>
          <p:cNvPr id="3" name="Content Placeholder 2">
            <a:extLst>
              <a:ext uri="{FF2B5EF4-FFF2-40B4-BE49-F238E27FC236}">
                <a16:creationId xmlns:a16="http://schemas.microsoft.com/office/drawing/2014/main" id="{BBC078B8-CB2C-49D0-AEE0-94531B1A61B2}"/>
              </a:ext>
            </a:extLst>
          </p:cNvPr>
          <p:cNvSpPr>
            <a:spLocks noGrp="1"/>
          </p:cNvSpPr>
          <p:nvPr>
            <p:ph idx="1"/>
          </p:nvPr>
        </p:nvSpPr>
        <p:spPr>
          <a:xfrm>
            <a:off x="292457" y="1152711"/>
            <a:ext cx="7806815" cy="5565330"/>
          </a:xfrm>
        </p:spPr>
        <p:txBody>
          <a:bodyPr>
            <a:normAutofit/>
          </a:bodyPr>
          <a:lstStyle/>
          <a:p>
            <a:pPr>
              <a:buFont typeface="Arial" panose="020B0604020202020204" pitchFamily="34" charset="0"/>
              <a:buChar char="•"/>
            </a:pPr>
            <a:r>
              <a:rPr lang="en-AU" sz="2800" dirty="0"/>
              <a:t>Presentations will be an opportunity for us as a class to show ideas, and discuss research topics in a friendly and relaxed environment</a:t>
            </a:r>
          </a:p>
          <a:p>
            <a:pPr>
              <a:buFont typeface="Arial" panose="020B0604020202020204" pitchFamily="34" charset="0"/>
              <a:buChar char="•"/>
            </a:pPr>
            <a:endParaRPr lang="en-AU" sz="2800" dirty="0"/>
          </a:p>
          <a:p>
            <a:pPr>
              <a:buFont typeface="Arial" panose="020B0604020202020204" pitchFamily="34" charset="0"/>
              <a:buChar char="•"/>
            </a:pPr>
            <a:r>
              <a:rPr lang="en-AU" sz="2800" dirty="0"/>
              <a:t>Try to make your presentation engaging and fun to watch!</a:t>
            </a:r>
          </a:p>
          <a:p>
            <a:pPr>
              <a:buFont typeface="Arial" panose="020B0604020202020204" pitchFamily="34" charset="0"/>
              <a:buChar char="•"/>
            </a:pPr>
            <a:endParaRPr lang="en-AU" sz="2800" dirty="0"/>
          </a:p>
          <a:p>
            <a:pPr>
              <a:buFont typeface="Arial" panose="020B0604020202020204" pitchFamily="34" charset="0"/>
              <a:buChar char="•"/>
            </a:pPr>
            <a:r>
              <a:rPr lang="en-AU" sz="2800" dirty="0"/>
              <a:t>Practice your presentations in front of friends and in your group</a:t>
            </a:r>
          </a:p>
          <a:p>
            <a:pPr>
              <a:buFont typeface="Arial" panose="020B0604020202020204" pitchFamily="34" charset="0"/>
              <a:buChar char="•"/>
            </a:pPr>
            <a:endParaRPr lang="en-AU" sz="2800" dirty="0"/>
          </a:p>
          <a:p>
            <a:pPr>
              <a:buFont typeface="Arial" panose="020B0604020202020204" pitchFamily="34" charset="0"/>
              <a:buChar char="•"/>
            </a:pPr>
            <a:r>
              <a:rPr lang="en-AU" sz="2800" dirty="0"/>
              <a:t>Engage your audience with games, questions, etc!</a:t>
            </a:r>
            <a:endParaRPr lang="en-AU" dirty="0"/>
          </a:p>
          <a:p>
            <a:pPr lvl="1">
              <a:buFont typeface="Arial" panose="020B0604020202020204" pitchFamily="34" charset="0"/>
              <a:buChar char="•"/>
            </a:pPr>
            <a:endParaRPr lang="en-AU" dirty="0"/>
          </a:p>
        </p:txBody>
      </p:sp>
      <p:sp>
        <p:nvSpPr>
          <p:cNvPr id="5" name="Slide Number Placeholder 4">
            <a:extLst>
              <a:ext uri="{FF2B5EF4-FFF2-40B4-BE49-F238E27FC236}">
                <a16:creationId xmlns:a16="http://schemas.microsoft.com/office/drawing/2014/main" id="{F6CFA1E0-F180-4D47-A33B-79F58F7671DA}"/>
              </a:ext>
            </a:extLst>
          </p:cNvPr>
          <p:cNvSpPr>
            <a:spLocks noGrp="1"/>
          </p:cNvSpPr>
          <p:nvPr>
            <p:ph type="sldNum" sz="quarter" idx="12"/>
          </p:nvPr>
        </p:nvSpPr>
        <p:spPr/>
        <p:txBody>
          <a:bodyPr/>
          <a:lstStyle/>
          <a:p>
            <a:pPr>
              <a:defRPr/>
            </a:pPr>
            <a:fld id="{D896B72E-A0CC-4A5D-BC05-25A4995231D4}" type="slidenum">
              <a:rPr lang="en-US" smtClean="0"/>
              <a:pPr>
                <a:defRPr/>
              </a:pPr>
              <a:t>11</a:t>
            </a:fld>
            <a:endParaRPr lang="en-US" dirty="0"/>
          </a:p>
        </p:txBody>
      </p:sp>
    </p:spTree>
    <p:extLst>
      <p:ext uri="{BB962C8B-B14F-4D97-AF65-F5344CB8AC3E}">
        <p14:creationId xmlns:p14="http://schemas.microsoft.com/office/powerpoint/2010/main" val="272295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A114-F7AB-4889-B92E-DE326B609849}"/>
              </a:ext>
            </a:extLst>
          </p:cNvPr>
          <p:cNvSpPr>
            <a:spLocks noGrp="1"/>
          </p:cNvSpPr>
          <p:nvPr>
            <p:ph type="title"/>
          </p:nvPr>
        </p:nvSpPr>
        <p:spPr>
          <a:xfrm>
            <a:off x="609601" y="311021"/>
            <a:ext cx="6347713" cy="1320800"/>
          </a:xfrm>
        </p:spPr>
        <p:txBody>
          <a:bodyPr/>
          <a:lstStyle/>
          <a:p>
            <a:r>
              <a:rPr lang="en-US" sz="3600" b="1" dirty="0">
                <a:solidFill>
                  <a:schemeClr val="tx2"/>
                </a:solidFill>
                <a:latin typeface="Calibri" panose="020F0502020204030204" pitchFamily="34" charset="0"/>
                <a:ea typeface="+mn-ea"/>
                <a:cs typeface="Calibri" panose="020F0502020204030204" pitchFamily="34" charset="0"/>
              </a:rPr>
              <a:t>Attendance for this class</a:t>
            </a:r>
            <a:endParaRPr lang="en-AU" dirty="0"/>
          </a:p>
        </p:txBody>
      </p:sp>
      <p:sp>
        <p:nvSpPr>
          <p:cNvPr id="3" name="Content Placeholder 2">
            <a:extLst>
              <a:ext uri="{FF2B5EF4-FFF2-40B4-BE49-F238E27FC236}">
                <a16:creationId xmlns:a16="http://schemas.microsoft.com/office/drawing/2014/main" id="{BBC078B8-CB2C-49D0-AEE0-94531B1A61B2}"/>
              </a:ext>
            </a:extLst>
          </p:cNvPr>
          <p:cNvSpPr>
            <a:spLocks noGrp="1"/>
          </p:cNvSpPr>
          <p:nvPr>
            <p:ph idx="1"/>
          </p:nvPr>
        </p:nvSpPr>
        <p:spPr>
          <a:xfrm>
            <a:off x="208482" y="1180702"/>
            <a:ext cx="7806815" cy="5366277"/>
          </a:xfrm>
        </p:spPr>
        <p:txBody>
          <a:bodyPr>
            <a:normAutofit/>
          </a:bodyPr>
          <a:lstStyle/>
          <a:p>
            <a:pPr>
              <a:buFont typeface="Arial" panose="020B0604020202020204" pitchFamily="34" charset="0"/>
              <a:buChar char="•"/>
            </a:pPr>
            <a:endParaRPr lang="en-AU" sz="2800" dirty="0"/>
          </a:p>
          <a:p>
            <a:pPr>
              <a:buFont typeface="Arial" panose="020B0604020202020204" pitchFamily="34" charset="0"/>
              <a:buChar char="•"/>
            </a:pPr>
            <a:r>
              <a:rPr lang="en-AU" sz="2800" dirty="0"/>
              <a:t>Attendance (in person or online) is highly recommended, given the nature of the class</a:t>
            </a:r>
          </a:p>
          <a:p>
            <a:pPr>
              <a:buFont typeface="Arial" panose="020B0604020202020204" pitchFamily="34" charset="0"/>
              <a:buChar char="•"/>
            </a:pPr>
            <a:endParaRPr lang="en-AU" sz="2800" dirty="0"/>
          </a:p>
          <a:p>
            <a:pPr>
              <a:buFont typeface="Arial" panose="020B0604020202020204" pitchFamily="34" charset="0"/>
              <a:buChar char="•"/>
            </a:pPr>
            <a:r>
              <a:rPr lang="en-AU" sz="2800" dirty="0"/>
              <a:t>Students who cannot attend the class will sit a 2-hours written exam based on readings and lecture notes</a:t>
            </a:r>
          </a:p>
          <a:p>
            <a:pPr>
              <a:buFont typeface="Arial" panose="020B0604020202020204" pitchFamily="34" charset="0"/>
              <a:buChar char="•"/>
            </a:pPr>
            <a:endParaRPr lang="en-AU" sz="2800" dirty="0"/>
          </a:p>
          <a:p>
            <a:pPr>
              <a:buFont typeface="Arial" panose="020B0604020202020204" pitchFamily="34" charset="0"/>
              <a:buChar char="•"/>
            </a:pPr>
            <a:endParaRPr lang="en-AU" sz="2800" dirty="0"/>
          </a:p>
        </p:txBody>
      </p:sp>
      <p:sp>
        <p:nvSpPr>
          <p:cNvPr id="5" name="Slide Number Placeholder 4">
            <a:extLst>
              <a:ext uri="{FF2B5EF4-FFF2-40B4-BE49-F238E27FC236}">
                <a16:creationId xmlns:a16="http://schemas.microsoft.com/office/drawing/2014/main" id="{F6CFA1E0-F180-4D47-A33B-79F58F7671DA}"/>
              </a:ext>
            </a:extLst>
          </p:cNvPr>
          <p:cNvSpPr>
            <a:spLocks noGrp="1"/>
          </p:cNvSpPr>
          <p:nvPr>
            <p:ph type="sldNum" sz="quarter" idx="12"/>
          </p:nvPr>
        </p:nvSpPr>
        <p:spPr/>
        <p:txBody>
          <a:bodyPr/>
          <a:lstStyle/>
          <a:p>
            <a:pPr>
              <a:defRPr/>
            </a:pPr>
            <a:fld id="{D896B72E-A0CC-4A5D-BC05-25A4995231D4}" type="slidenum">
              <a:rPr lang="en-US" smtClean="0"/>
              <a:pPr>
                <a:defRPr/>
              </a:pPr>
              <a:t>12</a:t>
            </a:fld>
            <a:endParaRPr lang="en-US" dirty="0"/>
          </a:p>
        </p:txBody>
      </p:sp>
    </p:spTree>
    <p:extLst>
      <p:ext uri="{BB962C8B-B14F-4D97-AF65-F5344CB8AC3E}">
        <p14:creationId xmlns:p14="http://schemas.microsoft.com/office/powerpoint/2010/main" val="47000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A114-F7AB-4889-B92E-DE326B609849}"/>
              </a:ext>
            </a:extLst>
          </p:cNvPr>
          <p:cNvSpPr>
            <a:spLocks noGrp="1"/>
          </p:cNvSpPr>
          <p:nvPr>
            <p:ph type="title"/>
          </p:nvPr>
        </p:nvSpPr>
        <p:spPr/>
        <p:txBody>
          <a:bodyPr/>
          <a:lstStyle/>
          <a:p>
            <a:r>
              <a:rPr lang="en-US" sz="3600" b="1" dirty="0">
                <a:solidFill>
                  <a:schemeClr val="tx2"/>
                </a:solidFill>
                <a:latin typeface="Calibri" panose="020F0502020204030204" pitchFamily="34" charset="0"/>
                <a:ea typeface="+mn-ea"/>
                <a:cs typeface="Calibri" panose="020F0502020204030204" pitchFamily="34" charset="0"/>
              </a:rPr>
              <a:t>Lecture Structure</a:t>
            </a:r>
            <a:endParaRPr lang="en-AU" dirty="0"/>
          </a:p>
        </p:txBody>
      </p:sp>
      <p:sp>
        <p:nvSpPr>
          <p:cNvPr id="3" name="Content Placeholder 2">
            <a:extLst>
              <a:ext uri="{FF2B5EF4-FFF2-40B4-BE49-F238E27FC236}">
                <a16:creationId xmlns:a16="http://schemas.microsoft.com/office/drawing/2014/main" id="{BBC078B8-CB2C-49D0-AEE0-94531B1A61B2}"/>
              </a:ext>
            </a:extLst>
          </p:cNvPr>
          <p:cNvSpPr>
            <a:spLocks noGrp="1"/>
          </p:cNvSpPr>
          <p:nvPr>
            <p:ph idx="1"/>
          </p:nvPr>
        </p:nvSpPr>
        <p:spPr>
          <a:xfrm>
            <a:off x="245804" y="1488613"/>
            <a:ext cx="7806815" cy="4759787"/>
          </a:xfrm>
        </p:spPr>
        <p:txBody>
          <a:bodyPr>
            <a:normAutofit/>
          </a:bodyPr>
          <a:lstStyle/>
          <a:p>
            <a:pPr>
              <a:buFont typeface="Arial" panose="020B0604020202020204" pitchFamily="34" charset="0"/>
              <a:buChar char="•"/>
            </a:pPr>
            <a:r>
              <a:rPr lang="en-AU" sz="2800" dirty="0"/>
              <a:t>Each week we will discuss some theoretical and applied topic related to panel data analysis and its applications in applied microeconomics</a:t>
            </a:r>
          </a:p>
          <a:p>
            <a:pPr>
              <a:buFont typeface="Arial" panose="020B0604020202020204" pitchFamily="34" charset="0"/>
              <a:buChar char="•"/>
            </a:pPr>
            <a:r>
              <a:rPr lang="en-AU" sz="2800" dirty="0"/>
              <a:t>In the first part of the lecture, I will present the topics and examples and will give you some applied questions/example to solve</a:t>
            </a:r>
          </a:p>
          <a:p>
            <a:pPr>
              <a:buFont typeface="Arial" panose="020B0604020202020204" pitchFamily="34" charset="0"/>
              <a:buChar char="•"/>
            </a:pPr>
            <a:r>
              <a:rPr lang="en-AU" sz="2800" dirty="0"/>
              <a:t>In the second part of the class, you will be working on the computers preparing your assignments (presentations and research project) with my support</a:t>
            </a:r>
          </a:p>
        </p:txBody>
      </p:sp>
      <p:sp>
        <p:nvSpPr>
          <p:cNvPr id="5" name="Slide Number Placeholder 4">
            <a:extLst>
              <a:ext uri="{FF2B5EF4-FFF2-40B4-BE49-F238E27FC236}">
                <a16:creationId xmlns:a16="http://schemas.microsoft.com/office/drawing/2014/main" id="{F6CFA1E0-F180-4D47-A33B-79F58F7671DA}"/>
              </a:ext>
            </a:extLst>
          </p:cNvPr>
          <p:cNvSpPr>
            <a:spLocks noGrp="1"/>
          </p:cNvSpPr>
          <p:nvPr>
            <p:ph type="sldNum" sz="quarter" idx="12"/>
          </p:nvPr>
        </p:nvSpPr>
        <p:spPr/>
        <p:txBody>
          <a:bodyPr/>
          <a:lstStyle/>
          <a:p>
            <a:pPr>
              <a:defRPr/>
            </a:pPr>
            <a:fld id="{D896B72E-A0CC-4A5D-BC05-25A4995231D4}" type="slidenum">
              <a:rPr lang="en-US" smtClean="0"/>
              <a:pPr>
                <a:defRPr/>
              </a:pPr>
              <a:t>13</a:t>
            </a:fld>
            <a:endParaRPr lang="en-US" dirty="0"/>
          </a:p>
        </p:txBody>
      </p:sp>
    </p:spTree>
    <p:extLst>
      <p:ext uri="{BB962C8B-B14F-4D97-AF65-F5344CB8AC3E}">
        <p14:creationId xmlns:p14="http://schemas.microsoft.com/office/powerpoint/2010/main" val="24410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186813"/>
            <a:ext cx="6347713" cy="1320800"/>
          </a:xfrm>
        </p:spPr>
        <p:txBody>
          <a:bodyPr>
            <a:normAutofit/>
          </a:bodyPr>
          <a:lstStyle/>
          <a:p>
            <a:pPr eaLnBrk="1" hangingPunct="1"/>
            <a:r>
              <a:rPr lang="en-US" sz="4000" b="1" dirty="0">
                <a:solidFill>
                  <a:schemeClr val="tx2"/>
                </a:solidFill>
                <a:latin typeface="Calibri" panose="020F0502020204030204" pitchFamily="34" charset="0"/>
                <a:ea typeface="+mn-ea"/>
                <a:cs typeface="Calibri" panose="020F0502020204030204" pitchFamily="34" charset="0"/>
              </a:rPr>
              <a:t>Our schedule</a:t>
            </a:r>
          </a:p>
        </p:txBody>
      </p:sp>
      <p:sp>
        <p:nvSpPr>
          <p:cNvPr id="12292"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4370E0-2A47-4939-9DD5-6E7B0C265559}" type="slidenum">
              <a:rPr lang="en-US"/>
              <a:pPr fontAlgn="base">
                <a:spcBef>
                  <a:spcPct val="0"/>
                </a:spcBef>
                <a:spcAft>
                  <a:spcPct val="0"/>
                </a:spcAft>
                <a:defRPr/>
              </a:pPr>
              <a:t>14</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46254762"/>
              </p:ext>
            </p:extLst>
          </p:nvPr>
        </p:nvGraphicFramePr>
        <p:xfrm>
          <a:off x="457200" y="1415845"/>
          <a:ext cx="7678994" cy="3233587"/>
        </p:xfrm>
        <a:graphic>
          <a:graphicData uri="http://schemas.openxmlformats.org/drawingml/2006/table">
            <a:tbl>
              <a:tblPr firstRow="1" bandRow="1">
                <a:tableStyleId>{BC89EF96-8CEA-46FF-86C4-4CE0E7609802}</a:tableStyleId>
              </a:tblPr>
              <a:tblGrid>
                <a:gridCol w="6274539">
                  <a:extLst>
                    <a:ext uri="{9D8B030D-6E8A-4147-A177-3AD203B41FA5}">
                      <a16:colId xmlns:a16="http://schemas.microsoft.com/office/drawing/2014/main" val="20000"/>
                    </a:ext>
                  </a:extLst>
                </a:gridCol>
                <a:gridCol w="1404455">
                  <a:extLst>
                    <a:ext uri="{9D8B030D-6E8A-4147-A177-3AD203B41FA5}">
                      <a16:colId xmlns:a16="http://schemas.microsoft.com/office/drawing/2014/main" val="20001"/>
                    </a:ext>
                  </a:extLst>
                </a:gridCol>
              </a:tblGrid>
              <a:tr h="416183">
                <a:tc>
                  <a:txBody>
                    <a:bodyPr/>
                    <a:lstStyle/>
                    <a:p>
                      <a:r>
                        <a:rPr lang="en-AU" dirty="0">
                          <a:latin typeface="Calibri" panose="020F0502020204030204" pitchFamily="34" charset="0"/>
                          <a:cs typeface="Calibri" panose="020F0502020204030204" pitchFamily="34" charset="0"/>
                        </a:rPr>
                        <a:t>Topics</a:t>
                      </a:r>
                    </a:p>
                  </a:txBody>
                  <a:tcPr/>
                </a:tc>
                <a:tc>
                  <a:txBody>
                    <a:bodyPr/>
                    <a:lstStyle/>
                    <a:p>
                      <a:r>
                        <a:rPr lang="en-AU" dirty="0">
                          <a:latin typeface="Calibri" panose="020F0502020204030204" pitchFamily="34" charset="0"/>
                          <a:cs typeface="Calibri" panose="020F0502020204030204" pitchFamily="34" charset="0"/>
                        </a:rPr>
                        <a:t>Week</a:t>
                      </a:r>
                    </a:p>
                  </a:txBody>
                  <a:tcPr/>
                </a:tc>
                <a:extLst>
                  <a:ext uri="{0D108BD9-81ED-4DB2-BD59-A6C34878D82A}">
                    <a16:rowId xmlns:a16="http://schemas.microsoft.com/office/drawing/2014/main" val="10000"/>
                  </a:ext>
                </a:extLst>
              </a:tr>
              <a:tr h="416183">
                <a:tc>
                  <a:txBody>
                    <a:bodyPr/>
                    <a:lstStyle/>
                    <a:p>
                      <a:pPr>
                        <a:spcAft>
                          <a:spcPts val="0"/>
                        </a:spcAft>
                      </a:pPr>
                      <a:r>
                        <a:rPr lang="en-AU" sz="1800" dirty="0">
                          <a:effectLst/>
                          <a:latin typeface="Calibri" panose="020F0502020204030204" pitchFamily="34" charset="0"/>
                          <a:ea typeface="Times New Roman"/>
                          <a:cs typeface="Calibri" panose="020F0502020204030204" pitchFamily="34" charset="0"/>
                        </a:rPr>
                        <a:t>Introduction. Presentation of this lab. </a:t>
                      </a:r>
                    </a:p>
                    <a:p>
                      <a:pPr>
                        <a:spcAft>
                          <a:spcPts val="0"/>
                        </a:spcAft>
                      </a:pPr>
                      <a:r>
                        <a:rPr lang="en-AU" sz="1800" dirty="0">
                          <a:effectLst/>
                          <a:latin typeface="Calibri" panose="020F0502020204030204" pitchFamily="34" charset="0"/>
                          <a:ea typeface="Times New Roman"/>
                          <a:cs typeface="Calibri" panose="020F0502020204030204" pitchFamily="34" charset="0"/>
                        </a:rPr>
                        <a:t>What is Stata and how to use its basic functions</a:t>
                      </a:r>
                    </a:p>
                  </a:txBody>
                  <a:tcPr marL="28575" marR="28575" marT="28575" marB="28575" anchor="ctr"/>
                </a:tc>
                <a:tc>
                  <a:txBody>
                    <a:bodyPr/>
                    <a:lstStyle/>
                    <a:p>
                      <a:r>
                        <a:rPr lang="en-AU" sz="1800" dirty="0">
                          <a:latin typeface="Calibri" panose="020F0502020204030204" pitchFamily="34" charset="0"/>
                          <a:cs typeface="Calibri" panose="020F0502020204030204" pitchFamily="34" charset="0"/>
                        </a:rPr>
                        <a:t>1 – 14/2</a:t>
                      </a:r>
                    </a:p>
                  </a:txBody>
                  <a:tcPr/>
                </a:tc>
                <a:extLst>
                  <a:ext uri="{0D108BD9-81ED-4DB2-BD59-A6C34878D82A}">
                    <a16:rowId xmlns:a16="http://schemas.microsoft.com/office/drawing/2014/main" val="10001"/>
                  </a:ext>
                </a:extLst>
              </a:tr>
              <a:tr h="416183">
                <a:tc>
                  <a:txBody>
                    <a:bodyPr/>
                    <a:lstStyle/>
                    <a:p>
                      <a:pPr>
                        <a:spcAft>
                          <a:spcPts val="0"/>
                        </a:spcAft>
                      </a:pPr>
                      <a:r>
                        <a:rPr lang="en-AU" sz="1800" dirty="0">
                          <a:effectLst/>
                          <a:latin typeface="Calibri" panose="020F0502020204030204" pitchFamily="34" charset="0"/>
                          <a:ea typeface="Times New Roman"/>
                          <a:cs typeface="Calibri" panose="020F0502020204030204" pitchFamily="34" charset="0"/>
                        </a:rPr>
                        <a:t>Describing your data using Stata</a:t>
                      </a:r>
                    </a:p>
                  </a:txBody>
                  <a:tcPr marL="28575" marR="28575" marT="28575" marB="28575" anchor="ctr"/>
                </a:tc>
                <a:tc>
                  <a:txBody>
                    <a:bodyPr/>
                    <a:lstStyle/>
                    <a:p>
                      <a:r>
                        <a:rPr lang="en-AU" sz="1800" dirty="0">
                          <a:latin typeface="Calibri" panose="020F0502020204030204" pitchFamily="34" charset="0"/>
                          <a:cs typeface="Calibri" panose="020F0502020204030204" pitchFamily="34" charset="0"/>
                        </a:rPr>
                        <a:t>2 – 21/2</a:t>
                      </a:r>
                    </a:p>
                  </a:txBody>
                  <a:tcPr/>
                </a:tc>
                <a:extLst>
                  <a:ext uri="{0D108BD9-81ED-4DB2-BD59-A6C34878D82A}">
                    <a16:rowId xmlns:a16="http://schemas.microsoft.com/office/drawing/2014/main" val="10002"/>
                  </a:ext>
                </a:extLst>
              </a:tr>
              <a:tr h="5796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Times New Roman"/>
                          <a:cs typeface="Calibri" panose="020F0502020204030204" pitchFamily="34" charset="0"/>
                        </a:rPr>
                        <a:t>Cross Section and Panel Data</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Times New Roman"/>
                          <a:cs typeface="Calibri" panose="020F0502020204030204" pitchFamily="34" charset="0"/>
                        </a:rPr>
                        <a:t>The structure of Panel Data</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Times New Roman"/>
                          <a:cs typeface="Calibri" panose="020F0502020204030204" pitchFamily="34" charset="0"/>
                        </a:rPr>
                        <a:t>How to use Stata to construct a longitudinal data set</a:t>
                      </a:r>
                    </a:p>
                  </a:txBody>
                  <a:tcPr marL="28575" marR="28575" marT="28575" marB="28575" anchor="ctr"/>
                </a:tc>
                <a:tc>
                  <a:txBody>
                    <a:bodyPr/>
                    <a:lstStyle/>
                    <a:p>
                      <a:r>
                        <a:rPr lang="en-AU" sz="1800" dirty="0">
                          <a:latin typeface="Calibri" panose="020F0502020204030204" pitchFamily="34" charset="0"/>
                          <a:cs typeface="Calibri" panose="020F0502020204030204" pitchFamily="34" charset="0"/>
                        </a:rPr>
                        <a:t>3 – 28/2</a:t>
                      </a:r>
                    </a:p>
                  </a:txBody>
                  <a:tcPr/>
                </a:tc>
                <a:extLst>
                  <a:ext uri="{0D108BD9-81ED-4DB2-BD59-A6C34878D82A}">
                    <a16:rowId xmlns:a16="http://schemas.microsoft.com/office/drawing/2014/main" val="2600521367"/>
                  </a:ext>
                </a:extLst>
              </a:tr>
              <a:tr h="915321">
                <a:tc>
                  <a:txBody>
                    <a:bodyPr/>
                    <a:lstStyle/>
                    <a:p>
                      <a:pPr>
                        <a:spcAft>
                          <a:spcPts val="0"/>
                        </a:spcAft>
                      </a:pPr>
                      <a:r>
                        <a:rPr lang="en-AU" sz="1800" dirty="0">
                          <a:effectLst/>
                          <a:latin typeface="Calibri" panose="020F0502020204030204" pitchFamily="34" charset="0"/>
                          <a:ea typeface="Times New Roman"/>
                          <a:cs typeface="Calibri" panose="020F0502020204030204" pitchFamily="34" charset="0"/>
                        </a:rPr>
                        <a:t>Linear Panel Regression</a:t>
                      </a:r>
                    </a:p>
                    <a:p>
                      <a:pPr>
                        <a:spcAft>
                          <a:spcPts val="0"/>
                        </a:spcAft>
                      </a:pPr>
                      <a:r>
                        <a:rPr lang="en-AU" sz="1800" dirty="0">
                          <a:effectLst/>
                          <a:latin typeface="Calibri" panose="020F0502020204030204" pitchFamily="34" charset="0"/>
                          <a:ea typeface="Times New Roman"/>
                          <a:cs typeface="Calibri" panose="020F0502020204030204" pitchFamily="34" charset="0"/>
                        </a:rPr>
                        <a:t>Problems with Pooled OLS and possible solutions with panel data</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Times New Roman"/>
                          <a:cs typeface="Calibri" panose="020F0502020204030204" pitchFamily="34" charset="0"/>
                        </a:rPr>
                        <a:t>Fixed effects model</a:t>
                      </a:r>
                    </a:p>
                  </a:txBody>
                  <a:tcPr marL="28575" marR="28575" marT="28575" marB="28575" anchor="ctr"/>
                </a:tc>
                <a:tc>
                  <a:txBody>
                    <a:bodyPr/>
                    <a:lstStyle/>
                    <a:p>
                      <a:r>
                        <a:rPr lang="en-AU" sz="1800" dirty="0">
                          <a:latin typeface="Calibri" panose="020F0502020204030204" pitchFamily="34" charset="0"/>
                          <a:cs typeface="Calibri" panose="020F0502020204030204" pitchFamily="34" charset="0"/>
                        </a:rPr>
                        <a:t>4 – 6/3</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2648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186813"/>
            <a:ext cx="6347713" cy="1320800"/>
          </a:xfrm>
        </p:spPr>
        <p:txBody>
          <a:bodyPr>
            <a:normAutofit/>
          </a:bodyPr>
          <a:lstStyle/>
          <a:p>
            <a:pPr eaLnBrk="1" hangingPunct="1"/>
            <a:r>
              <a:rPr lang="en-US" sz="4000" b="1" dirty="0">
                <a:solidFill>
                  <a:schemeClr val="tx2"/>
                </a:solidFill>
                <a:latin typeface="Calibri" panose="020F0502020204030204" pitchFamily="34" charset="0"/>
                <a:ea typeface="+mn-ea"/>
                <a:cs typeface="Calibri" panose="020F0502020204030204" pitchFamily="34" charset="0"/>
              </a:rPr>
              <a:t>Our schedule</a:t>
            </a:r>
          </a:p>
        </p:txBody>
      </p:sp>
      <p:sp>
        <p:nvSpPr>
          <p:cNvPr id="12292" name="Slide Number Placeholder 4"/>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4370E0-2A47-4939-9DD5-6E7B0C265559}" type="slidenum">
              <a:rPr lang="en-US"/>
              <a:pPr fontAlgn="base">
                <a:spcBef>
                  <a:spcPct val="0"/>
                </a:spcBef>
                <a:spcAft>
                  <a:spcPct val="0"/>
                </a:spcAft>
                <a:defRPr/>
              </a:pPr>
              <a:t>15</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34696225"/>
              </p:ext>
            </p:extLst>
          </p:nvPr>
        </p:nvGraphicFramePr>
        <p:xfrm>
          <a:off x="457200" y="1278193"/>
          <a:ext cx="7678994" cy="5317629"/>
        </p:xfrm>
        <a:graphic>
          <a:graphicData uri="http://schemas.openxmlformats.org/drawingml/2006/table">
            <a:tbl>
              <a:tblPr firstRow="1" bandRow="1">
                <a:tableStyleId>{BC89EF96-8CEA-46FF-86C4-4CE0E7609802}</a:tableStyleId>
              </a:tblPr>
              <a:tblGrid>
                <a:gridCol w="6274539">
                  <a:extLst>
                    <a:ext uri="{9D8B030D-6E8A-4147-A177-3AD203B41FA5}">
                      <a16:colId xmlns:a16="http://schemas.microsoft.com/office/drawing/2014/main" val="20000"/>
                    </a:ext>
                  </a:extLst>
                </a:gridCol>
                <a:gridCol w="1404455">
                  <a:extLst>
                    <a:ext uri="{9D8B030D-6E8A-4147-A177-3AD203B41FA5}">
                      <a16:colId xmlns:a16="http://schemas.microsoft.com/office/drawing/2014/main" val="20001"/>
                    </a:ext>
                  </a:extLst>
                </a:gridCol>
              </a:tblGrid>
              <a:tr h="416183">
                <a:tc>
                  <a:txBody>
                    <a:bodyPr/>
                    <a:lstStyle/>
                    <a:p>
                      <a:r>
                        <a:rPr lang="en-AU" dirty="0">
                          <a:latin typeface="Calibri" panose="020F0502020204030204" pitchFamily="34" charset="0"/>
                          <a:cs typeface="Calibri" panose="020F0502020204030204" pitchFamily="34" charset="0"/>
                        </a:rPr>
                        <a:t>Topics</a:t>
                      </a:r>
                    </a:p>
                  </a:txBody>
                  <a:tcPr/>
                </a:tc>
                <a:tc>
                  <a:txBody>
                    <a:bodyPr/>
                    <a:lstStyle/>
                    <a:p>
                      <a:r>
                        <a:rPr lang="en-AU" dirty="0">
                          <a:latin typeface="Calibri" panose="020F0502020204030204" pitchFamily="34" charset="0"/>
                          <a:cs typeface="Calibri" panose="020F0502020204030204" pitchFamily="34" charset="0"/>
                        </a:rPr>
                        <a:t>Week</a:t>
                      </a:r>
                    </a:p>
                  </a:txBody>
                  <a:tcPr/>
                </a:tc>
                <a:extLst>
                  <a:ext uri="{0D108BD9-81ED-4DB2-BD59-A6C34878D82A}">
                    <a16:rowId xmlns:a16="http://schemas.microsoft.com/office/drawing/2014/main" val="10000"/>
                  </a:ext>
                </a:extLst>
              </a:tr>
              <a:tr h="6300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Times New Roman"/>
                          <a:cs typeface="Calibri" panose="020F0502020204030204" pitchFamily="34" charset="0"/>
                        </a:rPr>
                        <a:t>Random effects model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Times New Roman"/>
                          <a:cs typeface="Calibri" panose="020F0502020204030204" pitchFamily="34" charset="0"/>
                        </a:rPr>
                        <a:t>Tests and Diagnostics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Times New Roman"/>
                          <a:cs typeface="Calibri" panose="020F0502020204030204" pitchFamily="34" charset="0"/>
                        </a:rPr>
                        <a:t>Correlated Random Effects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Times New Roman"/>
                          <a:cs typeface="Calibri" panose="020F0502020204030204" pitchFamily="34" charset="0"/>
                        </a:rPr>
                        <a:t>Limitations of Panel Data</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Times New Roman"/>
                          <a:cs typeface="Calibri" panose="020F0502020204030204" pitchFamily="34" charset="0"/>
                        </a:rPr>
                        <a:t>Group presentations on empirical paper</a:t>
                      </a:r>
                    </a:p>
                  </a:txBody>
                  <a:tcPr marL="28575" marR="28575" marT="28575" marB="28575" anchor="ctr"/>
                </a:tc>
                <a:tc>
                  <a:txBody>
                    <a:bodyPr/>
                    <a:lstStyle/>
                    <a:p>
                      <a:r>
                        <a:rPr lang="en-AU" sz="1800" dirty="0">
                          <a:latin typeface="Calibri" panose="020F0502020204030204" pitchFamily="34" charset="0"/>
                          <a:cs typeface="Calibri" panose="020F0502020204030204" pitchFamily="34" charset="0"/>
                        </a:rPr>
                        <a:t>5 – 13/3</a:t>
                      </a:r>
                    </a:p>
                  </a:txBody>
                  <a:tcPr/>
                </a:tc>
                <a:extLst>
                  <a:ext uri="{0D108BD9-81ED-4DB2-BD59-A6C34878D82A}">
                    <a16:rowId xmlns:a16="http://schemas.microsoft.com/office/drawing/2014/main" val="592391112"/>
                  </a:ext>
                </a:extLst>
              </a:tr>
              <a:tr h="6300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Times New Roman"/>
                          <a:cs typeface="Calibri" panose="020F0502020204030204" pitchFamily="34" charset="0"/>
                        </a:rPr>
                        <a:t>Empirical example 1 – Individual Fixed Effects (incl. presentations)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800" dirty="0">
                        <a:effectLst/>
                        <a:latin typeface="Calibri" panose="020F0502020204030204" pitchFamily="34" charset="0"/>
                        <a:ea typeface="Times New Roman"/>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Times New Roman"/>
                          <a:cs typeface="Calibri" panose="020F0502020204030204" pitchFamily="34" charset="0"/>
                        </a:rPr>
                        <a:t>Group presentations on empirical paper</a:t>
                      </a:r>
                    </a:p>
                  </a:txBody>
                  <a:tcPr marL="28575" marR="28575" marT="28575" marB="28575" anchor="ctr"/>
                </a:tc>
                <a:tc>
                  <a:txBody>
                    <a:bodyPr/>
                    <a:lstStyle/>
                    <a:p>
                      <a:r>
                        <a:rPr lang="en-AU" sz="1800" dirty="0">
                          <a:latin typeface="Calibri" panose="020F0502020204030204" pitchFamily="34" charset="0"/>
                          <a:cs typeface="Calibri" panose="020F0502020204030204" pitchFamily="34" charset="0"/>
                        </a:rPr>
                        <a:t>6 – 20/3</a:t>
                      </a:r>
                    </a:p>
                  </a:txBody>
                  <a:tcPr/>
                </a:tc>
                <a:extLst>
                  <a:ext uri="{0D108BD9-81ED-4DB2-BD59-A6C34878D82A}">
                    <a16:rowId xmlns:a16="http://schemas.microsoft.com/office/drawing/2014/main" val="10006"/>
                  </a:ext>
                </a:extLst>
              </a:tr>
              <a:tr h="4161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kern="1200" dirty="0">
                          <a:solidFill>
                            <a:schemeClr val="tx1"/>
                          </a:solidFill>
                          <a:effectLst/>
                          <a:latin typeface="Calibri" panose="020F0502020204030204" pitchFamily="34" charset="0"/>
                          <a:ea typeface="Times New Roman"/>
                          <a:cs typeface="Calibri" panose="020F0502020204030204" pitchFamily="34" charset="0"/>
                        </a:rPr>
                        <a:t>No class on 27/3 (Easter break)</a:t>
                      </a:r>
                    </a:p>
                  </a:txBody>
                  <a:tcPr marL="28575" marR="28575" marT="28575" marB="28575" anchor="ctr"/>
                </a:tc>
                <a:tc>
                  <a:txBody>
                    <a:bodyPr/>
                    <a:lstStyle/>
                    <a:p>
                      <a:endParaRPr lang="en-AU"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81891551"/>
                  </a:ext>
                </a:extLst>
              </a:tr>
              <a:tr h="4161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Times New Roman"/>
                          <a:cs typeface="Calibri" panose="020F0502020204030204" pitchFamily="34" charset="0"/>
                        </a:rPr>
                        <a:t>Empirical example 2 – School Fixed effects (incl. presentations)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800" dirty="0">
                        <a:effectLst/>
                        <a:latin typeface="Calibri" panose="020F0502020204030204" pitchFamily="34" charset="0"/>
                        <a:ea typeface="Times New Roman"/>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Times New Roman"/>
                          <a:cs typeface="Calibri" panose="020F0502020204030204" pitchFamily="34" charset="0"/>
                        </a:rPr>
                        <a:t>Group presentations on empirical paper</a:t>
                      </a:r>
                    </a:p>
                  </a:txBody>
                  <a:tcPr marL="28575" marR="28575" marT="28575" marB="28575" anchor="ctr"/>
                </a:tc>
                <a:tc>
                  <a:txBody>
                    <a:bodyPr/>
                    <a:lstStyle/>
                    <a:p>
                      <a:r>
                        <a:rPr lang="en-AU" sz="1800" dirty="0">
                          <a:latin typeface="Calibri" panose="020F0502020204030204" pitchFamily="34" charset="0"/>
                          <a:cs typeface="Calibri" panose="020F0502020204030204" pitchFamily="34" charset="0"/>
                        </a:rPr>
                        <a:t>7 – 3/4 </a:t>
                      </a:r>
                    </a:p>
                  </a:txBody>
                  <a:tcPr/>
                </a:tc>
                <a:extLst>
                  <a:ext uri="{0D108BD9-81ED-4DB2-BD59-A6C34878D82A}">
                    <a16:rowId xmlns:a16="http://schemas.microsoft.com/office/drawing/2014/main" val="10007"/>
                  </a:ext>
                </a:extLst>
              </a:tr>
              <a:tr h="416183">
                <a:tc>
                  <a:txBody>
                    <a:bodyPr/>
                    <a:lstStyle/>
                    <a:p>
                      <a:pPr>
                        <a:spcAft>
                          <a:spcPts val="0"/>
                        </a:spcAft>
                      </a:pPr>
                      <a:r>
                        <a:rPr lang="en-AU" sz="1800" kern="1200" dirty="0">
                          <a:solidFill>
                            <a:schemeClr val="tx1"/>
                          </a:solidFill>
                          <a:effectLst/>
                          <a:latin typeface="Calibri" panose="020F0502020204030204" pitchFamily="34" charset="0"/>
                          <a:ea typeface="Times New Roman"/>
                          <a:cs typeface="Calibri" panose="020F0502020204030204" pitchFamily="34" charset="0"/>
                        </a:rPr>
                        <a:t>Final work on research project</a:t>
                      </a:r>
                    </a:p>
                    <a:p>
                      <a:pPr>
                        <a:spcAft>
                          <a:spcPts val="0"/>
                        </a:spcAft>
                      </a:pPr>
                      <a:endParaRPr lang="en-AU" sz="1800" kern="1200" dirty="0">
                        <a:solidFill>
                          <a:schemeClr val="tx1"/>
                        </a:solidFill>
                        <a:effectLst/>
                        <a:latin typeface="Calibri" panose="020F0502020204030204" pitchFamily="34" charset="0"/>
                        <a:ea typeface="Times New Roman"/>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Times New Roman"/>
                          <a:cs typeface="Calibri" panose="020F0502020204030204" pitchFamily="34" charset="0"/>
                        </a:rPr>
                        <a:t>Group presentations on research project</a:t>
                      </a:r>
                      <a:endParaRPr lang="en-AU" sz="1800" kern="1200" dirty="0">
                        <a:solidFill>
                          <a:schemeClr val="tx1"/>
                        </a:solidFill>
                        <a:effectLst/>
                        <a:latin typeface="Calibri" panose="020F0502020204030204" pitchFamily="34" charset="0"/>
                        <a:ea typeface="Times New Roman"/>
                        <a:cs typeface="Calibri" panose="020F0502020204030204" pitchFamily="34" charset="0"/>
                      </a:endParaRPr>
                    </a:p>
                  </a:txBody>
                  <a:tcPr marL="28575" marR="28575" marT="28575" marB="28575" anchor="ctr"/>
                </a:tc>
                <a:tc>
                  <a:txBody>
                    <a:bodyPr/>
                    <a:lstStyle/>
                    <a:p>
                      <a:r>
                        <a:rPr lang="en-AU" sz="1800" dirty="0">
                          <a:latin typeface="Calibri" panose="020F0502020204030204" pitchFamily="34" charset="0"/>
                          <a:cs typeface="Calibri" panose="020F0502020204030204" pitchFamily="34" charset="0"/>
                        </a:rPr>
                        <a:t>8 – 10/4</a:t>
                      </a:r>
                    </a:p>
                  </a:txBody>
                  <a:tcPr/>
                </a:tc>
                <a:extLst>
                  <a:ext uri="{0D108BD9-81ED-4DB2-BD59-A6C34878D82A}">
                    <a16:rowId xmlns:a16="http://schemas.microsoft.com/office/drawing/2014/main" val="10008"/>
                  </a:ext>
                </a:extLst>
              </a:tr>
              <a:tr h="4161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kern="1200" dirty="0">
                          <a:solidFill>
                            <a:schemeClr val="tx1"/>
                          </a:solidFill>
                          <a:effectLst/>
                          <a:latin typeface="Calibri" panose="020F0502020204030204" pitchFamily="34" charset="0"/>
                          <a:ea typeface="Times New Roman"/>
                          <a:cs typeface="Calibri" panose="020F0502020204030204" pitchFamily="34" charset="0"/>
                        </a:rPr>
                        <a:t>LECTURES END 10/4</a:t>
                      </a:r>
                    </a:p>
                  </a:txBody>
                  <a:tcPr marL="28575" marR="28575" marT="28575" marB="28575" anchor="ctr"/>
                </a:tc>
                <a:tc>
                  <a:txBody>
                    <a:bodyPr/>
                    <a:lstStyle/>
                    <a:p>
                      <a:endParaRPr lang="en-AU"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70092536"/>
                  </a:ext>
                </a:extLst>
              </a:tr>
            </a:tbl>
          </a:graphicData>
        </a:graphic>
      </p:graphicFrame>
    </p:spTree>
    <p:extLst>
      <p:ext uri="{BB962C8B-B14F-4D97-AF65-F5344CB8AC3E}">
        <p14:creationId xmlns:p14="http://schemas.microsoft.com/office/powerpoint/2010/main" val="405634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9BB6E-8814-4AA1-A5DE-624D24AF52C4}"/>
              </a:ext>
            </a:extLst>
          </p:cNvPr>
          <p:cNvSpPr>
            <a:spLocks noGrp="1"/>
          </p:cNvSpPr>
          <p:nvPr>
            <p:ph type="title"/>
          </p:nvPr>
        </p:nvSpPr>
        <p:spPr>
          <a:xfrm>
            <a:off x="4397105" y="1402701"/>
            <a:ext cx="3281989" cy="3710473"/>
          </a:xfrm>
        </p:spPr>
        <p:txBody>
          <a:bodyPr anchor="ctr">
            <a:normAutofit/>
          </a:bodyPr>
          <a:lstStyle/>
          <a:p>
            <a:pPr>
              <a:lnSpc>
                <a:spcPct val="90000"/>
              </a:lnSpc>
            </a:pPr>
            <a:r>
              <a:rPr lang="en-US" b="1" dirty="0">
                <a:ln w="12700">
                  <a:solidFill>
                    <a:schemeClr val="accent1"/>
                  </a:solidFill>
                  <a:prstDash val="solid"/>
                </a:ln>
                <a:effectLst>
                  <a:outerShdw dist="38100" dir="2640000" algn="bl" rotWithShape="0">
                    <a:schemeClr val="accent1"/>
                  </a:outerShdw>
                </a:effectLst>
              </a:rPr>
              <a:t>Any questions on the assessments?</a:t>
            </a:r>
          </a:p>
        </p:txBody>
      </p:sp>
      <p:pic>
        <p:nvPicPr>
          <p:cNvPr id="1028" name="Picture 4" descr="Answer any question relating to your personal finances by Andrewnarouz |  Fiverr">
            <a:extLst>
              <a:ext uri="{FF2B5EF4-FFF2-40B4-BE49-F238E27FC236}">
                <a16:creationId xmlns:a16="http://schemas.microsoft.com/office/drawing/2014/main" id="{A8451F0B-BF88-43B5-8AC8-B4341D21EE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9860" y="1012233"/>
            <a:ext cx="3797245" cy="482189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22AD0D0-783E-4B1E-8AE6-5CAF3795970F}"/>
              </a:ext>
            </a:extLst>
          </p:cNvPr>
          <p:cNvSpPr>
            <a:spLocks noGrp="1"/>
          </p:cNvSpPr>
          <p:nvPr>
            <p:ph type="sldNum" sz="quarter" idx="12"/>
          </p:nvPr>
        </p:nvSpPr>
        <p:spPr>
          <a:xfrm>
            <a:off x="6442997" y="6041362"/>
            <a:ext cx="512504" cy="365125"/>
          </a:xfrm>
        </p:spPr>
        <p:txBody>
          <a:bodyPr>
            <a:normAutofit/>
          </a:bodyPr>
          <a:lstStyle/>
          <a:p>
            <a:pPr>
              <a:spcAft>
                <a:spcPts val="600"/>
              </a:spcAft>
              <a:defRPr/>
            </a:pPr>
            <a:fld id="{D896B72E-A0CC-4A5D-BC05-25A4995231D4}" type="slidenum">
              <a:rPr lang="en-US" smtClean="0"/>
              <a:pPr>
                <a:spcAft>
                  <a:spcPts val="600"/>
                </a:spcAft>
                <a:defRPr/>
              </a:pPr>
              <a:t>16</a:t>
            </a:fld>
            <a:endParaRPr lang="en-US"/>
          </a:p>
        </p:txBody>
      </p:sp>
    </p:spTree>
    <p:extLst>
      <p:ext uri="{BB962C8B-B14F-4D97-AF65-F5344CB8AC3E}">
        <p14:creationId xmlns:p14="http://schemas.microsoft.com/office/powerpoint/2010/main" val="68564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5AB2DBB0-FFB0-4D5A-B3FC-542B33B36D15}"/>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What is Stata? </a:t>
            </a:r>
          </a:p>
        </p:txBody>
      </p:sp>
      <p:sp>
        <p:nvSpPr>
          <p:cNvPr id="5123" name="Rectangle 7">
            <a:extLst>
              <a:ext uri="{FF2B5EF4-FFF2-40B4-BE49-F238E27FC236}">
                <a16:creationId xmlns:a16="http://schemas.microsoft.com/office/drawing/2014/main" id="{A61A8768-CE04-44BA-A351-6185EDCB4793}"/>
              </a:ext>
            </a:extLst>
          </p:cNvPr>
          <p:cNvSpPr>
            <a:spLocks noGrp="1" noChangeArrowheads="1"/>
          </p:cNvSpPr>
          <p:nvPr>
            <p:ph sz="half" idx="1"/>
          </p:nvPr>
        </p:nvSpPr>
        <p:spPr>
          <a:xfrm>
            <a:off x="250825" y="1581816"/>
            <a:ext cx="8208963" cy="4941887"/>
          </a:xfrm>
          <a:noFill/>
        </p:spPr>
        <p:txBody>
          <a:bodyPr>
            <a:normAutofit/>
          </a:bodyPr>
          <a:lstStyle/>
          <a:p>
            <a:pPr>
              <a:lnSpc>
                <a:spcPct val="80000"/>
              </a:lnSpc>
              <a:buClr>
                <a:srgbClr val="002060"/>
              </a:buClr>
              <a:buSzPct val="100000"/>
              <a:buFont typeface="Arial" panose="020B0604020202020204" pitchFamily="34" charset="0"/>
              <a:buChar char="•"/>
            </a:pPr>
            <a:r>
              <a:rPr lang="en-AU" altLang="en-US" sz="2000" dirty="0"/>
              <a:t>Stata is a computer program which provides a very flexible computer environment in which one can conduct various analysis of data</a:t>
            </a:r>
            <a:br>
              <a:rPr lang="en-AU" altLang="en-US" sz="2000" dirty="0"/>
            </a:br>
            <a:endParaRPr lang="en-AU" altLang="en-US" sz="2000" dirty="0"/>
          </a:p>
          <a:p>
            <a:pPr>
              <a:lnSpc>
                <a:spcPct val="80000"/>
              </a:lnSpc>
              <a:buClr>
                <a:srgbClr val="002060"/>
              </a:buClr>
              <a:buSzPct val="100000"/>
              <a:buFont typeface="Arial" panose="020B0604020202020204" pitchFamily="34" charset="0"/>
              <a:buChar char="•"/>
            </a:pPr>
            <a:r>
              <a:rPr lang="en-AU" altLang="en-US" sz="2000" dirty="0"/>
              <a:t>Stata is a full-featured statistical programming language for Windows, Macintosh, Unix and Linux</a:t>
            </a:r>
          </a:p>
          <a:p>
            <a:pPr>
              <a:lnSpc>
                <a:spcPct val="80000"/>
              </a:lnSpc>
              <a:buClr>
                <a:srgbClr val="002060"/>
              </a:buClr>
              <a:buSzPct val="100000"/>
              <a:buFont typeface="Arial" panose="020B0604020202020204" pitchFamily="34" charset="0"/>
              <a:buChar char="•"/>
            </a:pPr>
            <a:endParaRPr lang="en-AU" altLang="en-US" sz="2000" dirty="0"/>
          </a:p>
          <a:p>
            <a:pPr>
              <a:lnSpc>
                <a:spcPct val="80000"/>
              </a:lnSpc>
              <a:buClr>
                <a:srgbClr val="002060"/>
              </a:buClr>
              <a:buSzPct val="100000"/>
              <a:buFont typeface="Arial" panose="020B0604020202020204" pitchFamily="34" charset="0"/>
              <a:buChar char="•"/>
            </a:pPr>
            <a:r>
              <a:rPr lang="en-AU" altLang="en-US" sz="2000" dirty="0"/>
              <a:t>It can be considered a “stat package,” like SAS, SPSS, RATS, or </a:t>
            </a:r>
            <a:r>
              <a:rPr lang="en-AU" altLang="en-US" sz="2000" dirty="0" err="1"/>
              <a:t>eViews</a:t>
            </a:r>
            <a:endParaRPr lang="en-AU" altLang="en-US" sz="2000" dirty="0"/>
          </a:p>
          <a:p>
            <a:pPr>
              <a:lnSpc>
                <a:spcPct val="80000"/>
              </a:lnSpc>
              <a:buClr>
                <a:srgbClr val="002060"/>
              </a:buClr>
              <a:buSzPct val="100000"/>
              <a:buFont typeface="Arial" panose="020B0604020202020204" pitchFamily="34" charset="0"/>
              <a:buChar char="•"/>
            </a:pPr>
            <a:endParaRPr lang="en-AU" altLang="en-US" sz="2000" dirty="0"/>
          </a:p>
          <a:p>
            <a:pPr>
              <a:lnSpc>
                <a:spcPct val="80000"/>
              </a:lnSpc>
              <a:buClr>
                <a:srgbClr val="002060"/>
              </a:buClr>
              <a:buSzPct val="100000"/>
              <a:buFont typeface="Arial" panose="020B0604020202020204" pitchFamily="34" charset="0"/>
              <a:buChar char="•"/>
            </a:pPr>
            <a:r>
              <a:rPr lang="en-AU" altLang="en-US" sz="2000" dirty="0"/>
              <a:t>The number of variables is limited to 2,047 in standard (Intercooled) Stata</a:t>
            </a:r>
          </a:p>
          <a:p>
            <a:pPr>
              <a:lnSpc>
                <a:spcPct val="80000"/>
              </a:lnSpc>
              <a:buClr>
                <a:srgbClr val="002060"/>
              </a:buClr>
              <a:buSzPct val="100000"/>
              <a:buFont typeface="Arial" panose="020B0604020202020204" pitchFamily="34" charset="0"/>
              <a:buChar char="•"/>
            </a:pPr>
            <a:endParaRPr lang="en-AU" altLang="en-US" sz="2000" dirty="0"/>
          </a:p>
          <a:p>
            <a:pPr>
              <a:lnSpc>
                <a:spcPct val="80000"/>
              </a:lnSpc>
              <a:buClr>
                <a:srgbClr val="002060"/>
              </a:buClr>
              <a:buSzPct val="100000"/>
              <a:buFont typeface="Arial" panose="020B0604020202020204" pitchFamily="34" charset="0"/>
              <a:buChar char="•"/>
            </a:pPr>
            <a:r>
              <a:rPr lang="en-US" altLang="en-US" sz="2000" dirty="0"/>
              <a:t>Stata/SE and Stata/MP can fit models with more independent variables than Stata/IC (up to 10,998).</a:t>
            </a:r>
            <a:r>
              <a:rPr lang="en-AU" altLang="en-US" sz="2000" dirty="0"/>
              <a:t> </a:t>
            </a:r>
          </a:p>
          <a:p>
            <a:pPr>
              <a:lnSpc>
                <a:spcPct val="80000"/>
              </a:lnSpc>
              <a:buClr>
                <a:srgbClr val="002060"/>
              </a:buClr>
              <a:buSzPct val="100000"/>
              <a:buFont typeface="Arial" panose="020B0604020202020204" pitchFamily="34" charset="0"/>
              <a:buChar char="•"/>
            </a:pPr>
            <a:endParaRPr lang="en-AU" altLang="en-US" sz="2000" dirty="0"/>
          </a:p>
          <a:p>
            <a:pPr>
              <a:lnSpc>
                <a:spcPct val="80000"/>
              </a:lnSpc>
              <a:buClr>
                <a:srgbClr val="002060"/>
              </a:buClr>
              <a:buSzPct val="100000"/>
              <a:buFont typeface="Arial" panose="020B0604020202020204" pitchFamily="34" charset="0"/>
              <a:buChar char="•"/>
            </a:pPr>
            <a:r>
              <a:rPr lang="en-AU" altLang="en-US" sz="2000" dirty="0"/>
              <a:t>The number of observations is limited only by memory</a:t>
            </a:r>
          </a:p>
          <a:p>
            <a:pPr eaLnBrk="1" hangingPunct="1">
              <a:lnSpc>
                <a:spcPct val="80000"/>
              </a:lnSpc>
              <a:buClr>
                <a:schemeClr val="hlink"/>
              </a:buClr>
              <a:buFont typeface="Wingdings" panose="05000000000000000000" pitchFamily="2" charset="2"/>
              <a:buChar char="v"/>
            </a:pPr>
            <a:endParaRPr lang="en-AU" altLang="en-US" sz="2000" dirty="0"/>
          </a:p>
          <a:p>
            <a:pPr eaLnBrk="1" hangingPunct="1">
              <a:lnSpc>
                <a:spcPct val="80000"/>
              </a:lnSpc>
              <a:buClr>
                <a:schemeClr val="hlink"/>
              </a:buClr>
              <a:buFont typeface="Wingdings" panose="05000000000000000000" pitchFamily="2" charset="2"/>
              <a:buChar char="v"/>
            </a:pPr>
            <a:endParaRPr lang="en-AU" altLang="en-US" sz="2000" dirty="0"/>
          </a:p>
        </p:txBody>
      </p:sp>
    </p:spTree>
    <p:extLst>
      <p:ext uri="{BB962C8B-B14F-4D97-AF65-F5344CB8AC3E}">
        <p14:creationId xmlns:p14="http://schemas.microsoft.com/office/powerpoint/2010/main" val="2542903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9016CCE-094D-4DFB-83AE-4664B528E8A7}"/>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Strengths of Stata</a:t>
            </a:r>
          </a:p>
        </p:txBody>
      </p:sp>
      <p:sp>
        <p:nvSpPr>
          <p:cNvPr id="6147" name="Rectangle 3">
            <a:extLst>
              <a:ext uri="{FF2B5EF4-FFF2-40B4-BE49-F238E27FC236}">
                <a16:creationId xmlns:a16="http://schemas.microsoft.com/office/drawing/2014/main" id="{42BBC9B2-E306-45F4-8714-AF5B31F3E3D2}"/>
              </a:ext>
            </a:extLst>
          </p:cNvPr>
          <p:cNvSpPr>
            <a:spLocks noGrp="1" noChangeArrowheads="1"/>
          </p:cNvSpPr>
          <p:nvPr>
            <p:ph sz="half" idx="1"/>
          </p:nvPr>
        </p:nvSpPr>
        <p:spPr>
          <a:xfrm>
            <a:off x="250825" y="1348863"/>
            <a:ext cx="8604250" cy="4752975"/>
          </a:xfrm>
          <a:noFill/>
        </p:spPr>
        <p:txBody>
          <a:bodyPr>
            <a:noAutofit/>
          </a:bodyPr>
          <a:lstStyle/>
          <a:p>
            <a:pPr>
              <a:lnSpc>
                <a:spcPct val="80000"/>
              </a:lnSpc>
              <a:buClr>
                <a:srgbClr val="002060"/>
              </a:buClr>
              <a:buSzPct val="100000"/>
              <a:buFont typeface="Arial" panose="020B0604020202020204" pitchFamily="34" charset="0"/>
              <a:buChar char="•"/>
            </a:pPr>
            <a:r>
              <a:rPr lang="en-AU" altLang="en-US" dirty="0"/>
              <a:t>Stata is a command-driven statistical package for statistical analyses, data management and graphic presentations</a:t>
            </a:r>
          </a:p>
          <a:p>
            <a:pPr>
              <a:lnSpc>
                <a:spcPct val="80000"/>
              </a:lnSpc>
              <a:buClr>
                <a:srgbClr val="002060"/>
              </a:buClr>
              <a:buSzPct val="100000"/>
              <a:buFont typeface="Arial" panose="020B0604020202020204" pitchFamily="34" charset="0"/>
              <a:buChar char="•"/>
            </a:pPr>
            <a:endParaRPr lang="en-AU" altLang="en-US" dirty="0"/>
          </a:p>
          <a:p>
            <a:pPr>
              <a:lnSpc>
                <a:spcPct val="80000"/>
              </a:lnSpc>
              <a:buClr>
                <a:srgbClr val="002060"/>
              </a:buClr>
              <a:buSzPct val="100000"/>
              <a:buFont typeface="Arial" panose="020B0604020202020204" pitchFamily="34" charset="0"/>
              <a:buChar char="•"/>
            </a:pPr>
            <a:r>
              <a:rPr lang="en-AU" altLang="en-US" dirty="0"/>
              <a:t>Stata is designed for researchers in the fields of econometrics, social science and biostatistics</a:t>
            </a:r>
          </a:p>
          <a:p>
            <a:pPr>
              <a:lnSpc>
                <a:spcPct val="80000"/>
              </a:lnSpc>
              <a:buClr>
                <a:srgbClr val="002060"/>
              </a:buClr>
              <a:buSzPct val="100000"/>
              <a:buFont typeface="Arial" panose="020B0604020202020204" pitchFamily="34" charset="0"/>
              <a:buChar char="•"/>
            </a:pPr>
            <a:endParaRPr lang="en-AU" altLang="en-US" dirty="0"/>
          </a:p>
          <a:p>
            <a:pPr>
              <a:lnSpc>
                <a:spcPct val="80000"/>
              </a:lnSpc>
              <a:buClr>
                <a:srgbClr val="002060"/>
              </a:buClr>
              <a:buSzPct val="100000"/>
              <a:buFont typeface="Arial" panose="020B0604020202020204" pitchFamily="34" charset="0"/>
              <a:buChar char="•"/>
            </a:pPr>
            <a:r>
              <a:rPr lang="en-AU" altLang="en-US" dirty="0"/>
              <a:t>In particular, Stata allows you to do the following statistical analysis:</a:t>
            </a:r>
          </a:p>
          <a:p>
            <a:pPr>
              <a:lnSpc>
                <a:spcPct val="80000"/>
              </a:lnSpc>
              <a:buClr>
                <a:srgbClr val="002060"/>
              </a:buClr>
              <a:buSzPct val="100000"/>
              <a:buFont typeface="Arial" panose="020B0604020202020204" pitchFamily="34" charset="0"/>
              <a:buChar char="•"/>
            </a:pPr>
            <a:endParaRPr lang="en-AU" altLang="en-US" dirty="0"/>
          </a:p>
          <a:p>
            <a:pPr lvl="1">
              <a:lnSpc>
                <a:spcPct val="80000"/>
              </a:lnSpc>
              <a:buClr>
                <a:srgbClr val="002060"/>
              </a:buClr>
              <a:buSzPct val="100000"/>
              <a:buFont typeface="Arial" panose="020B0604020202020204" pitchFamily="34" charset="0"/>
              <a:buChar char="•"/>
            </a:pPr>
            <a:r>
              <a:rPr lang="en-AU" altLang="en-US" sz="1800" dirty="0"/>
              <a:t>Panel and Survey Data Analysis</a:t>
            </a:r>
          </a:p>
          <a:p>
            <a:pPr lvl="1">
              <a:lnSpc>
                <a:spcPct val="80000"/>
              </a:lnSpc>
              <a:buClr>
                <a:srgbClr val="002060"/>
              </a:buClr>
              <a:buSzPct val="100000"/>
              <a:buFont typeface="Arial" panose="020B0604020202020204" pitchFamily="34" charset="0"/>
              <a:buChar char="•"/>
            </a:pPr>
            <a:r>
              <a:rPr lang="en-AU" altLang="en-US" sz="1800" dirty="0"/>
              <a:t>Discrete and Limited Dependent Variable Analysis</a:t>
            </a:r>
          </a:p>
          <a:p>
            <a:pPr lvl="1">
              <a:lnSpc>
                <a:spcPct val="80000"/>
              </a:lnSpc>
              <a:buClr>
                <a:srgbClr val="002060"/>
              </a:buClr>
              <a:buSzPct val="100000"/>
              <a:buFont typeface="Arial" panose="020B0604020202020204" pitchFamily="34" charset="0"/>
              <a:buChar char="•"/>
            </a:pPr>
            <a:r>
              <a:rPr lang="en-AU" altLang="en-US" sz="1800" dirty="0"/>
              <a:t>Maximum Likelihood Estimation</a:t>
            </a:r>
          </a:p>
          <a:p>
            <a:pPr lvl="1">
              <a:lnSpc>
                <a:spcPct val="80000"/>
              </a:lnSpc>
              <a:buClr>
                <a:srgbClr val="002060"/>
              </a:buClr>
              <a:buSzPct val="100000"/>
              <a:buFont typeface="Arial" panose="020B0604020202020204" pitchFamily="34" charset="0"/>
              <a:buChar char="•"/>
            </a:pPr>
            <a:r>
              <a:rPr lang="en-AU" altLang="en-US" sz="1800" dirty="0"/>
              <a:t>Regression Analysis and Regression Diagnostics</a:t>
            </a:r>
          </a:p>
          <a:p>
            <a:pPr lvl="1">
              <a:lnSpc>
                <a:spcPct val="80000"/>
              </a:lnSpc>
              <a:buClr>
                <a:srgbClr val="002060"/>
              </a:buClr>
              <a:buSzPct val="100000"/>
              <a:buFont typeface="Arial" panose="020B0604020202020204" pitchFamily="34" charset="0"/>
              <a:buChar char="•"/>
            </a:pPr>
            <a:r>
              <a:rPr lang="en-AU" altLang="en-US" sz="1800" dirty="0"/>
              <a:t>Data Management and Transformation</a:t>
            </a:r>
          </a:p>
          <a:p>
            <a:pPr lvl="1">
              <a:lnSpc>
                <a:spcPct val="80000"/>
              </a:lnSpc>
              <a:buClr>
                <a:srgbClr val="002060"/>
              </a:buClr>
              <a:buSzPct val="100000"/>
              <a:buFont typeface="Arial" panose="020B0604020202020204" pitchFamily="34" charset="0"/>
              <a:buChar char="•"/>
            </a:pPr>
            <a:endParaRPr lang="en-AU" altLang="en-US" sz="1800" dirty="0"/>
          </a:p>
          <a:p>
            <a:pPr>
              <a:lnSpc>
                <a:spcPct val="80000"/>
              </a:lnSpc>
              <a:buClr>
                <a:srgbClr val="002060"/>
              </a:buClr>
              <a:buSzPct val="100000"/>
              <a:buFont typeface="Arial" panose="020B0604020202020204" pitchFamily="34" charset="0"/>
              <a:buChar char="•"/>
            </a:pPr>
            <a:r>
              <a:rPr lang="en-AU" altLang="en-US" dirty="0"/>
              <a:t>The capabilities of Stata are not limited to the features above. Stata codes can be shared, reused and made into extensions for specialized routines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3266F7F-745D-4398-87C8-8B2FC9F52F67}"/>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Strengths of Stata</a:t>
            </a:r>
          </a:p>
        </p:txBody>
      </p:sp>
      <p:sp>
        <p:nvSpPr>
          <p:cNvPr id="7171" name="Rectangle 3">
            <a:extLst>
              <a:ext uri="{FF2B5EF4-FFF2-40B4-BE49-F238E27FC236}">
                <a16:creationId xmlns:a16="http://schemas.microsoft.com/office/drawing/2014/main" id="{3271B97C-C0B1-449F-BFC6-AEA4B5A462DB}"/>
              </a:ext>
            </a:extLst>
          </p:cNvPr>
          <p:cNvSpPr>
            <a:spLocks noGrp="1" noChangeArrowheads="1"/>
          </p:cNvSpPr>
          <p:nvPr>
            <p:ph sz="half" idx="1"/>
          </p:nvPr>
        </p:nvSpPr>
        <p:spPr>
          <a:xfrm>
            <a:off x="-19051" y="1483493"/>
            <a:ext cx="7373579" cy="5182778"/>
          </a:xfrm>
          <a:noFill/>
        </p:spPr>
        <p:txBody>
          <a:bodyPr>
            <a:normAutofit fontScale="77500" lnSpcReduction="20000"/>
          </a:bodyPr>
          <a:lstStyle/>
          <a:p>
            <a:pPr>
              <a:lnSpc>
                <a:spcPct val="80000"/>
              </a:lnSpc>
              <a:buClr>
                <a:srgbClr val="002060"/>
              </a:buClr>
              <a:buSzPct val="100000"/>
              <a:buFont typeface="Arial" panose="020B0604020202020204" pitchFamily="34" charset="0"/>
              <a:buChar char="•"/>
            </a:pPr>
            <a:r>
              <a:rPr lang="en-AU" altLang="en-US" sz="3100" dirty="0"/>
              <a:t>Stata has 3 major strengths</a:t>
            </a:r>
            <a:r>
              <a:rPr lang="en-AU" altLang="en-US" sz="2000" dirty="0"/>
              <a:t>:</a:t>
            </a:r>
          </a:p>
          <a:p>
            <a:pPr>
              <a:lnSpc>
                <a:spcPct val="80000"/>
              </a:lnSpc>
              <a:buClr>
                <a:srgbClr val="002060"/>
              </a:buClr>
              <a:buSzPct val="100000"/>
              <a:buFont typeface="Arial" panose="020B0604020202020204" pitchFamily="34" charset="0"/>
              <a:buChar char="•"/>
            </a:pPr>
            <a:endParaRPr lang="en-AU" altLang="en-US" sz="2000" dirty="0"/>
          </a:p>
          <a:p>
            <a:pPr lvl="1">
              <a:lnSpc>
                <a:spcPct val="110000"/>
              </a:lnSpc>
              <a:buClr>
                <a:srgbClr val="002060"/>
              </a:buClr>
              <a:buSzPct val="100000"/>
              <a:buFont typeface="Arial" panose="020B0604020202020204" pitchFamily="34" charset="0"/>
              <a:buChar char="•"/>
            </a:pPr>
            <a:r>
              <a:rPr lang="en-AU" altLang="en-US" sz="2200" b="1" dirty="0"/>
              <a:t>Data manipulation</a:t>
            </a:r>
            <a:r>
              <a:rPr lang="en-AU" altLang="en-US" sz="2200" dirty="0"/>
              <a:t>: </a:t>
            </a:r>
            <a:r>
              <a:rPr lang="en-AU" altLang="en-US" sz="2300" dirty="0"/>
              <a:t>moving data from external sources into the program, cleaning it up, generating new variables, generating summary data sets, merging data sets, reshaping data sets from “long” to “wide” </a:t>
            </a:r>
          </a:p>
          <a:p>
            <a:pPr lvl="1">
              <a:lnSpc>
                <a:spcPct val="80000"/>
              </a:lnSpc>
              <a:buClr>
                <a:srgbClr val="002060"/>
              </a:buClr>
              <a:buSzPct val="100000"/>
              <a:buFont typeface="Arial" panose="020B0604020202020204" pitchFamily="34" charset="0"/>
              <a:buChar char="•"/>
            </a:pPr>
            <a:endParaRPr lang="en-AU" altLang="en-US" sz="2300" dirty="0"/>
          </a:p>
          <a:p>
            <a:pPr lvl="1">
              <a:lnSpc>
                <a:spcPct val="120000"/>
              </a:lnSpc>
              <a:buClr>
                <a:srgbClr val="002060"/>
              </a:buClr>
              <a:buSzPct val="100000"/>
              <a:buFont typeface="Arial" panose="020B0604020202020204" pitchFamily="34" charset="0"/>
              <a:buChar char="•"/>
            </a:pPr>
            <a:r>
              <a:rPr lang="en-AU" altLang="en-US" sz="2300" b="1" dirty="0"/>
              <a:t>Statistics</a:t>
            </a:r>
            <a:r>
              <a:rPr lang="en-AU" altLang="en-US" sz="2300" dirty="0"/>
              <a:t>: Stata provides all of the standard descriptive statistics and t-tests through most sophisticated regressions. This includes regression diagnostics, prediction, robust estimation of standard errors, instrumental variables and two-stage least squares, seemingly unrelated regressions, vector autoregressions and error correction models, logit, </a:t>
            </a:r>
            <a:r>
              <a:rPr lang="en-AU" altLang="en-US" sz="2300" dirty="0" err="1"/>
              <a:t>probit</a:t>
            </a:r>
            <a:r>
              <a:rPr lang="en-AU" altLang="en-US" sz="2300" dirty="0"/>
              <a:t>, ordered logit and </a:t>
            </a:r>
            <a:r>
              <a:rPr lang="en-AU" altLang="en-US" sz="2300" dirty="0" err="1"/>
              <a:t>probit</a:t>
            </a:r>
            <a:r>
              <a:rPr lang="en-AU" altLang="en-US" sz="2300" dirty="0"/>
              <a:t>, multinomial logit etc. </a:t>
            </a:r>
          </a:p>
          <a:p>
            <a:pPr lvl="1">
              <a:lnSpc>
                <a:spcPct val="120000"/>
              </a:lnSpc>
              <a:buClr>
                <a:srgbClr val="002060"/>
              </a:buClr>
              <a:buSzPct val="100000"/>
              <a:buFont typeface="Arial" panose="020B0604020202020204" pitchFamily="34" charset="0"/>
              <a:buChar char="•"/>
            </a:pPr>
            <a:endParaRPr lang="en-AU" altLang="en-US" sz="2300" dirty="0"/>
          </a:p>
          <a:p>
            <a:pPr lvl="1">
              <a:lnSpc>
                <a:spcPct val="120000"/>
              </a:lnSpc>
              <a:buClr>
                <a:srgbClr val="002060"/>
              </a:buClr>
              <a:buSzPct val="100000"/>
              <a:buFont typeface="Arial" panose="020B0604020202020204" pitchFamily="34" charset="0"/>
              <a:buChar char="•"/>
            </a:pPr>
            <a:r>
              <a:rPr lang="en-AU" altLang="en-US" sz="2300" b="1" dirty="0"/>
              <a:t>Graphics: </a:t>
            </a:r>
            <a:r>
              <a:rPr lang="en-AU" altLang="en-US" sz="2300" dirty="0"/>
              <a:t>These</a:t>
            </a:r>
            <a:r>
              <a:rPr lang="en-AU" altLang="en-US" sz="2300" b="1" dirty="0"/>
              <a:t> </a:t>
            </a:r>
            <a:r>
              <a:rPr lang="en-AU" altLang="en-US" sz="2300" dirty="0"/>
              <a:t>are excellent tools for exploratory data analysis, and can produce high-quality graphics in many different forms. Every aspect of graphics may be programmed and customized</a:t>
            </a:r>
          </a:p>
          <a:p>
            <a:pPr lvl="1">
              <a:lnSpc>
                <a:spcPct val="80000"/>
              </a:lnSpc>
              <a:buClr>
                <a:srgbClr val="002060"/>
              </a:buClr>
              <a:buSzPct val="100000"/>
              <a:buFont typeface="Arial" panose="020B0604020202020204" pitchFamily="34" charset="0"/>
              <a:buChar char="•"/>
            </a:pPr>
            <a:endParaRPr lang="en-AU" altLang="en-US" sz="2200" dirty="0"/>
          </a:p>
          <a:p>
            <a:pPr lvl="1" eaLnBrk="1" hangingPunct="1">
              <a:lnSpc>
                <a:spcPct val="80000"/>
              </a:lnSpc>
              <a:buClr>
                <a:schemeClr val="hlink"/>
              </a:buClr>
              <a:buFontTx/>
              <a:buChar char="•"/>
            </a:pPr>
            <a:endParaRPr lang="en-AU" altLang="en-US" sz="1800" dirty="0"/>
          </a:p>
          <a:p>
            <a:pPr eaLnBrk="1" hangingPunct="1">
              <a:lnSpc>
                <a:spcPct val="80000"/>
              </a:lnSpc>
              <a:buClr>
                <a:schemeClr val="hlink"/>
              </a:buClr>
              <a:buFont typeface="Wingdings" panose="05000000000000000000" pitchFamily="2" charset="2"/>
              <a:buChar char="v"/>
            </a:pPr>
            <a:endParaRPr lang="en-AU"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B2CCB21-ED46-4B69-9E92-1200A803B250}"/>
              </a:ext>
            </a:extLst>
          </p:cNvPr>
          <p:cNvSpPr>
            <a:spLocks noGrp="1" noChangeArrowheads="1"/>
          </p:cNvSpPr>
          <p:nvPr>
            <p:ph type="title"/>
          </p:nvPr>
        </p:nvSpPr>
        <p:spPr>
          <a:xfrm>
            <a:off x="343105" y="1190266"/>
            <a:ext cx="7812088" cy="5141708"/>
          </a:xfrm>
        </p:spPr>
        <p:txBody>
          <a:bodyPr>
            <a:normAutofit fontScale="90000"/>
          </a:bodyPr>
          <a:lstStyle/>
          <a:p>
            <a:br>
              <a:rPr lang="en-AU" altLang="en-US" sz="2400" b="1" dirty="0"/>
            </a:br>
            <a:br>
              <a:rPr lang="en-AU" altLang="en-US" sz="2400" b="1" dirty="0"/>
            </a:br>
            <a:r>
              <a:rPr lang="en-GB" sz="3100" dirty="0">
                <a:solidFill>
                  <a:schemeClr val="tx2"/>
                </a:solidFill>
              </a:rPr>
              <a:t>My areas of research: Labour, Health and</a:t>
            </a:r>
            <a:br>
              <a:rPr lang="en-GB" sz="3100" dirty="0">
                <a:solidFill>
                  <a:schemeClr val="tx2"/>
                </a:solidFill>
              </a:rPr>
            </a:br>
            <a:r>
              <a:rPr lang="en-GB" sz="3100" dirty="0">
                <a:solidFill>
                  <a:schemeClr val="tx2"/>
                </a:solidFill>
              </a:rPr>
              <a:t>Education Economics</a:t>
            </a:r>
            <a:br>
              <a:rPr lang="en-GB" sz="3100" dirty="0">
                <a:solidFill>
                  <a:schemeClr val="tx2"/>
                </a:solidFill>
              </a:rPr>
            </a:br>
            <a:br>
              <a:rPr lang="en-AU" altLang="en-US" sz="3100" b="1" dirty="0"/>
            </a:br>
            <a:br>
              <a:rPr lang="en-AU" altLang="en-US" sz="3100" b="1" dirty="0"/>
            </a:br>
            <a:r>
              <a:rPr lang="en-AU" altLang="en-US" sz="3100" dirty="0">
                <a:solidFill>
                  <a:schemeClr val="tx2"/>
                </a:solidFill>
              </a:rPr>
              <a:t>silvia.mendolia@unito.it</a:t>
            </a:r>
            <a:br>
              <a:rPr lang="en-AU" altLang="en-US" sz="3100" dirty="0">
                <a:solidFill>
                  <a:schemeClr val="tx2"/>
                </a:solidFill>
              </a:rPr>
            </a:br>
            <a:r>
              <a:rPr lang="en-AU" altLang="en-US" sz="3100" dirty="0">
                <a:solidFill>
                  <a:schemeClr val="tx2"/>
                </a:solidFill>
              </a:rPr>
              <a:t>Office: 5</a:t>
            </a:r>
            <a:r>
              <a:rPr lang="en-AU" altLang="en-US" sz="3100" baseline="30000" dirty="0">
                <a:solidFill>
                  <a:schemeClr val="tx2"/>
                </a:solidFill>
              </a:rPr>
              <a:t>th</a:t>
            </a:r>
            <a:r>
              <a:rPr lang="en-AU" altLang="en-US" sz="3100" dirty="0">
                <a:solidFill>
                  <a:schemeClr val="tx2"/>
                </a:solidFill>
              </a:rPr>
              <a:t> floor</a:t>
            </a:r>
            <a:br>
              <a:rPr lang="en-AU" altLang="en-US" sz="3100" dirty="0">
                <a:solidFill>
                  <a:schemeClr val="tx2"/>
                </a:solidFill>
              </a:rPr>
            </a:br>
            <a:br>
              <a:rPr lang="en-AU" altLang="en-US" sz="3100" b="1" dirty="0"/>
            </a:br>
            <a:br>
              <a:rPr lang="en-AU" altLang="en-US" sz="3100" b="1" dirty="0"/>
            </a:br>
            <a:r>
              <a:rPr lang="en-AU" altLang="en-US" sz="3100" dirty="0">
                <a:solidFill>
                  <a:schemeClr val="tx2"/>
                </a:solidFill>
              </a:rPr>
              <a:t>Consultation times: TBA</a:t>
            </a:r>
            <a:br>
              <a:rPr lang="en-AU" altLang="en-US" sz="3100" dirty="0">
                <a:solidFill>
                  <a:schemeClr val="tx2"/>
                </a:solidFill>
              </a:rPr>
            </a:br>
            <a:r>
              <a:rPr lang="en-AU" altLang="en-US" sz="3100" dirty="0">
                <a:solidFill>
                  <a:schemeClr val="tx2"/>
                </a:solidFill>
              </a:rPr>
              <a:t>Please email me to make an appointment!</a:t>
            </a:r>
            <a:endParaRPr lang="en-AU" altLang="en-US" sz="2400" dirty="0">
              <a:solidFill>
                <a:schemeClr val="tx2"/>
              </a:solidFill>
            </a:endParaRPr>
          </a:p>
        </p:txBody>
      </p:sp>
      <p:sp>
        <p:nvSpPr>
          <p:cNvPr id="4100" name="Rectangle 4">
            <a:extLst>
              <a:ext uri="{FF2B5EF4-FFF2-40B4-BE49-F238E27FC236}">
                <a16:creationId xmlns:a16="http://schemas.microsoft.com/office/drawing/2014/main" id="{48BDD385-28CE-4896-9474-A00006D49252}"/>
              </a:ext>
            </a:extLst>
          </p:cNvPr>
          <p:cNvSpPr>
            <a:spLocks noChangeArrowheads="1"/>
          </p:cNvSpPr>
          <p:nvPr/>
        </p:nvSpPr>
        <p:spPr bwMode="auto">
          <a:xfrm>
            <a:off x="138755" y="383588"/>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AU" altLang="en-US" sz="4000" b="1" dirty="0">
                <a:solidFill>
                  <a:schemeClr val="tx2"/>
                </a:solidFill>
                <a:latin typeface="Calibri" panose="020F0502020204030204" pitchFamily="34" charset="0"/>
                <a:cs typeface="Calibri" panose="020F0502020204030204" pitchFamily="34" charset="0"/>
              </a:rPr>
              <a:t>Silvia Mendolia</a:t>
            </a:r>
            <a:endParaRPr lang="en-AU" altLang="en-US" sz="4000" dirty="0">
              <a:solidFill>
                <a:schemeClr val="tx2"/>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7339DFE-BE84-409C-BCB6-49E87ADFFDEF}"/>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Updating Stata</a:t>
            </a:r>
          </a:p>
        </p:txBody>
      </p:sp>
      <p:sp>
        <p:nvSpPr>
          <p:cNvPr id="8195" name="Rectangle 3">
            <a:extLst>
              <a:ext uri="{FF2B5EF4-FFF2-40B4-BE49-F238E27FC236}">
                <a16:creationId xmlns:a16="http://schemas.microsoft.com/office/drawing/2014/main" id="{AACC9A3A-1EB0-4470-B47E-F6341BA79996}"/>
              </a:ext>
            </a:extLst>
          </p:cNvPr>
          <p:cNvSpPr>
            <a:spLocks noGrp="1" noChangeArrowheads="1"/>
          </p:cNvSpPr>
          <p:nvPr>
            <p:ph sz="half" idx="1"/>
          </p:nvPr>
        </p:nvSpPr>
        <p:spPr>
          <a:xfrm>
            <a:off x="559416" y="1444165"/>
            <a:ext cx="6765618" cy="4427398"/>
          </a:xfrm>
          <a:noFill/>
        </p:spPr>
        <p:txBody>
          <a:bodyPr>
            <a:normAutofit fontScale="92500"/>
          </a:bodyPr>
          <a:lstStyle/>
          <a:p>
            <a:pPr eaLnBrk="1" hangingPunct="1">
              <a:buClr>
                <a:srgbClr val="002060"/>
              </a:buClr>
              <a:buSzPct val="100000"/>
              <a:buFont typeface="Arial" panose="020B0604020202020204" pitchFamily="34" charset="0"/>
              <a:buChar char="•"/>
            </a:pPr>
            <a:r>
              <a:rPr lang="en-AU" altLang="en-US" sz="2400" dirty="0"/>
              <a:t>One of Stata’s great strengths is that it can be updated over the Internet</a:t>
            </a:r>
          </a:p>
          <a:p>
            <a:pPr eaLnBrk="1" hangingPunct="1">
              <a:buClr>
                <a:srgbClr val="002060"/>
              </a:buClr>
              <a:buSzPct val="100000"/>
              <a:buFont typeface="Arial" panose="020B0604020202020204" pitchFamily="34" charset="0"/>
              <a:buChar char="•"/>
            </a:pPr>
            <a:endParaRPr lang="en-AU" altLang="en-US" sz="2400" dirty="0"/>
          </a:p>
          <a:p>
            <a:pPr eaLnBrk="1" hangingPunct="1">
              <a:buClr>
                <a:srgbClr val="002060"/>
              </a:buClr>
              <a:buSzPct val="100000"/>
              <a:buFont typeface="Arial" panose="020B0604020202020204" pitchFamily="34" charset="0"/>
              <a:buChar char="•"/>
            </a:pPr>
            <a:r>
              <a:rPr lang="en-AU" altLang="en-US" sz="2400" dirty="0"/>
              <a:t>Updates during the life of the version you own are free</a:t>
            </a:r>
          </a:p>
          <a:p>
            <a:pPr eaLnBrk="1" hangingPunct="1">
              <a:buClr>
                <a:srgbClr val="002060"/>
              </a:buClr>
              <a:buSzPct val="100000"/>
              <a:buFont typeface="Arial" panose="020B0604020202020204" pitchFamily="34" charset="0"/>
              <a:buChar char="•"/>
            </a:pPr>
            <a:endParaRPr lang="en-AU" altLang="en-US" sz="2400" dirty="0"/>
          </a:p>
          <a:p>
            <a:pPr eaLnBrk="1" hangingPunct="1">
              <a:buClr>
                <a:srgbClr val="002060"/>
              </a:buClr>
              <a:buSzPct val="100000"/>
              <a:buFont typeface="Arial" panose="020B0604020202020204" pitchFamily="34" charset="0"/>
              <a:buChar char="•"/>
            </a:pPr>
            <a:r>
              <a:rPr lang="en-AU" altLang="en-US" sz="2400" dirty="0"/>
              <a:t>You need only have a licensed copy of Stata and access to the Internet to check for and, if desired, download the updates</a:t>
            </a:r>
          </a:p>
          <a:p>
            <a:pPr eaLnBrk="1" hangingPunct="1">
              <a:buClr>
                <a:srgbClr val="002060"/>
              </a:buClr>
              <a:buSzPct val="100000"/>
              <a:buFont typeface="Arial" panose="020B0604020202020204" pitchFamily="34" charset="0"/>
              <a:buChar char="•"/>
            </a:pPr>
            <a:endParaRPr lang="en-AU" altLang="en-US" sz="2400" dirty="0"/>
          </a:p>
          <a:p>
            <a:pPr eaLnBrk="1" hangingPunct="1">
              <a:buClr>
                <a:srgbClr val="002060"/>
              </a:buClr>
              <a:buSzPct val="100000"/>
              <a:buFont typeface="Arial" panose="020B0604020202020204" pitchFamily="34" charset="0"/>
              <a:buChar char="•"/>
            </a:pPr>
            <a:r>
              <a:rPr lang="en-AU" altLang="en-US" sz="2400" dirty="0"/>
              <a:t>Use </a:t>
            </a:r>
            <a:r>
              <a:rPr lang="en-AU" altLang="en-US" sz="2400" dirty="0" err="1"/>
              <a:t>ssc</a:t>
            </a:r>
            <a:r>
              <a:rPr lang="en-AU" altLang="en-US" sz="2400" dirty="0"/>
              <a:t> install…. To install user-written commands</a:t>
            </a:r>
          </a:p>
          <a:p>
            <a:pPr eaLnBrk="1" hangingPunct="1">
              <a:buClr>
                <a:schemeClr val="hlink"/>
              </a:buClr>
              <a:buFont typeface="Wingdings" panose="05000000000000000000" pitchFamily="2" charset="2"/>
              <a:buChar char="v"/>
            </a:pPr>
            <a:endParaRPr lang="en-AU" altLang="en-US" sz="2000" dirty="0"/>
          </a:p>
          <a:p>
            <a:pPr eaLnBrk="1" hangingPunct="1">
              <a:buClr>
                <a:schemeClr val="hlink"/>
              </a:buClr>
              <a:buFont typeface="Wingdings" panose="05000000000000000000" pitchFamily="2" charset="2"/>
              <a:buChar char="v"/>
            </a:pPr>
            <a:endParaRPr lang="en-AU" altLang="en-US" sz="2000" dirty="0"/>
          </a:p>
          <a:p>
            <a:pPr eaLnBrk="1" hangingPunct="1">
              <a:buClr>
                <a:schemeClr val="hlink"/>
              </a:buClr>
              <a:buFont typeface="Wingdings" panose="05000000000000000000" pitchFamily="2" charset="2"/>
              <a:buChar char="v"/>
            </a:pPr>
            <a:endParaRPr lang="en-AU" altLang="en-US" sz="2000" dirty="0"/>
          </a:p>
          <a:p>
            <a:pPr eaLnBrk="1" hangingPunct="1">
              <a:buClr>
                <a:schemeClr val="hlink"/>
              </a:buClr>
              <a:buFont typeface="Wingdings" panose="05000000000000000000" pitchFamily="2" charset="2"/>
              <a:buChar char="v"/>
            </a:pPr>
            <a:endParaRPr lang="en-AU" altLang="en-US" sz="2000" dirty="0"/>
          </a:p>
          <a:p>
            <a:pPr eaLnBrk="1" hangingPunct="1">
              <a:buClr>
                <a:schemeClr val="hlink"/>
              </a:buClr>
              <a:buFont typeface="Wingdings" panose="05000000000000000000" pitchFamily="2" charset="2"/>
              <a:buChar char="v"/>
            </a:pPr>
            <a:endParaRPr lang="en-AU"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3C49568-6999-4784-B6DB-5E80E19EAEA9}"/>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Launch Stata</a:t>
            </a:r>
          </a:p>
        </p:txBody>
      </p:sp>
      <p:sp>
        <p:nvSpPr>
          <p:cNvPr id="9219" name="Rectangle 3">
            <a:extLst>
              <a:ext uri="{FF2B5EF4-FFF2-40B4-BE49-F238E27FC236}">
                <a16:creationId xmlns:a16="http://schemas.microsoft.com/office/drawing/2014/main" id="{C27C8A93-3499-46E4-8447-38CCAA149AD9}"/>
              </a:ext>
            </a:extLst>
          </p:cNvPr>
          <p:cNvSpPr>
            <a:spLocks noGrp="1" noChangeArrowheads="1"/>
          </p:cNvSpPr>
          <p:nvPr>
            <p:ph sz="half" idx="1"/>
          </p:nvPr>
        </p:nvSpPr>
        <p:spPr>
          <a:xfrm>
            <a:off x="539750" y="1916113"/>
            <a:ext cx="8208963" cy="4105275"/>
          </a:xfrm>
          <a:noFill/>
        </p:spPr>
        <p:txBody>
          <a:bodyPr>
            <a:normAutofit fontScale="92500" lnSpcReduction="20000"/>
          </a:bodyPr>
          <a:lstStyle/>
          <a:p>
            <a:pPr eaLnBrk="1" hangingPunct="1">
              <a:lnSpc>
                <a:spcPct val="90000"/>
              </a:lnSpc>
              <a:buClr>
                <a:srgbClr val="002060"/>
              </a:buClr>
              <a:buFont typeface="Arial" panose="020B0604020202020204" pitchFamily="34" charset="0"/>
              <a:buChar char="•"/>
            </a:pPr>
            <a:r>
              <a:rPr lang="en-AU" altLang="en-US" sz="2000" dirty="0"/>
              <a:t>Double click on the program icon on your desktop</a:t>
            </a:r>
          </a:p>
          <a:p>
            <a:pPr marL="0" indent="0" eaLnBrk="1" hangingPunct="1">
              <a:lnSpc>
                <a:spcPct val="90000"/>
              </a:lnSpc>
              <a:buClr>
                <a:srgbClr val="002060"/>
              </a:buClr>
              <a:buNone/>
            </a:pPr>
            <a:r>
              <a:rPr lang="en-AU" altLang="en-US" sz="2000" dirty="0"/>
              <a:t>			</a:t>
            </a:r>
          </a:p>
          <a:p>
            <a:pPr marL="0" indent="0" eaLnBrk="1" hangingPunct="1">
              <a:lnSpc>
                <a:spcPct val="90000"/>
              </a:lnSpc>
              <a:buClr>
                <a:srgbClr val="002060"/>
              </a:buClr>
              <a:buNone/>
            </a:pPr>
            <a:r>
              <a:rPr lang="en-AU" altLang="en-US" sz="2000" dirty="0"/>
              <a:t>				or</a:t>
            </a:r>
          </a:p>
          <a:p>
            <a:pPr eaLnBrk="1" hangingPunct="1">
              <a:lnSpc>
                <a:spcPct val="90000"/>
              </a:lnSpc>
              <a:buClr>
                <a:srgbClr val="002060"/>
              </a:buClr>
              <a:buFont typeface="Arial" panose="020B0604020202020204" pitchFamily="34" charset="0"/>
              <a:buChar char="•"/>
            </a:pPr>
            <a:endParaRPr lang="en-AU" altLang="en-US" sz="2000" dirty="0"/>
          </a:p>
          <a:p>
            <a:pPr eaLnBrk="1" hangingPunct="1">
              <a:lnSpc>
                <a:spcPct val="90000"/>
              </a:lnSpc>
              <a:buClr>
                <a:srgbClr val="002060"/>
              </a:buClr>
              <a:buFont typeface="Arial" panose="020B0604020202020204" pitchFamily="34" charset="0"/>
              <a:buChar char="•"/>
            </a:pPr>
            <a:r>
              <a:rPr lang="en-AU" altLang="en-US" sz="2000" dirty="0"/>
              <a:t>Go to the Start menu/Programs/Stata</a:t>
            </a:r>
          </a:p>
          <a:p>
            <a:pPr marL="0" indent="0" eaLnBrk="1" hangingPunct="1">
              <a:lnSpc>
                <a:spcPct val="90000"/>
              </a:lnSpc>
              <a:buClr>
                <a:srgbClr val="002060"/>
              </a:buClr>
              <a:buNone/>
            </a:pPr>
            <a:r>
              <a:rPr lang="en-AU" altLang="en-US" sz="2000" dirty="0"/>
              <a:t>				</a:t>
            </a:r>
          </a:p>
          <a:p>
            <a:pPr marL="0" indent="0" eaLnBrk="1" hangingPunct="1">
              <a:lnSpc>
                <a:spcPct val="90000"/>
              </a:lnSpc>
              <a:buClr>
                <a:srgbClr val="002060"/>
              </a:buClr>
              <a:buNone/>
            </a:pPr>
            <a:r>
              <a:rPr lang="en-AU" altLang="en-US" sz="2000" dirty="0"/>
              <a:t>				or</a:t>
            </a:r>
          </a:p>
          <a:p>
            <a:pPr eaLnBrk="1" hangingPunct="1">
              <a:lnSpc>
                <a:spcPct val="90000"/>
              </a:lnSpc>
              <a:buClr>
                <a:srgbClr val="002060"/>
              </a:buClr>
              <a:buFont typeface="Arial" panose="020B0604020202020204" pitchFamily="34" charset="0"/>
              <a:buChar char="•"/>
            </a:pPr>
            <a:endParaRPr lang="en-AU" altLang="en-US" sz="2000" dirty="0"/>
          </a:p>
          <a:p>
            <a:pPr eaLnBrk="1" hangingPunct="1">
              <a:lnSpc>
                <a:spcPct val="90000"/>
              </a:lnSpc>
              <a:buClr>
                <a:srgbClr val="002060"/>
              </a:buClr>
              <a:buFont typeface="Arial" panose="020B0604020202020204" pitchFamily="34" charset="0"/>
              <a:buChar char="•"/>
            </a:pPr>
            <a:r>
              <a:rPr lang="en-AU" altLang="en-US" sz="2000" dirty="0"/>
              <a:t>Click on a Stata dataset icon</a:t>
            </a:r>
          </a:p>
          <a:p>
            <a:pPr eaLnBrk="1" hangingPunct="1">
              <a:lnSpc>
                <a:spcPct val="90000"/>
              </a:lnSpc>
              <a:buClr>
                <a:srgbClr val="002060"/>
              </a:buClr>
              <a:buFont typeface="Arial" panose="020B0604020202020204" pitchFamily="34" charset="0"/>
              <a:buChar char="•"/>
            </a:pPr>
            <a:endParaRPr lang="en-AU" altLang="en-US" sz="2000" dirty="0"/>
          </a:p>
          <a:p>
            <a:pPr eaLnBrk="1" hangingPunct="1">
              <a:lnSpc>
                <a:spcPct val="90000"/>
              </a:lnSpc>
              <a:buClr>
                <a:srgbClr val="002060"/>
              </a:buClr>
              <a:buFont typeface="Arial" panose="020B0604020202020204" pitchFamily="34" charset="0"/>
              <a:buChar char="•"/>
            </a:pPr>
            <a:endParaRPr lang="en-AU" altLang="en-US" sz="2000" dirty="0"/>
          </a:p>
          <a:p>
            <a:pPr eaLnBrk="1" hangingPunct="1">
              <a:lnSpc>
                <a:spcPct val="90000"/>
              </a:lnSpc>
              <a:buClr>
                <a:srgbClr val="002060"/>
              </a:buClr>
              <a:buFont typeface="Arial" panose="020B0604020202020204" pitchFamily="34" charset="0"/>
              <a:buChar char="•"/>
            </a:pPr>
            <a:r>
              <a:rPr lang="en-AU" altLang="en-US" sz="2000" dirty="0"/>
              <a:t>You will end Stata by typing </a:t>
            </a:r>
            <a:r>
              <a:rPr lang="en-AU" altLang="en-US" sz="2000" b="1" i="1" dirty="0"/>
              <a:t>exit</a:t>
            </a:r>
            <a:r>
              <a:rPr lang="en-AU" altLang="en-US" sz="2000" dirty="0"/>
              <a:t> in the command window</a:t>
            </a:r>
          </a:p>
          <a:p>
            <a:pPr eaLnBrk="1" hangingPunct="1">
              <a:lnSpc>
                <a:spcPct val="90000"/>
              </a:lnSpc>
              <a:buClr>
                <a:schemeClr val="hlink"/>
              </a:buClr>
              <a:buFont typeface="Wingdings" panose="05000000000000000000" pitchFamily="2" charset="2"/>
              <a:buChar char="v"/>
            </a:pPr>
            <a:endParaRPr lang="en-AU" alt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37A9230A-BC71-4C3E-92DD-742D27332FE7}"/>
              </a:ext>
            </a:extLst>
          </p:cNvPr>
          <p:cNvSpPr>
            <a:spLocks noChangeArrowheads="1"/>
          </p:cNvSpPr>
          <p:nvPr/>
        </p:nvSpPr>
        <p:spPr bwMode="auto">
          <a:xfrm>
            <a:off x="250825" y="154127"/>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Stata windows and Interface</a:t>
            </a:r>
          </a:p>
        </p:txBody>
      </p:sp>
      <p:pic>
        <p:nvPicPr>
          <p:cNvPr id="5" name="Picture 4" descr="Graphical user interface, text, application&#10;&#10;Description automatically generated">
            <a:extLst>
              <a:ext uri="{FF2B5EF4-FFF2-40B4-BE49-F238E27FC236}">
                <a16:creationId xmlns:a16="http://schemas.microsoft.com/office/drawing/2014/main" id="{1E3014AE-0F43-4AFA-A19D-069FE21E3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4067"/>
            <a:ext cx="9144000" cy="4889866"/>
          </a:xfrm>
          <a:prstGeom prst="rect">
            <a:avLst/>
          </a:prstGeom>
        </p:spPr>
      </p:pic>
      <p:sp>
        <p:nvSpPr>
          <p:cNvPr id="10244" name="Text Box 7">
            <a:extLst>
              <a:ext uri="{FF2B5EF4-FFF2-40B4-BE49-F238E27FC236}">
                <a16:creationId xmlns:a16="http://schemas.microsoft.com/office/drawing/2014/main" id="{721E5E0C-E5A9-4792-B980-07631FDB361D}"/>
              </a:ext>
            </a:extLst>
          </p:cNvPr>
          <p:cNvSpPr txBox="1">
            <a:spLocks noChangeArrowheads="1"/>
          </p:cNvSpPr>
          <p:nvPr/>
        </p:nvSpPr>
        <p:spPr bwMode="auto">
          <a:xfrm>
            <a:off x="2441574" y="4941888"/>
            <a:ext cx="2032103" cy="646331"/>
          </a:xfrm>
          <a:prstGeom prst="rect">
            <a:avLst/>
          </a:prstGeom>
          <a:solidFill>
            <a:schemeClr val="bg2">
              <a:lumMod val="90000"/>
            </a:schemeClr>
          </a:solidFill>
          <a:ln>
            <a:noFill/>
          </a:ln>
          <a:effec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dirty="0"/>
              <a:t>Command window</a:t>
            </a:r>
          </a:p>
        </p:txBody>
      </p:sp>
      <p:sp>
        <p:nvSpPr>
          <p:cNvPr id="10245" name="Text Box 8">
            <a:extLst>
              <a:ext uri="{FF2B5EF4-FFF2-40B4-BE49-F238E27FC236}">
                <a16:creationId xmlns:a16="http://schemas.microsoft.com/office/drawing/2014/main" id="{E7818D0D-C6CF-45FA-946C-56BFFC0184FA}"/>
              </a:ext>
            </a:extLst>
          </p:cNvPr>
          <p:cNvSpPr txBox="1">
            <a:spLocks noChangeArrowheads="1"/>
          </p:cNvSpPr>
          <p:nvPr/>
        </p:nvSpPr>
        <p:spPr bwMode="auto">
          <a:xfrm>
            <a:off x="6998905" y="2554843"/>
            <a:ext cx="2037145" cy="646331"/>
          </a:xfrm>
          <a:prstGeom prst="rect">
            <a:avLst/>
          </a:prstGeom>
          <a:solidFill>
            <a:schemeClr val="bg2">
              <a:lumMod val="90000"/>
            </a:schemeClr>
          </a:solidFill>
          <a:ln>
            <a:noFill/>
          </a:ln>
          <a:effec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dirty="0"/>
              <a:t>Variable window</a:t>
            </a:r>
          </a:p>
        </p:txBody>
      </p:sp>
      <p:sp>
        <p:nvSpPr>
          <p:cNvPr id="10246" name="Text Box 9">
            <a:extLst>
              <a:ext uri="{FF2B5EF4-FFF2-40B4-BE49-F238E27FC236}">
                <a16:creationId xmlns:a16="http://schemas.microsoft.com/office/drawing/2014/main" id="{1669CF4D-DBF4-4A40-961E-E77626060D91}"/>
              </a:ext>
            </a:extLst>
          </p:cNvPr>
          <p:cNvSpPr txBox="1">
            <a:spLocks noChangeArrowheads="1"/>
          </p:cNvSpPr>
          <p:nvPr/>
        </p:nvSpPr>
        <p:spPr bwMode="auto">
          <a:xfrm>
            <a:off x="107950" y="2924175"/>
            <a:ext cx="1111250" cy="646331"/>
          </a:xfrm>
          <a:prstGeom prst="rect">
            <a:avLst/>
          </a:prstGeom>
          <a:solidFill>
            <a:schemeClr val="bg2">
              <a:lumMod val="90000"/>
            </a:schemeClr>
          </a:solidFill>
          <a:ln>
            <a:noFill/>
          </a:ln>
          <a:effec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dirty="0"/>
              <a:t>Review window</a:t>
            </a:r>
          </a:p>
        </p:txBody>
      </p:sp>
      <p:sp>
        <p:nvSpPr>
          <p:cNvPr id="10247" name="Text Box 10">
            <a:extLst>
              <a:ext uri="{FF2B5EF4-FFF2-40B4-BE49-F238E27FC236}">
                <a16:creationId xmlns:a16="http://schemas.microsoft.com/office/drawing/2014/main" id="{104CB5D4-18E8-4D46-8D08-CDE3D2744B4B}"/>
              </a:ext>
            </a:extLst>
          </p:cNvPr>
          <p:cNvSpPr txBox="1">
            <a:spLocks noChangeArrowheads="1"/>
          </p:cNvSpPr>
          <p:nvPr/>
        </p:nvSpPr>
        <p:spPr bwMode="auto">
          <a:xfrm>
            <a:off x="3312549" y="1551603"/>
            <a:ext cx="3525107" cy="784225"/>
          </a:xfrm>
          <a:prstGeom prst="rect">
            <a:avLst/>
          </a:prstGeom>
          <a:solidFill>
            <a:schemeClr val="bg2">
              <a:lumMod val="90000"/>
            </a:schemeClr>
          </a:solidFill>
          <a:ln>
            <a:noFill/>
          </a:ln>
          <a:effec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dirty="0"/>
              <a:t>Output window</a:t>
            </a:r>
          </a:p>
          <a:p>
            <a:pPr eaLnBrk="1" hangingPunct="1">
              <a:spcBef>
                <a:spcPct val="50000"/>
              </a:spcBef>
            </a:pPr>
            <a:endParaRPr lang="en-AU"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6">
            <a:extLst>
              <a:ext uri="{FF2B5EF4-FFF2-40B4-BE49-F238E27FC236}">
                <a16:creationId xmlns:a16="http://schemas.microsoft.com/office/drawing/2014/main" id="{C6C478D3-39CE-4285-B1BC-7A5597AB0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3302000"/>
            <a:ext cx="8597900" cy="113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7" name="Rectangle 2">
            <a:extLst>
              <a:ext uri="{FF2B5EF4-FFF2-40B4-BE49-F238E27FC236}">
                <a16:creationId xmlns:a16="http://schemas.microsoft.com/office/drawing/2014/main" id="{58D2EE1A-6F95-4192-AC44-8F49A39A6BF2}"/>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Stata Toolbar</a:t>
            </a:r>
          </a:p>
        </p:txBody>
      </p:sp>
      <p:sp>
        <p:nvSpPr>
          <p:cNvPr id="11268" name="Line 6">
            <a:extLst>
              <a:ext uri="{FF2B5EF4-FFF2-40B4-BE49-F238E27FC236}">
                <a16:creationId xmlns:a16="http://schemas.microsoft.com/office/drawing/2014/main" id="{0725B4E6-7706-479E-9588-DED44B969F6F}"/>
              </a:ext>
            </a:extLst>
          </p:cNvPr>
          <p:cNvSpPr>
            <a:spLocks noChangeShapeType="1"/>
          </p:cNvSpPr>
          <p:nvPr/>
        </p:nvSpPr>
        <p:spPr bwMode="auto">
          <a:xfrm flipV="1">
            <a:off x="539750" y="4430713"/>
            <a:ext cx="0" cy="11525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1269" name="Line 7">
            <a:extLst>
              <a:ext uri="{FF2B5EF4-FFF2-40B4-BE49-F238E27FC236}">
                <a16:creationId xmlns:a16="http://schemas.microsoft.com/office/drawing/2014/main" id="{E0157710-A64A-47A1-BA60-4A81378E0339}"/>
              </a:ext>
            </a:extLst>
          </p:cNvPr>
          <p:cNvSpPr>
            <a:spLocks noChangeShapeType="1"/>
          </p:cNvSpPr>
          <p:nvPr/>
        </p:nvSpPr>
        <p:spPr bwMode="auto">
          <a:xfrm>
            <a:off x="1187450" y="2781300"/>
            <a:ext cx="0" cy="11525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1270" name="Line 9">
            <a:extLst>
              <a:ext uri="{FF2B5EF4-FFF2-40B4-BE49-F238E27FC236}">
                <a16:creationId xmlns:a16="http://schemas.microsoft.com/office/drawing/2014/main" id="{8A058741-67E5-4734-ACDB-FA6D52F5A574}"/>
              </a:ext>
            </a:extLst>
          </p:cNvPr>
          <p:cNvSpPr>
            <a:spLocks noChangeShapeType="1"/>
          </p:cNvSpPr>
          <p:nvPr/>
        </p:nvSpPr>
        <p:spPr bwMode="auto">
          <a:xfrm flipV="1">
            <a:off x="1719263" y="4430713"/>
            <a:ext cx="0" cy="11525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1271" name="Line 11">
            <a:extLst>
              <a:ext uri="{FF2B5EF4-FFF2-40B4-BE49-F238E27FC236}">
                <a16:creationId xmlns:a16="http://schemas.microsoft.com/office/drawing/2014/main" id="{34B0AFDF-4133-4DC1-8F5A-14312F2D103F}"/>
              </a:ext>
            </a:extLst>
          </p:cNvPr>
          <p:cNvSpPr>
            <a:spLocks noChangeShapeType="1"/>
          </p:cNvSpPr>
          <p:nvPr/>
        </p:nvSpPr>
        <p:spPr bwMode="auto">
          <a:xfrm flipV="1">
            <a:off x="2844800" y="4430713"/>
            <a:ext cx="0" cy="11525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1272" name="Line 13">
            <a:extLst>
              <a:ext uri="{FF2B5EF4-FFF2-40B4-BE49-F238E27FC236}">
                <a16:creationId xmlns:a16="http://schemas.microsoft.com/office/drawing/2014/main" id="{0E98079D-76CF-4220-9416-42640BBA6414}"/>
              </a:ext>
            </a:extLst>
          </p:cNvPr>
          <p:cNvSpPr>
            <a:spLocks noChangeShapeType="1"/>
          </p:cNvSpPr>
          <p:nvPr/>
        </p:nvSpPr>
        <p:spPr bwMode="auto">
          <a:xfrm flipV="1">
            <a:off x="5408613" y="4430713"/>
            <a:ext cx="0" cy="11525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1273" name="Line 15">
            <a:extLst>
              <a:ext uri="{FF2B5EF4-FFF2-40B4-BE49-F238E27FC236}">
                <a16:creationId xmlns:a16="http://schemas.microsoft.com/office/drawing/2014/main" id="{AAECB013-AD95-4FAE-9595-77F2710B6D96}"/>
              </a:ext>
            </a:extLst>
          </p:cNvPr>
          <p:cNvSpPr>
            <a:spLocks noChangeShapeType="1"/>
          </p:cNvSpPr>
          <p:nvPr/>
        </p:nvSpPr>
        <p:spPr bwMode="auto">
          <a:xfrm flipV="1">
            <a:off x="7307263" y="4437063"/>
            <a:ext cx="0" cy="11525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1274" name="Line 17">
            <a:extLst>
              <a:ext uri="{FF2B5EF4-FFF2-40B4-BE49-F238E27FC236}">
                <a16:creationId xmlns:a16="http://schemas.microsoft.com/office/drawing/2014/main" id="{C93418CD-9D06-4B0D-80F3-1A57718FAFDB}"/>
              </a:ext>
            </a:extLst>
          </p:cNvPr>
          <p:cNvSpPr>
            <a:spLocks noChangeShapeType="1"/>
          </p:cNvSpPr>
          <p:nvPr/>
        </p:nvSpPr>
        <p:spPr bwMode="auto">
          <a:xfrm flipV="1">
            <a:off x="3636963" y="4437063"/>
            <a:ext cx="0" cy="11525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1275" name="Text Box 19">
            <a:extLst>
              <a:ext uri="{FF2B5EF4-FFF2-40B4-BE49-F238E27FC236}">
                <a16:creationId xmlns:a16="http://schemas.microsoft.com/office/drawing/2014/main" id="{E7F4C30A-E6FB-4CBB-A835-B5ECC4B1F7A0}"/>
              </a:ext>
            </a:extLst>
          </p:cNvPr>
          <p:cNvSpPr txBox="1">
            <a:spLocks noChangeArrowheads="1"/>
          </p:cNvSpPr>
          <p:nvPr/>
        </p:nvSpPr>
        <p:spPr bwMode="auto">
          <a:xfrm>
            <a:off x="250825" y="5734050"/>
            <a:ext cx="1008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a:t>Open</a:t>
            </a:r>
          </a:p>
        </p:txBody>
      </p:sp>
      <p:sp>
        <p:nvSpPr>
          <p:cNvPr id="11276" name="Text Box 20">
            <a:extLst>
              <a:ext uri="{FF2B5EF4-FFF2-40B4-BE49-F238E27FC236}">
                <a16:creationId xmlns:a16="http://schemas.microsoft.com/office/drawing/2014/main" id="{7F56BD4C-3BF7-424A-ACBE-99B44BDAB847}"/>
              </a:ext>
            </a:extLst>
          </p:cNvPr>
          <p:cNvSpPr txBox="1">
            <a:spLocks noChangeArrowheads="1"/>
          </p:cNvSpPr>
          <p:nvPr/>
        </p:nvSpPr>
        <p:spPr bwMode="auto">
          <a:xfrm>
            <a:off x="179388" y="2414588"/>
            <a:ext cx="2332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a:t>Save dataset</a:t>
            </a:r>
          </a:p>
        </p:txBody>
      </p:sp>
      <p:sp>
        <p:nvSpPr>
          <p:cNvPr id="11277" name="Line 21">
            <a:extLst>
              <a:ext uri="{FF2B5EF4-FFF2-40B4-BE49-F238E27FC236}">
                <a16:creationId xmlns:a16="http://schemas.microsoft.com/office/drawing/2014/main" id="{05628DDE-93BF-4289-B8CA-D17B1CF6F498}"/>
              </a:ext>
            </a:extLst>
          </p:cNvPr>
          <p:cNvSpPr>
            <a:spLocks noChangeShapeType="1"/>
          </p:cNvSpPr>
          <p:nvPr/>
        </p:nvSpPr>
        <p:spPr bwMode="auto">
          <a:xfrm>
            <a:off x="2413000" y="2781300"/>
            <a:ext cx="0" cy="11525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1278" name="Line 23">
            <a:extLst>
              <a:ext uri="{FF2B5EF4-FFF2-40B4-BE49-F238E27FC236}">
                <a16:creationId xmlns:a16="http://schemas.microsoft.com/office/drawing/2014/main" id="{3C7EF0C7-9355-468C-9720-D7DDB5CF5C9D}"/>
              </a:ext>
            </a:extLst>
          </p:cNvPr>
          <p:cNvSpPr>
            <a:spLocks noChangeShapeType="1"/>
          </p:cNvSpPr>
          <p:nvPr/>
        </p:nvSpPr>
        <p:spPr bwMode="auto">
          <a:xfrm>
            <a:off x="4545013" y="2781300"/>
            <a:ext cx="0" cy="11525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1279" name="Line 24">
            <a:extLst>
              <a:ext uri="{FF2B5EF4-FFF2-40B4-BE49-F238E27FC236}">
                <a16:creationId xmlns:a16="http://schemas.microsoft.com/office/drawing/2014/main" id="{F06DCDCC-52B5-4455-AEC7-FC76B7ACCC80}"/>
              </a:ext>
            </a:extLst>
          </p:cNvPr>
          <p:cNvSpPr>
            <a:spLocks noChangeShapeType="1"/>
          </p:cNvSpPr>
          <p:nvPr/>
        </p:nvSpPr>
        <p:spPr bwMode="auto">
          <a:xfrm>
            <a:off x="5940425" y="2781300"/>
            <a:ext cx="0" cy="11525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1280" name="Line 25">
            <a:extLst>
              <a:ext uri="{FF2B5EF4-FFF2-40B4-BE49-F238E27FC236}">
                <a16:creationId xmlns:a16="http://schemas.microsoft.com/office/drawing/2014/main" id="{6023DA08-1483-45A4-B1D3-5C136C7C9AEC}"/>
              </a:ext>
            </a:extLst>
          </p:cNvPr>
          <p:cNvSpPr>
            <a:spLocks noChangeShapeType="1"/>
          </p:cNvSpPr>
          <p:nvPr/>
        </p:nvSpPr>
        <p:spPr bwMode="auto">
          <a:xfrm>
            <a:off x="7813675" y="2787650"/>
            <a:ext cx="0" cy="11525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1281" name="Text Box 26">
            <a:extLst>
              <a:ext uri="{FF2B5EF4-FFF2-40B4-BE49-F238E27FC236}">
                <a16:creationId xmlns:a16="http://schemas.microsoft.com/office/drawing/2014/main" id="{F052E9A8-C6EB-4808-A349-E1A56CA37312}"/>
              </a:ext>
            </a:extLst>
          </p:cNvPr>
          <p:cNvSpPr txBox="1">
            <a:spLocks noChangeArrowheads="1"/>
          </p:cNvSpPr>
          <p:nvPr/>
        </p:nvSpPr>
        <p:spPr bwMode="auto">
          <a:xfrm>
            <a:off x="1258888" y="5734050"/>
            <a:ext cx="10366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a:t>Print</a:t>
            </a:r>
          </a:p>
        </p:txBody>
      </p:sp>
      <p:sp>
        <p:nvSpPr>
          <p:cNvPr id="11282" name="Text Box 27">
            <a:extLst>
              <a:ext uri="{FF2B5EF4-FFF2-40B4-BE49-F238E27FC236}">
                <a16:creationId xmlns:a16="http://schemas.microsoft.com/office/drawing/2014/main" id="{98D64505-263A-4D4F-8F33-533D8C2E9794}"/>
              </a:ext>
            </a:extLst>
          </p:cNvPr>
          <p:cNvSpPr txBox="1">
            <a:spLocks noChangeArrowheads="1"/>
          </p:cNvSpPr>
          <p:nvPr/>
        </p:nvSpPr>
        <p:spPr bwMode="auto">
          <a:xfrm>
            <a:off x="2097088" y="2341563"/>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a:t>Log</a:t>
            </a:r>
          </a:p>
        </p:txBody>
      </p:sp>
      <p:sp>
        <p:nvSpPr>
          <p:cNvPr id="11283" name="Text Box 28">
            <a:extLst>
              <a:ext uri="{FF2B5EF4-FFF2-40B4-BE49-F238E27FC236}">
                <a16:creationId xmlns:a16="http://schemas.microsoft.com/office/drawing/2014/main" id="{B5CEA62A-D023-4899-9FF4-497783B917DE}"/>
              </a:ext>
            </a:extLst>
          </p:cNvPr>
          <p:cNvSpPr txBox="1">
            <a:spLocks noChangeArrowheads="1"/>
          </p:cNvSpPr>
          <p:nvPr/>
        </p:nvSpPr>
        <p:spPr bwMode="auto">
          <a:xfrm>
            <a:off x="2268538" y="5726113"/>
            <a:ext cx="1223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a:t>Viewer</a:t>
            </a:r>
          </a:p>
        </p:txBody>
      </p:sp>
      <p:sp>
        <p:nvSpPr>
          <p:cNvPr id="11284" name="Text Box 30">
            <a:extLst>
              <a:ext uri="{FF2B5EF4-FFF2-40B4-BE49-F238E27FC236}">
                <a16:creationId xmlns:a16="http://schemas.microsoft.com/office/drawing/2014/main" id="{3C12AB39-6ED6-400B-8276-8E4D7660641B}"/>
              </a:ext>
            </a:extLst>
          </p:cNvPr>
          <p:cNvSpPr txBox="1">
            <a:spLocks noChangeArrowheads="1"/>
          </p:cNvSpPr>
          <p:nvPr/>
        </p:nvSpPr>
        <p:spPr bwMode="auto">
          <a:xfrm>
            <a:off x="3276600" y="5740400"/>
            <a:ext cx="2332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a:t>Graph</a:t>
            </a:r>
          </a:p>
        </p:txBody>
      </p:sp>
      <p:sp>
        <p:nvSpPr>
          <p:cNvPr id="11285" name="Text Box 31">
            <a:extLst>
              <a:ext uri="{FF2B5EF4-FFF2-40B4-BE49-F238E27FC236}">
                <a16:creationId xmlns:a16="http://schemas.microsoft.com/office/drawing/2014/main" id="{D09E9D4B-130F-4CDB-900D-B93D23D9CB8F}"/>
              </a:ext>
            </a:extLst>
          </p:cNvPr>
          <p:cNvSpPr txBox="1">
            <a:spLocks noChangeArrowheads="1"/>
          </p:cNvSpPr>
          <p:nvPr/>
        </p:nvSpPr>
        <p:spPr bwMode="auto">
          <a:xfrm>
            <a:off x="3968750" y="2414588"/>
            <a:ext cx="103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a:t>Do file</a:t>
            </a:r>
          </a:p>
        </p:txBody>
      </p:sp>
      <p:sp>
        <p:nvSpPr>
          <p:cNvPr id="11286" name="Text Box 32">
            <a:extLst>
              <a:ext uri="{FF2B5EF4-FFF2-40B4-BE49-F238E27FC236}">
                <a16:creationId xmlns:a16="http://schemas.microsoft.com/office/drawing/2014/main" id="{F5BCA8E3-0E80-43BB-B6FB-13BC703DE4F0}"/>
              </a:ext>
            </a:extLst>
          </p:cNvPr>
          <p:cNvSpPr txBox="1">
            <a:spLocks noChangeArrowheads="1"/>
          </p:cNvSpPr>
          <p:nvPr/>
        </p:nvSpPr>
        <p:spPr bwMode="auto">
          <a:xfrm>
            <a:off x="4616450" y="5734050"/>
            <a:ext cx="2332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a:t>Data editor</a:t>
            </a:r>
          </a:p>
        </p:txBody>
      </p:sp>
      <p:sp>
        <p:nvSpPr>
          <p:cNvPr id="11287" name="Text Box 33">
            <a:extLst>
              <a:ext uri="{FF2B5EF4-FFF2-40B4-BE49-F238E27FC236}">
                <a16:creationId xmlns:a16="http://schemas.microsoft.com/office/drawing/2014/main" id="{18A68B88-B82E-4881-B27A-30F6EA4239D9}"/>
              </a:ext>
            </a:extLst>
          </p:cNvPr>
          <p:cNvSpPr txBox="1">
            <a:spLocks noChangeArrowheads="1"/>
          </p:cNvSpPr>
          <p:nvPr/>
        </p:nvSpPr>
        <p:spPr bwMode="auto">
          <a:xfrm>
            <a:off x="5076825" y="2414588"/>
            <a:ext cx="1798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a:t>Data browser</a:t>
            </a:r>
          </a:p>
        </p:txBody>
      </p:sp>
      <p:sp>
        <p:nvSpPr>
          <p:cNvPr id="11288" name="Text Box 34">
            <a:extLst>
              <a:ext uri="{FF2B5EF4-FFF2-40B4-BE49-F238E27FC236}">
                <a16:creationId xmlns:a16="http://schemas.microsoft.com/office/drawing/2014/main" id="{27D01EB0-2698-42D8-AD1E-ECD15C118527}"/>
              </a:ext>
            </a:extLst>
          </p:cNvPr>
          <p:cNvSpPr txBox="1">
            <a:spLocks noChangeArrowheads="1"/>
          </p:cNvSpPr>
          <p:nvPr/>
        </p:nvSpPr>
        <p:spPr bwMode="auto">
          <a:xfrm>
            <a:off x="7112000" y="5740400"/>
            <a:ext cx="915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a:t>More</a:t>
            </a:r>
          </a:p>
        </p:txBody>
      </p:sp>
      <p:sp>
        <p:nvSpPr>
          <p:cNvPr id="11289" name="Text Box 35">
            <a:extLst>
              <a:ext uri="{FF2B5EF4-FFF2-40B4-BE49-F238E27FC236}">
                <a16:creationId xmlns:a16="http://schemas.microsoft.com/office/drawing/2014/main" id="{669B1508-61E6-470C-8319-96AD4F8D5EAB}"/>
              </a:ext>
            </a:extLst>
          </p:cNvPr>
          <p:cNvSpPr txBox="1">
            <a:spLocks noChangeArrowheads="1"/>
          </p:cNvSpPr>
          <p:nvPr/>
        </p:nvSpPr>
        <p:spPr bwMode="auto">
          <a:xfrm>
            <a:off x="7310438" y="2420938"/>
            <a:ext cx="1798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a:t>Break</a:t>
            </a:r>
          </a:p>
        </p:txBody>
      </p:sp>
      <p:sp>
        <p:nvSpPr>
          <p:cNvPr id="11290" name="Line 13">
            <a:extLst>
              <a:ext uri="{FF2B5EF4-FFF2-40B4-BE49-F238E27FC236}">
                <a16:creationId xmlns:a16="http://schemas.microsoft.com/office/drawing/2014/main" id="{00F1F98D-E369-4188-A83C-564F41D5E775}"/>
              </a:ext>
            </a:extLst>
          </p:cNvPr>
          <p:cNvSpPr>
            <a:spLocks noChangeShapeType="1"/>
          </p:cNvSpPr>
          <p:nvPr/>
        </p:nvSpPr>
        <p:spPr bwMode="auto">
          <a:xfrm flipV="1">
            <a:off x="6632575" y="4421188"/>
            <a:ext cx="0" cy="11525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1291" name="Text Box 32">
            <a:extLst>
              <a:ext uri="{FF2B5EF4-FFF2-40B4-BE49-F238E27FC236}">
                <a16:creationId xmlns:a16="http://schemas.microsoft.com/office/drawing/2014/main" id="{E30AEC91-5712-467B-979F-841F153465A6}"/>
              </a:ext>
            </a:extLst>
          </p:cNvPr>
          <p:cNvSpPr txBox="1">
            <a:spLocks noChangeArrowheads="1"/>
          </p:cNvSpPr>
          <p:nvPr/>
        </p:nvSpPr>
        <p:spPr bwMode="auto">
          <a:xfrm>
            <a:off x="6056313" y="5724525"/>
            <a:ext cx="12541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AU" altLang="en-US"/>
              <a:t>Variable manager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DE86759-9259-4A77-B779-79C7DFE68CD7}"/>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Stata Menus and dialogs</a:t>
            </a:r>
          </a:p>
        </p:txBody>
      </p:sp>
      <p:sp>
        <p:nvSpPr>
          <p:cNvPr id="12291" name="Rectangle 3">
            <a:extLst>
              <a:ext uri="{FF2B5EF4-FFF2-40B4-BE49-F238E27FC236}">
                <a16:creationId xmlns:a16="http://schemas.microsoft.com/office/drawing/2014/main" id="{4A11BDD1-5E37-4EC7-BEAF-DDEC4910ECD0}"/>
              </a:ext>
            </a:extLst>
          </p:cNvPr>
          <p:cNvSpPr>
            <a:spLocks noGrp="1" noChangeArrowheads="1"/>
          </p:cNvSpPr>
          <p:nvPr>
            <p:ph sz="half" idx="1"/>
          </p:nvPr>
        </p:nvSpPr>
        <p:spPr>
          <a:xfrm>
            <a:off x="539750" y="1916113"/>
            <a:ext cx="6500147" cy="4105275"/>
          </a:xfrm>
          <a:noFill/>
        </p:spPr>
        <p:txBody>
          <a:bodyPr>
            <a:normAutofit fontScale="92500" lnSpcReduction="20000"/>
          </a:bodyPr>
          <a:lstStyle/>
          <a:p>
            <a:pPr eaLnBrk="1" hangingPunct="1">
              <a:lnSpc>
                <a:spcPct val="90000"/>
              </a:lnSpc>
              <a:buClr>
                <a:srgbClr val="002060"/>
              </a:buClr>
              <a:buSzPct val="100000"/>
              <a:buFont typeface="Arial" panose="020B0604020202020204" pitchFamily="34" charset="0"/>
              <a:buChar char="•"/>
            </a:pPr>
            <a:r>
              <a:rPr lang="en-AU" altLang="en-US" sz="2000" dirty="0"/>
              <a:t>Stata </a:t>
            </a:r>
            <a:r>
              <a:rPr lang="en-AU" altLang="en-US" sz="2600" dirty="0"/>
              <a:t>is a command driven application</a:t>
            </a:r>
          </a:p>
          <a:p>
            <a:pPr eaLnBrk="1" hangingPunct="1">
              <a:lnSpc>
                <a:spcPct val="90000"/>
              </a:lnSpc>
              <a:buClr>
                <a:srgbClr val="002060"/>
              </a:buClr>
              <a:buSzPct val="100000"/>
              <a:buFont typeface="Arial" panose="020B0604020202020204" pitchFamily="34" charset="0"/>
              <a:buChar char="•"/>
            </a:pPr>
            <a:endParaRPr lang="en-AU" altLang="en-US" sz="2600" dirty="0"/>
          </a:p>
          <a:p>
            <a:pPr eaLnBrk="1" hangingPunct="1">
              <a:lnSpc>
                <a:spcPct val="90000"/>
              </a:lnSpc>
              <a:buClr>
                <a:srgbClr val="002060"/>
              </a:buClr>
              <a:buSzPct val="100000"/>
              <a:buFont typeface="Arial" panose="020B0604020202020204" pitchFamily="34" charset="0"/>
              <a:buChar char="•"/>
            </a:pPr>
            <a:r>
              <a:rPr lang="en-AU" altLang="en-US" sz="2600" dirty="0"/>
              <a:t>You can also access most of the commands by selecting items from Stata’s menus to open dialogs that build Stata command</a:t>
            </a:r>
          </a:p>
          <a:p>
            <a:pPr eaLnBrk="1" hangingPunct="1">
              <a:lnSpc>
                <a:spcPct val="90000"/>
              </a:lnSpc>
              <a:buClr>
                <a:srgbClr val="002060"/>
              </a:buClr>
              <a:buSzPct val="100000"/>
              <a:buFont typeface="Arial" panose="020B0604020202020204" pitchFamily="34" charset="0"/>
              <a:buChar char="•"/>
            </a:pPr>
            <a:endParaRPr lang="en-AU" altLang="en-US" sz="2600" dirty="0"/>
          </a:p>
          <a:p>
            <a:pPr eaLnBrk="1" hangingPunct="1">
              <a:lnSpc>
                <a:spcPct val="90000"/>
              </a:lnSpc>
              <a:buClr>
                <a:srgbClr val="002060"/>
              </a:buClr>
              <a:buSzPct val="100000"/>
              <a:buFont typeface="Arial" panose="020B0604020202020204" pitchFamily="34" charset="0"/>
              <a:buChar char="•"/>
            </a:pPr>
            <a:r>
              <a:rPr lang="en-AU" altLang="en-US" sz="2600" dirty="0"/>
              <a:t>Stata’s </a:t>
            </a:r>
            <a:r>
              <a:rPr lang="en-AU" altLang="en-US" sz="2600" b="1" dirty="0"/>
              <a:t>Data, Graphics and Statistics</a:t>
            </a:r>
            <a:r>
              <a:rPr lang="en-AU" altLang="en-US" sz="2600" dirty="0"/>
              <a:t> menus provide point and click access to almost every command in Stata</a:t>
            </a:r>
          </a:p>
          <a:p>
            <a:pPr eaLnBrk="1" hangingPunct="1">
              <a:lnSpc>
                <a:spcPct val="90000"/>
              </a:lnSpc>
              <a:buClr>
                <a:srgbClr val="002060"/>
              </a:buClr>
              <a:buSzPct val="100000"/>
              <a:buFont typeface="Arial" panose="020B0604020202020204" pitchFamily="34" charset="0"/>
              <a:buChar char="•"/>
            </a:pPr>
            <a:endParaRPr lang="en-AU" altLang="en-US" sz="2600" dirty="0"/>
          </a:p>
          <a:p>
            <a:pPr eaLnBrk="1" hangingPunct="1">
              <a:lnSpc>
                <a:spcPct val="90000"/>
              </a:lnSpc>
              <a:buClr>
                <a:srgbClr val="002060"/>
              </a:buClr>
              <a:buSzPct val="100000"/>
              <a:buFont typeface="Arial" panose="020B0604020202020204" pitchFamily="34" charset="0"/>
              <a:buChar char="•"/>
            </a:pPr>
            <a:r>
              <a:rPr lang="en-AU" altLang="en-US" sz="2600" dirty="0"/>
              <a:t>The User menu provides a place for programmers to add their own menu items</a:t>
            </a:r>
          </a:p>
          <a:p>
            <a:pPr eaLnBrk="1" hangingPunct="1">
              <a:lnSpc>
                <a:spcPct val="90000"/>
              </a:lnSpc>
              <a:buClr>
                <a:schemeClr val="hlink"/>
              </a:buClr>
              <a:buFont typeface="Wingdings" panose="05000000000000000000" pitchFamily="2" charset="2"/>
              <a:buChar char="v"/>
            </a:pPr>
            <a:endParaRPr lang="en-AU" alt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72FE033-C64E-4138-B643-896466E0267B}"/>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Where to find help (1/2)</a:t>
            </a:r>
          </a:p>
        </p:txBody>
      </p:sp>
      <p:sp>
        <p:nvSpPr>
          <p:cNvPr id="13315" name="Rectangle 3">
            <a:extLst>
              <a:ext uri="{FF2B5EF4-FFF2-40B4-BE49-F238E27FC236}">
                <a16:creationId xmlns:a16="http://schemas.microsoft.com/office/drawing/2014/main" id="{B22C76D3-0C27-4F9E-86DB-EA488AC70BD1}"/>
              </a:ext>
            </a:extLst>
          </p:cNvPr>
          <p:cNvSpPr>
            <a:spLocks noGrp="1" noChangeArrowheads="1"/>
          </p:cNvSpPr>
          <p:nvPr>
            <p:ph sz="half" idx="1"/>
          </p:nvPr>
        </p:nvSpPr>
        <p:spPr>
          <a:xfrm>
            <a:off x="-36513" y="1916113"/>
            <a:ext cx="9180513" cy="4105275"/>
          </a:xfrm>
          <a:noFill/>
        </p:spPr>
        <p:txBody>
          <a:bodyPr>
            <a:normAutofit fontScale="92500" lnSpcReduction="10000"/>
          </a:bodyPr>
          <a:lstStyle/>
          <a:p>
            <a:pPr eaLnBrk="1" hangingPunct="1">
              <a:lnSpc>
                <a:spcPct val="80000"/>
              </a:lnSpc>
              <a:buClr>
                <a:srgbClr val="002060"/>
              </a:buClr>
              <a:buSzPct val="100000"/>
              <a:buFont typeface="Arial" panose="020B0604020202020204" pitchFamily="34" charset="0"/>
              <a:buChar char="•"/>
            </a:pPr>
            <a:r>
              <a:rPr lang="en-AU" altLang="en-US" sz="2000" dirty="0"/>
              <a:t>The manuals are useful, particularly the </a:t>
            </a:r>
            <a:r>
              <a:rPr lang="en-AU" altLang="en-US" sz="2000" i="1" dirty="0"/>
              <a:t>User’s Guide</a:t>
            </a:r>
            <a:r>
              <a:rPr lang="en-AU" altLang="en-US" sz="2000" dirty="0"/>
              <a:t> and </a:t>
            </a:r>
            <a:r>
              <a:rPr lang="en-AU" altLang="en-US" sz="2000" i="1" dirty="0"/>
              <a:t>Getting Started with Stata</a:t>
            </a:r>
          </a:p>
          <a:p>
            <a:pPr eaLnBrk="1" hangingPunct="1">
              <a:lnSpc>
                <a:spcPct val="80000"/>
              </a:lnSpc>
              <a:buClr>
                <a:srgbClr val="002060"/>
              </a:buClr>
              <a:buSzPct val="100000"/>
              <a:buFont typeface="Arial" panose="020B0604020202020204" pitchFamily="34" charset="0"/>
              <a:buChar char="•"/>
            </a:pPr>
            <a:endParaRPr lang="en-AU" altLang="en-US" sz="2000" dirty="0"/>
          </a:p>
          <a:p>
            <a:pPr eaLnBrk="1" hangingPunct="1">
              <a:lnSpc>
                <a:spcPct val="80000"/>
              </a:lnSpc>
              <a:buClr>
                <a:srgbClr val="002060"/>
              </a:buClr>
              <a:buSzPct val="100000"/>
              <a:buFont typeface="Arial" panose="020B0604020202020204" pitchFamily="34" charset="0"/>
              <a:buChar char="•"/>
            </a:pPr>
            <a:r>
              <a:rPr lang="en-AU" altLang="en-US" sz="2000" dirty="0"/>
              <a:t>You can join </a:t>
            </a:r>
            <a:r>
              <a:rPr lang="en-AU" altLang="en-US" sz="2000" b="1" dirty="0" err="1"/>
              <a:t>StataList</a:t>
            </a:r>
            <a:r>
              <a:rPr lang="en-AU" altLang="en-US" sz="2000" b="1" dirty="0"/>
              <a:t> </a:t>
            </a:r>
            <a:r>
              <a:rPr lang="en-AU" altLang="en-US" sz="2000" dirty="0"/>
              <a:t>and</a:t>
            </a:r>
            <a:r>
              <a:rPr lang="en-AU" altLang="en-US" sz="2000" b="1" dirty="0"/>
              <a:t> </a:t>
            </a:r>
            <a:r>
              <a:rPr lang="en-AU" altLang="en-US" sz="2000" dirty="0"/>
              <a:t>take profit  from the more informal support provided by other users</a:t>
            </a:r>
          </a:p>
          <a:p>
            <a:pPr eaLnBrk="1" hangingPunct="1">
              <a:lnSpc>
                <a:spcPct val="80000"/>
              </a:lnSpc>
              <a:buClr>
                <a:srgbClr val="002060"/>
              </a:buClr>
              <a:buSzPct val="100000"/>
              <a:buFont typeface="Arial" panose="020B0604020202020204" pitchFamily="34" charset="0"/>
              <a:buChar char="•"/>
            </a:pPr>
            <a:endParaRPr lang="en-AU" altLang="en-US" sz="2000" i="1" dirty="0"/>
          </a:p>
          <a:p>
            <a:pPr eaLnBrk="1" hangingPunct="1">
              <a:lnSpc>
                <a:spcPct val="80000"/>
              </a:lnSpc>
              <a:buClr>
                <a:srgbClr val="002060"/>
              </a:buClr>
              <a:buSzPct val="100000"/>
              <a:buFont typeface="Arial" panose="020B0604020202020204" pitchFamily="34" charset="0"/>
              <a:buChar char="•"/>
            </a:pPr>
            <a:r>
              <a:rPr lang="en-AU" altLang="en-US" sz="2000" dirty="0"/>
              <a:t>The command </a:t>
            </a:r>
            <a:r>
              <a:rPr lang="en-AU" altLang="en-US" sz="2000" b="1" i="1" dirty="0" err="1"/>
              <a:t>findit</a:t>
            </a:r>
            <a:r>
              <a:rPr lang="en-AU" altLang="en-US" sz="2000" b="1" i="1" dirty="0"/>
              <a:t> keyword</a:t>
            </a:r>
            <a:r>
              <a:rPr lang="en-AU" altLang="en-US" sz="2000" i="1" dirty="0"/>
              <a:t> </a:t>
            </a:r>
            <a:r>
              <a:rPr lang="en-AU" altLang="en-US" sz="2000" dirty="0"/>
              <a:t>can also be used to locate Stata materials, including descriptions of built-in commands, Stata FAQs, and hundreds of user-written routines</a:t>
            </a:r>
          </a:p>
          <a:p>
            <a:pPr eaLnBrk="1" hangingPunct="1">
              <a:lnSpc>
                <a:spcPct val="80000"/>
              </a:lnSpc>
              <a:buClr>
                <a:srgbClr val="002060"/>
              </a:buClr>
              <a:buSzPct val="100000"/>
              <a:buFont typeface="Arial" panose="020B0604020202020204" pitchFamily="34" charset="0"/>
              <a:buChar char="•"/>
            </a:pPr>
            <a:endParaRPr lang="en-AU" altLang="en-US" sz="2000" dirty="0"/>
          </a:p>
          <a:p>
            <a:pPr eaLnBrk="1" hangingPunct="1">
              <a:lnSpc>
                <a:spcPct val="80000"/>
              </a:lnSpc>
              <a:buClr>
                <a:srgbClr val="002060"/>
              </a:buClr>
              <a:buSzPct val="100000"/>
              <a:buFont typeface="Arial" panose="020B0604020202020204" pitchFamily="34" charset="0"/>
              <a:buChar char="•"/>
            </a:pPr>
            <a:r>
              <a:rPr lang="en-AU" altLang="en-US" sz="2000" dirty="0"/>
              <a:t>Useful links: </a:t>
            </a:r>
          </a:p>
          <a:p>
            <a:pPr marL="601663" lvl="1" indent="-144463" eaLnBrk="1" hangingPunct="1">
              <a:lnSpc>
                <a:spcPct val="80000"/>
              </a:lnSpc>
              <a:buClr>
                <a:srgbClr val="002060"/>
              </a:buClr>
              <a:buSzPct val="100000"/>
              <a:buFontTx/>
              <a:buChar char="•"/>
            </a:pPr>
            <a:r>
              <a:rPr lang="en-AU" altLang="en-US" sz="2000" u="sng" dirty="0"/>
              <a:t>https://dss.princeton.edu/training/</a:t>
            </a:r>
          </a:p>
          <a:p>
            <a:pPr marL="601663" lvl="1" indent="-144463" eaLnBrk="1" hangingPunct="1">
              <a:lnSpc>
                <a:spcPct val="80000"/>
              </a:lnSpc>
              <a:buClr>
                <a:srgbClr val="002060"/>
              </a:buClr>
              <a:buSzPct val="100000"/>
              <a:buFontTx/>
              <a:buChar char="•"/>
            </a:pPr>
            <a:r>
              <a:rPr lang="en-AU" altLang="en-US" sz="2000" u="sng" dirty="0"/>
              <a:t>http://www.stata.com/support/</a:t>
            </a:r>
            <a:endParaRPr lang="en-AU" altLang="en-US" sz="2000" dirty="0"/>
          </a:p>
          <a:p>
            <a:pPr marL="601663" lvl="1" indent="-144463" eaLnBrk="1" hangingPunct="1">
              <a:lnSpc>
                <a:spcPct val="80000"/>
              </a:lnSpc>
              <a:buClr>
                <a:srgbClr val="002060"/>
              </a:buClr>
              <a:buSzPct val="100000"/>
              <a:buFontTx/>
              <a:buChar char="•"/>
            </a:pPr>
            <a:r>
              <a:rPr lang="en-AU" altLang="en-US" sz="2000" u="sng" dirty="0"/>
              <a:t>http://www.stata.com/links/resources.html </a:t>
            </a:r>
            <a:endParaRPr lang="en-AU" altLang="en-US" sz="2000" dirty="0"/>
          </a:p>
          <a:p>
            <a:pPr marL="601663" lvl="1" indent="-144463" eaLnBrk="1" hangingPunct="1">
              <a:lnSpc>
                <a:spcPct val="80000"/>
              </a:lnSpc>
              <a:buClr>
                <a:srgbClr val="002060"/>
              </a:buClr>
              <a:buSzPct val="100000"/>
              <a:buFontTx/>
              <a:buChar char="•"/>
            </a:pPr>
            <a:r>
              <a:rPr lang="en-AU" altLang="en-US" sz="2000" dirty="0"/>
              <a:t>UCLA STATA reference page:</a:t>
            </a:r>
            <a:r>
              <a:rPr lang="en-AU" altLang="en-US" sz="2000" b="1" dirty="0"/>
              <a:t> </a:t>
            </a:r>
            <a:r>
              <a:rPr lang="en-AU" altLang="en-US" sz="2000" u="sng" dirty="0">
                <a:hlinkClick r:id="rId3"/>
              </a:rPr>
              <a:t>https://stats.idre.ucla.edu/stata/modules/</a:t>
            </a:r>
            <a:endParaRPr lang="en-AU" altLang="en-US" sz="2000" u="sng" dirty="0"/>
          </a:p>
          <a:p>
            <a:pPr marL="457200" lvl="1" indent="0" eaLnBrk="1" hangingPunct="1">
              <a:lnSpc>
                <a:spcPct val="80000"/>
              </a:lnSpc>
              <a:buClr>
                <a:schemeClr val="hlink"/>
              </a:buClr>
              <a:buNone/>
            </a:pPr>
            <a:endParaRPr lang="en-AU" altLang="en-US" sz="2000" dirty="0"/>
          </a:p>
          <a:p>
            <a:pPr eaLnBrk="1" hangingPunct="1">
              <a:lnSpc>
                <a:spcPct val="80000"/>
              </a:lnSpc>
              <a:buClr>
                <a:schemeClr val="hlink"/>
              </a:buClr>
              <a:buFont typeface="Wingdings" panose="05000000000000000000" pitchFamily="2" charset="2"/>
              <a:buChar char="v"/>
            </a:pPr>
            <a:endParaRPr lang="en-AU" alt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D3D0189-6BD6-4723-AE4A-67E4BF84C4A4}"/>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Where to find help (2/2)</a:t>
            </a:r>
          </a:p>
        </p:txBody>
      </p:sp>
      <p:graphicFrame>
        <p:nvGraphicFramePr>
          <p:cNvPr id="192569" name="Group 57">
            <a:extLst>
              <a:ext uri="{FF2B5EF4-FFF2-40B4-BE49-F238E27FC236}">
                <a16:creationId xmlns:a16="http://schemas.microsoft.com/office/drawing/2014/main" id="{BD4AD40F-A89E-42B5-9FAC-6B601C2EDEAC}"/>
              </a:ext>
            </a:extLst>
          </p:cNvPr>
          <p:cNvGraphicFramePr>
            <a:graphicFrameLocks noGrp="1"/>
          </p:cNvGraphicFramePr>
          <p:nvPr>
            <p:ph/>
          </p:nvPr>
        </p:nvGraphicFramePr>
        <p:xfrm>
          <a:off x="611188" y="2420938"/>
          <a:ext cx="7921625" cy="3821111"/>
        </p:xfrm>
        <a:graphic>
          <a:graphicData uri="http://schemas.openxmlformats.org/drawingml/2006/table">
            <a:tbl>
              <a:tblPr/>
              <a:tblGrid>
                <a:gridCol w="3014662">
                  <a:extLst>
                    <a:ext uri="{9D8B030D-6E8A-4147-A177-3AD203B41FA5}">
                      <a16:colId xmlns:a16="http://schemas.microsoft.com/office/drawing/2014/main" val="20000"/>
                    </a:ext>
                  </a:extLst>
                </a:gridCol>
                <a:gridCol w="4906963">
                  <a:extLst>
                    <a:ext uri="{9D8B030D-6E8A-4147-A177-3AD203B41FA5}">
                      <a16:colId xmlns:a16="http://schemas.microsoft.com/office/drawing/2014/main" val="20001"/>
                    </a:ext>
                  </a:extLst>
                </a:gridCol>
              </a:tblGrid>
              <a:tr h="5651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2400" b="1" i="0" u="none" strike="noStrike" cap="none" normalizeH="0" baseline="0">
                          <a:ln>
                            <a:noFill/>
                          </a:ln>
                          <a:solidFill>
                            <a:schemeClr val="tx1"/>
                          </a:solidFill>
                          <a:effectLst/>
                          <a:latin typeface="Verdana" pitchFamily="34" charset="0"/>
                        </a:rPr>
                        <a:t>Command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2400" b="1" i="0" u="none" strike="noStrike" cap="none" normalizeH="0" baseline="0">
                          <a:ln>
                            <a:noFill/>
                          </a:ln>
                          <a:solidFill>
                            <a:schemeClr val="tx1"/>
                          </a:solidFill>
                          <a:effectLst/>
                          <a:latin typeface="Verdana" pitchFamily="34" charset="0"/>
                        </a:rPr>
                        <a:t>Description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743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2000" b="1" i="1" u="none" strike="noStrike" cap="none" normalizeH="0" baseline="0">
                          <a:ln>
                            <a:noFill/>
                          </a:ln>
                          <a:solidFill>
                            <a:schemeClr val="tx1"/>
                          </a:solidFill>
                          <a:effectLst/>
                          <a:latin typeface="Verdana" pitchFamily="34" charset="0"/>
                        </a:rPr>
                        <a:t>Help stata command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tab pos="0" algn="l"/>
                        </a:tabLst>
                      </a:pPr>
                      <a:r>
                        <a:rPr kumimoji="0" lang="en-AU" sz="1800" b="0" i="0" u="none" strike="noStrike" cap="none" normalizeH="0" baseline="0">
                          <a:ln>
                            <a:noFill/>
                          </a:ln>
                          <a:solidFill>
                            <a:schemeClr val="tx1"/>
                          </a:solidFill>
                          <a:effectLst/>
                          <a:latin typeface="Verdana" pitchFamily="34" charset="0"/>
                        </a:rPr>
                        <a:t>Display the description and the syntax of the Stata command (when you already know the name of the command)</a:t>
                      </a:r>
                    </a:p>
                  </a:txBody>
                  <a:tcPr marL="90000" marR="90000" marT="46800" marB="468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426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2000" b="1" i="1" u="none" strike="noStrike" cap="none" normalizeH="0" baseline="0">
                          <a:ln>
                            <a:noFill/>
                          </a:ln>
                          <a:solidFill>
                            <a:schemeClr val="tx1"/>
                          </a:solidFill>
                          <a:effectLst/>
                          <a:latin typeface="Verdana" pitchFamily="34" charset="0"/>
                        </a:rPr>
                        <a:t>Lookup topic</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800" b="0" i="0" u="none" strike="noStrike" cap="none" normalizeH="0" baseline="0">
                          <a:ln>
                            <a:noFill/>
                          </a:ln>
                          <a:solidFill>
                            <a:schemeClr val="tx1"/>
                          </a:solidFill>
                          <a:effectLst/>
                          <a:latin typeface="Verdana" pitchFamily="34" charset="0"/>
                        </a:rPr>
                        <a:t>Display information on the requested concepts, including useful commands and FAQ</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8426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2000" b="1" i="1" u="none" strike="noStrike" cap="none" normalizeH="0" baseline="0">
                          <a:ln>
                            <a:noFill/>
                          </a:ln>
                          <a:solidFill>
                            <a:schemeClr val="tx1"/>
                          </a:solidFill>
                          <a:effectLst/>
                          <a:latin typeface="Verdana" pitchFamily="34" charset="0"/>
                        </a:rPr>
                        <a:t>Search topic</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800" b="0" i="0" u="none" strike="noStrike" cap="none" normalizeH="0" baseline="0">
                          <a:ln>
                            <a:noFill/>
                          </a:ln>
                          <a:solidFill>
                            <a:schemeClr val="tx1"/>
                          </a:solidFill>
                          <a:effectLst/>
                          <a:latin typeface="Verdana" pitchFamily="34" charset="0"/>
                        </a:rPr>
                        <a:t>Find the Stata command you are looking for (when you don’t know the specific name)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419824E-194D-48D2-813B-93785E584075}"/>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Stata Viewer</a:t>
            </a:r>
          </a:p>
        </p:txBody>
      </p:sp>
      <p:sp>
        <p:nvSpPr>
          <p:cNvPr id="15363" name="Rectangle 3">
            <a:extLst>
              <a:ext uri="{FF2B5EF4-FFF2-40B4-BE49-F238E27FC236}">
                <a16:creationId xmlns:a16="http://schemas.microsoft.com/office/drawing/2014/main" id="{1F1D0D55-A6F0-48AB-9BD5-C17154056B5B}"/>
              </a:ext>
            </a:extLst>
          </p:cNvPr>
          <p:cNvSpPr>
            <a:spLocks noGrp="1" noChangeArrowheads="1"/>
          </p:cNvSpPr>
          <p:nvPr>
            <p:ph sz="half" idx="1"/>
          </p:nvPr>
        </p:nvSpPr>
        <p:spPr>
          <a:xfrm>
            <a:off x="394493" y="1376362"/>
            <a:ext cx="8208963" cy="4105275"/>
          </a:xfrm>
          <a:noFill/>
        </p:spPr>
        <p:txBody>
          <a:bodyPr>
            <a:normAutofit/>
          </a:bodyPr>
          <a:lstStyle/>
          <a:p>
            <a:pPr eaLnBrk="1" hangingPunct="1">
              <a:buClr>
                <a:srgbClr val="002060"/>
              </a:buClr>
              <a:buFont typeface="Arial" panose="020B0604020202020204" pitchFamily="34" charset="0"/>
              <a:buChar char="•"/>
            </a:pPr>
            <a:r>
              <a:rPr lang="en-AU" altLang="en-US" sz="2200" dirty="0"/>
              <a:t>The Viewer is where you can see help information, view or print log, check and install the latest official updates to Stata. You can Open it from the main Stata menu: Window - Viewer</a:t>
            </a:r>
          </a:p>
        </p:txBody>
      </p:sp>
      <p:sp>
        <p:nvSpPr>
          <p:cNvPr id="15364" name="Rectangle 5">
            <a:extLst>
              <a:ext uri="{FF2B5EF4-FFF2-40B4-BE49-F238E27FC236}">
                <a16:creationId xmlns:a16="http://schemas.microsoft.com/office/drawing/2014/main" id="{7561A33F-3A72-4863-B397-4C9BBA1A0D19}"/>
              </a:ext>
            </a:extLst>
          </p:cNvPr>
          <p:cNvSpPr>
            <a:spLocks noChangeArrowheads="1"/>
          </p:cNvSpPr>
          <p:nvPr/>
        </p:nvSpPr>
        <p:spPr bwMode="auto">
          <a:xfrm>
            <a:off x="4932363" y="2970213"/>
            <a:ext cx="3960812" cy="388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rgbClr val="002060"/>
              </a:buClr>
              <a:buSzPct val="75000"/>
              <a:buFont typeface="Arial" panose="020B0604020202020204" pitchFamily="34" charset="0"/>
              <a:buChar char="•"/>
            </a:pPr>
            <a:r>
              <a:rPr lang="en-AU" altLang="en-US" sz="2000" dirty="0">
                <a:latin typeface="Calibri" panose="020F0502020204030204" pitchFamily="34" charset="0"/>
                <a:cs typeface="Calibri" panose="020F0502020204030204" pitchFamily="34" charset="0"/>
              </a:rPr>
              <a:t>Advice: how to use the Viewer</a:t>
            </a:r>
          </a:p>
          <a:p>
            <a:pPr eaLnBrk="1" hangingPunct="1">
              <a:spcBef>
                <a:spcPct val="20000"/>
              </a:spcBef>
              <a:buClr>
                <a:srgbClr val="002060"/>
              </a:buClr>
              <a:buSzPct val="75000"/>
              <a:buFont typeface="Arial" panose="020B0604020202020204" pitchFamily="34" charset="0"/>
              <a:buChar char="•"/>
            </a:pPr>
            <a:r>
              <a:rPr lang="en-AU" altLang="en-US" sz="2000" dirty="0">
                <a:latin typeface="Calibri" panose="020F0502020204030204" pitchFamily="34" charset="0"/>
                <a:cs typeface="Calibri" panose="020F0502020204030204" pitchFamily="34" charset="0"/>
              </a:rPr>
              <a:t>Contents: table of content for Stata help files</a:t>
            </a:r>
          </a:p>
          <a:p>
            <a:pPr eaLnBrk="1" hangingPunct="1">
              <a:spcBef>
                <a:spcPct val="20000"/>
              </a:spcBef>
              <a:buClr>
                <a:srgbClr val="002060"/>
              </a:buClr>
              <a:buSzPct val="75000"/>
              <a:buFont typeface="Arial" panose="020B0604020202020204" pitchFamily="34" charset="0"/>
              <a:buChar char="•"/>
            </a:pPr>
            <a:r>
              <a:rPr lang="en-AU" altLang="en-US" sz="2000" dirty="0">
                <a:latin typeface="Calibri" panose="020F0502020204030204" pitchFamily="34" charset="0"/>
                <a:cs typeface="Calibri" panose="020F0502020204030204" pitchFamily="34" charset="0"/>
              </a:rPr>
              <a:t>What’s New/News: new features of Stata</a:t>
            </a:r>
          </a:p>
        </p:txBody>
      </p:sp>
      <p:pic>
        <p:nvPicPr>
          <p:cNvPr id="15365" name="Picture 8">
            <a:extLst>
              <a:ext uri="{FF2B5EF4-FFF2-40B4-BE49-F238E27FC236}">
                <a16:creationId xmlns:a16="http://schemas.microsoft.com/office/drawing/2014/main" id="{64A142F1-17D1-4512-87C8-62D287604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24175"/>
            <a:ext cx="4465638"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3A8D018-30CD-4193-9C79-4764888BF87B}"/>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Simple rules in Stata</a:t>
            </a:r>
          </a:p>
        </p:txBody>
      </p:sp>
      <p:sp>
        <p:nvSpPr>
          <p:cNvPr id="16387" name="Rectangle 3">
            <a:extLst>
              <a:ext uri="{FF2B5EF4-FFF2-40B4-BE49-F238E27FC236}">
                <a16:creationId xmlns:a16="http://schemas.microsoft.com/office/drawing/2014/main" id="{FE6EB407-0435-4E6B-8FBE-E1B3ED41B77A}"/>
              </a:ext>
            </a:extLst>
          </p:cNvPr>
          <p:cNvSpPr>
            <a:spLocks noGrp="1" noChangeArrowheads="1"/>
          </p:cNvSpPr>
          <p:nvPr>
            <p:ph sz="half" idx="1"/>
          </p:nvPr>
        </p:nvSpPr>
        <p:spPr>
          <a:xfrm>
            <a:off x="539750" y="1916113"/>
            <a:ext cx="7660353" cy="4105275"/>
          </a:xfrm>
          <a:noFill/>
        </p:spPr>
        <p:txBody>
          <a:bodyPr>
            <a:normAutofit lnSpcReduction="10000"/>
          </a:bodyPr>
          <a:lstStyle/>
          <a:p>
            <a:pPr eaLnBrk="1" hangingPunct="1">
              <a:lnSpc>
                <a:spcPct val="90000"/>
              </a:lnSpc>
              <a:buClr>
                <a:srgbClr val="002060"/>
              </a:buClr>
              <a:buSzPct val="100000"/>
              <a:buFont typeface="Arial" panose="020B0604020202020204" pitchFamily="34" charset="0"/>
              <a:buChar char="•"/>
            </a:pPr>
            <a:r>
              <a:rPr lang="en-AU" altLang="en-US" sz="2400" dirty="0"/>
              <a:t>Variable names cannot be longer 32 characters</a:t>
            </a:r>
          </a:p>
          <a:p>
            <a:pPr eaLnBrk="1" hangingPunct="1">
              <a:lnSpc>
                <a:spcPct val="90000"/>
              </a:lnSpc>
              <a:buClr>
                <a:srgbClr val="002060"/>
              </a:buClr>
              <a:buSzPct val="100000"/>
              <a:buFont typeface="Arial" panose="020B0604020202020204" pitchFamily="34" charset="0"/>
              <a:buChar char="•"/>
            </a:pPr>
            <a:endParaRPr lang="en-AU" altLang="en-US" sz="2400" dirty="0"/>
          </a:p>
          <a:p>
            <a:pPr eaLnBrk="1" hangingPunct="1">
              <a:lnSpc>
                <a:spcPct val="90000"/>
              </a:lnSpc>
              <a:buClr>
                <a:srgbClr val="002060"/>
              </a:buClr>
              <a:buSzPct val="100000"/>
              <a:buFont typeface="Arial" panose="020B0604020202020204" pitchFamily="34" charset="0"/>
              <a:buChar char="•"/>
            </a:pPr>
            <a:r>
              <a:rPr lang="en-AU" altLang="en-US" sz="2400" dirty="0"/>
              <a:t>Use letters, digits and/or the underscore for a variable name</a:t>
            </a:r>
          </a:p>
          <a:p>
            <a:pPr eaLnBrk="1" hangingPunct="1">
              <a:lnSpc>
                <a:spcPct val="90000"/>
              </a:lnSpc>
              <a:buClr>
                <a:srgbClr val="002060"/>
              </a:buClr>
              <a:buSzPct val="100000"/>
              <a:buFont typeface="Arial" panose="020B0604020202020204" pitchFamily="34" charset="0"/>
              <a:buChar char="•"/>
            </a:pPr>
            <a:endParaRPr lang="en-AU" altLang="en-US" sz="2400" dirty="0"/>
          </a:p>
          <a:p>
            <a:pPr eaLnBrk="1" hangingPunct="1">
              <a:lnSpc>
                <a:spcPct val="90000"/>
              </a:lnSpc>
              <a:buClr>
                <a:srgbClr val="002060"/>
              </a:buClr>
              <a:buSzPct val="100000"/>
              <a:buFont typeface="Arial" panose="020B0604020202020204" pitchFamily="34" charset="0"/>
              <a:buChar char="•"/>
            </a:pPr>
            <a:r>
              <a:rPr lang="en-AU" altLang="en-US" sz="2400" dirty="0"/>
              <a:t>It is preferable for a variable to start with a letter</a:t>
            </a:r>
          </a:p>
          <a:p>
            <a:pPr eaLnBrk="1" hangingPunct="1">
              <a:lnSpc>
                <a:spcPct val="90000"/>
              </a:lnSpc>
              <a:buClr>
                <a:srgbClr val="002060"/>
              </a:buClr>
              <a:buSzPct val="100000"/>
              <a:buFont typeface="Arial" panose="020B0604020202020204" pitchFamily="34" charset="0"/>
              <a:buChar char="•"/>
            </a:pPr>
            <a:endParaRPr lang="en-AU" altLang="en-US" sz="2400" dirty="0"/>
          </a:p>
          <a:p>
            <a:pPr eaLnBrk="1" hangingPunct="1">
              <a:lnSpc>
                <a:spcPct val="90000"/>
              </a:lnSpc>
              <a:buClr>
                <a:srgbClr val="002060"/>
              </a:buClr>
              <a:buSzPct val="100000"/>
              <a:buFont typeface="Arial" panose="020B0604020202020204" pitchFamily="34" charset="0"/>
              <a:buChar char="•"/>
            </a:pPr>
            <a:r>
              <a:rPr lang="en-AU" altLang="en-US" sz="2400" dirty="0"/>
              <a:t>Stata is case-sensitive. For instance, A and a are considered as two different variable names. However, most Stata commands are in lowercase</a:t>
            </a:r>
          </a:p>
          <a:p>
            <a:pPr eaLnBrk="1" hangingPunct="1">
              <a:lnSpc>
                <a:spcPct val="90000"/>
              </a:lnSpc>
              <a:buClr>
                <a:schemeClr val="hlink"/>
              </a:buClr>
              <a:buFont typeface="Wingdings" panose="05000000000000000000" pitchFamily="2" charset="2"/>
              <a:buChar char="v"/>
            </a:pPr>
            <a:endParaRPr lang="en-AU" altLang="en-US" sz="2400" dirty="0"/>
          </a:p>
          <a:p>
            <a:pPr eaLnBrk="1" hangingPunct="1">
              <a:lnSpc>
                <a:spcPct val="90000"/>
              </a:lnSpc>
              <a:buClr>
                <a:schemeClr val="hlink"/>
              </a:buClr>
              <a:buFont typeface="Wingdings" panose="05000000000000000000" pitchFamily="2" charset="2"/>
              <a:buChar char="v"/>
            </a:pPr>
            <a:endParaRPr lang="en-AU" alt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310C62B-363F-48EE-8640-ADC52552CAEB}"/>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Files extension in Stata</a:t>
            </a:r>
          </a:p>
        </p:txBody>
      </p:sp>
      <p:sp>
        <p:nvSpPr>
          <p:cNvPr id="17411" name="Rectangle 3">
            <a:extLst>
              <a:ext uri="{FF2B5EF4-FFF2-40B4-BE49-F238E27FC236}">
                <a16:creationId xmlns:a16="http://schemas.microsoft.com/office/drawing/2014/main" id="{B8CF9F12-475D-44DD-AE88-E28EB34BE992}"/>
              </a:ext>
            </a:extLst>
          </p:cNvPr>
          <p:cNvSpPr>
            <a:spLocks noGrp="1" noChangeArrowheads="1"/>
          </p:cNvSpPr>
          <p:nvPr>
            <p:ph sz="half" idx="1"/>
          </p:nvPr>
        </p:nvSpPr>
        <p:spPr>
          <a:xfrm>
            <a:off x="250825" y="1611313"/>
            <a:ext cx="7664143" cy="4105275"/>
          </a:xfrm>
          <a:noFill/>
        </p:spPr>
        <p:txBody>
          <a:bodyPr>
            <a:normAutofit fontScale="92500" lnSpcReduction="10000"/>
          </a:bodyPr>
          <a:lstStyle/>
          <a:p>
            <a:pPr eaLnBrk="1" hangingPunct="1">
              <a:lnSpc>
                <a:spcPct val="80000"/>
              </a:lnSpc>
              <a:buClr>
                <a:srgbClr val="002060"/>
              </a:buClr>
              <a:buFont typeface="Arial" panose="020B0604020202020204" pitchFamily="34" charset="0"/>
              <a:buChar char="•"/>
            </a:pPr>
            <a:r>
              <a:rPr lang="en-AU" altLang="en-US" sz="2400" dirty="0"/>
              <a:t>You will work with 3 kinds of files:</a:t>
            </a:r>
          </a:p>
          <a:p>
            <a:pPr eaLnBrk="1" hangingPunct="1">
              <a:lnSpc>
                <a:spcPct val="80000"/>
              </a:lnSpc>
              <a:buClr>
                <a:srgbClr val="002060"/>
              </a:buClr>
              <a:buFont typeface="Arial" panose="020B0604020202020204" pitchFamily="34" charset="0"/>
              <a:buChar char="•"/>
            </a:pPr>
            <a:endParaRPr lang="en-AU" altLang="en-US" sz="2400" dirty="0"/>
          </a:p>
          <a:p>
            <a:pPr lvl="1" eaLnBrk="1" hangingPunct="1">
              <a:lnSpc>
                <a:spcPct val="80000"/>
              </a:lnSpc>
              <a:buClr>
                <a:srgbClr val="002060"/>
              </a:buClr>
              <a:buFont typeface="Arial" panose="020B0604020202020204" pitchFamily="34" charset="0"/>
              <a:buChar char="•"/>
            </a:pPr>
            <a:r>
              <a:rPr lang="en-AU" altLang="en-US" sz="2400" b="1" dirty="0"/>
              <a:t>Do file (or program file): filename.do</a:t>
            </a:r>
          </a:p>
          <a:p>
            <a:pPr lvl="2">
              <a:lnSpc>
                <a:spcPct val="80000"/>
              </a:lnSpc>
              <a:buClr>
                <a:srgbClr val="002060"/>
              </a:buClr>
              <a:buFont typeface="Arial" panose="020B0604020202020204" pitchFamily="34" charset="0"/>
              <a:buChar char="•"/>
            </a:pPr>
            <a:r>
              <a:rPr lang="en-AU" altLang="en-US" sz="2200" dirty="0"/>
              <a:t>Do files allow to save your commands and to keep track of what you have been doing. It is </a:t>
            </a:r>
            <a:r>
              <a:rPr lang="en-AU" altLang="en-US" sz="2200" b="1" dirty="0"/>
              <a:t>essential</a:t>
            </a:r>
            <a:r>
              <a:rPr lang="en-AU" altLang="en-US" sz="2200" dirty="0"/>
              <a:t> that you write comments on your program, so that you know what the last modifications were</a:t>
            </a:r>
          </a:p>
          <a:p>
            <a:pPr lvl="1" eaLnBrk="1" hangingPunct="1">
              <a:lnSpc>
                <a:spcPct val="80000"/>
              </a:lnSpc>
              <a:buClr>
                <a:srgbClr val="002060"/>
              </a:buClr>
              <a:buFont typeface="Arial" panose="020B0604020202020204" pitchFamily="34" charset="0"/>
              <a:buChar char="•"/>
            </a:pPr>
            <a:endParaRPr lang="en-AU" altLang="en-US" sz="2400" dirty="0"/>
          </a:p>
          <a:p>
            <a:pPr lvl="1" eaLnBrk="1" hangingPunct="1">
              <a:lnSpc>
                <a:spcPct val="80000"/>
              </a:lnSpc>
              <a:buClr>
                <a:srgbClr val="002060"/>
              </a:buClr>
              <a:buFont typeface="Arial" panose="020B0604020202020204" pitchFamily="34" charset="0"/>
              <a:buChar char="•"/>
            </a:pPr>
            <a:r>
              <a:rPr lang="en-AU" altLang="en-US" sz="2400" b="1" dirty="0"/>
              <a:t>Log file: </a:t>
            </a:r>
            <a:r>
              <a:rPr lang="en-AU" altLang="en-US" sz="2400" b="1" dirty="0" err="1"/>
              <a:t>filename.scml</a:t>
            </a:r>
            <a:r>
              <a:rPr lang="en-AU" altLang="en-US" sz="2400" b="1" dirty="0"/>
              <a:t> or filename.log (text file)</a:t>
            </a:r>
          </a:p>
          <a:p>
            <a:pPr lvl="2">
              <a:lnSpc>
                <a:spcPct val="80000"/>
              </a:lnSpc>
              <a:buClr>
                <a:srgbClr val="002060"/>
              </a:buClr>
              <a:buFont typeface="Arial" panose="020B0604020202020204" pitchFamily="34" charset="0"/>
              <a:buChar char="•"/>
            </a:pPr>
            <a:r>
              <a:rPr lang="en-AU" altLang="en-US" sz="2200" dirty="0"/>
              <a:t>The Stata log file records the commands you entered and the corresponding output for the current session</a:t>
            </a:r>
          </a:p>
          <a:p>
            <a:pPr lvl="1" eaLnBrk="1" hangingPunct="1">
              <a:lnSpc>
                <a:spcPct val="80000"/>
              </a:lnSpc>
              <a:buClr>
                <a:srgbClr val="002060"/>
              </a:buClr>
              <a:buFont typeface="Arial" panose="020B0604020202020204" pitchFamily="34" charset="0"/>
              <a:buChar char="•"/>
            </a:pPr>
            <a:endParaRPr lang="en-AU" altLang="en-US" sz="2400" dirty="0"/>
          </a:p>
          <a:p>
            <a:pPr lvl="1" eaLnBrk="1" hangingPunct="1">
              <a:lnSpc>
                <a:spcPct val="80000"/>
              </a:lnSpc>
              <a:buClr>
                <a:srgbClr val="002060"/>
              </a:buClr>
              <a:buFont typeface="Arial" panose="020B0604020202020204" pitchFamily="34" charset="0"/>
              <a:buChar char="•"/>
            </a:pPr>
            <a:r>
              <a:rPr lang="en-AU" altLang="en-US" sz="2400" b="1" dirty="0"/>
              <a:t>Data set: </a:t>
            </a:r>
            <a:r>
              <a:rPr lang="en-AU" altLang="en-US" sz="2400" b="1" dirty="0" err="1"/>
              <a:t>filename.dta</a:t>
            </a:r>
            <a:endParaRPr lang="en-AU" altLang="en-US" sz="2400" b="1" dirty="0"/>
          </a:p>
          <a:p>
            <a:pPr eaLnBrk="1" hangingPunct="1">
              <a:lnSpc>
                <a:spcPct val="80000"/>
              </a:lnSpc>
              <a:buClr>
                <a:schemeClr val="hlink"/>
              </a:buClr>
              <a:buFont typeface="Wingdings" panose="05000000000000000000" pitchFamily="2" charset="2"/>
              <a:buChar char="v"/>
            </a:pPr>
            <a:endParaRPr lang="en-AU" altLang="en-US" sz="2000" dirty="0"/>
          </a:p>
          <a:p>
            <a:pPr eaLnBrk="1" hangingPunct="1">
              <a:lnSpc>
                <a:spcPct val="80000"/>
              </a:lnSpc>
              <a:buClr>
                <a:schemeClr val="hlink"/>
              </a:buClr>
              <a:buFont typeface="Wingdings" panose="05000000000000000000" pitchFamily="2" charset="2"/>
              <a:buChar char="v"/>
            </a:pPr>
            <a:endParaRPr lang="en-AU" alt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id="{48BDD385-28CE-4896-9474-A00006D49252}"/>
              </a:ext>
            </a:extLst>
          </p:cNvPr>
          <p:cNvSpPr>
            <a:spLocks noChangeArrowheads="1"/>
          </p:cNvSpPr>
          <p:nvPr/>
        </p:nvSpPr>
        <p:spPr bwMode="auto">
          <a:xfrm>
            <a:off x="138755" y="383588"/>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AU" altLang="en-US" sz="4000" b="1" dirty="0">
                <a:solidFill>
                  <a:schemeClr val="tx2"/>
                </a:solidFill>
                <a:latin typeface="Calibri" panose="020F0502020204030204" pitchFamily="34" charset="0"/>
                <a:cs typeface="Calibri" panose="020F0502020204030204" pitchFamily="34" charset="0"/>
              </a:rPr>
              <a:t>What is this class about?</a:t>
            </a:r>
            <a:endParaRPr lang="en-AU" altLang="en-US" sz="4000" dirty="0">
              <a:solidFill>
                <a:schemeClr val="tx2"/>
              </a:solidFill>
              <a:latin typeface="Calibri" panose="020F0502020204030204" pitchFamily="34" charset="0"/>
              <a:cs typeface="Calibri" panose="020F0502020204030204" pitchFamily="34" charset="0"/>
            </a:endParaRPr>
          </a:p>
        </p:txBody>
      </p:sp>
      <p:sp>
        <p:nvSpPr>
          <p:cNvPr id="6" name="Rectangle 7">
            <a:extLst>
              <a:ext uri="{FF2B5EF4-FFF2-40B4-BE49-F238E27FC236}">
                <a16:creationId xmlns:a16="http://schemas.microsoft.com/office/drawing/2014/main" id="{6F9E6D23-372F-494C-921E-B96FE0810380}"/>
              </a:ext>
            </a:extLst>
          </p:cNvPr>
          <p:cNvSpPr>
            <a:spLocks noGrp="1" noChangeArrowheads="1"/>
          </p:cNvSpPr>
          <p:nvPr>
            <p:ph sz="half" idx="1"/>
          </p:nvPr>
        </p:nvSpPr>
        <p:spPr>
          <a:xfrm>
            <a:off x="250825" y="1581816"/>
            <a:ext cx="8647369" cy="4941887"/>
          </a:xfrm>
          <a:noFill/>
        </p:spPr>
        <p:txBody>
          <a:bodyPr>
            <a:normAutofit/>
          </a:bodyPr>
          <a:lstStyle/>
          <a:p>
            <a:pPr eaLnBrk="1" hangingPunct="1">
              <a:lnSpc>
                <a:spcPct val="80000"/>
              </a:lnSpc>
              <a:buClr>
                <a:srgbClr val="002060"/>
              </a:buClr>
              <a:buFont typeface="Arial" panose="020B0604020202020204" pitchFamily="34" charset="0"/>
              <a:buChar char="•"/>
            </a:pPr>
            <a:r>
              <a:rPr lang="en-AU" altLang="en-US" sz="3200" dirty="0"/>
              <a:t>Brief introduction to Stata</a:t>
            </a:r>
          </a:p>
          <a:p>
            <a:pPr eaLnBrk="1" hangingPunct="1">
              <a:lnSpc>
                <a:spcPct val="80000"/>
              </a:lnSpc>
              <a:buClr>
                <a:srgbClr val="002060"/>
              </a:buClr>
              <a:buFont typeface="Arial" panose="020B0604020202020204" pitchFamily="34" charset="0"/>
              <a:buChar char="•"/>
            </a:pPr>
            <a:endParaRPr lang="en-AU" altLang="en-US" sz="3200" dirty="0"/>
          </a:p>
          <a:p>
            <a:pPr eaLnBrk="1" hangingPunct="1">
              <a:lnSpc>
                <a:spcPct val="80000"/>
              </a:lnSpc>
              <a:buClr>
                <a:srgbClr val="002060"/>
              </a:buClr>
              <a:buFont typeface="Arial" panose="020B0604020202020204" pitchFamily="34" charset="0"/>
              <a:buChar char="•"/>
            </a:pPr>
            <a:r>
              <a:rPr lang="en-AU" altLang="en-US" sz="3200" dirty="0"/>
              <a:t>How to use Stata to analyse Panel Data</a:t>
            </a:r>
          </a:p>
          <a:p>
            <a:pPr eaLnBrk="1" hangingPunct="1">
              <a:lnSpc>
                <a:spcPct val="80000"/>
              </a:lnSpc>
              <a:buClr>
                <a:srgbClr val="002060"/>
              </a:buClr>
              <a:buFont typeface="Arial" panose="020B0604020202020204" pitchFamily="34" charset="0"/>
              <a:buChar char="•"/>
            </a:pPr>
            <a:endParaRPr lang="en-AU" altLang="en-US" sz="3200" dirty="0"/>
          </a:p>
          <a:p>
            <a:pPr eaLnBrk="1" hangingPunct="1">
              <a:lnSpc>
                <a:spcPct val="80000"/>
              </a:lnSpc>
              <a:buClr>
                <a:srgbClr val="002060"/>
              </a:buClr>
              <a:buFont typeface="Arial" panose="020B0604020202020204" pitchFamily="34" charset="0"/>
              <a:buChar char="•"/>
            </a:pPr>
            <a:r>
              <a:rPr lang="en-AU" altLang="en-US" sz="3200" dirty="0"/>
              <a:t>Use of panel data in applied microeconomics</a:t>
            </a:r>
          </a:p>
          <a:p>
            <a:pPr eaLnBrk="1" hangingPunct="1">
              <a:lnSpc>
                <a:spcPct val="80000"/>
              </a:lnSpc>
              <a:buClr>
                <a:srgbClr val="002060"/>
              </a:buClr>
              <a:buFont typeface="Arial" panose="020B0604020202020204" pitchFamily="34" charset="0"/>
              <a:buChar char="•"/>
            </a:pPr>
            <a:endParaRPr lang="en-AU" altLang="en-US" sz="3200" dirty="0"/>
          </a:p>
          <a:p>
            <a:pPr eaLnBrk="1" hangingPunct="1">
              <a:lnSpc>
                <a:spcPct val="80000"/>
              </a:lnSpc>
              <a:buClr>
                <a:srgbClr val="002060"/>
              </a:buClr>
              <a:buFont typeface="Arial" panose="020B0604020202020204" pitchFamily="34" charset="0"/>
              <a:buChar char="•"/>
            </a:pPr>
            <a:r>
              <a:rPr lang="en-AU" altLang="en-US" sz="3200" dirty="0"/>
              <a:t>Empirical questions related to health and labour economics that can be analysed with panel data</a:t>
            </a:r>
          </a:p>
          <a:p>
            <a:pPr eaLnBrk="1" hangingPunct="1">
              <a:lnSpc>
                <a:spcPct val="80000"/>
              </a:lnSpc>
              <a:buClr>
                <a:srgbClr val="002060"/>
              </a:buClr>
              <a:buFont typeface="Arial" panose="020B0604020202020204" pitchFamily="34" charset="0"/>
              <a:buChar char="•"/>
            </a:pPr>
            <a:endParaRPr lang="en-AU" altLang="en-US" sz="2000" dirty="0"/>
          </a:p>
          <a:p>
            <a:pPr eaLnBrk="1" hangingPunct="1">
              <a:lnSpc>
                <a:spcPct val="80000"/>
              </a:lnSpc>
              <a:buClr>
                <a:srgbClr val="002060"/>
              </a:buClr>
              <a:buFont typeface="Arial" panose="020B0604020202020204" pitchFamily="34" charset="0"/>
              <a:buChar char="•"/>
            </a:pPr>
            <a:endParaRPr lang="en-AU" altLang="en-US" sz="2000" dirty="0"/>
          </a:p>
          <a:p>
            <a:pPr eaLnBrk="1" hangingPunct="1">
              <a:lnSpc>
                <a:spcPct val="80000"/>
              </a:lnSpc>
              <a:buClr>
                <a:srgbClr val="002060"/>
              </a:buClr>
              <a:buFont typeface="Arial" panose="020B0604020202020204" pitchFamily="34" charset="0"/>
              <a:buChar char="•"/>
            </a:pPr>
            <a:endParaRPr lang="en-AU" altLang="en-US" sz="2000" dirty="0"/>
          </a:p>
          <a:p>
            <a:pPr eaLnBrk="1" hangingPunct="1">
              <a:lnSpc>
                <a:spcPct val="80000"/>
              </a:lnSpc>
              <a:buClr>
                <a:srgbClr val="002060"/>
              </a:buClr>
              <a:buFont typeface="Arial" panose="020B0604020202020204" pitchFamily="34" charset="0"/>
              <a:buChar char="•"/>
            </a:pPr>
            <a:endParaRPr lang="en-AU" altLang="en-US" sz="2000" dirty="0"/>
          </a:p>
        </p:txBody>
      </p:sp>
    </p:spTree>
    <p:extLst>
      <p:ext uri="{BB962C8B-B14F-4D97-AF65-F5344CB8AC3E}">
        <p14:creationId xmlns:p14="http://schemas.microsoft.com/office/powerpoint/2010/main" val="3261662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76F9766-360C-4E05-B003-0CF44C26EEB2}"/>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Reproducibility</a:t>
            </a:r>
          </a:p>
        </p:txBody>
      </p:sp>
      <p:sp>
        <p:nvSpPr>
          <p:cNvPr id="18435" name="Rectangle 3">
            <a:extLst>
              <a:ext uri="{FF2B5EF4-FFF2-40B4-BE49-F238E27FC236}">
                <a16:creationId xmlns:a16="http://schemas.microsoft.com/office/drawing/2014/main" id="{3082F227-A034-4E56-81D3-D454E8FE80B2}"/>
              </a:ext>
            </a:extLst>
          </p:cNvPr>
          <p:cNvSpPr>
            <a:spLocks noGrp="1" noChangeArrowheads="1"/>
          </p:cNvSpPr>
          <p:nvPr>
            <p:ph sz="half" idx="1"/>
          </p:nvPr>
        </p:nvSpPr>
        <p:spPr>
          <a:xfrm>
            <a:off x="288925" y="1771650"/>
            <a:ext cx="7252417" cy="4752975"/>
          </a:xfrm>
          <a:noFill/>
        </p:spPr>
        <p:txBody>
          <a:bodyPr>
            <a:normAutofit lnSpcReduction="10000"/>
          </a:bodyPr>
          <a:lstStyle/>
          <a:p>
            <a:pPr eaLnBrk="1" hangingPunct="1">
              <a:lnSpc>
                <a:spcPct val="80000"/>
              </a:lnSpc>
              <a:buClr>
                <a:schemeClr val="tx2"/>
              </a:buClr>
              <a:buFont typeface="Arial" panose="020B0604020202020204" pitchFamily="34" charset="0"/>
              <a:buChar char="•"/>
            </a:pPr>
            <a:r>
              <a:rPr lang="en-AU" altLang="en-US" sz="2000" dirty="0"/>
              <a:t>Keeping track of your work using a do file is very important in order to be able to reproduce your research</a:t>
            </a:r>
          </a:p>
          <a:p>
            <a:pPr eaLnBrk="1" hangingPunct="1">
              <a:lnSpc>
                <a:spcPct val="80000"/>
              </a:lnSpc>
              <a:buClr>
                <a:schemeClr val="tx2"/>
              </a:buClr>
              <a:buFont typeface="Arial" panose="020B0604020202020204" pitchFamily="34" charset="0"/>
              <a:buChar char="•"/>
            </a:pPr>
            <a:endParaRPr lang="en-AU" altLang="en-US" sz="2000" dirty="0"/>
          </a:p>
          <a:p>
            <a:pPr eaLnBrk="1" hangingPunct="1">
              <a:lnSpc>
                <a:spcPct val="80000"/>
              </a:lnSpc>
              <a:buClr>
                <a:schemeClr val="tx2"/>
              </a:buClr>
              <a:buFont typeface="Arial" panose="020B0604020202020204" pitchFamily="34" charset="0"/>
              <a:buChar char="•"/>
            </a:pPr>
            <a:r>
              <a:rPr lang="en-AU" altLang="en-US" sz="2000" dirty="0"/>
              <a:t>If you are conducting scientific research you must be able to reproduce your results</a:t>
            </a:r>
          </a:p>
          <a:p>
            <a:pPr eaLnBrk="1" hangingPunct="1">
              <a:lnSpc>
                <a:spcPct val="80000"/>
              </a:lnSpc>
              <a:buClr>
                <a:schemeClr val="tx2"/>
              </a:buClr>
              <a:buFont typeface="Arial" panose="020B0604020202020204" pitchFamily="34" charset="0"/>
              <a:buChar char="•"/>
            </a:pPr>
            <a:endParaRPr lang="en-AU" altLang="en-US" sz="2000" dirty="0"/>
          </a:p>
          <a:p>
            <a:pPr eaLnBrk="1" hangingPunct="1">
              <a:lnSpc>
                <a:spcPct val="80000"/>
              </a:lnSpc>
              <a:buClr>
                <a:schemeClr val="tx2"/>
              </a:buClr>
              <a:buFont typeface="Arial" panose="020B0604020202020204" pitchFamily="34" charset="0"/>
              <a:buChar char="•"/>
            </a:pPr>
            <a:r>
              <a:rPr lang="en-AU" altLang="en-US" sz="2000" dirty="0"/>
              <a:t>Ideally, anyone with your programs and data should be able to do so without your assistance</a:t>
            </a:r>
          </a:p>
          <a:p>
            <a:pPr eaLnBrk="1" hangingPunct="1">
              <a:lnSpc>
                <a:spcPct val="80000"/>
              </a:lnSpc>
              <a:buClr>
                <a:schemeClr val="tx2"/>
              </a:buClr>
              <a:buFont typeface="Arial" panose="020B0604020202020204" pitchFamily="34" charset="0"/>
              <a:buChar char="•"/>
            </a:pPr>
            <a:endParaRPr lang="en-AU" altLang="en-US" sz="2000" dirty="0"/>
          </a:p>
          <a:p>
            <a:pPr eaLnBrk="1" hangingPunct="1">
              <a:lnSpc>
                <a:spcPct val="80000"/>
              </a:lnSpc>
              <a:buClr>
                <a:schemeClr val="tx2"/>
              </a:buClr>
              <a:buFont typeface="Arial" panose="020B0604020202020204" pitchFamily="34" charset="0"/>
              <a:buChar char="•"/>
            </a:pPr>
            <a:r>
              <a:rPr lang="en-AU" altLang="en-US" sz="2000" dirty="0"/>
              <a:t>Reproducibility also makes it very easy to perform an alternate analysis of a particular model </a:t>
            </a:r>
          </a:p>
          <a:p>
            <a:pPr eaLnBrk="1" hangingPunct="1">
              <a:lnSpc>
                <a:spcPct val="80000"/>
              </a:lnSpc>
              <a:buClr>
                <a:schemeClr val="tx2"/>
              </a:buClr>
              <a:buFont typeface="Arial" panose="020B0604020202020204" pitchFamily="34" charset="0"/>
              <a:buChar char="•"/>
            </a:pPr>
            <a:endParaRPr lang="en-AU" altLang="en-US" sz="2000" dirty="0"/>
          </a:p>
          <a:p>
            <a:pPr eaLnBrk="1" hangingPunct="1">
              <a:lnSpc>
                <a:spcPct val="80000"/>
              </a:lnSpc>
              <a:buClr>
                <a:schemeClr val="tx2"/>
              </a:buClr>
              <a:buFont typeface="Arial" panose="020B0604020202020204" pitchFamily="34" charset="0"/>
              <a:buChar char="•"/>
            </a:pPr>
            <a:r>
              <a:rPr lang="en-AU" altLang="en-US" sz="2000" dirty="0"/>
              <a:t>What would happen if we added this interaction, or introduced this additional variable, or decided to handle zero values as missing?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2112C08-D8C2-4CF2-A55A-30385696AE75}"/>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Getting started with Stata</a:t>
            </a:r>
          </a:p>
        </p:txBody>
      </p:sp>
      <p:sp>
        <p:nvSpPr>
          <p:cNvPr id="19459" name="Rectangle 3">
            <a:extLst>
              <a:ext uri="{FF2B5EF4-FFF2-40B4-BE49-F238E27FC236}">
                <a16:creationId xmlns:a16="http://schemas.microsoft.com/office/drawing/2014/main" id="{6AF62643-5F1A-4F1A-8FA0-067786118801}"/>
              </a:ext>
            </a:extLst>
          </p:cNvPr>
          <p:cNvSpPr>
            <a:spLocks noGrp="1" noChangeArrowheads="1"/>
          </p:cNvSpPr>
          <p:nvPr>
            <p:ph sz="half" idx="1"/>
          </p:nvPr>
        </p:nvSpPr>
        <p:spPr>
          <a:xfrm>
            <a:off x="288925" y="1771650"/>
            <a:ext cx="8604250" cy="4752975"/>
          </a:xfrm>
          <a:noFill/>
        </p:spPr>
        <p:txBody>
          <a:bodyPr>
            <a:normAutofit lnSpcReduction="10000"/>
          </a:bodyPr>
          <a:lstStyle/>
          <a:p>
            <a:pPr eaLnBrk="1" hangingPunct="1">
              <a:lnSpc>
                <a:spcPct val="80000"/>
              </a:lnSpc>
              <a:buClr>
                <a:srgbClr val="002060"/>
              </a:buClr>
              <a:buFont typeface="Wingdings" panose="05000000000000000000" pitchFamily="2" charset="2"/>
              <a:buAutoNum type="arabicPeriod"/>
            </a:pPr>
            <a:r>
              <a:rPr lang="en-AU" altLang="en-US" sz="2400" dirty="0"/>
              <a:t>Open a do file</a:t>
            </a:r>
          </a:p>
          <a:p>
            <a:pPr eaLnBrk="1" hangingPunct="1">
              <a:lnSpc>
                <a:spcPct val="80000"/>
              </a:lnSpc>
              <a:buClr>
                <a:srgbClr val="002060"/>
              </a:buClr>
              <a:buFont typeface="Wingdings" panose="05000000000000000000" pitchFamily="2" charset="2"/>
              <a:buAutoNum type="arabicPeriod"/>
            </a:pPr>
            <a:endParaRPr lang="en-AU" altLang="en-US" sz="2400" dirty="0"/>
          </a:p>
          <a:p>
            <a:pPr eaLnBrk="1" hangingPunct="1">
              <a:lnSpc>
                <a:spcPct val="80000"/>
              </a:lnSpc>
              <a:buClr>
                <a:srgbClr val="002060"/>
              </a:buClr>
              <a:buFont typeface="Wingdings" panose="05000000000000000000" pitchFamily="2" charset="2"/>
              <a:buAutoNum type="arabicPeriod"/>
            </a:pPr>
            <a:r>
              <a:rPr lang="en-AU" altLang="en-US" sz="2400" dirty="0"/>
              <a:t>Start every do file with an indication of your working directory</a:t>
            </a:r>
          </a:p>
          <a:p>
            <a:pPr eaLnBrk="1" hangingPunct="1">
              <a:lnSpc>
                <a:spcPct val="80000"/>
              </a:lnSpc>
              <a:buClr>
                <a:srgbClr val="002060"/>
              </a:buClr>
              <a:buFont typeface="Wingdings" panose="05000000000000000000" pitchFamily="2" charset="2"/>
              <a:buAutoNum type="arabicPeriod"/>
            </a:pPr>
            <a:endParaRPr lang="en-AU" altLang="en-US" sz="2400" dirty="0"/>
          </a:p>
          <a:p>
            <a:pPr eaLnBrk="1" hangingPunct="1">
              <a:lnSpc>
                <a:spcPct val="80000"/>
              </a:lnSpc>
              <a:buClr>
                <a:srgbClr val="002060"/>
              </a:buClr>
              <a:buFont typeface="Wingdings" panose="05000000000000000000" pitchFamily="2" charset="2"/>
              <a:buAutoNum type="arabicPeriod"/>
            </a:pPr>
            <a:r>
              <a:rPr lang="en-AU" altLang="en-US" sz="2400" dirty="0"/>
              <a:t>The working directory displayed at the bottom left hand corner of the main window is your default directory. Any files you save without specifying a directory will be saved here</a:t>
            </a:r>
          </a:p>
          <a:p>
            <a:pPr eaLnBrk="1" hangingPunct="1">
              <a:lnSpc>
                <a:spcPct val="80000"/>
              </a:lnSpc>
              <a:buClr>
                <a:srgbClr val="002060"/>
              </a:buClr>
              <a:buFont typeface="Wingdings" panose="05000000000000000000" pitchFamily="2" charset="2"/>
              <a:buAutoNum type="arabicPeriod"/>
            </a:pPr>
            <a:endParaRPr lang="en-AU" altLang="en-US" sz="2400" dirty="0"/>
          </a:p>
          <a:p>
            <a:pPr eaLnBrk="1" hangingPunct="1">
              <a:lnSpc>
                <a:spcPct val="80000"/>
              </a:lnSpc>
              <a:buClr>
                <a:srgbClr val="002060"/>
              </a:buClr>
              <a:buFont typeface="Wingdings" panose="05000000000000000000" pitchFamily="2" charset="2"/>
              <a:buAutoNum type="arabicPeriod"/>
            </a:pPr>
            <a:r>
              <a:rPr lang="en-AU" altLang="en-US" sz="2400" dirty="0"/>
              <a:t>You may change the working directory entering: </a:t>
            </a:r>
            <a:r>
              <a:rPr lang="en-AU" altLang="en-US" sz="2400" b="1" dirty="0"/>
              <a:t>cd ”</a:t>
            </a:r>
            <a:r>
              <a:rPr lang="en-AU" altLang="en-US" sz="2400" b="1" i="1" dirty="0" err="1"/>
              <a:t>directoryname</a:t>
            </a:r>
            <a:r>
              <a:rPr lang="en-AU" altLang="en-US" sz="2400" b="1" i="1" dirty="0"/>
              <a:t>”</a:t>
            </a:r>
            <a:r>
              <a:rPr lang="en-AU" altLang="en-US" sz="2400" dirty="0"/>
              <a:t> </a:t>
            </a:r>
          </a:p>
          <a:p>
            <a:pPr eaLnBrk="1" hangingPunct="1">
              <a:lnSpc>
                <a:spcPct val="80000"/>
              </a:lnSpc>
              <a:buClr>
                <a:srgbClr val="002060"/>
              </a:buClr>
              <a:buFont typeface="Wingdings" panose="05000000000000000000" pitchFamily="2" charset="2"/>
              <a:buAutoNum type="arabicPeriod"/>
            </a:pPr>
            <a:endParaRPr lang="en-AU" altLang="en-US" sz="2400" dirty="0"/>
          </a:p>
          <a:p>
            <a:pPr eaLnBrk="1" hangingPunct="1">
              <a:lnSpc>
                <a:spcPct val="80000"/>
              </a:lnSpc>
              <a:buClr>
                <a:srgbClr val="002060"/>
              </a:buClr>
              <a:buFont typeface="Wingdings" panose="05000000000000000000" pitchFamily="2" charset="2"/>
              <a:buAutoNum type="arabicPeriod"/>
            </a:pPr>
            <a:r>
              <a:rPr lang="en-AU" altLang="en-US" sz="2400" dirty="0"/>
              <a:t>Set memory, if necessary, by using the command </a:t>
            </a:r>
            <a:r>
              <a:rPr lang="en-AU" altLang="en-US" sz="2400" b="1" i="1" dirty="0"/>
              <a:t>set mem # </a:t>
            </a:r>
            <a:r>
              <a:rPr lang="en-AU" altLang="en-US" sz="2400" i="1" dirty="0"/>
              <a:t>(</a:t>
            </a:r>
            <a:r>
              <a:rPr lang="en-AU" altLang="en-US" sz="2400" i="1" dirty="0" err="1"/>
              <a:t>e.g</a:t>
            </a:r>
            <a:r>
              <a:rPr lang="en-AU" altLang="en-US" sz="2400" i="1" dirty="0"/>
              <a:t> set mem 100m)</a:t>
            </a:r>
          </a:p>
          <a:p>
            <a:pPr eaLnBrk="1" hangingPunct="1">
              <a:lnSpc>
                <a:spcPct val="80000"/>
              </a:lnSpc>
              <a:buClr>
                <a:schemeClr val="hlink"/>
              </a:buClr>
              <a:buFont typeface="Wingdings" panose="05000000000000000000" pitchFamily="2" charset="2"/>
              <a:buChar char="v"/>
            </a:pPr>
            <a:endParaRPr lang="en-AU" altLang="en-US" sz="2000" b="1" i="1" dirty="0"/>
          </a:p>
          <a:p>
            <a:pPr eaLnBrk="1" hangingPunct="1">
              <a:lnSpc>
                <a:spcPct val="80000"/>
              </a:lnSpc>
              <a:buClr>
                <a:schemeClr val="hlink"/>
              </a:buClr>
              <a:buFont typeface="Wingdings" panose="05000000000000000000" pitchFamily="2" charset="2"/>
              <a:buChar char="v"/>
            </a:pPr>
            <a:endParaRPr lang="en-AU" altLang="en-US" sz="2000" b="1" i="1" dirty="0"/>
          </a:p>
          <a:p>
            <a:pPr eaLnBrk="1" hangingPunct="1">
              <a:lnSpc>
                <a:spcPct val="80000"/>
              </a:lnSpc>
              <a:buClr>
                <a:schemeClr val="hlink"/>
              </a:buClr>
              <a:buFont typeface="Wingdings" panose="05000000000000000000" pitchFamily="2" charset="2"/>
              <a:buChar char="v"/>
            </a:pPr>
            <a:endParaRPr lang="en-AU" alt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4C77BE1-C665-45E3-88C5-3D7202AF3E52}"/>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Stata Do file</a:t>
            </a:r>
          </a:p>
        </p:txBody>
      </p:sp>
      <p:sp>
        <p:nvSpPr>
          <p:cNvPr id="20483" name="Rectangle 3">
            <a:extLst>
              <a:ext uri="{FF2B5EF4-FFF2-40B4-BE49-F238E27FC236}">
                <a16:creationId xmlns:a16="http://schemas.microsoft.com/office/drawing/2014/main" id="{78ED93CD-B66D-4C36-B0DB-3EAB8CC11156}"/>
              </a:ext>
            </a:extLst>
          </p:cNvPr>
          <p:cNvSpPr>
            <a:spLocks noGrp="1" noChangeArrowheads="1"/>
          </p:cNvSpPr>
          <p:nvPr>
            <p:ph sz="half" idx="1"/>
          </p:nvPr>
        </p:nvSpPr>
        <p:spPr>
          <a:xfrm>
            <a:off x="0" y="1311377"/>
            <a:ext cx="8208963" cy="4105275"/>
          </a:xfrm>
          <a:noFill/>
        </p:spPr>
        <p:txBody>
          <a:bodyPr>
            <a:normAutofit/>
          </a:bodyPr>
          <a:lstStyle/>
          <a:p>
            <a:pPr eaLnBrk="1" hangingPunct="1">
              <a:buClr>
                <a:srgbClr val="002060"/>
              </a:buClr>
              <a:buFont typeface="Arial" panose="020B0604020202020204" pitchFamily="34" charset="0"/>
              <a:buChar char="•"/>
            </a:pPr>
            <a:r>
              <a:rPr lang="en-AU" altLang="en-US" sz="2800" dirty="0"/>
              <a:t>To open a do file click on the envelope icon on the main toolbar</a:t>
            </a:r>
          </a:p>
        </p:txBody>
      </p:sp>
      <p:sp>
        <p:nvSpPr>
          <p:cNvPr id="20484" name="Rectangle 6">
            <a:extLst>
              <a:ext uri="{FF2B5EF4-FFF2-40B4-BE49-F238E27FC236}">
                <a16:creationId xmlns:a16="http://schemas.microsoft.com/office/drawing/2014/main" id="{457FD50C-FDFC-49D6-8238-CB328ABDEAF4}"/>
              </a:ext>
            </a:extLst>
          </p:cNvPr>
          <p:cNvSpPr>
            <a:spLocks noChangeArrowheads="1"/>
          </p:cNvSpPr>
          <p:nvPr/>
        </p:nvSpPr>
        <p:spPr bwMode="auto">
          <a:xfrm>
            <a:off x="4427538" y="2565400"/>
            <a:ext cx="4321175"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rgbClr val="002060"/>
              </a:buClr>
              <a:buSzPct val="75000"/>
              <a:buFont typeface="Arial" panose="020B0604020202020204" pitchFamily="34" charset="0"/>
              <a:buChar char="•"/>
            </a:pPr>
            <a:r>
              <a:rPr lang="en-AU" altLang="en-US" sz="2000" dirty="0"/>
              <a:t>The first icons are standard Window icons</a:t>
            </a:r>
          </a:p>
          <a:p>
            <a:pPr eaLnBrk="1" hangingPunct="1">
              <a:spcBef>
                <a:spcPct val="20000"/>
              </a:spcBef>
              <a:buClr>
                <a:srgbClr val="002060"/>
              </a:buClr>
              <a:buSzPct val="75000"/>
              <a:buFont typeface="Arial" panose="020B0604020202020204" pitchFamily="34" charset="0"/>
              <a:buChar char="•"/>
            </a:pPr>
            <a:endParaRPr lang="en-AU" altLang="en-US" sz="2000" dirty="0"/>
          </a:p>
          <a:p>
            <a:pPr eaLnBrk="1" hangingPunct="1">
              <a:spcBef>
                <a:spcPct val="20000"/>
              </a:spcBef>
              <a:buClr>
                <a:srgbClr val="002060"/>
              </a:buClr>
              <a:buSzPct val="75000"/>
              <a:buFont typeface="Arial" panose="020B0604020202020204" pitchFamily="34" charset="0"/>
              <a:buChar char="•"/>
            </a:pPr>
            <a:r>
              <a:rPr lang="en-AU" altLang="en-US" sz="2000" dirty="0"/>
              <a:t>You can run one single line by clicking on </a:t>
            </a:r>
          </a:p>
          <a:p>
            <a:pPr eaLnBrk="1" hangingPunct="1">
              <a:spcBef>
                <a:spcPct val="20000"/>
              </a:spcBef>
              <a:buClr>
                <a:srgbClr val="002060"/>
              </a:buClr>
              <a:buSzPct val="75000"/>
              <a:buFont typeface="Arial" panose="020B0604020202020204" pitchFamily="34" charset="0"/>
              <a:buChar char="•"/>
            </a:pPr>
            <a:endParaRPr lang="en-AU" altLang="en-US" sz="2000" dirty="0"/>
          </a:p>
          <a:p>
            <a:pPr eaLnBrk="1" hangingPunct="1">
              <a:spcBef>
                <a:spcPct val="20000"/>
              </a:spcBef>
              <a:buClr>
                <a:srgbClr val="002060"/>
              </a:buClr>
              <a:buSzPct val="75000"/>
              <a:buFont typeface="Arial" panose="020B0604020202020204" pitchFamily="34" charset="0"/>
              <a:buChar char="•"/>
            </a:pPr>
            <a:r>
              <a:rPr lang="en-AU" altLang="en-US" sz="2000" dirty="0"/>
              <a:t>Write comments starting with * or /*  </a:t>
            </a:r>
          </a:p>
        </p:txBody>
      </p:sp>
      <p:pic>
        <p:nvPicPr>
          <p:cNvPr id="20485" name="Picture 9">
            <a:extLst>
              <a:ext uri="{FF2B5EF4-FFF2-40B4-BE49-F238E27FC236}">
                <a16:creationId xmlns:a16="http://schemas.microsoft.com/office/drawing/2014/main" id="{1DE3AAEA-B277-4B56-AA41-01D31FD56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747963"/>
            <a:ext cx="4319588" cy="384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7" name="Picture 13">
            <a:extLst>
              <a:ext uri="{FF2B5EF4-FFF2-40B4-BE49-F238E27FC236}">
                <a16:creationId xmlns:a16="http://schemas.microsoft.com/office/drawing/2014/main" id="{34D42D3D-FDC1-47F9-8FB0-D9F4FCEF8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4202" y="3894932"/>
            <a:ext cx="492125"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054B92A-633D-470D-9FCE-AFA60C1A9D2E}"/>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Stata log file</a:t>
            </a:r>
          </a:p>
        </p:txBody>
      </p:sp>
      <p:sp>
        <p:nvSpPr>
          <p:cNvPr id="21507" name="Rectangle 3">
            <a:extLst>
              <a:ext uri="{FF2B5EF4-FFF2-40B4-BE49-F238E27FC236}">
                <a16:creationId xmlns:a16="http://schemas.microsoft.com/office/drawing/2014/main" id="{43C6E9EA-7D5D-4EB2-85EF-75F47DC4FF4D}"/>
              </a:ext>
            </a:extLst>
          </p:cNvPr>
          <p:cNvSpPr>
            <a:spLocks noGrp="1" noChangeArrowheads="1"/>
          </p:cNvSpPr>
          <p:nvPr>
            <p:ph sz="half" idx="1"/>
          </p:nvPr>
        </p:nvSpPr>
        <p:spPr>
          <a:xfrm>
            <a:off x="0" y="1299701"/>
            <a:ext cx="8604250" cy="4752975"/>
          </a:xfrm>
          <a:noFill/>
        </p:spPr>
        <p:txBody>
          <a:bodyPr>
            <a:noAutofit/>
          </a:bodyPr>
          <a:lstStyle/>
          <a:p>
            <a:pPr algn="just" eaLnBrk="1" hangingPunct="1">
              <a:buClr>
                <a:srgbClr val="002060"/>
              </a:buClr>
              <a:buFont typeface="Arial" panose="020B0604020202020204" pitchFamily="34" charset="0"/>
              <a:buChar char="•"/>
            </a:pPr>
            <a:r>
              <a:rPr lang="en-AU" altLang="en-US" dirty="0"/>
              <a:t>The Stata log file records the commands you entered and the corresponding outputs for the current session</a:t>
            </a:r>
          </a:p>
          <a:p>
            <a:pPr algn="just" eaLnBrk="1" hangingPunct="1">
              <a:buClr>
                <a:srgbClr val="002060"/>
              </a:buClr>
              <a:buFont typeface="Arial" panose="020B0604020202020204" pitchFamily="34" charset="0"/>
              <a:buChar char="•"/>
            </a:pPr>
            <a:endParaRPr lang="en-AU" altLang="en-US" dirty="0"/>
          </a:p>
          <a:p>
            <a:pPr algn="just" eaLnBrk="1" hangingPunct="1">
              <a:buClr>
                <a:srgbClr val="002060"/>
              </a:buClr>
              <a:buFont typeface="Arial" panose="020B0604020202020204" pitchFamily="34" charset="0"/>
              <a:buChar char="•"/>
            </a:pPr>
            <a:r>
              <a:rPr lang="en-AU" altLang="en-US" dirty="0"/>
              <a:t>The log file itself is in plain text format. You can open it with any word processor like Microsoft Word or Notepad</a:t>
            </a:r>
          </a:p>
          <a:p>
            <a:pPr algn="just" eaLnBrk="1" hangingPunct="1">
              <a:buClr>
                <a:srgbClr val="002060"/>
              </a:buClr>
              <a:buFont typeface="Arial" panose="020B0604020202020204" pitchFamily="34" charset="0"/>
              <a:buChar char="•"/>
            </a:pPr>
            <a:endParaRPr lang="en-AU" altLang="en-US" dirty="0"/>
          </a:p>
          <a:p>
            <a:pPr algn="just" eaLnBrk="1" hangingPunct="1">
              <a:buClr>
                <a:srgbClr val="002060"/>
              </a:buClr>
              <a:buFont typeface="Arial" panose="020B0604020202020204" pitchFamily="34" charset="0"/>
              <a:buChar char="•"/>
            </a:pPr>
            <a:r>
              <a:rPr lang="en-AU" altLang="en-US" dirty="0"/>
              <a:t>Keep in mind that you need to close a log file when you want to stop recording the Stata output. You can do this typing </a:t>
            </a:r>
            <a:r>
              <a:rPr lang="en-AU" altLang="en-US" b="1" i="1" dirty="0"/>
              <a:t>log close</a:t>
            </a:r>
          </a:p>
          <a:p>
            <a:pPr algn="just" eaLnBrk="1" hangingPunct="1">
              <a:buClr>
                <a:srgbClr val="002060"/>
              </a:buClr>
              <a:buFont typeface="Arial" panose="020B0604020202020204" pitchFamily="34" charset="0"/>
              <a:buChar char="•"/>
            </a:pPr>
            <a:endParaRPr lang="en-AU" altLang="en-US" dirty="0"/>
          </a:p>
          <a:p>
            <a:pPr algn="just" eaLnBrk="1" hangingPunct="1">
              <a:buClr>
                <a:srgbClr val="002060"/>
              </a:buClr>
              <a:buFont typeface="Arial" panose="020B0604020202020204" pitchFamily="34" charset="0"/>
              <a:buChar char="•"/>
            </a:pPr>
            <a:r>
              <a:rPr lang="en-AU" altLang="en-US" dirty="0"/>
              <a:t>To open a log file, you can either use the open log button, or enter the Stata command in the command window </a:t>
            </a:r>
            <a:r>
              <a:rPr lang="en-AU" altLang="en-US" b="1" i="1" dirty="0"/>
              <a:t>log using c:directory\filename.log</a:t>
            </a:r>
          </a:p>
          <a:p>
            <a:pPr algn="just" eaLnBrk="1" hangingPunct="1">
              <a:buClr>
                <a:srgbClr val="002060"/>
              </a:buClr>
              <a:buFont typeface="Arial" panose="020B0604020202020204" pitchFamily="34" charset="0"/>
              <a:buChar char="•"/>
            </a:pPr>
            <a:r>
              <a:rPr lang="en-AU" altLang="en-US" dirty="0"/>
              <a:t>You can temporarily close a log file typing </a:t>
            </a:r>
            <a:r>
              <a:rPr lang="en-AU" altLang="en-US" b="1" i="1" dirty="0"/>
              <a:t>log off</a:t>
            </a:r>
            <a:r>
              <a:rPr lang="en-AU" altLang="en-US" dirty="0"/>
              <a:t> and then starting it again typing </a:t>
            </a:r>
            <a:r>
              <a:rPr lang="en-AU" altLang="en-US" b="1" i="1" dirty="0"/>
              <a:t>log on</a:t>
            </a:r>
          </a:p>
          <a:p>
            <a:pPr algn="just" eaLnBrk="1" hangingPunct="1">
              <a:buClr>
                <a:srgbClr val="002060"/>
              </a:buClr>
              <a:buFont typeface="Arial" panose="020B0604020202020204" pitchFamily="34" charset="0"/>
              <a:buChar char="•"/>
            </a:pPr>
            <a:r>
              <a:rPr lang="en-AU" altLang="en-US" dirty="0"/>
              <a:t>The command</a:t>
            </a:r>
            <a:r>
              <a:rPr lang="en-AU" altLang="en-US" i="1" dirty="0"/>
              <a:t> </a:t>
            </a:r>
            <a:r>
              <a:rPr lang="en-AU" altLang="en-US" b="1" i="1" dirty="0"/>
              <a:t>log using c:directory\filename.log, replace</a:t>
            </a:r>
            <a:r>
              <a:rPr lang="en-AU" altLang="en-US" i="1" dirty="0"/>
              <a:t> </a:t>
            </a:r>
            <a:r>
              <a:rPr lang="en-AU" altLang="en-US" dirty="0"/>
              <a:t>overwrites a log file on an existing one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5603F6B-33D3-49C4-832A-68CB396BF11F}"/>
              </a:ext>
            </a:extLst>
          </p:cNvPr>
          <p:cNvSpPr>
            <a:spLocks noChangeArrowheads="1"/>
          </p:cNvSpPr>
          <p:nvPr/>
        </p:nvSpPr>
        <p:spPr bwMode="auto">
          <a:xfrm>
            <a:off x="555626" y="327676"/>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Read other files in Stata (1/2)</a:t>
            </a:r>
          </a:p>
        </p:txBody>
      </p:sp>
      <p:sp>
        <p:nvSpPr>
          <p:cNvPr id="22531" name="Rectangle 3">
            <a:extLst>
              <a:ext uri="{FF2B5EF4-FFF2-40B4-BE49-F238E27FC236}">
                <a16:creationId xmlns:a16="http://schemas.microsoft.com/office/drawing/2014/main" id="{793207BB-08A7-4C0A-A150-F177C894FF5D}"/>
              </a:ext>
            </a:extLst>
          </p:cNvPr>
          <p:cNvSpPr>
            <a:spLocks noGrp="1" noChangeArrowheads="1"/>
          </p:cNvSpPr>
          <p:nvPr>
            <p:ph sz="half" idx="1"/>
          </p:nvPr>
        </p:nvSpPr>
        <p:spPr>
          <a:xfrm>
            <a:off x="269875" y="1251718"/>
            <a:ext cx="8604250" cy="5434217"/>
          </a:xfrm>
          <a:noFill/>
        </p:spPr>
        <p:txBody>
          <a:bodyPr>
            <a:normAutofit fontScale="85000" lnSpcReduction="20000"/>
          </a:bodyPr>
          <a:lstStyle/>
          <a:p>
            <a:pPr algn="just" eaLnBrk="1" hangingPunct="1">
              <a:lnSpc>
                <a:spcPct val="110000"/>
              </a:lnSpc>
              <a:buClr>
                <a:srgbClr val="002060"/>
              </a:buClr>
              <a:buFont typeface="Arial" panose="020B0604020202020204" pitchFamily="34" charset="0"/>
              <a:buChar char="•"/>
            </a:pPr>
            <a:r>
              <a:rPr lang="en-AU" altLang="en-US" sz="2400" dirty="0"/>
              <a:t>Stata can read practically all types of data files. There are commercial </a:t>
            </a:r>
            <a:r>
              <a:rPr lang="en-AU" altLang="en-US" sz="2400" dirty="0" err="1"/>
              <a:t>softwares</a:t>
            </a:r>
            <a:r>
              <a:rPr lang="en-AU" altLang="en-US" sz="2400" dirty="0"/>
              <a:t> (</a:t>
            </a:r>
            <a:r>
              <a:rPr lang="en-AU" altLang="en-US" sz="2400" dirty="0" err="1"/>
              <a:t>StatTransfer</a:t>
            </a:r>
            <a:r>
              <a:rPr lang="en-AU" altLang="en-US" sz="2400" dirty="0"/>
              <a:t>) which translates data created from other </a:t>
            </a:r>
            <a:r>
              <a:rPr lang="en-AU" altLang="en-US" sz="2400" dirty="0" err="1"/>
              <a:t>softwares</a:t>
            </a:r>
            <a:r>
              <a:rPr lang="en-AU" altLang="en-US" sz="2400" dirty="0"/>
              <a:t> into Stata form and vice versa</a:t>
            </a:r>
          </a:p>
          <a:p>
            <a:pPr algn="just" eaLnBrk="1" hangingPunct="1">
              <a:lnSpc>
                <a:spcPct val="110000"/>
              </a:lnSpc>
              <a:buClr>
                <a:srgbClr val="002060"/>
              </a:buClr>
              <a:buFont typeface="Arial" panose="020B0604020202020204" pitchFamily="34" charset="0"/>
              <a:buChar char="•"/>
            </a:pPr>
            <a:endParaRPr lang="en-AU" altLang="en-US" sz="2400" dirty="0"/>
          </a:p>
          <a:p>
            <a:pPr algn="just" eaLnBrk="1" hangingPunct="1">
              <a:lnSpc>
                <a:spcPct val="110000"/>
              </a:lnSpc>
              <a:buClr>
                <a:srgbClr val="002060"/>
              </a:buClr>
              <a:buFont typeface="Arial" panose="020B0604020202020204" pitchFamily="34" charset="0"/>
              <a:buChar char="•"/>
            </a:pPr>
            <a:r>
              <a:rPr lang="it-IT" altLang="en-US" sz="2400" dirty="0"/>
              <a:t>Two common file formats for </a:t>
            </a:r>
            <a:r>
              <a:rPr lang="it-IT" altLang="en-US" sz="2400" dirty="0" err="1"/>
              <a:t>raw</a:t>
            </a:r>
            <a:r>
              <a:rPr lang="it-IT" altLang="en-US" sz="2400" dirty="0"/>
              <a:t> data are </a:t>
            </a:r>
            <a:r>
              <a:rPr lang="it-IT" altLang="en-US" sz="2400" b="1" dirty="0"/>
              <a:t>comma</a:t>
            </a:r>
            <a:r>
              <a:rPr lang="it-IT" altLang="en-US" sz="2400" dirty="0"/>
              <a:t> </a:t>
            </a:r>
            <a:r>
              <a:rPr lang="it-IT" altLang="en-US" sz="2400" dirty="0" err="1"/>
              <a:t>separated</a:t>
            </a:r>
            <a:r>
              <a:rPr lang="it-IT" altLang="en-US" sz="2400" dirty="0"/>
              <a:t> files and </a:t>
            </a:r>
            <a:r>
              <a:rPr lang="it-IT" altLang="en-US" sz="2400" b="1" dirty="0"/>
              <a:t>tab</a:t>
            </a:r>
            <a:r>
              <a:rPr lang="it-IT" altLang="en-US" sz="2400" dirty="0"/>
              <a:t> </a:t>
            </a:r>
            <a:r>
              <a:rPr lang="it-IT" altLang="en-US" sz="2400" dirty="0" err="1"/>
              <a:t>separated</a:t>
            </a:r>
            <a:r>
              <a:rPr lang="it-IT" altLang="en-US" sz="2400" dirty="0"/>
              <a:t> files. </a:t>
            </a:r>
            <a:r>
              <a:rPr lang="it-IT" altLang="en-US" sz="2400" dirty="0" err="1"/>
              <a:t>Such</a:t>
            </a:r>
            <a:r>
              <a:rPr lang="it-IT" altLang="en-US" sz="2400" dirty="0"/>
              <a:t> files are </a:t>
            </a:r>
            <a:r>
              <a:rPr lang="it-IT" altLang="en-US" sz="2400" dirty="0" err="1"/>
              <a:t>commonly</a:t>
            </a:r>
            <a:r>
              <a:rPr lang="it-IT" altLang="en-US" sz="2400" dirty="0"/>
              <a:t> made from spreadsheet </a:t>
            </a:r>
            <a:r>
              <a:rPr lang="it-IT" altLang="en-US" sz="2400" dirty="0" err="1"/>
              <a:t>programs</a:t>
            </a:r>
            <a:r>
              <a:rPr lang="it-IT" altLang="en-US" sz="2400" dirty="0"/>
              <a:t> like Excel</a:t>
            </a:r>
          </a:p>
          <a:p>
            <a:pPr algn="just" eaLnBrk="1" hangingPunct="1">
              <a:lnSpc>
                <a:spcPct val="110000"/>
              </a:lnSpc>
              <a:buClr>
                <a:srgbClr val="002060"/>
              </a:buClr>
              <a:buFont typeface="Arial" panose="020B0604020202020204" pitchFamily="34" charset="0"/>
              <a:buChar char="•"/>
            </a:pPr>
            <a:endParaRPr lang="it-IT" altLang="en-US" sz="2400" dirty="0"/>
          </a:p>
          <a:p>
            <a:pPr algn="just" eaLnBrk="1" hangingPunct="1">
              <a:lnSpc>
                <a:spcPct val="110000"/>
              </a:lnSpc>
              <a:buClr>
                <a:srgbClr val="002060"/>
              </a:buClr>
              <a:buFont typeface="Arial" panose="020B0604020202020204" pitchFamily="34" charset="0"/>
              <a:buChar char="•"/>
            </a:pPr>
            <a:r>
              <a:rPr lang="it-IT" altLang="en-US" sz="2400" dirty="0"/>
              <a:t>Clear the </a:t>
            </a:r>
            <a:r>
              <a:rPr lang="it-IT" altLang="en-US" sz="2400" dirty="0" err="1"/>
              <a:t>memory</a:t>
            </a:r>
            <a:r>
              <a:rPr lang="it-IT" altLang="en-US" sz="2400" dirty="0"/>
              <a:t> </a:t>
            </a:r>
            <a:r>
              <a:rPr lang="it-IT" altLang="en-US" sz="2400" dirty="0" err="1"/>
              <a:t>before</a:t>
            </a:r>
            <a:r>
              <a:rPr lang="it-IT" altLang="en-US" sz="2400" dirty="0"/>
              <a:t> </a:t>
            </a:r>
            <a:r>
              <a:rPr lang="it-IT" altLang="en-US" sz="2400" dirty="0" err="1"/>
              <a:t>starting</a:t>
            </a:r>
            <a:r>
              <a:rPr lang="it-IT" altLang="en-US" sz="2400" dirty="0"/>
              <a:t> </a:t>
            </a:r>
            <a:r>
              <a:rPr lang="it-IT" altLang="en-US" sz="2400" dirty="0" err="1"/>
              <a:t>typing</a:t>
            </a:r>
            <a:r>
              <a:rPr lang="it-IT" altLang="en-US" sz="2400" dirty="0"/>
              <a:t> </a:t>
            </a:r>
            <a:r>
              <a:rPr lang="it-IT" altLang="en-US" sz="2400" b="1" i="1" dirty="0"/>
              <a:t>clear</a:t>
            </a:r>
          </a:p>
          <a:p>
            <a:pPr algn="just" eaLnBrk="1" hangingPunct="1">
              <a:lnSpc>
                <a:spcPct val="110000"/>
              </a:lnSpc>
              <a:buClr>
                <a:srgbClr val="002060"/>
              </a:buClr>
              <a:buFont typeface="Arial" panose="020B0604020202020204" pitchFamily="34" charset="0"/>
              <a:buChar char="•"/>
            </a:pPr>
            <a:endParaRPr lang="it-IT" altLang="en-US" sz="2400" dirty="0"/>
          </a:p>
          <a:p>
            <a:pPr algn="just" eaLnBrk="1" hangingPunct="1">
              <a:lnSpc>
                <a:spcPct val="110000"/>
              </a:lnSpc>
              <a:buClr>
                <a:srgbClr val="002060"/>
              </a:buClr>
              <a:buFont typeface="Arial" panose="020B0604020202020204" pitchFamily="34" charset="0"/>
              <a:buChar char="•"/>
            </a:pPr>
            <a:r>
              <a:rPr lang="it-IT" altLang="en-US" sz="2400" dirty="0" err="1"/>
              <a:t>If</a:t>
            </a:r>
            <a:r>
              <a:rPr lang="it-IT" altLang="en-US" sz="2400" dirty="0"/>
              <a:t> the first line </a:t>
            </a:r>
            <a:r>
              <a:rPr lang="it-IT" altLang="en-US" sz="2400" dirty="0" err="1"/>
              <a:t>has</a:t>
            </a:r>
            <a:r>
              <a:rPr lang="it-IT" altLang="en-US" sz="2400" dirty="0"/>
              <a:t> the names of the </a:t>
            </a:r>
            <a:r>
              <a:rPr lang="it-IT" altLang="en-US" sz="2400" dirty="0" err="1"/>
              <a:t>variables</a:t>
            </a:r>
            <a:r>
              <a:rPr lang="it-IT" altLang="en-US" sz="2400" dirty="0"/>
              <a:t>, </a:t>
            </a:r>
            <a:r>
              <a:rPr lang="it-IT" altLang="en-US" sz="2400" dirty="0" err="1"/>
              <a:t>separated</a:t>
            </a:r>
            <a:r>
              <a:rPr lang="it-IT" altLang="en-US" sz="2400" dirty="0"/>
              <a:t> by </a:t>
            </a:r>
            <a:r>
              <a:rPr lang="it-IT" altLang="en-US" sz="2400" dirty="0" err="1"/>
              <a:t>commas</a:t>
            </a:r>
            <a:r>
              <a:rPr lang="it-IT" altLang="en-US" sz="2400" dirty="0"/>
              <a:t> or </a:t>
            </a:r>
            <a:r>
              <a:rPr lang="it-IT" altLang="en-US" sz="2400" dirty="0" err="1"/>
              <a:t>tabs</a:t>
            </a:r>
            <a:r>
              <a:rPr lang="it-IT" altLang="en-US" sz="2400" dirty="0"/>
              <a:t>, </a:t>
            </a:r>
            <a:r>
              <a:rPr lang="it-IT" altLang="en-US" sz="2400" dirty="0" err="1"/>
              <a:t>type</a:t>
            </a:r>
            <a:r>
              <a:rPr lang="it-IT" altLang="en-US" sz="2400" dirty="0"/>
              <a:t> </a:t>
            </a:r>
            <a:r>
              <a:rPr lang="it-IT" altLang="en-US" sz="2400" b="1" i="1" dirty="0" err="1"/>
              <a:t>insheet</a:t>
            </a:r>
            <a:r>
              <a:rPr lang="it-IT" altLang="en-US" sz="2400" b="1" i="1" dirty="0"/>
              <a:t> </a:t>
            </a:r>
            <a:r>
              <a:rPr lang="it-IT" altLang="en-US" sz="2400" b="1" i="1" dirty="0" err="1"/>
              <a:t>using</a:t>
            </a:r>
            <a:r>
              <a:rPr lang="it-IT" altLang="en-US" sz="2400" b="1" i="1" dirty="0"/>
              <a:t> </a:t>
            </a:r>
            <a:r>
              <a:rPr lang="it-IT" altLang="en-US" sz="2400" b="1" i="1" dirty="0" err="1"/>
              <a:t>filename.raw</a:t>
            </a:r>
            <a:endParaRPr lang="it-IT" altLang="en-US" sz="2400" b="1" i="1" dirty="0"/>
          </a:p>
          <a:p>
            <a:pPr algn="just" eaLnBrk="1" hangingPunct="1">
              <a:lnSpc>
                <a:spcPct val="110000"/>
              </a:lnSpc>
              <a:buClr>
                <a:srgbClr val="002060"/>
              </a:buClr>
              <a:buFont typeface="Arial" panose="020B0604020202020204" pitchFamily="34" charset="0"/>
              <a:buChar char="•"/>
            </a:pPr>
            <a:endParaRPr lang="it-IT" altLang="en-US" sz="2400" b="1" i="1" dirty="0"/>
          </a:p>
          <a:p>
            <a:pPr algn="just" eaLnBrk="1" hangingPunct="1">
              <a:lnSpc>
                <a:spcPct val="110000"/>
              </a:lnSpc>
              <a:buClr>
                <a:srgbClr val="002060"/>
              </a:buClr>
              <a:buFont typeface="Arial" panose="020B0604020202020204" pitchFamily="34" charset="0"/>
              <a:buChar char="•"/>
            </a:pPr>
            <a:r>
              <a:rPr lang="en-AU" altLang="en-US" sz="2400" dirty="0"/>
              <a:t>If the names of the variables are not specified, type </a:t>
            </a:r>
            <a:r>
              <a:rPr lang="en-AU" altLang="en-US" sz="2400" b="1" i="1" dirty="0" err="1"/>
              <a:t>insheet</a:t>
            </a:r>
            <a:r>
              <a:rPr lang="en-AU" altLang="en-US" sz="2400" b="1" i="1" dirty="0"/>
              <a:t> var1 var2 var3 var4 using </a:t>
            </a:r>
            <a:r>
              <a:rPr lang="en-AU" altLang="en-US" sz="2400" b="1" i="1" dirty="0" err="1"/>
              <a:t>filename.raw</a:t>
            </a:r>
            <a:endParaRPr lang="en-AU" altLang="en-US" sz="2400" b="1" i="1" dirty="0"/>
          </a:p>
          <a:p>
            <a:pPr algn="just" eaLnBrk="1" hangingPunct="1">
              <a:lnSpc>
                <a:spcPct val="80000"/>
              </a:lnSpc>
              <a:buClr>
                <a:schemeClr val="hlink"/>
              </a:buClr>
              <a:buFont typeface="Wingdings" panose="05000000000000000000" pitchFamily="2" charset="2"/>
              <a:buChar char="v"/>
            </a:pPr>
            <a:endParaRPr lang="en-AU" alt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5038F37-90E8-47EE-937B-AAEDABAE848B}"/>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Read other files in Stata (2/2)</a:t>
            </a:r>
          </a:p>
        </p:txBody>
      </p:sp>
      <p:sp>
        <p:nvSpPr>
          <p:cNvPr id="23555" name="Rectangle 3">
            <a:extLst>
              <a:ext uri="{FF2B5EF4-FFF2-40B4-BE49-F238E27FC236}">
                <a16:creationId xmlns:a16="http://schemas.microsoft.com/office/drawing/2014/main" id="{041DA4B4-F327-474D-8D28-AB63C1D5C132}"/>
              </a:ext>
            </a:extLst>
          </p:cNvPr>
          <p:cNvSpPr>
            <a:spLocks noGrp="1" noChangeArrowheads="1"/>
          </p:cNvSpPr>
          <p:nvPr>
            <p:ph sz="half" idx="1"/>
          </p:nvPr>
        </p:nvSpPr>
        <p:spPr>
          <a:xfrm>
            <a:off x="269875" y="1586016"/>
            <a:ext cx="8604250" cy="4679950"/>
          </a:xfrm>
          <a:noFill/>
        </p:spPr>
        <p:txBody>
          <a:bodyPr/>
          <a:lstStyle/>
          <a:p>
            <a:pPr eaLnBrk="1" hangingPunct="1">
              <a:lnSpc>
                <a:spcPct val="80000"/>
              </a:lnSpc>
              <a:buClr>
                <a:srgbClr val="002060"/>
              </a:buClr>
              <a:buFont typeface="Arial" panose="020B0604020202020204" pitchFamily="34" charset="0"/>
              <a:buChar char="•"/>
            </a:pPr>
            <a:r>
              <a:rPr lang="en-AU" altLang="en-US" sz="2000" dirty="0"/>
              <a:t>Now consider a file where data are separated by </a:t>
            </a:r>
            <a:r>
              <a:rPr lang="en-AU" altLang="en-US" sz="2000" b="1" dirty="0"/>
              <a:t>spaces</a:t>
            </a:r>
          </a:p>
          <a:p>
            <a:pPr eaLnBrk="1" hangingPunct="1">
              <a:lnSpc>
                <a:spcPct val="80000"/>
              </a:lnSpc>
              <a:buClr>
                <a:srgbClr val="002060"/>
              </a:buClr>
              <a:buFont typeface="Arial" panose="020B0604020202020204" pitchFamily="34" charset="0"/>
              <a:buChar char="•"/>
            </a:pPr>
            <a:endParaRPr lang="en-AU" altLang="en-US" sz="2000" dirty="0"/>
          </a:p>
          <a:p>
            <a:pPr eaLnBrk="1" hangingPunct="1">
              <a:lnSpc>
                <a:spcPct val="80000"/>
              </a:lnSpc>
              <a:buClr>
                <a:srgbClr val="002060"/>
              </a:buClr>
              <a:buFont typeface="Arial" panose="020B0604020202020204" pitchFamily="34" charset="0"/>
              <a:buChar char="•"/>
            </a:pPr>
            <a:r>
              <a:rPr lang="en-AU" altLang="en-US" sz="2000" dirty="0"/>
              <a:t>You can read it by typing: </a:t>
            </a:r>
            <a:r>
              <a:rPr lang="en-AU" altLang="en-US" sz="2000" b="1" i="1" dirty="0" err="1"/>
              <a:t>infile</a:t>
            </a:r>
            <a:r>
              <a:rPr lang="en-AU" altLang="en-US" sz="2000" b="1" i="1" dirty="0"/>
              <a:t> var1 var2 var3 var4 using </a:t>
            </a:r>
            <a:r>
              <a:rPr lang="en-AU" altLang="en-US" sz="2000" b="1" i="1" dirty="0" err="1"/>
              <a:t>filename.raw</a:t>
            </a:r>
            <a:endParaRPr lang="en-AU" altLang="en-US" sz="2000" b="1" i="1" dirty="0"/>
          </a:p>
          <a:p>
            <a:pPr eaLnBrk="1" hangingPunct="1">
              <a:lnSpc>
                <a:spcPct val="80000"/>
              </a:lnSpc>
              <a:buClr>
                <a:srgbClr val="002060"/>
              </a:buClr>
              <a:buFont typeface="Arial" panose="020B0604020202020204" pitchFamily="34" charset="0"/>
              <a:buChar char="•"/>
            </a:pPr>
            <a:endParaRPr lang="en-AU" altLang="en-US" sz="2000" b="1" i="1" dirty="0"/>
          </a:p>
          <a:p>
            <a:pPr eaLnBrk="1" hangingPunct="1">
              <a:lnSpc>
                <a:spcPct val="80000"/>
              </a:lnSpc>
              <a:buClr>
                <a:srgbClr val="002060"/>
              </a:buClr>
              <a:buFont typeface="Arial" panose="020B0604020202020204" pitchFamily="34" charset="0"/>
              <a:buChar char="•"/>
            </a:pPr>
            <a:r>
              <a:rPr lang="en-AU" altLang="en-US" sz="2000" dirty="0"/>
              <a:t>This command assumes that all variables take values that can be handled by float (8.5 digits accuracy)</a:t>
            </a:r>
          </a:p>
          <a:p>
            <a:pPr eaLnBrk="1" hangingPunct="1">
              <a:lnSpc>
                <a:spcPct val="80000"/>
              </a:lnSpc>
              <a:buClr>
                <a:srgbClr val="002060"/>
              </a:buClr>
              <a:buFont typeface="Arial" panose="020B0604020202020204" pitchFamily="34" charset="0"/>
              <a:buChar char="•"/>
            </a:pPr>
            <a:endParaRPr lang="en-AU" altLang="en-US" sz="2000" dirty="0"/>
          </a:p>
          <a:p>
            <a:pPr eaLnBrk="1" hangingPunct="1">
              <a:lnSpc>
                <a:spcPct val="80000"/>
              </a:lnSpc>
              <a:buClr>
                <a:srgbClr val="002060"/>
              </a:buClr>
              <a:buFont typeface="Arial" panose="020B0604020202020204" pitchFamily="34" charset="0"/>
              <a:buChar char="•"/>
            </a:pPr>
            <a:r>
              <a:rPr lang="en-AU" altLang="en-US" sz="2000" dirty="0"/>
              <a:t>If var2 is a character variable that takes less than 10 characters, you should type </a:t>
            </a:r>
            <a:r>
              <a:rPr lang="en-AU" altLang="en-US" sz="2000" b="1" i="1" dirty="0" err="1"/>
              <a:t>infile</a:t>
            </a:r>
            <a:r>
              <a:rPr lang="en-AU" altLang="en-US" sz="2000" b="1" i="1" dirty="0"/>
              <a:t> var1 str10 var2 var3 var4 using </a:t>
            </a:r>
            <a:r>
              <a:rPr lang="en-AU" altLang="en-US" sz="2000" b="1" i="1" dirty="0" err="1"/>
              <a:t>filename.raw</a:t>
            </a:r>
            <a:r>
              <a:rPr lang="en-AU" altLang="en-US" sz="2000" b="1" i="1" dirty="0"/>
              <a:t>  </a:t>
            </a:r>
          </a:p>
          <a:p>
            <a:pPr eaLnBrk="1" hangingPunct="1">
              <a:lnSpc>
                <a:spcPct val="80000"/>
              </a:lnSpc>
              <a:buClr>
                <a:srgbClr val="002060"/>
              </a:buClr>
              <a:buFont typeface="Arial" panose="020B0604020202020204" pitchFamily="34" charset="0"/>
              <a:buChar char="•"/>
            </a:pPr>
            <a:endParaRPr lang="en-AU" altLang="en-US" sz="2000" b="1" i="1" dirty="0"/>
          </a:p>
          <a:p>
            <a:pPr eaLnBrk="1" hangingPunct="1">
              <a:lnSpc>
                <a:spcPct val="80000"/>
              </a:lnSpc>
              <a:buClr>
                <a:srgbClr val="002060"/>
              </a:buClr>
              <a:buFont typeface="Arial" panose="020B0604020202020204" pitchFamily="34" charset="0"/>
              <a:buChar char="•"/>
            </a:pPr>
            <a:r>
              <a:rPr lang="en-AU" altLang="en-US" sz="2000" dirty="0"/>
              <a:t>If var1 takes more than 7 digits, you should specify: </a:t>
            </a:r>
            <a:r>
              <a:rPr lang="en-AU" altLang="en-US" sz="2000" b="1" i="1" dirty="0" err="1"/>
              <a:t>infile</a:t>
            </a:r>
            <a:r>
              <a:rPr lang="en-AU" altLang="en-US" sz="2000" b="1" i="1" dirty="0"/>
              <a:t> double var1 var2 var3 var4 using </a:t>
            </a:r>
            <a:r>
              <a:rPr lang="en-AU" altLang="en-US" sz="2000" b="1" i="1" dirty="0" err="1"/>
              <a:t>filename.raw</a:t>
            </a:r>
            <a:endParaRPr lang="en-AU" altLang="en-US" sz="2000" b="1" i="1" dirty="0"/>
          </a:p>
          <a:p>
            <a:pPr eaLnBrk="1" hangingPunct="1">
              <a:lnSpc>
                <a:spcPct val="80000"/>
              </a:lnSpc>
              <a:buClr>
                <a:schemeClr val="hlink"/>
              </a:buClr>
              <a:buFont typeface="Wingdings" panose="05000000000000000000" pitchFamily="2" charset="2"/>
              <a:buChar char="v"/>
            </a:pPr>
            <a:endParaRPr lang="en-AU" altLang="en-US" sz="2000" b="1" i="1" dirty="0"/>
          </a:p>
          <a:p>
            <a:pPr eaLnBrk="1" hangingPunct="1">
              <a:lnSpc>
                <a:spcPct val="80000"/>
              </a:lnSpc>
              <a:buClr>
                <a:schemeClr val="hlink"/>
              </a:buClr>
              <a:buFont typeface="Wingdings" panose="05000000000000000000" pitchFamily="2" charset="2"/>
              <a:buChar char="v"/>
            </a:pPr>
            <a:endParaRPr lang="en-AU" altLang="en-US" sz="2000" dirty="0"/>
          </a:p>
          <a:p>
            <a:pPr eaLnBrk="1" hangingPunct="1">
              <a:lnSpc>
                <a:spcPct val="80000"/>
              </a:lnSpc>
              <a:buClr>
                <a:schemeClr val="hlink"/>
              </a:buClr>
              <a:buFont typeface="Wingdings" panose="05000000000000000000" pitchFamily="2" charset="2"/>
              <a:buChar char="v"/>
            </a:pPr>
            <a:endParaRPr lang="en-AU" altLang="en-US" sz="2000" dirty="0"/>
          </a:p>
          <a:p>
            <a:pPr eaLnBrk="1" hangingPunct="1">
              <a:lnSpc>
                <a:spcPct val="80000"/>
              </a:lnSpc>
              <a:buClr>
                <a:schemeClr val="hlink"/>
              </a:buClr>
              <a:buFont typeface="Wingdings" panose="05000000000000000000" pitchFamily="2" charset="2"/>
              <a:buChar char="v"/>
            </a:pPr>
            <a:endParaRPr lang="en-AU" altLang="en-US" sz="2000" b="1" i="1" dirty="0"/>
          </a:p>
          <a:p>
            <a:pPr eaLnBrk="1" hangingPunct="1">
              <a:lnSpc>
                <a:spcPct val="80000"/>
              </a:lnSpc>
              <a:buClr>
                <a:schemeClr val="hlink"/>
              </a:buClr>
              <a:buFont typeface="Wingdings" panose="05000000000000000000" pitchFamily="2" charset="2"/>
              <a:buChar char="v"/>
            </a:pPr>
            <a:endParaRPr lang="en-AU" alt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E058603-B670-45F6-A0A9-AB7293BB9A9C}"/>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Common problems (1/2)</a:t>
            </a:r>
          </a:p>
        </p:txBody>
      </p:sp>
      <p:sp>
        <p:nvSpPr>
          <p:cNvPr id="24579" name="Rectangle 3">
            <a:extLst>
              <a:ext uri="{FF2B5EF4-FFF2-40B4-BE49-F238E27FC236}">
                <a16:creationId xmlns:a16="http://schemas.microsoft.com/office/drawing/2014/main" id="{99DB2CA9-6C5D-47DB-83B0-22121EEFE322}"/>
              </a:ext>
            </a:extLst>
          </p:cNvPr>
          <p:cNvSpPr>
            <a:spLocks noGrp="1" noChangeArrowheads="1"/>
          </p:cNvSpPr>
          <p:nvPr>
            <p:ph sz="half" idx="1"/>
          </p:nvPr>
        </p:nvSpPr>
        <p:spPr>
          <a:xfrm>
            <a:off x="250825" y="1409035"/>
            <a:ext cx="7152865" cy="4679950"/>
          </a:xfrm>
          <a:noFill/>
        </p:spPr>
        <p:txBody>
          <a:bodyPr/>
          <a:lstStyle/>
          <a:p>
            <a:pPr eaLnBrk="1" hangingPunct="1">
              <a:buClr>
                <a:srgbClr val="002060"/>
              </a:buClr>
              <a:buFont typeface="Arial" panose="020B0604020202020204" pitchFamily="34" charset="0"/>
              <a:buChar char="•"/>
            </a:pPr>
            <a:r>
              <a:rPr lang="en-AU" altLang="en-US" sz="2000" b="1" dirty="0"/>
              <a:t>Spaces</a:t>
            </a:r>
            <a:r>
              <a:rPr lang="en-AU" altLang="en-US" sz="2000" dirty="0"/>
              <a:t>: </a:t>
            </a:r>
            <a:r>
              <a:rPr lang="it-IT" altLang="en-US" sz="2000" dirty="0" err="1"/>
              <a:t>what</a:t>
            </a:r>
            <a:r>
              <a:rPr lang="it-IT" altLang="en-US" sz="2000" dirty="0"/>
              <a:t> </a:t>
            </a:r>
            <a:r>
              <a:rPr lang="it-IT" altLang="en-US" sz="2000" dirty="0" err="1"/>
              <a:t>appear</a:t>
            </a:r>
            <a:r>
              <a:rPr lang="it-IT" altLang="en-US" sz="2000" dirty="0"/>
              <a:t> to be </a:t>
            </a:r>
            <a:r>
              <a:rPr lang="it-IT" altLang="en-US" sz="2000" dirty="0" err="1"/>
              <a:t>purely</a:t>
            </a:r>
            <a:r>
              <a:rPr lang="it-IT" altLang="en-US" sz="2000" dirty="0"/>
              <a:t> </a:t>
            </a:r>
            <a:r>
              <a:rPr lang="it-IT" altLang="en-US" sz="2000" dirty="0" err="1"/>
              <a:t>numeric</a:t>
            </a:r>
            <a:r>
              <a:rPr lang="it-IT" altLang="en-US" sz="2000" dirty="0"/>
              <a:t> data in Excel are </a:t>
            </a:r>
            <a:r>
              <a:rPr lang="it-IT" altLang="en-US" sz="2000" dirty="0" err="1"/>
              <a:t>often</a:t>
            </a:r>
            <a:r>
              <a:rPr lang="it-IT" altLang="en-US" sz="2000" dirty="0"/>
              <a:t> </a:t>
            </a:r>
            <a:r>
              <a:rPr lang="it-IT" altLang="en-US" sz="2000" dirty="0" err="1"/>
              <a:t>treated</a:t>
            </a:r>
            <a:r>
              <a:rPr lang="it-IT" altLang="en-US" sz="2000" dirty="0"/>
              <a:t> by Stata </a:t>
            </a:r>
            <a:r>
              <a:rPr lang="it-IT" altLang="en-US" sz="2000" dirty="0" err="1"/>
              <a:t>as</a:t>
            </a:r>
            <a:r>
              <a:rPr lang="it-IT" altLang="en-US" sz="2000" dirty="0"/>
              <a:t> </a:t>
            </a:r>
            <a:r>
              <a:rPr lang="it-IT" altLang="en-US" sz="2000" dirty="0" err="1"/>
              <a:t>string</a:t>
            </a:r>
            <a:r>
              <a:rPr lang="it-IT" altLang="en-US" sz="2000" dirty="0"/>
              <a:t> </a:t>
            </a:r>
            <a:r>
              <a:rPr lang="it-IT" altLang="en-US" sz="2000" dirty="0" err="1"/>
              <a:t>variables</a:t>
            </a:r>
            <a:r>
              <a:rPr lang="it-IT" altLang="en-US" sz="2000" dirty="0"/>
              <a:t> </a:t>
            </a:r>
            <a:r>
              <a:rPr lang="it-IT" altLang="en-US" sz="2000" dirty="0" err="1"/>
              <a:t>because</a:t>
            </a:r>
            <a:r>
              <a:rPr lang="it-IT" altLang="en-US" sz="2000" dirty="0"/>
              <a:t> </a:t>
            </a:r>
            <a:r>
              <a:rPr lang="it-IT" altLang="en-US" sz="2000" dirty="0" err="1"/>
              <a:t>they</a:t>
            </a:r>
            <a:r>
              <a:rPr lang="it-IT" altLang="en-US" sz="2000" dirty="0"/>
              <a:t> include </a:t>
            </a:r>
            <a:r>
              <a:rPr lang="it-IT" altLang="en-US" sz="2000" dirty="0" err="1"/>
              <a:t>spaces</a:t>
            </a:r>
            <a:r>
              <a:rPr lang="it-IT" altLang="en-US" sz="2000" dirty="0"/>
              <a:t> (or </a:t>
            </a:r>
            <a:r>
              <a:rPr lang="it-IT" altLang="en-US" sz="2000" dirty="0" err="1"/>
              <a:t>letters</a:t>
            </a:r>
            <a:r>
              <a:rPr lang="it-IT" altLang="en-US" sz="2000" dirty="0"/>
              <a:t>)</a:t>
            </a:r>
          </a:p>
          <a:p>
            <a:pPr eaLnBrk="1" hangingPunct="1">
              <a:buClr>
                <a:srgbClr val="002060"/>
              </a:buClr>
              <a:buFont typeface="Arial" panose="020B0604020202020204" pitchFamily="34" charset="0"/>
              <a:buChar char="•"/>
            </a:pPr>
            <a:endParaRPr lang="it-IT" altLang="en-US" sz="2000" dirty="0"/>
          </a:p>
          <a:p>
            <a:pPr eaLnBrk="1" hangingPunct="1">
              <a:buClr>
                <a:srgbClr val="002060"/>
              </a:buClr>
              <a:buFont typeface="Arial" panose="020B0604020202020204" pitchFamily="34" charset="0"/>
              <a:buChar char="•"/>
            </a:pPr>
            <a:r>
              <a:rPr lang="it-IT" altLang="en-US" sz="2000" b="1" dirty="0"/>
              <a:t>Cell formats</a:t>
            </a:r>
            <a:r>
              <a:rPr lang="it-IT" altLang="en-US" sz="2000" dirty="0"/>
              <a:t>: Much </a:t>
            </a:r>
            <a:r>
              <a:rPr lang="it-IT" altLang="en-US" sz="2000" dirty="0" err="1"/>
              <a:t>formatting</a:t>
            </a:r>
            <a:r>
              <a:rPr lang="it-IT" altLang="en-US" sz="2000" dirty="0"/>
              <a:t> </a:t>
            </a:r>
            <a:r>
              <a:rPr lang="it-IT" altLang="en-US" sz="2000" dirty="0" err="1"/>
              <a:t>within</a:t>
            </a:r>
            <a:r>
              <a:rPr lang="it-IT" altLang="en-US" sz="2000" dirty="0"/>
              <a:t> Excel </a:t>
            </a:r>
            <a:r>
              <a:rPr lang="it-IT" altLang="en-US" sz="2000" dirty="0" err="1"/>
              <a:t>interferes</a:t>
            </a:r>
            <a:r>
              <a:rPr lang="it-IT" altLang="en-US" sz="2000" dirty="0"/>
              <a:t> with </a:t>
            </a:r>
            <a:r>
              <a:rPr lang="it-IT" altLang="en-US" sz="2000" dirty="0" err="1"/>
              <a:t>Stata's</a:t>
            </a:r>
            <a:r>
              <a:rPr lang="it-IT" altLang="en-US" sz="2000" dirty="0"/>
              <a:t> </a:t>
            </a:r>
            <a:r>
              <a:rPr lang="it-IT" altLang="en-US" sz="2000" dirty="0" err="1"/>
              <a:t>ability</a:t>
            </a:r>
            <a:r>
              <a:rPr lang="it-IT" altLang="en-US" sz="2000" dirty="0"/>
              <a:t> to </a:t>
            </a:r>
            <a:r>
              <a:rPr lang="it-IT" altLang="en-US" sz="2000" dirty="0" err="1"/>
              <a:t>interpret</a:t>
            </a:r>
            <a:r>
              <a:rPr lang="it-IT" altLang="en-US" sz="2000" dirty="0"/>
              <a:t> the data </a:t>
            </a:r>
            <a:r>
              <a:rPr lang="it-IT" altLang="en-US" sz="2000" dirty="0" err="1"/>
              <a:t>reasonably</a:t>
            </a:r>
            <a:r>
              <a:rPr lang="it-IT" altLang="en-US" sz="2000" dirty="0"/>
              <a:t>. Make sure </a:t>
            </a:r>
            <a:r>
              <a:rPr lang="it-IT" altLang="en-US" sz="2000" dirty="0" err="1"/>
              <a:t>that</a:t>
            </a:r>
            <a:r>
              <a:rPr lang="it-IT" altLang="en-US" sz="2000" dirty="0"/>
              <a:t> </a:t>
            </a:r>
            <a:r>
              <a:rPr lang="it-IT" altLang="en-US" sz="2000" dirty="0" err="1"/>
              <a:t>all</a:t>
            </a:r>
            <a:r>
              <a:rPr lang="it-IT" altLang="en-US" sz="2000" dirty="0"/>
              <a:t> </a:t>
            </a:r>
            <a:r>
              <a:rPr lang="it-IT" altLang="en-US" sz="2000" dirty="0" err="1"/>
              <a:t>formatting</a:t>
            </a:r>
            <a:r>
              <a:rPr lang="it-IT" altLang="en-US" sz="2000" dirty="0"/>
              <a:t> </a:t>
            </a:r>
            <a:r>
              <a:rPr lang="it-IT" altLang="en-US" sz="2000" dirty="0" err="1"/>
              <a:t>is</a:t>
            </a:r>
            <a:r>
              <a:rPr lang="it-IT" altLang="en-US" sz="2000" dirty="0"/>
              <a:t> </a:t>
            </a:r>
            <a:r>
              <a:rPr lang="it-IT" altLang="en-US" sz="2000" dirty="0" err="1"/>
              <a:t>turned</a:t>
            </a:r>
            <a:r>
              <a:rPr lang="it-IT" altLang="en-US" sz="2000" dirty="0"/>
              <a:t> off, </a:t>
            </a:r>
            <a:r>
              <a:rPr lang="it-IT" altLang="en-US" sz="2000" dirty="0" err="1"/>
              <a:t>at</a:t>
            </a:r>
            <a:r>
              <a:rPr lang="it-IT" altLang="en-US" sz="2000" dirty="0"/>
              <a:t> </a:t>
            </a:r>
            <a:r>
              <a:rPr lang="it-IT" altLang="en-US" sz="2000" dirty="0" err="1"/>
              <a:t>least</a:t>
            </a:r>
            <a:r>
              <a:rPr lang="it-IT" altLang="en-US" sz="2000" dirty="0"/>
              <a:t> </a:t>
            </a:r>
            <a:r>
              <a:rPr lang="it-IT" altLang="en-US" sz="2000" dirty="0" err="1"/>
              <a:t>temporarily</a:t>
            </a:r>
            <a:endParaRPr lang="it-IT" altLang="en-US" sz="2000" dirty="0"/>
          </a:p>
          <a:p>
            <a:pPr eaLnBrk="1" hangingPunct="1">
              <a:buClr>
                <a:srgbClr val="002060"/>
              </a:buClr>
              <a:buFont typeface="Arial" panose="020B0604020202020204" pitchFamily="34" charset="0"/>
              <a:buChar char="•"/>
            </a:pPr>
            <a:endParaRPr lang="it-IT" altLang="en-US" sz="2000" dirty="0"/>
          </a:p>
          <a:p>
            <a:pPr eaLnBrk="1" hangingPunct="1">
              <a:buClr>
                <a:srgbClr val="002060"/>
              </a:buClr>
              <a:buFont typeface="Arial" panose="020B0604020202020204" pitchFamily="34" charset="0"/>
              <a:buChar char="•"/>
            </a:pPr>
            <a:r>
              <a:rPr lang="it-IT" altLang="en-US" sz="2000" b="1" dirty="0" err="1"/>
              <a:t>Variables</a:t>
            </a:r>
            <a:r>
              <a:rPr lang="it-IT" altLang="en-US" sz="2000" b="1" dirty="0"/>
              <a:t> names</a:t>
            </a:r>
            <a:r>
              <a:rPr lang="it-IT" altLang="en-US" sz="2000" dirty="0"/>
              <a:t>: Stata </a:t>
            </a:r>
            <a:r>
              <a:rPr lang="it-IT" altLang="en-US" sz="2000" dirty="0" err="1"/>
              <a:t>limits</a:t>
            </a:r>
            <a:r>
              <a:rPr lang="it-IT" altLang="en-US" sz="2000" dirty="0"/>
              <a:t> </a:t>
            </a:r>
            <a:r>
              <a:rPr lang="it-IT" altLang="en-US" sz="2000" dirty="0" err="1"/>
              <a:t>variable</a:t>
            </a:r>
            <a:r>
              <a:rPr lang="it-IT" altLang="en-US" sz="2000" dirty="0"/>
              <a:t> names to 32 </a:t>
            </a:r>
            <a:r>
              <a:rPr lang="it-IT" altLang="en-US" sz="2000" dirty="0" err="1"/>
              <a:t>characters</a:t>
            </a:r>
            <a:r>
              <a:rPr lang="it-IT" altLang="en-US" sz="2000" dirty="0"/>
              <a:t>. Note </a:t>
            </a:r>
            <a:r>
              <a:rPr lang="it-IT" altLang="en-US" sz="2000" dirty="0" err="1"/>
              <a:t>also</a:t>
            </a:r>
            <a:r>
              <a:rPr lang="it-IT" altLang="en-US" sz="2000" dirty="0"/>
              <a:t> </a:t>
            </a:r>
            <a:r>
              <a:rPr lang="it-IT" altLang="en-US" sz="2000" dirty="0" err="1"/>
              <a:t>that</a:t>
            </a:r>
            <a:r>
              <a:rPr lang="it-IT" altLang="en-US" sz="2000" dirty="0"/>
              <a:t> </a:t>
            </a:r>
            <a:r>
              <a:rPr lang="it-IT" altLang="en-US" sz="2000" dirty="0" err="1"/>
              <a:t>your</a:t>
            </a:r>
            <a:r>
              <a:rPr lang="it-IT" altLang="en-US" sz="2000" dirty="0"/>
              <a:t> </a:t>
            </a:r>
            <a:r>
              <a:rPr lang="it-IT" altLang="en-US" sz="2000" dirty="0" err="1"/>
              <a:t>variable</a:t>
            </a:r>
            <a:r>
              <a:rPr lang="it-IT" altLang="en-US" sz="2000" dirty="0"/>
              <a:t> names </a:t>
            </a:r>
            <a:r>
              <a:rPr lang="it-IT" altLang="en-US" sz="2000" dirty="0" err="1"/>
              <a:t>should</a:t>
            </a:r>
            <a:r>
              <a:rPr lang="it-IT" altLang="en-US" sz="2000" dirty="0"/>
              <a:t> start with a </a:t>
            </a:r>
            <a:r>
              <a:rPr lang="it-IT" altLang="en-US" sz="2000" dirty="0" err="1"/>
              <a:t>letter</a:t>
            </a:r>
            <a:endParaRPr lang="it-IT" altLang="en-US" sz="2000" dirty="0"/>
          </a:p>
          <a:p>
            <a:pPr eaLnBrk="1" hangingPunct="1">
              <a:buClr>
                <a:schemeClr val="hlink"/>
              </a:buClr>
              <a:buFont typeface="Wingdings" panose="05000000000000000000" pitchFamily="2" charset="2"/>
              <a:buChar char="v"/>
            </a:pPr>
            <a:endParaRPr lang="it-IT" alt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335BE4F-F784-487A-8FED-3277C4BC9ADE}"/>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Common problems (2/2)</a:t>
            </a:r>
          </a:p>
        </p:txBody>
      </p:sp>
      <p:sp>
        <p:nvSpPr>
          <p:cNvPr id="25603" name="Rectangle 3">
            <a:extLst>
              <a:ext uri="{FF2B5EF4-FFF2-40B4-BE49-F238E27FC236}">
                <a16:creationId xmlns:a16="http://schemas.microsoft.com/office/drawing/2014/main" id="{3F4633C4-5C41-4DE0-BDE8-6AF6059F4278}"/>
              </a:ext>
            </a:extLst>
          </p:cNvPr>
          <p:cNvSpPr>
            <a:spLocks noGrp="1" noChangeArrowheads="1"/>
          </p:cNvSpPr>
          <p:nvPr>
            <p:ph sz="half" idx="1"/>
          </p:nvPr>
        </p:nvSpPr>
        <p:spPr>
          <a:xfrm>
            <a:off x="288925" y="1989138"/>
            <a:ext cx="6868959" cy="4679950"/>
          </a:xfrm>
          <a:noFill/>
        </p:spPr>
        <p:txBody>
          <a:bodyPr/>
          <a:lstStyle/>
          <a:p>
            <a:pPr eaLnBrk="1" hangingPunct="1">
              <a:buClr>
                <a:srgbClr val="002060"/>
              </a:buClr>
              <a:buFont typeface="Arial" panose="020B0604020202020204" pitchFamily="34" charset="0"/>
              <a:buChar char="•"/>
            </a:pPr>
            <a:r>
              <a:rPr lang="it-IT" altLang="en-US" sz="2000" b="1" dirty="0" err="1"/>
              <a:t>Missing</a:t>
            </a:r>
            <a:r>
              <a:rPr lang="it-IT" altLang="en-US" sz="2000" b="1" dirty="0"/>
              <a:t> </a:t>
            </a:r>
            <a:r>
              <a:rPr lang="it-IT" altLang="en-US" sz="2000" b="1" dirty="0" err="1"/>
              <a:t>rows</a:t>
            </a:r>
            <a:r>
              <a:rPr lang="it-IT" altLang="en-US" sz="2000" b="1" dirty="0"/>
              <a:t> or </a:t>
            </a:r>
            <a:r>
              <a:rPr lang="it-IT" altLang="en-US" sz="2000" b="1" dirty="0" err="1"/>
              <a:t>columns</a:t>
            </a:r>
            <a:r>
              <a:rPr lang="it-IT" altLang="en-US" sz="2000" dirty="0"/>
              <a:t>: </a:t>
            </a:r>
            <a:r>
              <a:rPr lang="it-IT" altLang="en-US" sz="2000" dirty="0" err="1"/>
              <a:t>Completely</a:t>
            </a:r>
            <a:r>
              <a:rPr lang="it-IT" altLang="en-US" sz="2000" dirty="0"/>
              <a:t> </a:t>
            </a:r>
            <a:r>
              <a:rPr lang="it-IT" altLang="en-US" sz="2000" dirty="0" err="1"/>
              <a:t>empty</a:t>
            </a:r>
            <a:r>
              <a:rPr lang="it-IT" altLang="en-US" sz="2000" dirty="0"/>
              <a:t> </a:t>
            </a:r>
            <a:r>
              <a:rPr lang="it-IT" altLang="en-US" sz="2000" dirty="0" err="1"/>
              <a:t>rows</a:t>
            </a:r>
            <a:r>
              <a:rPr lang="it-IT" altLang="en-US" sz="2000" dirty="0"/>
              <a:t> in a spreadsheet are </a:t>
            </a:r>
            <a:r>
              <a:rPr lang="it-IT" altLang="en-US" sz="2000" dirty="0" err="1"/>
              <a:t>ignored</a:t>
            </a:r>
            <a:r>
              <a:rPr lang="it-IT" altLang="en-US" sz="2000" dirty="0"/>
              <a:t> by Stata, </a:t>
            </a:r>
            <a:r>
              <a:rPr lang="it-IT" altLang="en-US" sz="2000" dirty="0" err="1"/>
              <a:t>but</a:t>
            </a:r>
            <a:r>
              <a:rPr lang="it-IT" altLang="en-US" sz="2000" dirty="0"/>
              <a:t> </a:t>
            </a:r>
            <a:r>
              <a:rPr lang="it-IT" altLang="en-US" sz="2000" dirty="0" err="1"/>
              <a:t>completely</a:t>
            </a:r>
            <a:r>
              <a:rPr lang="it-IT" altLang="en-US" sz="2000" dirty="0"/>
              <a:t> </a:t>
            </a:r>
            <a:r>
              <a:rPr lang="it-IT" altLang="en-US" sz="2000" dirty="0" err="1"/>
              <a:t>empty</a:t>
            </a:r>
            <a:r>
              <a:rPr lang="it-IT" altLang="en-US" sz="2000" dirty="0"/>
              <a:t> </a:t>
            </a:r>
            <a:r>
              <a:rPr lang="it-IT" altLang="en-US" sz="2000" dirty="0" err="1"/>
              <a:t>columns</a:t>
            </a:r>
            <a:r>
              <a:rPr lang="it-IT" altLang="en-US" sz="2000" dirty="0"/>
              <a:t> are </a:t>
            </a:r>
            <a:r>
              <a:rPr lang="it-IT" altLang="en-US" sz="2000" dirty="0" err="1"/>
              <a:t>not</a:t>
            </a:r>
            <a:r>
              <a:rPr lang="it-IT" altLang="en-US" sz="2000" dirty="0"/>
              <a:t>. A </a:t>
            </a:r>
            <a:r>
              <a:rPr lang="it-IT" altLang="en-US" sz="2000" dirty="0" err="1"/>
              <a:t>completely</a:t>
            </a:r>
            <a:r>
              <a:rPr lang="it-IT" altLang="en-US" sz="2000" dirty="0"/>
              <a:t> </a:t>
            </a:r>
            <a:r>
              <a:rPr lang="it-IT" altLang="en-US" sz="2000" dirty="0" err="1"/>
              <a:t>empty</a:t>
            </a:r>
            <a:r>
              <a:rPr lang="it-IT" altLang="en-US" sz="2000" dirty="0"/>
              <a:t> </a:t>
            </a:r>
            <a:r>
              <a:rPr lang="it-IT" altLang="en-US" sz="2000" dirty="0" err="1"/>
              <a:t>column</a:t>
            </a:r>
            <a:r>
              <a:rPr lang="it-IT" altLang="en-US" sz="2000" dirty="0"/>
              <a:t> </a:t>
            </a:r>
            <a:r>
              <a:rPr lang="it-IT" altLang="en-US" sz="2000" dirty="0" err="1"/>
              <a:t>gets</a:t>
            </a:r>
            <a:r>
              <a:rPr lang="it-IT" altLang="en-US" sz="2000" dirty="0"/>
              <a:t> </a:t>
            </a:r>
            <a:r>
              <a:rPr lang="it-IT" altLang="en-US" sz="2000" dirty="0" err="1"/>
              <a:t>read</a:t>
            </a:r>
            <a:r>
              <a:rPr lang="it-IT" altLang="en-US" sz="2000" dirty="0"/>
              <a:t> in </a:t>
            </a:r>
            <a:r>
              <a:rPr lang="it-IT" altLang="en-US" sz="2000" dirty="0" err="1"/>
              <a:t>as</a:t>
            </a:r>
            <a:r>
              <a:rPr lang="it-IT" altLang="en-US" sz="2000" dirty="0"/>
              <a:t> a </a:t>
            </a:r>
            <a:r>
              <a:rPr lang="it-IT" altLang="en-US" sz="2000" dirty="0" err="1"/>
              <a:t>variable</a:t>
            </a:r>
            <a:r>
              <a:rPr lang="it-IT" altLang="en-US" sz="2000" dirty="0"/>
              <a:t> with </a:t>
            </a:r>
            <a:r>
              <a:rPr lang="it-IT" altLang="en-US" sz="2000" dirty="0" err="1"/>
              <a:t>missing</a:t>
            </a:r>
            <a:r>
              <a:rPr lang="it-IT" altLang="en-US" sz="2000" dirty="0"/>
              <a:t> </a:t>
            </a:r>
            <a:r>
              <a:rPr lang="it-IT" altLang="en-US" sz="2000" dirty="0" err="1"/>
              <a:t>values</a:t>
            </a:r>
            <a:r>
              <a:rPr lang="it-IT" altLang="en-US" sz="2000" dirty="0"/>
              <a:t> for </a:t>
            </a:r>
            <a:r>
              <a:rPr lang="it-IT" altLang="en-US" sz="2000" dirty="0" err="1"/>
              <a:t>every</a:t>
            </a:r>
            <a:r>
              <a:rPr lang="it-IT" altLang="en-US" sz="2000" dirty="0"/>
              <a:t> </a:t>
            </a:r>
            <a:r>
              <a:rPr lang="it-IT" altLang="en-US" sz="2000" dirty="0" err="1"/>
              <a:t>observation</a:t>
            </a:r>
            <a:r>
              <a:rPr lang="it-IT" altLang="en-US" sz="2000" dirty="0"/>
              <a:t>   </a:t>
            </a:r>
          </a:p>
          <a:p>
            <a:pPr eaLnBrk="1" hangingPunct="1">
              <a:buClr>
                <a:srgbClr val="002060"/>
              </a:buClr>
              <a:buFont typeface="Arial" panose="020B0604020202020204" pitchFamily="34" charset="0"/>
              <a:buChar char="•"/>
            </a:pPr>
            <a:endParaRPr lang="it-IT" altLang="en-US" sz="2000" dirty="0"/>
          </a:p>
          <a:p>
            <a:pPr eaLnBrk="1" hangingPunct="1">
              <a:buClr>
                <a:srgbClr val="002060"/>
              </a:buClr>
              <a:buFont typeface="Arial" panose="020B0604020202020204" pitchFamily="34" charset="0"/>
              <a:buChar char="•"/>
            </a:pPr>
            <a:endParaRPr lang="it-IT" altLang="en-US" sz="2000" dirty="0"/>
          </a:p>
          <a:p>
            <a:pPr eaLnBrk="1" hangingPunct="1">
              <a:buClr>
                <a:srgbClr val="002060"/>
              </a:buClr>
              <a:buFont typeface="Arial" panose="020B0604020202020204" pitchFamily="34" charset="0"/>
              <a:buChar char="•"/>
            </a:pPr>
            <a:r>
              <a:rPr lang="it-IT" altLang="en-US" sz="2000" b="1" dirty="0" err="1"/>
              <a:t>Missing</a:t>
            </a:r>
            <a:r>
              <a:rPr lang="it-IT" altLang="en-US" sz="2000" b="1" dirty="0"/>
              <a:t> </a:t>
            </a:r>
            <a:r>
              <a:rPr lang="it-IT" altLang="en-US" sz="2000" b="1" dirty="0" err="1"/>
              <a:t>observations</a:t>
            </a:r>
            <a:r>
              <a:rPr lang="it-IT" altLang="en-US" sz="2000" dirty="0"/>
              <a:t>: Make sure </a:t>
            </a:r>
            <a:r>
              <a:rPr lang="it-IT" altLang="en-US" sz="2000" dirty="0" err="1"/>
              <a:t>that</a:t>
            </a:r>
            <a:r>
              <a:rPr lang="it-IT" altLang="en-US" sz="2000" dirty="0"/>
              <a:t> </a:t>
            </a:r>
            <a:r>
              <a:rPr lang="it-IT" altLang="en-US" sz="2000" dirty="0" err="1"/>
              <a:t>every</a:t>
            </a:r>
            <a:r>
              <a:rPr lang="it-IT" altLang="en-US" sz="2000" dirty="0"/>
              <a:t> </a:t>
            </a:r>
            <a:r>
              <a:rPr lang="it-IT" altLang="en-US" sz="2000" dirty="0" err="1"/>
              <a:t>missing</a:t>
            </a:r>
            <a:r>
              <a:rPr lang="it-IT" altLang="en-US" sz="2000" dirty="0"/>
              <a:t> </a:t>
            </a:r>
            <a:r>
              <a:rPr lang="it-IT" altLang="en-US" sz="2000" dirty="0" err="1"/>
              <a:t>observation</a:t>
            </a:r>
            <a:r>
              <a:rPr lang="it-IT" altLang="en-US" sz="2000" dirty="0"/>
              <a:t> </a:t>
            </a:r>
            <a:r>
              <a:rPr lang="it-IT" altLang="en-US" sz="2000" dirty="0" err="1"/>
              <a:t>is</a:t>
            </a:r>
            <a:r>
              <a:rPr lang="it-IT" altLang="en-US" sz="2000" dirty="0"/>
              <a:t> </a:t>
            </a:r>
            <a:r>
              <a:rPr lang="it-IT" altLang="en-US" sz="2000" dirty="0" err="1"/>
              <a:t>replaced</a:t>
            </a:r>
            <a:r>
              <a:rPr lang="it-IT" altLang="en-US" sz="2000" dirty="0"/>
              <a:t> by an </a:t>
            </a:r>
            <a:r>
              <a:rPr lang="it-IT" altLang="en-US" sz="2000" dirty="0" err="1"/>
              <a:t>empty</a:t>
            </a:r>
            <a:r>
              <a:rPr lang="it-IT" altLang="en-US" sz="2000" dirty="0"/>
              <a:t> </a:t>
            </a:r>
            <a:r>
              <a:rPr lang="it-IT" altLang="en-US" sz="2000" dirty="0" err="1"/>
              <a:t>cell</a:t>
            </a:r>
            <a:r>
              <a:rPr lang="it-IT" altLang="en-US" sz="2000" dirty="0"/>
              <a:t> or a </a:t>
            </a:r>
            <a:r>
              <a:rPr lang="it-IT" altLang="en-US" sz="2000" dirty="0" err="1"/>
              <a:t>numeric</a:t>
            </a:r>
            <a:r>
              <a:rPr lang="it-IT" altLang="en-US" sz="2000" dirty="0"/>
              <a:t> </a:t>
            </a:r>
            <a:r>
              <a:rPr lang="it-IT" altLang="en-US" sz="2000" dirty="0" err="1"/>
              <a:t>value</a:t>
            </a:r>
            <a:r>
              <a:rPr lang="it-IT" altLang="en-US" sz="2000" dirty="0"/>
              <a:t> (</a:t>
            </a:r>
            <a:r>
              <a:rPr lang="it-IT" altLang="en-US" sz="2000" dirty="0" err="1"/>
              <a:t>eg</a:t>
            </a:r>
            <a:r>
              <a:rPr lang="it-IT" altLang="en-US" sz="2000" dirty="0"/>
              <a:t>. 999, -1…)</a:t>
            </a:r>
          </a:p>
          <a:p>
            <a:pPr eaLnBrk="1" hangingPunct="1">
              <a:buClr>
                <a:schemeClr val="hlink"/>
              </a:buClr>
              <a:buFont typeface="Wingdings" panose="05000000000000000000" pitchFamily="2" charset="2"/>
              <a:buChar char="v"/>
            </a:pPr>
            <a:endParaRPr lang="it-IT" alt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FBFFD2A-4737-4870-BC2F-F5738D6FF503}"/>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Open a Stata dataset</a:t>
            </a:r>
          </a:p>
        </p:txBody>
      </p:sp>
      <p:sp>
        <p:nvSpPr>
          <p:cNvPr id="26627" name="Rectangle 3">
            <a:extLst>
              <a:ext uri="{FF2B5EF4-FFF2-40B4-BE49-F238E27FC236}">
                <a16:creationId xmlns:a16="http://schemas.microsoft.com/office/drawing/2014/main" id="{129F6356-A5F5-42C8-97D6-299218F7E534}"/>
              </a:ext>
            </a:extLst>
          </p:cNvPr>
          <p:cNvSpPr>
            <a:spLocks noGrp="1" noChangeArrowheads="1"/>
          </p:cNvSpPr>
          <p:nvPr>
            <p:ph sz="half" idx="1"/>
          </p:nvPr>
        </p:nvSpPr>
        <p:spPr>
          <a:xfrm>
            <a:off x="288925" y="1771650"/>
            <a:ext cx="8604250" cy="4752975"/>
          </a:xfrm>
          <a:noFill/>
        </p:spPr>
        <p:txBody>
          <a:bodyPr/>
          <a:lstStyle/>
          <a:p>
            <a:pPr eaLnBrk="1" hangingPunct="1">
              <a:lnSpc>
                <a:spcPct val="80000"/>
              </a:lnSpc>
              <a:buClr>
                <a:srgbClr val="002060"/>
              </a:buClr>
              <a:buFont typeface="Arial" panose="020B0604020202020204" pitchFamily="34" charset="0"/>
              <a:buChar char="•"/>
            </a:pPr>
            <a:r>
              <a:rPr lang="en-AU" altLang="en-US" sz="2000" dirty="0"/>
              <a:t>If you want to open a Stata dataset, enter the command: </a:t>
            </a:r>
            <a:r>
              <a:rPr lang="en-AU" altLang="en-US" sz="2000" b="1" i="1" dirty="0"/>
              <a:t>use </a:t>
            </a:r>
            <a:r>
              <a:rPr lang="en-AU" altLang="en-US" sz="2000" b="1" i="1" dirty="0" err="1"/>
              <a:t>filename.dta</a:t>
            </a:r>
            <a:r>
              <a:rPr lang="en-AU" altLang="en-US" sz="2000" b="1" i="1" dirty="0"/>
              <a:t>, clear </a:t>
            </a:r>
            <a:r>
              <a:rPr lang="en-AU" altLang="en-US" sz="2000" dirty="0"/>
              <a:t>or click on the window icon</a:t>
            </a:r>
          </a:p>
          <a:p>
            <a:pPr eaLnBrk="1" hangingPunct="1">
              <a:lnSpc>
                <a:spcPct val="80000"/>
              </a:lnSpc>
              <a:buClr>
                <a:srgbClr val="002060"/>
              </a:buClr>
              <a:buFont typeface="Arial" panose="020B0604020202020204" pitchFamily="34" charset="0"/>
              <a:buChar char="•"/>
            </a:pPr>
            <a:endParaRPr lang="en-AU" altLang="en-US" sz="2000" b="1" dirty="0"/>
          </a:p>
          <a:p>
            <a:pPr eaLnBrk="1" hangingPunct="1">
              <a:lnSpc>
                <a:spcPct val="80000"/>
              </a:lnSpc>
              <a:buClr>
                <a:srgbClr val="002060"/>
              </a:buClr>
              <a:buFont typeface="Arial" panose="020B0604020202020204" pitchFamily="34" charset="0"/>
              <a:buChar char="•"/>
            </a:pPr>
            <a:endParaRPr lang="en-AU" altLang="en-US" sz="2000" b="1" i="1" dirty="0"/>
          </a:p>
          <a:p>
            <a:pPr eaLnBrk="1" hangingPunct="1">
              <a:lnSpc>
                <a:spcPct val="80000"/>
              </a:lnSpc>
              <a:spcBef>
                <a:spcPct val="0"/>
              </a:spcBef>
              <a:buClr>
                <a:srgbClr val="002060"/>
              </a:buClr>
              <a:buFont typeface="Arial" panose="020B0604020202020204" pitchFamily="34" charset="0"/>
              <a:buChar char="•"/>
            </a:pPr>
            <a:r>
              <a:rPr lang="en-AU" altLang="en-US" sz="2000" dirty="0"/>
              <a:t>In some cases you may get the message “</a:t>
            </a:r>
            <a:r>
              <a:rPr lang="en-AU" altLang="en-US" sz="2000" dirty="0">
                <a:solidFill>
                  <a:srgbClr val="FF0000"/>
                </a:solidFill>
              </a:rPr>
              <a:t>no room to add more observations or no room to add more variables</a:t>
            </a:r>
            <a:r>
              <a:rPr lang="en-AU" altLang="en-US" sz="2000" dirty="0"/>
              <a:t>”. This is because not enough memory has been assigned to STATA</a:t>
            </a:r>
          </a:p>
          <a:p>
            <a:pPr eaLnBrk="1" hangingPunct="1">
              <a:lnSpc>
                <a:spcPct val="80000"/>
              </a:lnSpc>
              <a:spcBef>
                <a:spcPct val="0"/>
              </a:spcBef>
              <a:buClr>
                <a:srgbClr val="002060"/>
              </a:buClr>
              <a:buFont typeface="Arial" panose="020B0604020202020204" pitchFamily="34" charset="0"/>
              <a:buChar char="•"/>
            </a:pPr>
            <a:endParaRPr lang="en-AU" altLang="en-US" sz="2000" dirty="0"/>
          </a:p>
          <a:p>
            <a:pPr eaLnBrk="1" hangingPunct="1">
              <a:lnSpc>
                <a:spcPct val="80000"/>
              </a:lnSpc>
              <a:spcBef>
                <a:spcPct val="0"/>
              </a:spcBef>
              <a:buClr>
                <a:srgbClr val="002060"/>
              </a:buClr>
              <a:buFont typeface="Arial" panose="020B0604020202020204" pitchFamily="34" charset="0"/>
              <a:buChar char="•"/>
            </a:pPr>
            <a:endParaRPr lang="en-AU" altLang="en-US" sz="2000" dirty="0"/>
          </a:p>
          <a:p>
            <a:pPr eaLnBrk="1" hangingPunct="1">
              <a:lnSpc>
                <a:spcPct val="80000"/>
              </a:lnSpc>
              <a:spcBef>
                <a:spcPct val="0"/>
              </a:spcBef>
              <a:buClr>
                <a:srgbClr val="002060"/>
              </a:buClr>
              <a:buFont typeface="Arial" panose="020B0604020202020204" pitchFamily="34" charset="0"/>
              <a:buChar char="•"/>
            </a:pPr>
            <a:r>
              <a:rPr lang="en-AU" altLang="en-US" sz="2000" dirty="0"/>
              <a:t>Change memory settings as explained above</a:t>
            </a:r>
          </a:p>
          <a:p>
            <a:pPr eaLnBrk="1" hangingPunct="1">
              <a:lnSpc>
                <a:spcPct val="80000"/>
              </a:lnSpc>
              <a:spcBef>
                <a:spcPct val="0"/>
              </a:spcBef>
              <a:buClr>
                <a:srgbClr val="002060"/>
              </a:buClr>
              <a:buFont typeface="Arial" panose="020B0604020202020204" pitchFamily="34" charset="0"/>
              <a:buChar char="•"/>
            </a:pPr>
            <a:endParaRPr lang="en-AU" altLang="en-US" sz="2000" dirty="0"/>
          </a:p>
          <a:p>
            <a:pPr eaLnBrk="1" hangingPunct="1">
              <a:lnSpc>
                <a:spcPct val="80000"/>
              </a:lnSpc>
              <a:buClr>
                <a:srgbClr val="002060"/>
              </a:buClr>
              <a:buFont typeface="Arial" panose="020B0604020202020204" pitchFamily="34" charset="0"/>
              <a:buChar char="•"/>
            </a:pPr>
            <a:endParaRPr lang="en-AU" altLang="en-US" sz="2000" b="1" i="1" dirty="0"/>
          </a:p>
          <a:p>
            <a:pPr eaLnBrk="1" hangingPunct="1">
              <a:lnSpc>
                <a:spcPct val="80000"/>
              </a:lnSpc>
              <a:buClr>
                <a:srgbClr val="002060"/>
              </a:buClr>
              <a:buFont typeface="Arial" panose="020B0604020202020204" pitchFamily="34" charset="0"/>
              <a:buChar char="•"/>
            </a:pPr>
            <a:r>
              <a:rPr lang="en-AU" altLang="en-US" sz="2000" dirty="0"/>
              <a:t>To save a data file, enter the command: </a:t>
            </a:r>
            <a:r>
              <a:rPr lang="en-AU" altLang="en-US" sz="2000" b="1" i="1" dirty="0"/>
              <a:t>save, replace</a:t>
            </a:r>
            <a:r>
              <a:rPr lang="en-AU" altLang="en-US" sz="2000" dirty="0"/>
              <a:t> (overwrite the current file) or </a:t>
            </a:r>
            <a:r>
              <a:rPr lang="en-AU" altLang="en-US" sz="2000" b="1" i="1" dirty="0"/>
              <a:t>save filename, replace </a:t>
            </a:r>
            <a:r>
              <a:rPr lang="en-AU" altLang="en-US" sz="2000" dirty="0"/>
              <a:t>(to save the current file as filename)</a:t>
            </a:r>
          </a:p>
          <a:p>
            <a:pPr eaLnBrk="1" hangingPunct="1">
              <a:lnSpc>
                <a:spcPct val="80000"/>
              </a:lnSpc>
              <a:buClr>
                <a:srgbClr val="002060"/>
              </a:buClr>
              <a:buFont typeface="Arial" panose="020B0604020202020204" pitchFamily="34" charset="0"/>
              <a:buChar char="•"/>
            </a:pPr>
            <a:endParaRPr lang="en-AU" altLang="en-US" sz="2000" dirty="0"/>
          </a:p>
          <a:p>
            <a:pPr eaLnBrk="1" hangingPunct="1">
              <a:lnSpc>
                <a:spcPct val="80000"/>
              </a:lnSpc>
              <a:buClr>
                <a:schemeClr val="hlink"/>
              </a:buClr>
              <a:buFont typeface="Wingdings" panose="05000000000000000000" pitchFamily="2" charset="2"/>
              <a:buChar char="v"/>
            </a:pPr>
            <a:endParaRPr lang="en-AU" altLang="en-US" sz="2000" b="1" i="1" dirty="0"/>
          </a:p>
          <a:p>
            <a:pPr eaLnBrk="1" hangingPunct="1">
              <a:lnSpc>
                <a:spcPct val="80000"/>
              </a:lnSpc>
              <a:buClr>
                <a:schemeClr val="hlink"/>
              </a:buClr>
              <a:buFont typeface="Wingdings" panose="05000000000000000000" pitchFamily="2" charset="2"/>
              <a:buChar char="v"/>
            </a:pPr>
            <a:endParaRPr lang="en-AU" alt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F08E7D7-1D06-4034-9914-62C025097BE3}"/>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Various ways to look at your data</a:t>
            </a:r>
          </a:p>
        </p:txBody>
      </p:sp>
      <p:sp>
        <p:nvSpPr>
          <p:cNvPr id="27651" name="Rectangle 3">
            <a:extLst>
              <a:ext uri="{FF2B5EF4-FFF2-40B4-BE49-F238E27FC236}">
                <a16:creationId xmlns:a16="http://schemas.microsoft.com/office/drawing/2014/main" id="{075AC4A1-091F-44DC-B37B-79D03EA1FABA}"/>
              </a:ext>
            </a:extLst>
          </p:cNvPr>
          <p:cNvSpPr>
            <a:spLocks noGrp="1" noChangeArrowheads="1"/>
          </p:cNvSpPr>
          <p:nvPr>
            <p:ph sz="half" idx="1"/>
          </p:nvPr>
        </p:nvSpPr>
        <p:spPr>
          <a:xfrm>
            <a:off x="288925" y="1989138"/>
            <a:ext cx="8604250" cy="4679950"/>
          </a:xfrm>
          <a:noFill/>
        </p:spPr>
        <p:txBody>
          <a:bodyPr>
            <a:normAutofit lnSpcReduction="10000"/>
          </a:bodyPr>
          <a:lstStyle/>
          <a:p>
            <a:pPr eaLnBrk="1" hangingPunct="1">
              <a:lnSpc>
                <a:spcPct val="80000"/>
              </a:lnSpc>
              <a:buClr>
                <a:srgbClr val="002060"/>
              </a:buClr>
              <a:buFont typeface="Arial" panose="020B0604020202020204" pitchFamily="34" charset="0"/>
              <a:buChar char="•"/>
            </a:pPr>
            <a:r>
              <a:rPr lang="en-AU" altLang="en-US" sz="2000" b="1" dirty="0"/>
              <a:t>Describe: </a:t>
            </a:r>
            <a:r>
              <a:rPr lang="it-IT" altLang="en-US" sz="2000" dirty="0"/>
              <a:t> </a:t>
            </a:r>
            <a:r>
              <a:rPr lang="it-IT" altLang="en-US" sz="2000" dirty="0" err="1"/>
              <a:t>If</a:t>
            </a:r>
            <a:r>
              <a:rPr lang="it-IT" altLang="en-US" sz="2000" dirty="0"/>
              <a:t> </a:t>
            </a:r>
            <a:r>
              <a:rPr lang="it-IT" altLang="en-US" sz="2000" dirty="0" err="1"/>
              <a:t>you</a:t>
            </a:r>
            <a:r>
              <a:rPr lang="it-IT" altLang="en-US" sz="2000" dirty="0"/>
              <a:t> are </a:t>
            </a:r>
            <a:r>
              <a:rPr lang="it-IT" altLang="en-US" sz="2000" dirty="0" err="1"/>
              <a:t>using</a:t>
            </a:r>
            <a:r>
              <a:rPr lang="it-IT" altLang="en-US" sz="2000" dirty="0"/>
              <a:t> a data set </a:t>
            </a:r>
            <a:r>
              <a:rPr lang="it-IT" altLang="en-US" sz="2000" dirty="0" err="1"/>
              <a:t>created</a:t>
            </a:r>
            <a:r>
              <a:rPr lang="it-IT" altLang="en-US" sz="2000" dirty="0"/>
              <a:t> by </a:t>
            </a:r>
            <a:r>
              <a:rPr lang="it-IT" altLang="en-US" sz="2000" dirty="0" err="1"/>
              <a:t>someone</a:t>
            </a:r>
            <a:r>
              <a:rPr lang="it-IT" altLang="en-US" sz="2000" dirty="0"/>
              <a:t> else, </a:t>
            </a:r>
            <a:r>
              <a:rPr lang="it-IT" altLang="en-US" sz="2000" dirty="0" err="1"/>
              <a:t>you</a:t>
            </a:r>
            <a:r>
              <a:rPr lang="it-IT" altLang="en-US" sz="2000" dirty="0"/>
              <a:t> </a:t>
            </a:r>
            <a:r>
              <a:rPr lang="it-IT" altLang="en-US" sz="2000" dirty="0" err="1"/>
              <a:t>may</a:t>
            </a:r>
            <a:r>
              <a:rPr lang="it-IT" altLang="en-US" sz="2000" dirty="0"/>
              <a:t> </a:t>
            </a:r>
            <a:r>
              <a:rPr lang="it-IT" altLang="en-US" sz="2000" dirty="0" err="1"/>
              <a:t>want</a:t>
            </a:r>
            <a:r>
              <a:rPr lang="it-IT" altLang="en-US" sz="2000" dirty="0"/>
              <a:t> to know </a:t>
            </a:r>
            <a:r>
              <a:rPr lang="it-IT" altLang="en-US" sz="2000" dirty="0" err="1"/>
              <a:t>what</a:t>
            </a:r>
            <a:r>
              <a:rPr lang="it-IT" altLang="en-US" sz="2000" dirty="0"/>
              <a:t> </a:t>
            </a:r>
            <a:r>
              <a:rPr lang="it-IT" altLang="en-US" sz="2000" dirty="0" err="1"/>
              <a:t>is</a:t>
            </a:r>
            <a:r>
              <a:rPr lang="it-IT" altLang="en-US" sz="2000" dirty="0"/>
              <a:t> in the data set. </a:t>
            </a:r>
          </a:p>
          <a:p>
            <a:pPr lvl="1" eaLnBrk="1" hangingPunct="1">
              <a:lnSpc>
                <a:spcPct val="80000"/>
              </a:lnSpc>
              <a:buClr>
                <a:srgbClr val="002060"/>
              </a:buClr>
              <a:buFont typeface="Arial" panose="020B0604020202020204" pitchFamily="34" charset="0"/>
              <a:buChar char="•"/>
            </a:pPr>
            <a:r>
              <a:rPr lang="it-IT" altLang="en-US" sz="1800" dirty="0" err="1"/>
              <a:t>Type</a:t>
            </a:r>
            <a:r>
              <a:rPr lang="it-IT" altLang="en-US" sz="1800" dirty="0"/>
              <a:t> </a:t>
            </a:r>
            <a:r>
              <a:rPr lang="it-IT" altLang="en-US" sz="1800" b="1" i="1" dirty="0" err="1"/>
              <a:t>describe</a:t>
            </a:r>
            <a:r>
              <a:rPr lang="it-IT" altLang="en-US" sz="1800" b="1" i="1" dirty="0"/>
              <a:t> </a:t>
            </a:r>
            <a:r>
              <a:rPr lang="it-IT" altLang="en-US" sz="1800" b="1" i="1" dirty="0" err="1"/>
              <a:t>using</a:t>
            </a:r>
            <a:r>
              <a:rPr lang="it-IT" altLang="en-US" sz="1800" b="1" i="1" dirty="0"/>
              <a:t> </a:t>
            </a:r>
            <a:r>
              <a:rPr lang="it-IT" altLang="en-US" sz="1800" b="1" i="1" dirty="0" err="1"/>
              <a:t>filename</a:t>
            </a:r>
            <a:r>
              <a:rPr lang="it-IT" altLang="en-US" sz="1800" dirty="0"/>
              <a:t>,  to </a:t>
            </a:r>
            <a:r>
              <a:rPr lang="it-IT" altLang="en-US" sz="1800" dirty="0" err="1"/>
              <a:t>obtain</a:t>
            </a:r>
            <a:r>
              <a:rPr lang="it-IT" altLang="en-US" sz="1800" dirty="0"/>
              <a:t> </a:t>
            </a:r>
            <a:r>
              <a:rPr lang="it-IT" altLang="en-US" sz="1800" dirty="0" err="1"/>
              <a:t>basic</a:t>
            </a:r>
            <a:r>
              <a:rPr lang="it-IT" altLang="en-US" sz="1800" dirty="0"/>
              <a:t> </a:t>
            </a:r>
            <a:r>
              <a:rPr lang="it-IT" altLang="en-US" sz="1800" dirty="0" err="1"/>
              <a:t>content</a:t>
            </a:r>
            <a:r>
              <a:rPr lang="it-IT" altLang="en-US" sz="1800" dirty="0"/>
              <a:t> of the data file</a:t>
            </a:r>
          </a:p>
          <a:p>
            <a:pPr lvl="1" eaLnBrk="1" hangingPunct="1">
              <a:lnSpc>
                <a:spcPct val="80000"/>
              </a:lnSpc>
              <a:buClr>
                <a:srgbClr val="002060"/>
              </a:buClr>
              <a:buFont typeface="Arial" panose="020B0604020202020204" pitchFamily="34" charset="0"/>
              <a:buChar char="•"/>
            </a:pPr>
            <a:r>
              <a:rPr lang="it-IT" altLang="en-US" sz="1800" dirty="0" err="1"/>
              <a:t>Type</a:t>
            </a:r>
            <a:r>
              <a:rPr lang="it-IT" altLang="en-US" sz="1800" dirty="0"/>
              <a:t> </a:t>
            </a:r>
            <a:r>
              <a:rPr lang="it-IT" altLang="en-US" sz="1800" b="1" dirty="0" err="1"/>
              <a:t>describe</a:t>
            </a:r>
            <a:r>
              <a:rPr lang="it-IT" altLang="en-US" sz="1800" dirty="0"/>
              <a:t> to </a:t>
            </a:r>
            <a:r>
              <a:rPr lang="it-IT" altLang="en-US" sz="1800" dirty="0" err="1"/>
              <a:t>get</a:t>
            </a:r>
            <a:r>
              <a:rPr lang="it-IT" altLang="en-US" sz="1800" dirty="0"/>
              <a:t> a </a:t>
            </a:r>
            <a:r>
              <a:rPr lang="it-IT" altLang="en-US" sz="1800" dirty="0" err="1"/>
              <a:t>description</a:t>
            </a:r>
            <a:r>
              <a:rPr lang="it-IT" altLang="en-US" sz="1800" dirty="0"/>
              <a:t> of the data in </a:t>
            </a:r>
            <a:r>
              <a:rPr lang="it-IT" altLang="en-US" sz="1800" dirty="0" err="1"/>
              <a:t>memory</a:t>
            </a:r>
            <a:endParaRPr lang="it-IT" altLang="en-US" sz="1800" dirty="0"/>
          </a:p>
          <a:p>
            <a:pPr lvl="1" eaLnBrk="1" hangingPunct="1">
              <a:lnSpc>
                <a:spcPct val="80000"/>
              </a:lnSpc>
              <a:buClr>
                <a:srgbClr val="002060"/>
              </a:buClr>
              <a:buFont typeface="Arial" panose="020B0604020202020204" pitchFamily="34" charset="0"/>
              <a:buChar char="•"/>
            </a:pPr>
            <a:endParaRPr lang="it-IT" altLang="en-US" sz="1800" dirty="0"/>
          </a:p>
          <a:p>
            <a:pPr eaLnBrk="1" hangingPunct="1">
              <a:lnSpc>
                <a:spcPct val="80000"/>
              </a:lnSpc>
              <a:buClr>
                <a:srgbClr val="002060"/>
              </a:buClr>
              <a:buFont typeface="Arial" panose="020B0604020202020204" pitchFamily="34" charset="0"/>
              <a:buChar char="•"/>
            </a:pPr>
            <a:r>
              <a:rPr lang="en-AU" altLang="en-US" sz="2000" b="1" dirty="0"/>
              <a:t>Summarize: </a:t>
            </a:r>
            <a:r>
              <a:rPr lang="en-AU" altLang="en-US" sz="2000" dirty="0"/>
              <a:t>This</a:t>
            </a:r>
            <a:r>
              <a:rPr lang="en-AU" altLang="en-US" sz="2000" b="1" dirty="0"/>
              <a:t> </a:t>
            </a:r>
            <a:r>
              <a:rPr lang="en-AU" altLang="en-US" sz="2000" dirty="0"/>
              <a:t>gives a summary statistics of all data in memory (number of observations, mean, </a:t>
            </a:r>
            <a:r>
              <a:rPr lang="en-AU" altLang="en-US" sz="2000" dirty="0" err="1"/>
              <a:t>st.dev</a:t>
            </a:r>
            <a:r>
              <a:rPr lang="en-AU" altLang="en-US" sz="2000" dirty="0"/>
              <a:t>, min, max)</a:t>
            </a:r>
          </a:p>
          <a:p>
            <a:pPr lvl="1" eaLnBrk="1" hangingPunct="1">
              <a:lnSpc>
                <a:spcPct val="80000"/>
              </a:lnSpc>
              <a:buClr>
                <a:srgbClr val="002060"/>
              </a:buClr>
              <a:buFont typeface="Arial" panose="020B0604020202020204" pitchFamily="34" charset="0"/>
              <a:buChar char="•"/>
            </a:pPr>
            <a:r>
              <a:rPr lang="en-AU" altLang="en-US" sz="1800" b="1" i="1" dirty="0"/>
              <a:t>summarize, detail</a:t>
            </a:r>
            <a:r>
              <a:rPr lang="en-AU" altLang="en-US" sz="1800" b="1" dirty="0"/>
              <a:t> </a:t>
            </a:r>
            <a:r>
              <a:rPr lang="en-AU" altLang="en-US" sz="1800" dirty="0"/>
              <a:t>gives more detailed summary statistics</a:t>
            </a:r>
          </a:p>
          <a:p>
            <a:pPr lvl="1" eaLnBrk="1" hangingPunct="1">
              <a:lnSpc>
                <a:spcPct val="80000"/>
              </a:lnSpc>
              <a:buClr>
                <a:srgbClr val="002060"/>
              </a:buClr>
              <a:buFont typeface="Arial" panose="020B0604020202020204" pitchFamily="34" charset="0"/>
              <a:buChar char="•"/>
            </a:pPr>
            <a:r>
              <a:rPr lang="en-AU" altLang="en-US" sz="1800" b="1" i="1" dirty="0"/>
              <a:t>summarize var1</a:t>
            </a:r>
            <a:r>
              <a:rPr lang="en-AU" altLang="en-US" sz="1800" dirty="0"/>
              <a:t> gives summary statistics of var1</a:t>
            </a:r>
          </a:p>
          <a:p>
            <a:pPr lvl="1" eaLnBrk="1" hangingPunct="1">
              <a:lnSpc>
                <a:spcPct val="80000"/>
              </a:lnSpc>
              <a:buClr>
                <a:srgbClr val="002060"/>
              </a:buClr>
              <a:buFont typeface="Arial" panose="020B0604020202020204" pitchFamily="34" charset="0"/>
              <a:buChar char="•"/>
            </a:pPr>
            <a:endParaRPr lang="en-AU" altLang="en-US" sz="1800" dirty="0"/>
          </a:p>
          <a:p>
            <a:pPr eaLnBrk="1" hangingPunct="1">
              <a:lnSpc>
                <a:spcPct val="80000"/>
              </a:lnSpc>
              <a:buClr>
                <a:srgbClr val="002060"/>
              </a:buClr>
              <a:buFont typeface="Arial" panose="020B0604020202020204" pitchFamily="34" charset="0"/>
              <a:buChar char="•"/>
            </a:pPr>
            <a:r>
              <a:rPr lang="en-AU" altLang="en-US" sz="2000" b="1" dirty="0"/>
              <a:t>List: </a:t>
            </a:r>
            <a:r>
              <a:rPr lang="en-AU" altLang="en-US" sz="2000" dirty="0"/>
              <a:t>This command let you browse through the dataset. </a:t>
            </a:r>
          </a:p>
          <a:p>
            <a:pPr lvl="1" eaLnBrk="1" hangingPunct="1">
              <a:lnSpc>
                <a:spcPct val="80000"/>
              </a:lnSpc>
              <a:buClr>
                <a:srgbClr val="002060"/>
              </a:buClr>
              <a:buFont typeface="Arial" panose="020B0604020202020204" pitchFamily="34" charset="0"/>
              <a:buChar char="•"/>
            </a:pPr>
            <a:r>
              <a:rPr lang="en-AU" altLang="en-US" sz="1800" b="1" i="1" dirty="0"/>
              <a:t>list var1</a:t>
            </a:r>
            <a:r>
              <a:rPr lang="en-AU" altLang="en-US" sz="1800" b="1" dirty="0"/>
              <a:t>: </a:t>
            </a:r>
            <a:r>
              <a:rPr lang="en-AU" altLang="en-US" sz="1800" dirty="0"/>
              <a:t>list all</a:t>
            </a:r>
            <a:r>
              <a:rPr lang="en-AU" altLang="en-US" sz="1800" b="1" dirty="0"/>
              <a:t> </a:t>
            </a:r>
            <a:r>
              <a:rPr lang="en-AU" altLang="en-US" sz="1800" dirty="0"/>
              <a:t>observations in var 1</a:t>
            </a:r>
          </a:p>
          <a:p>
            <a:pPr lvl="1" eaLnBrk="1" hangingPunct="1">
              <a:lnSpc>
                <a:spcPct val="80000"/>
              </a:lnSpc>
              <a:buClr>
                <a:srgbClr val="002060"/>
              </a:buClr>
              <a:buFont typeface="Arial" panose="020B0604020202020204" pitchFamily="34" charset="0"/>
              <a:buChar char="•"/>
            </a:pPr>
            <a:r>
              <a:rPr lang="en-AU" altLang="en-US" sz="1800" b="1" i="1" dirty="0"/>
              <a:t>list in 3/8</a:t>
            </a:r>
            <a:r>
              <a:rPr lang="en-AU" altLang="en-US" sz="1800" dirty="0"/>
              <a:t>: list all variables of observation 3 through 8</a:t>
            </a:r>
          </a:p>
          <a:p>
            <a:pPr lvl="1" eaLnBrk="1" hangingPunct="1">
              <a:lnSpc>
                <a:spcPct val="80000"/>
              </a:lnSpc>
              <a:buClr>
                <a:srgbClr val="002060"/>
              </a:buClr>
              <a:buFont typeface="Arial" panose="020B0604020202020204" pitchFamily="34" charset="0"/>
              <a:buChar char="•"/>
            </a:pPr>
            <a:r>
              <a:rPr lang="en-AU" altLang="en-US" sz="1800" b="1" i="1" dirty="0"/>
              <a:t>list if condition</a:t>
            </a:r>
            <a:r>
              <a:rPr lang="en-AU" altLang="en-US" sz="1800" dirty="0"/>
              <a:t>: list all observations that satisfy the conditions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id="{48BDD385-28CE-4896-9474-A00006D49252}"/>
              </a:ext>
            </a:extLst>
          </p:cNvPr>
          <p:cNvSpPr>
            <a:spLocks noChangeArrowheads="1"/>
          </p:cNvSpPr>
          <p:nvPr/>
        </p:nvSpPr>
        <p:spPr bwMode="auto">
          <a:xfrm>
            <a:off x="138755" y="383588"/>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AU" altLang="en-US" sz="4000" b="1" dirty="0">
                <a:solidFill>
                  <a:schemeClr val="tx2"/>
                </a:solidFill>
                <a:latin typeface="Calibri" panose="020F0502020204030204" pitchFamily="34" charset="0"/>
                <a:cs typeface="Calibri" panose="020F0502020204030204" pitchFamily="34" charset="0"/>
              </a:rPr>
              <a:t>Useful background textbooks</a:t>
            </a:r>
            <a:endParaRPr lang="en-AU" altLang="en-US" sz="4000" dirty="0">
              <a:solidFill>
                <a:schemeClr val="tx2"/>
              </a:solidFill>
              <a:latin typeface="Calibri" panose="020F0502020204030204" pitchFamily="34" charset="0"/>
              <a:cs typeface="Calibri" panose="020F0502020204030204" pitchFamily="34" charset="0"/>
            </a:endParaRPr>
          </a:p>
        </p:txBody>
      </p:sp>
      <p:sp>
        <p:nvSpPr>
          <p:cNvPr id="6" name="Rectangle 7">
            <a:extLst>
              <a:ext uri="{FF2B5EF4-FFF2-40B4-BE49-F238E27FC236}">
                <a16:creationId xmlns:a16="http://schemas.microsoft.com/office/drawing/2014/main" id="{6F9E6D23-372F-494C-921E-B96FE0810380}"/>
              </a:ext>
            </a:extLst>
          </p:cNvPr>
          <p:cNvSpPr>
            <a:spLocks noGrp="1" noChangeArrowheads="1"/>
          </p:cNvSpPr>
          <p:nvPr>
            <p:ph sz="half" idx="1"/>
          </p:nvPr>
        </p:nvSpPr>
        <p:spPr>
          <a:xfrm>
            <a:off x="250825" y="1581816"/>
            <a:ext cx="8647369" cy="4941887"/>
          </a:xfrm>
          <a:noFill/>
        </p:spPr>
        <p:txBody>
          <a:bodyPr>
            <a:normAutofit/>
          </a:bodyPr>
          <a:lstStyle/>
          <a:p>
            <a:pPr eaLnBrk="1" hangingPunct="1">
              <a:lnSpc>
                <a:spcPct val="80000"/>
              </a:lnSpc>
              <a:buClr>
                <a:srgbClr val="002060"/>
              </a:buClr>
              <a:buFont typeface="Arial" panose="020B0604020202020204" pitchFamily="34" charset="0"/>
              <a:buChar char="•"/>
            </a:pPr>
            <a:r>
              <a:rPr lang="en-AU" altLang="en-US" sz="3200" dirty="0"/>
              <a:t>Wooldridge, J.M. (2002), Econometric Analysis of Cross Section and Panel Data. MIT Press: Cambridge, MA</a:t>
            </a:r>
          </a:p>
          <a:p>
            <a:pPr eaLnBrk="1" hangingPunct="1">
              <a:lnSpc>
                <a:spcPct val="80000"/>
              </a:lnSpc>
              <a:buClr>
                <a:srgbClr val="002060"/>
              </a:buClr>
              <a:buFont typeface="Arial" panose="020B0604020202020204" pitchFamily="34" charset="0"/>
              <a:buChar char="•"/>
            </a:pPr>
            <a:endParaRPr lang="en-AU" altLang="en-US" sz="3200" dirty="0"/>
          </a:p>
          <a:p>
            <a:pPr eaLnBrk="1" hangingPunct="1">
              <a:lnSpc>
                <a:spcPct val="80000"/>
              </a:lnSpc>
              <a:buClr>
                <a:srgbClr val="002060"/>
              </a:buClr>
              <a:buFont typeface="Arial" panose="020B0604020202020204" pitchFamily="34" charset="0"/>
              <a:buChar char="•"/>
            </a:pPr>
            <a:r>
              <a:rPr lang="en-AU" altLang="en-US" sz="3200" dirty="0"/>
              <a:t>Angrist, J. , </a:t>
            </a:r>
            <a:r>
              <a:rPr lang="en-AU" altLang="en-US" sz="3200" dirty="0" err="1"/>
              <a:t>Pischke</a:t>
            </a:r>
            <a:r>
              <a:rPr lang="en-AU" altLang="en-US" sz="3200" dirty="0"/>
              <a:t> (2009), J Mostly Harmless Econometrics </a:t>
            </a:r>
            <a:r>
              <a:rPr lang="en-AU" altLang="en-US" sz="2000" dirty="0"/>
              <a:t>(https://www.mostlyharmlesseconometrics.com/)</a:t>
            </a:r>
          </a:p>
          <a:p>
            <a:pPr eaLnBrk="1" hangingPunct="1">
              <a:lnSpc>
                <a:spcPct val="80000"/>
              </a:lnSpc>
              <a:buClr>
                <a:srgbClr val="002060"/>
              </a:buClr>
              <a:buFont typeface="Arial" panose="020B0604020202020204" pitchFamily="34" charset="0"/>
              <a:buChar char="•"/>
            </a:pPr>
            <a:endParaRPr lang="en-AU" altLang="en-US" sz="2000" dirty="0"/>
          </a:p>
          <a:p>
            <a:pPr eaLnBrk="1" hangingPunct="1">
              <a:lnSpc>
                <a:spcPct val="80000"/>
              </a:lnSpc>
              <a:buClr>
                <a:srgbClr val="002060"/>
              </a:buClr>
              <a:buFont typeface="Arial" panose="020B0604020202020204" pitchFamily="34" charset="0"/>
              <a:buChar char="•"/>
            </a:pPr>
            <a:endParaRPr lang="en-AU" altLang="en-US" sz="2000" dirty="0"/>
          </a:p>
          <a:p>
            <a:pPr eaLnBrk="1" hangingPunct="1">
              <a:lnSpc>
                <a:spcPct val="80000"/>
              </a:lnSpc>
              <a:buClr>
                <a:srgbClr val="002060"/>
              </a:buClr>
              <a:buFont typeface="Arial" panose="020B0604020202020204" pitchFamily="34" charset="0"/>
              <a:buChar char="•"/>
            </a:pPr>
            <a:endParaRPr lang="en-AU" altLang="en-US" sz="2000" dirty="0"/>
          </a:p>
        </p:txBody>
      </p:sp>
    </p:spTree>
    <p:extLst>
      <p:ext uri="{BB962C8B-B14F-4D97-AF65-F5344CB8AC3E}">
        <p14:creationId xmlns:p14="http://schemas.microsoft.com/office/powerpoint/2010/main" val="984734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109BDAD6-1DF8-4A26-B787-E371D249F7FF}"/>
              </a:ext>
            </a:extLst>
          </p:cNvPr>
          <p:cNvSpPr>
            <a:spLocks noGrp="1" noChangeArrowheads="1"/>
          </p:cNvSpPr>
          <p:nvPr>
            <p:ph sz="half" idx="1"/>
          </p:nvPr>
        </p:nvSpPr>
        <p:spPr>
          <a:xfrm>
            <a:off x="416745" y="1507357"/>
            <a:ext cx="7173759" cy="4679950"/>
          </a:xfrm>
          <a:noFill/>
        </p:spPr>
        <p:txBody>
          <a:bodyPr/>
          <a:lstStyle/>
          <a:p>
            <a:pPr eaLnBrk="1" hangingPunct="1">
              <a:lnSpc>
                <a:spcPct val="90000"/>
              </a:lnSpc>
              <a:buClr>
                <a:srgbClr val="002060"/>
              </a:buClr>
              <a:buSzTx/>
              <a:buFont typeface="Arial" panose="020B0604020202020204" pitchFamily="34" charset="0"/>
              <a:buChar char="•"/>
            </a:pPr>
            <a:r>
              <a:rPr lang="en-AU" altLang="en-US" sz="2000" b="1" dirty="0"/>
              <a:t>Tabulate</a:t>
            </a:r>
            <a:r>
              <a:rPr lang="en-AU" altLang="en-US" sz="2000" dirty="0"/>
              <a:t>: this command is very useful to produce one and two way tables, including frequencies (single and cumulated) and percentages</a:t>
            </a:r>
            <a:endParaRPr lang="en-AU" altLang="en-US" sz="2000" b="1" dirty="0"/>
          </a:p>
          <a:p>
            <a:pPr lvl="1" eaLnBrk="1" hangingPunct="1">
              <a:lnSpc>
                <a:spcPct val="90000"/>
              </a:lnSpc>
              <a:buClr>
                <a:srgbClr val="002060"/>
              </a:buClr>
              <a:buSzTx/>
              <a:buFont typeface="Arial" panose="020B0604020202020204" pitchFamily="34" charset="0"/>
              <a:buChar char="•"/>
            </a:pPr>
            <a:r>
              <a:rPr lang="en-AU" altLang="en-US" sz="1800" dirty="0"/>
              <a:t>Type </a:t>
            </a:r>
            <a:r>
              <a:rPr lang="en-AU" altLang="en-US" sz="1800" b="1" i="1" dirty="0"/>
              <a:t>tabulate var1</a:t>
            </a:r>
            <a:r>
              <a:rPr lang="en-AU" altLang="en-US" sz="1800" dirty="0"/>
              <a:t> for one way tables for var1 or </a:t>
            </a:r>
            <a:r>
              <a:rPr lang="en-AU" altLang="en-US" sz="1800" b="1" i="1" dirty="0"/>
              <a:t>tabulate var1var2</a:t>
            </a:r>
            <a:r>
              <a:rPr lang="en-AU" altLang="en-US" sz="1800" dirty="0"/>
              <a:t> for two way tables</a:t>
            </a:r>
          </a:p>
          <a:p>
            <a:pPr eaLnBrk="1" hangingPunct="1">
              <a:lnSpc>
                <a:spcPct val="90000"/>
              </a:lnSpc>
              <a:buClr>
                <a:srgbClr val="002060"/>
              </a:buClr>
              <a:buSzTx/>
              <a:buFont typeface="Arial" panose="020B0604020202020204" pitchFamily="34" charset="0"/>
              <a:buChar char="•"/>
            </a:pPr>
            <a:endParaRPr lang="en-AU" altLang="en-US" sz="1800" b="1" dirty="0"/>
          </a:p>
          <a:p>
            <a:pPr eaLnBrk="1" hangingPunct="1">
              <a:lnSpc>
                <a:spcPct val="90000"/>
              </a:lnSpc>
              <a:buClr>
                <a:srgbClr val="002060"/>
              </a:buClr>
              <a:buSzTx/>
              <a:buFont typeface="Arial" panose="020B0604020202020204" pitchFamily="34" charset="0"/>
              <a:buChar char="•"/>
            </a:pPr>
            <a:r>
              <a:rPr lang="en-AU" altLang="en-US" sz="2000" b="1" dirty="0"/>
              <a:t>Correlate: </a:t>
            </a:r>
            <a:r>
              <a:rPr lang="en-AU" altLang="en-US" sz="2000" dirty="0"/>
              <a:t> The </a:t>
            </a:r>
            <a:r>
              <a:rPr lang="en-AU" altLang="en-US" sz="2000" b="1" i="1" dirty="0"/>
              <a:t>correlate</a:t>
            </a:r>
            <a:r>
              <a:rPr lang="en-AU" altLang="en-US" sz="2000" dirty="0"/>
              <a:t> command displays the correlation matrix or covariance matrix for a group of variables or for the coefficients of the most recent estimation</a:t>
            </a:r>
          </a:p>
          <a:p>
            <a:pPr lvl="1" eaLnBrk="1" hangingPunct="1">
              <a:lnSpc>
                <a:spcPct val="90000"/>
              </a:lnSpc>
              <a:buClr>
                <a:srgbClr val="002060"/>
              </a:buClr>
              <a:buSzTx/>
              <a:buFont typeface="Arial" panose="020B0604020202020204" pitchFamily="34" charset="0"/>
              <a:buChar char="•"/>
            </a:pPr>
            <a:r>
              <a:rPr lang="en-AU" altLang="en-US" sz="1800" dirty="0"/>
              <a:t>If the variables are not specified, the matrix is displayed for all variables in the data</a:t>
            </a:r>
            <a:endParaRPr lang="en-AU" altLang="en-US" sz="1800" b="1" dirty="0"/>
          </a:p>
          <a:p>
            <a:pPr eaLnBrk="1" hangingPunct="1">
              <a:lnSpc>
                <a:spcPct val="90000"/>
              </a:lnSpc>
              <a:buClr>
                <a:schemeClr val="hlink"/>
              </a:buClr>
              <a:buFont typeface="Wingdings" panose="05000000000000000000" pitchFamily="2" charset="2"/>
              <a:buChar char="v"/>
            </a:pPr>
            <a:endParaRPr lang="en-AU" altLang="en-US" sz="1800" b="1" dirty="0"/>
          </a:p>
          <a:p>
            <a:pPr eaLnBrk="1" hangingPunct="1">
              <a:lnSpc>
                <a:spcPct val="90000"/>
              </a:lnSpc>
              <a:buClr>
                <a:schemeClr val="hlink"/>
              </a:buClr>
              <a:buFont typeface="Wingdings" panose="05000000000000000000" pitchFamily="2" charset="2"/>
              <a:buChar char="v"/>
            </a:pPr>
            <a:endParaRPr lang="en-AU" altLang="en-US" sz="1800" dirty="0"/>
          </a:p>
        </p:txBody>
      </p:sp>
      <p:sp>
        <p:nvSpPr>
          <p:cNvPr id="28675" name="Rectangle 4">
            <a:extLst>
              <a:ext uri="{FF2B5EF4-FFF2-40B4-BE49-F238E27FC236}">
                <a16:creationId xmlns:a16="http://schemas.microsoft.com/office/drawing/2014/main" id="{7D1716CF-401B-42D6-97AE-51538D18C231}"/>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Various ways to look at your data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33D7EE2-9023-46CB-8B29-39492310A6FC}"/>
              </a:ext>
            </a:extLst>
          </p:cNvPr>
          <p:cNvSpPr>
            <a:spLocks noGrp="1" noChangeArrowheads="1"/>
          </p:cNvSpPr>
          <p:nvPr>
            <p:ph sz="half" idx="1"/>
          </p:nvPr>
        </p:nvSpPr>
        <p:spPr>
          <a:xfrm>
            <a:off x="288925" y="1916113"/>
            <a:ext cx="8604250" cy="4679950"/>
          </a:xfrm>
          <a:noFill/>
        </p:spPr>
        <p:txBody>
          <a:bodyPr>
            <a:normAutofit/>
          </a:bodyPr>
          <a:lstStyle/>
          <a:p>
            <a:pPr eaLnBrk="1" hangingPunct="1">
              <a:lnSpc>
                <a:spcPct val="90000"/>
              </a:lnSpc>
              <a:buClr>
                <a:srgbClr val="002060"/>
              </a:buClr>
              <a:buSzTx/>
              <a:buFont typeface="Arial" panose="020B0604020202020204" pitchFamily="34" charset="0"/>
              <a:buChar char="•"/>
            </a:pPr>
            <a:r>
              <a:rPr lang="en-AU" altLang="en-US" sz="2000" dirty="0"/>
              <a:t>You can easily label variables using the command: </a:t>
            </a:r>
            <a:r>
              <a:rPr lang="en-AU" altLang="en-US" sz="2000" b="1" i="1" dirty="0"/>
              <a:t>label variable </a:t>
            </a:r>
            <a:r>
              <a:rPr lang="en-AU" altLang="en-US" sz="2000" b="1" i="1" dirty="0" err="1"/>
              <a:t>varname</a:t>
            </a:r>
            <a:r>
              <a:rPr lang="en-AU" altLang="en-US" sz="2000" b="1" i="1" dirty="0"/>
              <a:t> “</a:t>
            </a:r>
            <a:r>
              <a:rPr lang="en-AU" altLang="en-US" sz="2000" b="1" i="1" dirty="0" err="1"/>
              <a:t>labelname</a:t>
            </a:r>
            <a:r>
              <a:rPr lang="en-AU" altLang="en-US" sz="2000" b="1" i="1" dirty="0"/>
              <a:t>” </a:t>
            </a:r>
            <a:r>
              <a:rPr lang="en-AU" altLang="en-US" sz="2000" i="1" dirty="0"/>
              <a:t>(e.g. </a:t>
            </a:r>
            <a:r>
              <a:rPr lang="en-AU" altLang="en-US" sz="2000" dirty="0"/>
              <a:t>label variable </a:t>
            </a:r>
            <a:r>
              <a:rPr lang="en-AU" altLang="en-US" sz="2000" dirty="0" err="1"/>
              <a:t>nch</a:t>
            </a:r>
            <a:r>
              <a:rPr lang="en-AU" altLang="en-US" sz="2000" dirty="0"/>
              <a:t> “</a:t>
            </a:r>
            <a:r>
              <a:rPr lang="en-AU" altLang="en-US" sz="2000" dirty="0" err="1"/>
              <a:t>n_children</a:t>
            </a:r>
            <a:r>
              <a:rPr lang="en-AU" altLang="en-US" sz="2000" dirty="0"/>
              <a:t>”)</a:t>
            </a:r>
          </a:p>
          <a:p>
            <a:pPr eaLnBrk="1" hangingPunct="1">
              <a:lnSpc>
                <a:spcPct val="90000"/>
              </a:lnSpc>
              <a:buClr>
                <a:srgbClr val="002060"/>
              </a:buClr>
              <a:buSzTx/>
              <a:buFont typeface="Arial" panose="020B0604020202020204" pitchFamily="34" charset="0"/>
              <a:buChar char="•"/>
            </a:pPr>
            <a:endParaRPr lang="en-AU" altLang="en-US" sz="2000" dirty="0"/>
          </a:p>
          <a:p>
            <a:pPr eaLnBrk="1" hangingPunct="1">
              <a:lnSpc>
                <a:spcPct val="90000"/>
              </a:lnSpc>
              <a:buClr>
                <a:srgbClr val="002060"/>
              </a:buClr>
              <a:buSzTx/>
              <a:buFont typeface="Arial" panose="020B0604020202020204" pitchFamily="34" charset="0"/>
              <a:buChar char="•"/>
            </a:pPr>
            <a:r>
              <a:rPr lang="en-AU" altLang="en-US" sz="2000" dirty="0"/>
              <a:t>Use </a:t>
            </a:r>
            <a:r>
              <a:rPr lang="en-AU" altLang="en-US" sz="2000" b="1" i="1" dirty="0"/>
              <a:t>label data</a:t>
            </a:r>
            <a:r>
              <a:rPr lang="en-AU" altLang="en-US" sz="2000" dirty="0"/>
              <a:t> to set or reset the dataset’s label</a:t>
            </a:r>
          </a:p>
          <a:p>
            <a:pPr eaLnBrk="1" hangingPunct="1">
              <a:lnSpc>
                <a:spcPct val="90000"/>
              </a:lnSpc>
              <a:buClr>
                <a:srgbClr val="002060"/>
              </a:buClr>
              <a:buSzTx/>
              <a:buFont typeface="Arial" panose="020B0604020202020204" pitchFamily="34" charset="0"/>
              <a:buChar char="•"/>
            </a:pPr>
            <a:endParaRPr lang="en-AU" altLang="en-US" sz="2000" dirty="0"/>
          </a:p>
          <a:p>
            <a:pPr eaLnBrk="1" hangingPunct="1">
              <a:lnSpc>
                <a:spcPct val="90000"/>
              </a:lnSpc>
              <a:buClr>
                <a:srgbClr val="002060"/>
              </a:buClr>
              <a:buSzTx/>
              <a:buFont typeface="Arial" panose="020B0604020202020204" pitchFamily="34" charset="0"/>
              <a:buChar char="•"/>
            </a:pPr>
            <a:r>
              <a:rPr lang="en-US" altLang="en-US" sz="2000" dirty="0"/>
              <a:t>To associate names with numbers, use </a:t>
            </a:r>
            <a:r>
              <a:rPr lang="en-US" altLang="en-US" sz="2000" b="1" i="1" dirty="0"/>
              <a:t>label define</a:t>
            </a:r>
            <a:r>
              <a:rPr lang="en-US" altLang="en-US" sz="2000" dirty="0"/>
              <a:t> coupled with </a:t>
            </a:r>
            <a:r>
              <a:rPr lang="en-US" altLang="en-US" sz="2000" b="1" i="1" dirty="0"/>
              <a:t>label values</a:t>
            </a:r>
            <a:endParaRPr lang="en-AU" altLang="en-US" sz="2000" dirty="0"/>
          </a:p>
          <a:p>
            <a:pPr eaLnBrk="1" hangingPunct="1">
              <a:lnSpc>
                <a:spcPct val="90000"/>
              </a:lnSpc>
              <a:buClr>
                <a:srgbClr val="002060"/>
              </a:buClr>
              <a:buSzTx/>
              <a:buFont typeface="Arial" panose="020B0604020202020204" pitchFamily="34" charset="0"/>
              <a:buChar char="•"/>
            </a:pPr>
            <a:endParaRPr lang="en-AU" altLang="en-US" sz="2000" dirty="0"/>
          </a:p>
          <a:p>
            <a:pPr eaLnBrk="1" hangingPunct="1">
              <a:lnSpc>
                <a:spcPct val="90000"/>
              </a:lnSpc>
              <a:buClr>
                <a:srgbClr val="002060"/>
              </a:buClr>
              <a:buSzTx/>
              <a:buFont typeface="Arial" panose="020B0604020202020204" pitchFamily="34" charset="0"/>
              <a:buChar char="•"/>
            </a:pPr>
            <a:r>
              <a:rPr lang="en-AU" altLang="en-US" sz="2000" dirty="0"/>
              <a:t>You can associate categories to labels: </a:t>
            </a:r>
            <a:r>
              <a:rPr lang="en-AU" altLang="en-US" sz="2000" b="1" i="1" dirty="0"/>
              <a:t>label define </a:t>
            </a:r>
            <a:r>
              <a:rPr lang="en-AU" altLang="en-US" sz="2000" b="1" i="1" dirty="0" err="1"/>
              <a:t>labelname</a:t>
            </a:r>
            <a:r>
              <a:rPr lang="en-AU" altLang="en-US" sz="2000" b="1" i="1" dirty="0"/>
              <a:t> # “label”, # “label</a:t>
            </a:r>
            <a:r>
              <a:rPr lang="en-AU" altLang="en-US" sz="2000" dirty="0"/>
              <a:t> (e.g. label define </a:t>
            </a:r>
            <a:r>
              <a:rPr lang="en-AU" altLang="en-US" sz="2000" dirty="0" err="1"/>
              <a:t>yesno</a:t>
            </a:r>
            <a:r>
              <a:rPr lang="en-AU" altLang="en-US" sz="2000" dirty="0"/>
              <a:t> 1 yes 2 no)</a:t>
            </a:r>
          </a:p>
          <a:p>
            <a:pPr eaLnBrk="1" hangingPunct="1">
              <a:lnSpc>
                <a:spcPct val="90000"/>
              </a:lnSpc>
              <a:buClr>
                <a:srgbClr val="002060"/>
              </a:buClr>
              <a:buSzTx/>
              <a:buFont typeface="Arial" panose="020B0604020202020204" pitchFamily="34" charset="0"/>
              <a:buChar char="•"/>
            </a:pPr>
            <a:endParaRPr lang="en-AU" altLang="en-US" sz="2000" dirty="0"/>
          </a:p>
          <a:p>
            <a:pPr eaLnBrk="1" hangingPunct="1">
              <a:lnSpc>
                <a:spcPct val="90000"/>
              </a:lnSpc>
              <a:buClr>
                <a:srgbClr val="002060"/>
              </a:buClr>
              <a:buSzTx/>
              <a:buFont typeface="Arial" panose="020B0604020202020204" pitchFamily="34" charset="0"/>
              <a:buChar char="•"/>
            </a:pPr>
            <a:r>
              <a:rPr lang="en-AU" altLang="en-US" sz="2000" dirty="0"/>
              <a:t>You can associate the value label with a variable: </a:t>
            </a:r>
            <a:r>
              <a:rPr lang="en-AU" altLang="en-US" sz="2000" b="1" i="1" dirty="0"/>
              <a:t>label value </a:t>
            </a:r>
            <a:r>
              <a:rPr lang="en-AU" altLang="en-US" sz="2000" b="1" i="1" dirty="0" err="1"/>
              <a:t>varname</a:t>
            </a:r>
            <a:r>
              <a:rPr lang="en-AU" altLang="en-US" sz="2000" b="1" i="1" dirty="0"/>
              <a:t> </a:t>
            </a:r>
            <a:r>
              <a:rPr lang="en-AU" altLang="en-US" sz="2000" b="1" i="1" dirty="0" err="1"/>
              <a:t>labelname</a:t>
            </a:r>
            <a:r>
              <a:rPr lang="en-AU" altLang="en-US" sz="2000" b="1" i="1" dirty="0"/>
              <a:t> </a:t>
            </a:r>
            <a:r>
              <a:rPr lang="en-AU" altLang="en-US" sz="2000" dirty="0"/>
              <a:t>(e.g. label value answer </a:t>
            </a:r>
            <a:r>
              <a:rPr lang="en-AU" altLang="en-US" sz="2000" dirty="0" err="1"/>
              <a:t>yesno</a:t>
            </a:r>
            <a:r>
              <a:rPr lang="en-AU" altLang="en-US" sz="2000" dirty="0"/>
              <a:t>)</a:t>
            </a:r>
          </a:p>
          <a:p>
            <a:pPr eaLnBrk="1" hangingPunct="1">
              <a:lnSpc>
                <a:spcPct val="90000"/>
              </a:lnSpc>
              <a:buClr>
                <a:srgbClr val="002060"/>
              </a:buClr>
              <a:buSzTx/>
              <a:buFont typeface="Arial" panose="020B0604020202020204" pitchFamily="34" charset="0"/>
              <a:buChar char="•"/>
            </a:pPr>
            <a:endParaRPr lang="en-AU" altLang="en-US" sz="2000" b="1" i="1" dirty="0"/>
          </a:p>
          <a:p>
            <a:pPr eaLnBrk="1" hangingPunct="1">
              <a:lnSpc>
                <a:spcPct val="90000"/>
              </a:lnSpc>
              <a:buClr>
                <a:schemeClr val="hlink"/>
              </a:buClr>
              <a:buSzTx/>
              <a:buFont typeface="Wingdings" panose="05000000000000000000" pitchFamily="2" charset="2"/>
              <a:buChar char="v"/>
            </a:pPr>
            <a:endParaRPr lang="en-AU" altLang="en-US" sz="2000" b="1" i="1" dirty="0"/>
          </a:p>
          <a:p>
            <a:pPr eaLnBrk="1" hangingPunct="1">
              <a:lnSpc>
                <a:spcPct val="90000"/>
              </a:lnSpc>
              <a:buClr>
                <a:schemeClr val="hlink"/>
              </a:buClr>
              <a:buFont typeface="Wingdings" panose="05000000000000000000" pitchFamily="2" charset="2"/>
              <a:buChar char="v"/>
            </a:pPr>
            <a:endParaRPr lang="en-AU" altLang="en-US" sz="1800" b="1" i="1" dirty="0"/>
          </a:p>
        </p:txBody>
      </p:sp>
      <p:sp>
        <p:nvSpPr>
          <p:cNvPr id="29699" name="Rectangle 3">
            <a:extLst>
              <a:ext uri="{FF2B5EF4-FFF2-40B4-BE49-F238E27FC236}">
                <a16:creationId xmlns:a16="http://schemas.microsoft.com/office/drawing/2014/main" id="{FB8DF782-81A4-4EE5-BF05-A856A2174190}"/>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Labelling datasets and variables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C7B8932-B2CC-4AF5-81B3-9E12D3610D0E}"/>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Some notation in Stata</a:t>
            </a:r>
          </a:p>
        </p:txBody>
      </p:sp>
      <p:sp>
        <p:nvSpPr>
          <p:cNvPr id="30723" name="Rectangle 3">
            <a:extLst>
              <a:ext uri="{FF2B5EF4-FFF2-40B4-BE49-F238E27FC236}">
                <a16:creationId xmlns:a16="http://schemas.microsoft.com/office/drawing/2014/main" id="{7AB90D74-E4A8-4B53-BFB1-9F53FF0E441E}"/>
              </a:ext>
            </a:extLst>
          </p:cNvPr>
          <p:cNvSpPr>
            <a:spLocks noGrp="1" noChangeArrowheads="1"/>
          </p:cNvSpPr>
          <p:nvPr>
            <p:ph sz="half" idx="1"/>
          </p:nvPr>
        </p:nvSpPr>
        <p:spPr>
          <a:xfrm>
            <a:off x="288925" y="1989138"/>
            <a:ext cx="8604250" cy="4679950"/>
          </a:xfrm>
          <a:noFill/>
        </p:spPr>
        <p:txBody>
          <a:bodyPr>
            <a:normAutofit lnSpcReduction="10000"/>
          </a:bodyPr>
          <a:lstStyle/>
          <a:p>
            <a:pPr eaLnBrk="1" hangingPunct="1">
              <a:lnSpc>
                <a:spcPct val="80000"/>
              </a:lnSpc>
              <a:buClr>
                <a:schemeClr val="hlink"/>
              </a:buClr>
              <a:buFont typeface="Arial" panose="020B0604020202020204" pitchFamily="34" charset="0"/>
              <a:buChar char="•"/>
            </a:pPr>
            <a:r>
              <a:rPr lang="en-AU" altLang="en-US" sz="2000" dirty="0"/>
              <a:t>Equal: ==</a:t>
            </a:r>
          </a:p>
          <a:p>
            <a:pPr eaLnBrk="1" hangingPunct="1">
              <a:lnSpc>
                <a:spcPct val="80000"/>
              </a:lnSpc>
              <a:buClr>
                <a:schemeClr val="hlink"/>
              </a:buClr>
              <a:buFont typeface="Arial" panose="020B0604020202020204" pitchFamily="34" charset="0"/>
              <a:buChar char="•"/>
            </a:pPr>
            <a:endParaRPr lang="en-AU" altLang="en-US" sz="2000" dirty="0"/>
          </a:p>
          <a:p>
            <a:pPr eaLnBrk="1" hangingPunct="1">
              <a:lnSpc>
                <a:spcPct val="80000"/>
              </a:lnSpc>
              <a:buClr>
                <a:schemeClr val="hlink"/>
              </a:buClr>
              <a:buFont typeface="Arial" panose="020B0604020202020204" pitchFamily="34" charset="0"/>
              <a:buChar char="•"/>
            </a:pPr>
            <a:r>
              <a:rPr lang="en-AU" altLang="en-US" sz="2000" dirty="0"/>
              <a:t>Not equal:</a:t>
            </a:r>
            <a:r>
              <a:rPr lang="en-AU" altLang="en-US" sz="2000" b="1" dirty="0"/>
              <a:t> </a:t>
            </a:r>
            <a:r>
              <a:rPr lang="en-AU" altLang="en-US" sz="2000" dirty="0"/>
              <a:t> != or ~=</a:t>
            </a:r>
          </a:p>
          <a:p>
            <a:pPr eaLnBrk="1" hangingPunct="1">
              <a:lnSpc>
                <a:spcPct val="80000"/>
              </a:lnSpc>
              <a:buClr>
                <a:schemeClr val="hlink"/>
              </a:buClr>
              <a:buFont typeface="Arial" panose="020B0604020202020204" pitchFamily="34" charset="0"/>
              <a:buChar char="•"/>
            </a:pPr>
            <a:endParaRPr lang="en-AU" altLang="en-US" sz="2000" dirty="0"/>
          </a:p>
          <a:p>
            <a:pPr eaLnBrk="1" hangingPunct="1">
              <a:lnSpc>
                <a:spcPct val="80000"/>
              </a:lnSpc>
              <a:buClr>
                <a:schemeClr val="hlink"/>
              </a:buClr>
              <a:buFont typeface="Arial" panose="020B0604020202020204" pitchFamily="34" charset="0"/>
              <a:buChar char="•"/>
            </a:pPr>
            <a:r>
              <a:rPr lang="en-AU" altLang="en-US" sz="2000" dirty="0"/>
              <a:t>Greater or equal: &gt;=</a:t>
            </a:r>
          </a:p>
          <a:p>
            <a:pPr eaLnBrk="1" hangingPunct="1">
              <a:lnSpc>
                <a:spcPct val="80000"/>
              </a:lnSpc>
              <a:buClr>
                <a:schemeClr val="hlink"/>
              </a:buClr>
              <a:buFont typeface="Arial" panose="020B0604020202020204" pitchFamily="34" charset="0"/>
              <a:buChar char="•"/>
            </a:pPr>
            <a:endParaRPr lang="en-AU" altLang="en-US" sz="2000" dirty="0"/>
          </a:p>
          <a:p>
            <a:pPr eaLnBrk="1" hangingPunct="1">
              <a:lnSpc>
                <a:spcPct val="80000"/>
              </a:lnSpc>
              <a:buClr>
                <a:schemeClr val="hlink"/>
              </a:buClr>
              <a:buFont typeface="Arial" panose="020B0604020202020204" pitchFamily="34" charset="0"/>
              <a:buChar char="•"/>
            </a:pPr>
            <a:r>
              <a:rPr lang="en-AU" altLang="en-US" sz="2000" dirty="0"/>
              <a:t>Smaller or equal: &lt;=</a:t>
            </a:r>
          </a:p>
          <a:p>
            <a:pPr eaLnBrk="1" hangingPunct="1">
              <a:lnSpc>
                <a:spcPct val="80000"/>
              </a:lnSpc>
              <a:buClr>
                <a:schemeClr val="hlink"/>
              </a:buClr>
              <a:buFont typeface="Arial" panose="020B0604020202020204" pitchFamily="34" charset="0"/>
              <a:buChar char="•"/>
            </a:pPr>
            <a:endParaRPr lang="en-AU" altLang="en-US" sz="2000" dirty="0"/>
          </a:p>
          <a:p>
            <a:pPr eaLnBrk="1" hangingPunct="1">
              <a:lnSpc>
                <a:spcPct val="80000"/>
              </a:lnSpc>
              <a:buClr>
                <a:schemeClr val="hlink"/>
              </a:buClr>
              <a:buFont typeface="Arial" panose="020B0604020202020204" pitchFamily="34" charset="0"/>
              <a:buChar char="•"/>
            </a:pPr>
            <a:r>
              <a:rPr lang="en-AU" altLang="en-US" sz="2000" dirty="0"/>
              <a:t>And: &amp;</a:t>
            </a:r>
          </a:p>
          <a:p>
            <a:pPr eaLnBrk="1" hangingPunct="1">
              <a:lnSpc>
                <a:spcPct val="80000"/>
              </a:lnSpc>
              <a:buClr>
                <a:schemeClr val="hlink"/>
              </a:buClr>
              <a:buFont typeface="Arial" panose="020B0604020202020204" pitchFamily="34" charset="0"/>
              <a:buChar char="•"/>
            </a:pPr>
            <a:endParaRPr lang="en-AU" altLang="en-US" sz="2000" dirty="0"/>
          </a:p>
          <a:p>
            <a:pPr eaLnBrk="1" hangingPunct="1">
              <a:lnSpc>
                <a:spcPct val="80000"/>
              </a:lnSpc>
              <a:buClr>
                <a:schemeClr val="hlink"/>
              </a:buClr>
              <a:buFont typeface="Arial" panose="020B0604020202020204" pitchFamily="34" charset="0"/>
              <a:buChar char="•"/>
            </a:pPr>
            <a:r>
              <a:rPr lang="en-AU" altLang="en-US" sz="2000" dirty="0"/>
              <a:t>Or: |</a:t>
            </a:r>
          </a:p>
          <a:p>
            <a:pPr eaLnBrk="1" hangingPunct="1">
              <a:lnSpc>
                <a:spcPct val="80000"/>
              </a:lnSpc>
              <a:buClr>
                <a:schemeClr val="hlink"/>
              </a:buClr>
              <a:buFont typeface="Arial" panose="020B0604020202020204" pitchFamily="34" charset="0"/>
              <a:buChar char="•"/>
            </a:pPr>
            <a:endParaRPr lang="en-AU" altLang="en-US" sz="2000" dirty="0"/>
          </a:p>
          <a:p>
            <a:pPr eaLnBrk="1" hangingPunct="1">
              <a:lnSpc>
                <a:spcPct val="80000"/>
              </a:lnSpc>
              <a:buClr>
                <a:schemeClr val="hlink"/>
              </a:buClr>
              <a:buFont typeface="Arial" panose="020B0604020202020204" pitchFamily="34" charset="0"/>
              <a:buChar char="•"/>
            </a:pPr>
            <a:r>
              <a:rPr lang="en-AU" altLang="en-US" sz="2000" dirty="0"/>
              <a:t>Not: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9874746-798E-47DF-8FDF-192D5FE1EF54}"/>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Data Manipulation (1/2)</a:t>
            </a:r>
          </a:p>
        </p:txBody>
      </p:sp>
      <p:sp>
        <p:nvSpPr>
          <p:cNvPr id="31747" name="Rectangle 3">
            <a:extLst>
              <a:ext uri="{FF2B5EF4-FFF2-40B4-BE49-F238E27FC236}">
                <a16:creationId xmlns:a16="http://schemas.microsoft.com/office/drawing/2014/main" id="{AEBE2D6C-0D83-461D-84D1-56D9BA6702C4}"/>
              </a:ext>
            </a:extLst>
          </p:cNvPr>
          <p:cNvSpPr>
            <a:spLocks noGrp="1" noChangeArrowheads="1"/>
          </p:cNvSpPr>
          <p:nvPr>
            <p:ph sz="half" idx="1"/>
          </p:nvPr>
        </p:nvSpPr>
        <p:spPr>
          <a:xfrm>
            <a:off x="288925" y="1989138"/>
            <a:ext cx="8604250" cy="4679950"/>
          </a:xfrm>
          <a:noFill/>
        </p:spPr>
        <p:txBody>
          <a:bodyPr>
            <a:normAutofit lnSpcReduction="10000"/>
          </a:bodyPr>
          <a:lstStyle/>
          <a:p>
            <a:pPr eaLnBrk="1" hangingPunct="1">
              <a:buClr>
                <a:schemeClr val="hlink"/>
              </a:buClr>
              <a:buSzTx/>
              <a:buFont typeface="Arial" panose="020B0604020202020204" pitchFamily="34" charset="0"/>
              <a:buChar char="•"/>
            </a:pPr>
            <a:r>
              <a:rPr lang="en-AU" altLang="en-US" sz="2000" dirty="0"/>
              <a:t>Generating new variables: The </a:t>
            </a:r>
            <a:r>
              <a:rPr lang="en-AU" altLang="en-US" sz="2000" b="1" i="1" dirty="0"/>
              <a:t>generate</a:t>
            </a:r>
            <a:r>
              <a:rPr lang="en-AU" altLang="en-US" sz="2000" b="1" dirty="0"/>
              <a:t> </a:t>
            </a:r>
            <a:r>
              <a:rPr lang="en-AU" altLang="en-US" sz="2000" dirty="0"/>
              <a:t>command is used to create a new variable. Generate can create a new variable that is an algebraic expression of other variables. </a:t>
            </a:r>
          </a:p>
          <a:p>
            <a:pPr lvl="1" eaLnBrk="1" hangingPunct="1">
              <a:buClr>
                <a:schemeClr val="hlink"/>
              </a:buClr>
              <a:buSzTx/>
              <a:buFont typeface="Arial" panose="020B0604020202020204" pitchFamily="34" charset="0"/>
              <a:buChar char="•"/>
            </a:pPr>
            <a:r>
              <a:rPr lang="en-AU" altLang="en-US" sz="1800" b="1" dirty="0"/>
              <a:t>generate </a:t>
            </a:r>
            <a:r>
              <a:rPr lang="en-AU" altLang="en-US" sz="1800" i="1" dirty="0" err="1"/>
              <a:t>newvar</a:t>
            </a:r>
            <a:r>
              <a:rPr lang="en-AU" altLang="en-US" sz="1800" i="1" dirty="0"/>
              <a:t> = exp </a:t>
            </a:r>
            <a:r>
              <a:rPr lang="en-AU" altLang="en-US" sz="1800" dirty="0"/>
              <a:t>[where exp is an algebraic expression] </a:t>
            </a:r>
          </a:p>
          <a:p>
            <a:pPr eaLnBrk="1" hangingPunct="1">
              <a:buClr>
                <a:schemeClr val="hlink"/>
              </a:buClr>
              <a:buSzTx/>
              <a:buFont typeface="Arial" panose="020B0604020202020204" pitchFamily="34" charset="0"/>
              <a:buChar char="•"/>
            </a:pPr>
            <a:r>
              <a:rPr lang="en-AU" altLang="en-US" sz="2000" dirty="0"/>
              <a:t>To change the contents of an existing variable you must use the replace command</a:t>
            </a:r>
          </a:p>
          <a:p>
            <a:pPr lvl="1" eaLnBrk="1" hangingPunct="1">
              <a:buClr>
                <a:schemeClr val="hlink"/>
              </a:buClr>
              <a:buSzTx/>
              <a:buFont typeface="Arial" panose="020B0604020202020204" pitchFamily="34" charset="0"/>
              <a:buChar char="•"/>
            </a:pPr>
            <a:r>
              <a:rPr lang="en-AU" altLang="en-US" sz="1800" b="1" dirty="0"/>
              <a:t>replace </a:t>
            </a:r>
            <a:r>
              <a:rPr lang="en-AU" altLang="en-US" sz="1800" i="1" dirty="0" err="1"/>
              <a:t>oldvar</a:t>
            </a:r>
            <a:r>
              <a:rPr lang="en-AU" altLang="en-US" sz="1800" i="1" dirty="0"/>
              <a:t> = exp</a:t>
            </a:r>
            <a:r>
              <a:rPr lang="en-AU" altLang="en-US" sz="2000" i="1" dirty="0"/>
              <a:t> </a:t>
            </a:r>
          </a:p>
          <a:p>
            <a:pPr eaLnBrk="1" hangingPunct="1">
              <a:buClr>
                <a:schemeClr val="hlink"/>
              </a:buClr>
              <a:buSzTx/>
              <a:buFont typeface="Arial" panose="020B0604020202020204" pitchFamily="34" charset="0"/>
              <a:buChar char="•"/>
            </a:pPr>
            <a:endParaRPr lang="en-AU" altLang="en-US" sz="2000" dirty="0"/>
          </a:p>
          <a:p>
            <a:pPr eaLnBrk="1" hangingPunct="1">
              <a:buClr>
                <a:schemeClr val="hlink"/>
              </a:buClr>
              <a:buSzTx/>
              <a:buFont typeface="Arial" panose="020B0604020202020204" pitchFamily="34" charset="0"/>
              <a:buChar char="•"/>
            </a:pPr>
            <a:r>
              <a:rPr lang="en-AU" altLang="en-US" sz="2000" dirty="0"/>
              <a:t>Example: to create a new variable </a:t>
            </a:r>
            <a:r>
              <a:rPr lang="en-AU" altLang="en-US" sz="2000" dirty="0" err="1"/>
              <a:t>agerange</a:t>
            </a:r>
            <a:r>
              <a:rPr lang="en-AU" altLang="en-US" sz="2000" dirty="0"/>
              <a:t> from an existing variable age (from 0 to 45) </a:t>
            </a:r>
          </a:p>
          <a:p>
            <a:pPr lvl="1" eaLnBrk="1" hangingPunct="1">
              <a:buClr>
                <a:schemeClr val="hlink"/>
              </a:buClr>
              <a:buSzTx/>
              <a:buFont typeface="Arial" panose="020B0604020202020204" pitchFamily="34" charset="0"/>
              <a:buChar char="•"/>
            </a:pPr>
            <a:r>
              <a:rPr lang="en-AU" altLang="en-US" sz="1800" dirty="0"/>
              <a:t>gen </a:t>
            </a:r>
            <a:r>
              <a:rPr lang="en-AU" altLang="en-US" sz="1800" dirty="0" err="1"/>
              <a:t>agerange</a:t>
            </a:r>
            <a:r>
              <a:rPr lang="en-AU" altLang="en-US" sz="1800" dirty="0"/>
              <a:t> = . if age&lt;16 [where . is a missing value]</a:t>
            </a:r>
          </a:p>
          <a:p>
            <a:pPr lvl="1" eaLnBrk="1" hangingPunct="1">
              <a:buClr>
                <a:schemeClr val="hlink"/>
              </a:buClr>
              <a:buSzTx/>
              <a:buFont typeface="Arial" panose="020B0604020202020204" pitchFamily="34" charset="0"/>
              <a:buChar char="•"/>
            </a:pPr>
            <a:r>
              <a:rPr lang="en-AU" altLang="en-US" sz="1800" dirty="0"/>
              <a:t>replace </a:t>
            </a:r>
            <a:r>
              <a:rPr lang="en-AU" altLang="en-US" sz="1800" dirty="0" err="1"/>
              <a:t>agerange</a:t>
            </a:r>
            <a:r>
              <a:rPr lang="en-AU" altLang="en-US" sz="1800" dirty="0"/>
              <a:t>=1 if 16&lt;=age &amp; age&lt;25 </a:t>
            </a:r>
          </a:p>
          <a:p>
            <a:pPr lvl="1" eaLnBrk="1" hangingPunct="1">
              <a:buClr>
                <a:schemeClr val="hlink"/>
              </a:buClr>
              <a:buSzTx/>
              <a:buFont typeface="Arial" panose="020B0604020202020204" pitchFamily="34" charset="0"/>
              <a:buChar char="•"/>
            </a:pPr>
            <a:r>
              <a:rPr lang="en-AU" altLang="en-US" sz="1800" dirty="0"/>
              <a:t>replace </a:t>
            </a:r>
            <a:r>
              <a:rPr lang="en-AU" altLang="en-US" sz="1800" dirty="0" err="1"/>
              <a:t>agerange</a:t>
            </a:r>
            <a:r>
              <a:rPr lang="en-AU" altLang="en-US" sz="1800" dirty="0"/>
              <a:t>=2 if 25&lt;= age &amp; age&lt;45</a:t>
            </a:r>
            <a:endParaRPr lang="en-AU" altLang="en-US" sz="18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FDD27BC-7210-4199-981D-BAE228954905}"/>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Data Manipulation (2/2)</a:t>
            </a:r>
          </a:p>
        </p:txBody>
      </p:sp>
      <p:sp>
        <p:nvSpPr>
          <p:cNvPr id="32771" name="Rectangle 3">
            <a:extLst>
              <a:ext uri="{FF2B5EF4-FFF2-40B4-BE49-F238E27FC236}">
                <a16:creationId xmlns:a16="http://schemas.microsoft.com/office/drawing/2014/main" id="{D3825396-8648-4960-A89D-691BE58E0C36}"/>
              </a:ext>
            </a:extLst>
          </p:cNvPr>
          <p:cNvSpPr>
            <a:spLocks noGrp="1" noChangeArrowheads="1"/>
          </p:cNvSpPr>
          <p:nvPr>
            <p:ph sz="half" idx="1"/>
          </p:nvPr>
        </p:nvSpPr>
        <p:spPr>
          <a:xfrm>
            <a:off x="288925" y="1989138"/>
            <a:ext cx="8604250" cy="4679950"/>
          </a:xfrm>
          <a:noFill/>
        </p:spPr>
        <p:txBody>
          <a:bodyPr>
            <a:normAutofit/>
          </a:bodyPr>
          <a:lstStyle/>
          <a:p>
            <a:pPr eaLnBrk="1" hangingPunct="1">
              <a:lnSpc>
                <a:spcPct val="80000"/>
              </a:lnSpc>
              <a:buClr>
                <a:schemeClr val="hlink"/>
              </a:buClr>
              <a:buSzTx/>
              <a:buFont typeface="Arial" panose="020B0604020202020204" pitchFamily="34" charset="0"/>
              <a:buChar char="•"/>
            </a:pPr>
            <a:r>
              <a:rPr lang="en-AU" altLang="en-US" sz="2000" dirty="0"/>
              <a:t>Example 2: to create a dummy variable age16 identifying all 16 year </a:t>
            </a:r>
            <a:r>
              <a:rPr lang="en-AU" altLang="en-US" sz="2000" dirty="0" err="1"/>
              <a:t>olds</a:t>
            </a:r>
            <a:r>
              <a:rPr lang="en-AU" altLang="en-US" sz="2000" dirty="0"/>
              <a:t> in the dataset</a:t>
            </a:r>
          </a:p>
          <a:p>
            <a:pPr lvl="1" eaLnBrk="1" hangingPunct="1">
              <a:lnSpc>
                <a:spcPct val="80000"/>
              </a:lnSpc>
              <a:buClr>
                <a:schemeClr val="hlink"/>
              </a:buClr>
              <a:buSzTx/>
              <a:buFont typeface="Arial" panose="020B0604020202020204" pitchFamily="34" charset="0"/>
              <a:buChar char="•"/>
            </a:pPr>
            <a:r>
              <a:rPr lang="en-AU" altLang="en-US" sz="1800" dirty="0"/>
              <a:t>gen age16=0 </a:t>
            </a:r>
          </a:p>
          <a:p>
            <a:pPr lvl="1" eaLnBrk="1" hangingPunct="1">
              <a:lnSpc>
                <a:spcPct val="80000"/>
              </a:lnSpc>
              <a:buClr>
                <a:schemeClr val="hlink"/>
              </a:buClr>
              <a:buSzTx/>
              <a:buFont typeface="Arial" panose="020B0604020202020204" pitchFamily="34" charset="0"/>
              <a:buChar char="•"/>
            </a:pPr>
            <a:r>
              <a:rPr lang="en-AU" altLang="en-US" sz="1800" dirty="0"/>
              <a:t>replace age16=1 if age==16 [note the == for an existing value] </a:t>
            </a:r>
          </a:p>
          <a:p>
            <a:pPr algn="just" eaLnBrk="1" hangingPunct="1">
              <a:lnSpc>
                <a:spcPct val="80000"/>
              </a:lnSpc>
              <a:spcBef>
                <a:spcPct val="0"/>
              </a:spcBef>
              <a:buClr>
                <a:schemeClr val="hlink"/>
              </a:buClr>
              <a:buSzTx/>
              <a:buFont typeface="Arial" panose="020B0604020202020204" pitchFamily="34" charset="0"/>
              <a:buChar char="•"/>
            </a:pPr>
            <a:endParaRPr lang="en-AU" altLang="en-US" sz="1800" dirty="0"/>
          </a:p>
          <a:p>
            <a:pPr eaLnBrk="1" hangingPunct="1">
              <a:lnSpc>
                <a:spcPct val="80000"/>
              </a:lnSpc>
              <a:buClr>
                <a:schemeClr val="hlink"/>
              </a:buClr>
              <a:buSzTx/>
              <a:buFont typeface="Arial" panose="020B0604020202020204" pitchFamily="34" charset="0"/>
              <a:buChar char="•"/>
            </a:pPr>
            <a:r>
              <a:rPr lang="en-AU" altLang="en-US" sz="2000" dirty="0"/>
              <a:t>The </a:t>
            </a:r>
            <a:r>
              <a:rPr lang="en-AU" altLang="en-US" sz="2000" b="1" i="1" dirty="0" err="1"/>
              <a:t>egen</a:t>
            </a:r>
            <a:r>
              <a:rPr lang="en-AU" altLang="en-US" sz="2000" dirty="0"/>
              <a:t> command creates new variable equal to a function specifically written for </a:t>
            </a:r>
            <a:r>
              <a:rPr lang="en-AU" altLang="en-US" sz="2000" dirty="0" err="1"/>
              <a:t>egen</a:t>
            </a:r>
            <a:endParaRPr lang="en-AU" altLang="en-US" sz="2000" dirty="0"/>
          </a:p>
          <a:p>
            <a:pPr lvl="1" eaLnBrk="1" hangingPunct="1">
              <a:lnSpc>
                <a:spcPct val="80000"/>
              </a:lnSpc>
              <a:buClr>
                <a:schemeClr val="hlink"/>
              </a:buClr>
              <a:buSzTx/>
              <a:buFont typeface="Arial" panose="020B0604020202020204" pitchFamily="34" charset="0"/>
              <a:buChar char="•"/>
            </a:pPr>
            <a:r>
              <a:rPr lang="en-AU" altLang="en-US" sz="1800" dirty="0"/>
              <a:t>e.g.: </a:t>
            </a:r>
            <a:r>
              <a:rPr lang="en-AU" altLang="en-US" sz="1800" dirty="0" err="1"/>
              <a:t>egen</a:t>
            </a:r>
            <a:r>
              <a:rPr lang="en-AU" altLang="en-US" sz="1800" dirty="0"/>
              <a:t> avg=mean (var1)</a:t>
            </a:r>
          </a:p>
          <a:p>
            <a:pPr algn="just" eaLnBrk="1" hangingPunct="1">
              <a:lnSpc>
                <a:spcPct val="80000"/>
              </a:lnSpc>
              <a:spcBef>
                <a:spcPct val="0"/>
              </a:spcBef>
              <a:buClr>
                <a:schemeClr val="hlink"/>
              </a:buClr>
              <a:buSzTx/>
              <a:buFont typeface="Arial" panose="020B0604020202020204" pitchFamily="34" charset="0"/>
              <a:buChar char="•"/>
            </a:pPr>
            <a:endParaRPr lang="en-AU" altLang="en-US" sz="2000" dirty="0"/>
          </a:p>
          <a:p>
            <a:pPr algn="just" eaLnBrk="1" hangingPunct="1">
              <a:lnSpc>
                <a:spcPct val="80000"/>
              </a:lnSpc>
              <a:spcBef>
                <a:spcPct val="0"/>
              </a:spcBef>
              <a:buClr>
                <a:schemeClr val="hlink"/>
              </a:buClr>
              <a:buSzTx/>
              <a:buFont typeface="Arial" panose="020B0604020202020204" pitchFamily="34" charset="0"/>
              <a:buChar char="•"/>
            </a:pPr>
            <a:endParaRPr lang="en-AU" altLang="en-US" sz="2000" b="1" dirty="0"/>
          </a:p>
          <a:p>
            <a:pPr algn="just" eaLnBrk="1" hangingPunct="1">
              <a:lnSpc>
                <a:spcPct val="80000"/>
              </a:lnSpc>
              <a:spcBef>
                <a:spcPct val="0"/>
              </a:spcBef>
              <a:buClr>
                <a:schemeClr val="hlink"/>
              </a:buClr>
              <a:buSzTx/>
              <a:buFont typeface="Arial" panose="020B0604020202020204" pitchFamily="34" charset="0"/>
              <a:buChar char="•"/>
            </a:pPr>
            <a:r>
              <a:rPr lang="en-AU" altLang="en-US" sz="2000" b="1" dirty="0"/>
              <a:t>Drop: </a:t>
            </a:r>
            <a:r>
              <a:rPr lang="en-AU" altLang="en-US" sz="2000" dirty="0"/>
              <a:t>this command drops the selected variables and/or observations</a:t>
            </a:r>
          </a:p>
          <a:p>
            <a:pPr lvl="1" algn="just" eaLnBrk="1" hangingPunct="1">
              <a:lnSpc>
                <a:spcPct val="80000"/>
              </a:lnSpc>
              <a:spcBef>
                <a:spcPct val="0"/>
              </a:spcBef>
              <a:buClr>
                <a:schemeClr val="hlink"/>
              </a:buClr>
              <a:buSzTx/>
              <a:buFont typeface="Arial" panose="020B0604020202020204" pitchFamily="34" charset="0"/>
              <a:buChar char="•"/>
            </a:pPr>
            <a:r>
              <a:rPr lang="en-AU" altLang="en-US" sz="1800" dirty="0"/>
              <a:t>e.g.: to drop var1: drop var1</a:t>
            </a:r>
          </a:p>
          <a:p>
            <a:pPr lvl="1" algn="just" eaLnBrk="1" hangingPunct="1">
              <a:lnSpc>
                <a:spcPct val="80000"/>
              </a:lnSpc>
              <a:spcBef>
                <a:spcPct val="0"/>
              </a:spcBef>
              <a:buClr>
                <a:schemeClr val="hlink"/>
              </a:buClr>
              <a:buSzTx/>
              <a:buFont typeface="Arial" panose="020B0604020202020204" pitchFamily="34" charset="0"/>
              <a:buChar char="•"/>
            </a:pPr>
            <a:r>
              <a:rPr lang="en-AU" altLang="en-US" sz="1800" dirty="0"/>
              <a:t>To drop all data in memory: drop _all</a:t>
            </a:r>
          </a:p>
          <a:p>
            <a:pPr lvl="1" algn="just" eaLnBrk="1" hangingPunct="1">
              <a:lnSpc>
                <a:spcPct val="80000"/>
              </a:lnSpc>
              <a:spcBef>
                <a:spcPct val="0"/>
              </a:spcBef>
              <a:buClr>
                <a:schemeClr val="hlink"/>
              </a:buClr>
              <a:buSzTx/>
              <a:buFont typeface="Arial" panose="020B0604020202020204" pitchFamily="34" charset="0"/>
              <a:buChar char="•"/>
            </a:pPr>
            <a:r>
              <a:rPr lang="en-AU" altLang="en-US" sz="1800" dirty="0"/>
              <a:t>To drop observations 5 to 10: drop in 5/10</a:t>
            </a:r>
          </a:p>
          <a:p>
            <a:pPr lvl="1" algn="just" eaLnBrk="1" hangingPunct="1">
              <a:lnSpc>
                <a:spcPct val="80000"/>
              </a:lnSpc>
              <a:spcBef>
                <a:spcPct val="0"/>
              </a:spcBef>
              <a:buClr>
                <a:schemeClr val="hlink"/>
              </a:buClr>
              <a:buSzTx/>
              <a:buFont typeface="Arial" panose="020B0604020202020204" pitchFamily="34" charset="0"/>
              <a:buChar char="•"/>
            </a:pPr>
            <a:endParaRPr lang="en-AU" altLang="en-US" sz="1800" dirty="0"/>
          </a:p>
          <a:p>
            <a:pPr eaLnBrk="1" hangingPunct="1">
              <a:lnSpc>
                <a:spcPct val="80000"/>
              </a:lnSpc>
              <a:buClr>
                <a:schemeClr val="hlink"/>
              </a:buClr>
              <a:buSzTx/>
              <a:buFont typeface="Arial" panose="020B0604020202020204" pitchFamily="34" charset="0"/>
              <a:buChar char="•"/>
            </a:pPr>
            <a:r>
              <a:rPr lang="en-AU" altLang="en-US" sz="2000" b="1" dirty="0"/>
              <a:t>Keep: </a:t>
            </a:r>
            <a:r>
              <a:rPr lang="en-AU" altLang="en-US" sz="2000" dirty="0"/>
              <a:t>this command keeps only the specified variables and/or observations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5B1EABC-6001-489C-AF65-C3679A9E5876}"/>
              </a:ext>
            </a:extLst>
          </p:cNvPr>
          <p:cNvSpPr>
            <a:spLocks noChangeArrowheads="1"/>
          </p:cNvSpPr>
          <p:nvPr/>
        </p:nvSpPr>
        <p:spPr bwMode="auto">
          <a:xfrm>
            <a:off x="742438" y="180192"/>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Stata command syntax</a:t>
            </a:r>
          </a:p>
        </p:txBody>
      </p:sp>
      <p:sp>
        <p:nvSpPr>
          <p:cNvPr id="33795" name="Rectangle 3">
            <a:extLst>
              <a:ext uri="{FF2B5EF4-FFF2-40B4-BE49-F238E27FC236}">
                <a16:creationId xmlns:a16="http://schemas.microsoft.com/office/drawing/2014/main" id="{477289E0-8986-4548-9A72-5BC993F0F92E}"/>
              </a:ext>
            </a:extLst>
          </p:cNvPr>
          <p:cNvSpPr>
            <a:spLocks noGrp="1" noChangeArrowheads="1"/>
          </p:cNvSpPr>
          <p:nvPr>
            <p:ph sz="half" idx="1"/>
          </p:nvPr>
        </p:nvSpPr>
        <p:spPr>
          <a:xfrm>
            <a:off x="288925" y="1844675"/>
            <a:ext cx="8604250" cy="4679950"/>
          </a:xfrm>
          <a:noFill/>
        </p:spPr>
        <p:txBody>
          <a:bodyPr>
            <a:normAutofit lnSpcReduction="10000"/>
          </a:bodyPr>
          <a:lstStyle/>
          <a:p>
            <a:pPr eaLnBrk="1" hangingPunct="1">
              <a:lnSpc>
                <a:spcPct val="80000"/>
              </a:lnSpc>
              <a:buClr>
                <a:schemeClr val="hlink"/>
              </a:buClr>
              <a:buSzTx/>
              <a:buFont typeface="Arial" panose="020B0604020202020204" pitchFamily="34" charset="0"/>
              <a:buChar char="•"/>
            </a:pPr>
            <a:r>
              <a:rPr lang="en-AU" altLang="en-US" sz="2000" dirty="0"/>
              <a:t>The general syntax in Stata is: </a:t>
            </a:r>
          </a:p>
          <a:p>
            <a:pPr eaLnBrk="1" hangingPunct="1">
              <a:lnSpc>
                <a:spcPct val="80000"/>
              </a:lnSpc>
              <a:buClr>
                <a:schemeClr val="hlink"/>
              </a:buClr>
              <a:buSzTx/>
              <a:buFont typeface="Arial" panose="020B0604020202020204" pitchFamily="34" charset="0"/>
              <a:buChar char="•"/>
            </a:pPr>
            <a:r>
              <a:rPr lang="en-AU" altLang="en-US" sz="2000" dirty="0"/>
              <a:t>	</a:t>
            </a:r>
            <a:r>
              <a:rPr lang="en-AU" altLang="en-US" sz="1800" i="1" dirty="0"/>
              <a:t>[by </a:t>
            </a:r>
            <a:r>
              <a:rPr lang="en-AU" altLang="en-US" sz="1800" i="1" dirty="0" err="1"/>
              <a:t>varlist</a:t>
            </a:r>
            <a:r>
              <a:rPr lang="en-AU" altLang="en-US" sz="1800" i="1" dirty="0"/>
              <a:t>] command [</a:t>
            </a:r>
            <a:r>
              <a:rPr lang="en-AU" altLang="en-US" sz="1800" i="1" dirty="0" err="1"/>
              <a:t>varlis</a:t>
            </a:r>
            <a:r>
              <a:rPr lang="en-AU" altLang="en-US" sz="1800" i="1" dirty="0"/>
              <a:t>] [=exp][if exp] [in range] [,options]</a:t>
            </a:r>
          </a:p>
          <a:p>
            <a:pPr eaLnBrk="1" hangingPunct="1">
              <a:lnSpc>
                <a:spcPct val="80000"/>
              </a:lnSpc>
              <a:buClr>
                <a:schemeClr val="hlink"/>
              </a:buClr>
              <a:buSzTx/>
              <a:buFont typeface="Arial" panose="020B0604020202020204" pitchFamily="34" charset="0"/>
              <a:buChar char="•"/>
            </a:pPr>
            <a:r>
              <a:rPr lang="en-AU" altLang="en-US" sz="1800" dirty="0"/>
              <a:t>	the brackets denote additional elements</a:t>
            </a:r>
          </a:p>
          <a:p>
            <a:pPr eaLnBrk="1" hangingPunct="1">
              <a:lnSpc>
                <a:spcPct val="80000"/>
              </a:lnSpc>
              <a:buClr>
                <a:schemeClr val="hlink"/>
              </a:buClr>
              <a:buSzTx/>
              <a:buFont typeface="Arial" panose="020B0604020202020204" pitchFamily="34" charset="0"/>
              <a:buChar char="•"/>
            </a:pPr>
            <a:endParaRPr lang="en-AU" altLang="en-US" sz="1800" dirty="0"/>
          </a:p>
          <a:p>
            <a:pPr eaLnBrk="1" hangingPunct="1">
              <a:lnSpc>
                <a:spcPct val="80000"/>
              </a:lnSpc>
              <a:buClr>
                <a:schemeClr val="hlink"/>
              </a:buClr>
              <a:buSzTx/>
              <a:buFont typeface="Arial" panose="020B0604020202020204" pitchFamily="34" charset="0"/>
              <a:buChar char="•"/>
            </a:pPr>
            <a:r>
              <a:rPr lang="en-AU" altLang="en-US" sz="2000" dirty="0"/>
              <a:t>If a variable is not specified the command is applied to all variables</a:t>
            </a:r>
          </a:p>
          <a:p>
            <a:pPr eaLnBrk="1" hangingPunct="1">
              <a:lnSpc>
                <a:spcPct val="80000"/>
              </a:lnSpc>
              <a:buClr>
                <a:schemeClr val="hlink"/>
              </a:buClr>
              <a:buSzTx/>
              <a:buFont typeface="Arial" panose="020B0604020202020204" pitchFamily="34" charset="0"/>
              <a:buChar char="•"/>
            </a:pPr>
            <a:endParaRPr lang="en-AU" altLang="en-US" sz="2000" dirty="0"/>
          </a:p>
          <a:p>
            <a:pPr eaLnBrk="1" hangingPunct="1">
              <a:lnSpc>
                <a:spcPct val="80000"/>
              </a:lnSpc>
              <a:buClr>
                <a:schemeClr val="hlink"/>
              </a:buClr>
              <a:buSzTx/>
              <a:buFont typeface="Arial" panose="020B0604020202020204" pitchFamily="34" charset="0"/>
              <a:buChar char="•"/>
            </a:pPr>
            <a:r>
              <a:rPr lang="en-AU" altLang="en-US" sz="2000" b="1" i="1" dirty="0"/>
              <a:t>If</a:t>
            </a:r>
            <a:r>
              <a:rPr lang="en-AU" altLang="en-US" sz="2000" dirty="0"/>
              <a:t> and </a:t>
            </a:r>
            <a:r>
              <a:rPr lang="en-AU" altLang="en-US" sz="2000" b="1" i="1" dirty="0"/>
              <a:t>in </a:t>
            </a:r>
            <a:r>
              <a:rPr lang="en-AU" altLang="en-US" sz="2000" dirty="0"/>
              <a:t>allow to restrict the command to a specific </a:t>
            </a:r>
            <a:r>
              <a:rPr lang="en-AU" altLang="en-US" sz="2000" dirty="0" err="1"/>
              <a:t>subdataset</a:t>
            </a:r>
            <a:endParaRPr lang="en-AU" altLang="en-US" sz="2000" dirty="0"/>
          </a:p>
          <a:p>
            <a:pPr lvl="1" eaLnBrk="1" hangingPunct="1">
              <a:lnSpc>
                <a:spcPct val="80000"/>
              </a:lnSpc>
              <a:buClr>
                <a:schemeClr val="hlink"/>
              </a:buClr>
              <a:buSzTx/>
              <a:buFont typeface="Arial" panose="020B0604020202020204" pitchFamily="34" charset="0"/>
              <a:buChar char="•"/>
            </a:pPr>
            <a:r>
              <a:rPr lang="en-AU" altLang="en-US" sz="1800" dirty="0"/>
              <a:t>e.g.: </a:t>
            </a:r>
            <a:r>
              <a:rPr lang="en-AU" altLang="en-US" sz="1800" b="1" i="1" dirty="0"/>
              <a:t>in 5/10</a:t>
            </a:r>
            <a:r>
              <a:rPr lang="en-AU" altLang="en-US" sz="1800" dirty="0"/>
              <a:t>: observation from 5 to 10</a:t>
            </a:r>
          </a:p>
          <a:p>
            <a:pPr lvl="1" eaLnBrk="1" hangingPunct="1">
              <a:lnSpc>
                <a:spcPct val="80000"/>
              </a:lnSpc>
              <a:buClr>
                <a:schemeClr val="hlink"/>
              </a:buClr>
              <a:buSzTx/>
              <a:buFont typeface="Arial" panose="020B0604020202020204" pitchFamily="34" charset="0"/>
              <a:buChar char="•"/>
            </a:pPr>
            <a:r>
              <a:rPr lang="en-AU" altLang="en-US" sz="1800" dirty="0"/>
              <a:t>e.g.: </a:t>
            </a:r>
            <a:r>
              <a:rPr lang="en-AU" altLang="en-US" sz="1800" b="1" i="1" dirty="0"/>
              <a:t>if var1&gt;10; if var1!=.</a:t>
            </a:r>
          </a:p>
          <a:p>
            <a:pPr eaLnBrk="1" hangingPunct="1">
              <a:lnSpc>
                <a:spcPct val="80000"/>
              </a:lnSpc>
              <a:buClr>
                <a:schemeClr val="hlink"/>
              </a:buClr>
              <a:buSzTx/>
              <a:buFont typeface="Arial" panose="020B0604020202020204" pitchFamily="34" charset="0"/>
              <a:buChar char="•"/>
            </a:pPr>
            <a:endParaRPr lang="en-AU" altLang="en-US" sz="1800" b="1" i="1" dirty="0"/>
          </a:p>
          <a:p>
            <a:pPr eaLnBrk="1" hangingPunct="1">
              <a:lnSpc>
                <a:spcPct val="80000"/>
              </a:lnSpc>
              <a:buClr>
                <a:schemeClr val="hlink"/>
              </a:buClr>
              <a:buSzTx/>
              <a:buFont typeface="Arial" panose="020B0604020202020204" pitchFamily="34" charset="0"/>
              <a:buChar char="•"/>
            </a:pPr>
            <a:r>
              <a:rPr lang="en-AU" altLang="en-US" sz="2000" dirty="0"/>
              <a:t>The</a:t>
            </a:r>
            <a:r>
              <a:rPr lang="en-AU" altLang="en-US" sz="2000" b="1" i="1" dirty="0"/>
              <a:t> by</a:t>
            </a:r>
            <a:r>
              <a:rPr lang="en-AU" altLang="en-US" sz="2000" dirty="0"/>
              <a:t> prefix causes the command that follows to be repeated for each unique set of values of the variables in </a:t>
            </a:r>
            <a:r>
              <a:rPr lang="en-AU" altLang="en-US" sz="2000" dirty="0" err="1"/>
              <a:t>varlist</a:t>
            </a:r>
            <a:endParaRPr lang="en-AU" altLang="en-US" sz="2000" dirty="0"/>
          </a:p>
          <a:p>
            <a:pPr lvl="1" eaLnBrk="1" hangingPunct="1">
              <a:lnSpc>
                <a:spcPct val="80000"/>
              </a:lnSpc>
              <a:buClr>
                <a:schemeClr val="hlink"/>
              </a:buClr>
              <a:buSzTx/>
              <a:buFont typeface="Arial" panose="020B0604020202020204" pitchFamily="34" charset="0"/>
              <a:buChar char="•"/>
            </a:pPr>
            <a:r>
              <a:rPr lang="en-AU" altLang="en-US" sz="1800" dirty="0"/>
              <a:t>e.g.: </a:t>
            </a:r>
            <a:r>
              <a:rPr lang="en-AU" altLang="en-US" sz="1800" b="1" i="1" dirty="0"/>
              <a:t>by region: summarize population</a:t>
            </a:r>
            <a:r>
              <a:rPr lang="en-AU" altLang="en-US" sz="1800" dirty="0"/>
              <a:t>: this gives descriptive stats for the variable population, separately for each value of the variable region</a:t>
            </a:r>
          </a:p>
          <a:p>
            <a:pPr lvl="1" eaLnBrk="1" hangingPunct="1">
              <a:lnSpc>
                <a:spcPct val="80000"/>
              </a:lnSpc>
              <a:buClr>
                <a:schemeClr val="hlink"/>
              </a:buClr>
              <a:buSzTx/>
              <a:buFont typeface="Arial" panose="020B0604020202020204" pitchFamily="34" charset="0"/>
              <a:buChar char="•"/>
            </a:pPr>
            <a:endParaRPr lang="en-AU" altLang="en-US" sz="2000" dirty="0"/>
          </a:p>
          <a:p>
            <a:pPr eaLnBrk="1" hangingPunct="1">
              <a:lnSpc>
                <a:spcPct val="80000"/>
              </a:lnSpc>
              <a:buClr>
                <a:schemeClr val="hlink"/>
              </a:buClr>
              <a:buSzTx/>
              <a:buFont typeface="Wingdings" panose="05000000000000000000" pitchFamily="2" charset="2"/>
              <a:buChar char="v"/>
            </a:pPr>
            <a:endParaRPr lang="en-AU" altLang="en-US" sz="1800" dirty="0"/>
          </a:p>
          <a:p>
            <a:pPr eaLnBrk="1" hangingPunct="1">
              <a:lnSpc>
                <a:spcPct val="80000"/>
              </a:lnSpc>
              <a:buClr>
                <a:schemeClr val="hlink"/>
              </a:buClr>
              <a:buSzTx/>
              <a:buFont typeface="Wingdings" panose="05000000000000000000" pitchFamily="2" charset="2"/>
              <a:buNone/>
            </a:pPr>
            <a:endParaRPr lang="en-AU" altLang="en-US" sz="1800" b="1" i="1" dirty="0"/>
          </a:p>
          <a:p>
            <a:pPr eaLnBrk="1" hangingPunct="1">
              <a:lnSpc>
                <a:spcPct val="80000"/>
              </a:lnSpc>
              <a:buClr>
                <a:schemeClr val="hlink"/>
              </a:buClr>
              <a:buSzTx/>
              <a:buFont typeface="Wingdings" panose="05000000000000000000" pitchFamily="2" charset="2"/>
              <a:buChar char="v"/>
            </a:pPr>
            <a:endParaRPr lang="en-AU" altLang="en-US"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A7F1F8C-238C-4386-8871-0B9402AB09DC}"/>
              </a:ext>
            </a:extLst>
          </p:cNvPr>
          <p:cNvSpPr>
            <a:spLocks noChangeArrowheads="1"/>
          </p:cNvSpPr>
          <p:nvPr/>
        </p:nvSpPr>
        <p:spPr bwMode="auto">
          <a:xfrm>
            <a:off x="647700" y="826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Manipulate data sets (1/3)</a:t>
            </a:r>
          </a:p>
        </p:txBody>
      </p:sp>
      <p:sp>
        <p:nvSpPr>
          <p:cNvPr id="35843" name="Rectangle 3">
            <a:extLst>
              <a:ext uri="{FF2B5EF4-FFF2-40B4-BE49-F238E27FC236}">
                <a16:creationId xmlns:a16="http://schemas.microsoft.com/office/drawing/2014/main" id="{B4787021-1037-4793-93F1-DAB867705EB8}"/>
              </a:ext>
            </a:extLst>
          </p:cNvPr>
          <p:cNvSpPr>
            <a:spLocks noGrp="1" noChangeArrowheads="1"/>
          </p:cNvSpPr>
          <p:nvPr>
            <p:ph sz="half" idx="1"/>
          </p:nvPr>
        </p:nvSpPr>
        <p:spPr>
          <a:xfrm>
            <a:off x="288925" y="1844675"/>
            <a:ext cx="8604250" cy="4679950"/>
          </a:xfrm>
          <a:noFill/>
        </p:spPr>
        <p:txBody>
          <a:bodyPr>
            <a:normAutofit/>
          </a:bodyPr>
          <a:lstStyle/>
          <a:p>
            <a:pPr eaLnBrk="1" hangingPunct="1">
              <a:buClr>
                <a:schemeClr val="hlink"/>
              </a:buClr>
              <a:buSzTx/>
              <a:buFont typeface="Arial" panose="020B0604020202020204" pitchFamily="34" charset="0"/>
              <a:buChar char="•"/>
            </a:pPr>
            <a:r>
              <a:rPr lang="en-AU" altLang="en-US" sz="2000" dirty="0"/>
              <a:t>To unite two datasets, use the </a:t>
            </a:r>
            <a:r>
              <a:rPr lang="en-AU" altLang="en-US" sz="2000" b="1" i="1" dirty="0"/>
              <a:t>merge</a:t>
            </a:r>
            <a:r>
              <a:rPr lang="en-AU" altLang="en-US" sz="2000" dirty="0"/>
              <a:t> command</a:t>
            </a:r>
          </a:p>
          <a:p>
            <a:pPr eaLnBrk="1" hangingPunct="1">
              <a:buClr>
                <a:schemeClr val="hlink"/>
              </a:buClr>
              <a:buSzTx/>
              <a:buFont typeface="Arial" panose="020B0604020202020204" pitchFamily="34" charset="0"/>
              <a:buChar char="•"/>
            </a:pPr>
            <a:endParaRPr lang="en-AU" altLang="en-US" sz="2000" dirty="0"/>
          </a:p>
          <a:p>
            <a:pPr eaLnBrk="1" hangingPunct="1">
              <a:buClr>
                <a:schemeClr val="hlink"/>
              </a:buClr>
              <a:buSzTx/>
              <a:buFont typeface="Arial" panose="020B0604020202020204" pitchFamily="34" charset="0"/>
              <a:buChar char="•"/>
            </a:pPr>
            <a:r>
              <a:rPr lang="en-US" altLang="en-US" sz="2000" dirty="0"/>
              <a:t>Merge joins corresponding observations from the dataset currently in memory (called the master dataset) with those from </a:t>
            </a:r>
            <a:r>
              <a:rPr lang="en-US" altLang="en-US" sz="2000" dirty="0" err="1"/>
              <a:t>filename.dta</a:t>
            </a:r>
            <a:r>
              <a:rPr lang="en-US" altLang="en-US" sz="2000" dirty="0"/>
              <a:t> (called the using dataset), matching on one or more key variables.  </a:t>
            </a:r>
          </a:p>
          <a:p>
            <a:pPr eaLnBrk="1" hangingPunct="1">
              <a:buClr>
                <a:schemeClr val="hlink"/>
              </a:buClr>
              <a:buSzTx/>
              <a:buFont typeface="Arial" panose="020B0604020202020204" pitchFamily="34" charset="0"/>
              <a:buChar char="•"/>
            </a:pPr>
            <a:endParaRPr lang="en-US" altLang="en-US" sz="2000" dirty="0"/>
          </a:p>
          <a:p>
            <a:pPr eaLnBrk="1" hangingPunct="1">
              <a:buClr>
                <a:schemeClr val="hlink"/>
              </a:buClr>
              <a:buSzTx/>
              <a:buFont typeface="Arial" panose="020B0604020202020204" pitchFamily="34" charset="0"/>
              <a:buChar char="•"/>
            </a:pPr>
            <a:r>
              <a:rPr lang="en-US" altLang="en-US" sz="2000" dirty="0"/>
              <a:t>Merge can perform match merges (one-to-one, one-to-many, many-to-one, and many-to-many)</a:t>
            </a:r>
          </a:p>
          <a:p>
            <a:pPr eaLnBrk="1" hangingPunct="1">
              <a:buClr>
                <a:schemeClr val="hlink"/>
              </a:buClr>
              <a:buSzTx/>
              <a:buFont typeface="Arial" panose="020B0604020202020204" pitchFamily="34" charset="0"/>
              <a:buChar char="•"/>
            </a:pPr>
            <a:endParaRPr lang="en-US" altLang="en-US" sz="2000" dirty="0"/>
          </a:p>
          <a:p>
            <a:pPr eaLnBrk="1" hangingPunct="1">
              <a:buClr>
                <a:schemeClr val="hlink"/>
              </a:buClr>
              <a:buSzTx/>
              <a:buFont typeface="Arial" panose="020B0604020202020204" pitchFamily="34" charset="0"/>
              <a:buChar char="•"/>
            </a:pPr>
            <a:r>
              <a:rPr lang="en-US" altLang="en-US" sz="2000" dirty="0"/>
              <a:t>Merge is for adding new variables from a second dataset to existing observations.  You use merge, for instance, when combining hospital patient and discharge datasets. </a:t>
            </a:r>
          </a:p>
          <a:p>
            <a:pPr eaLnBrk="1" hangingPunct="1">
              <a:buClr>
                <a:schemeClr val="hlink"/>
              </a:buClr>
              <a:buSzTx/>
              <a:buFont typeface="Arial" panose="020B0604020202020204" pitchFamily="34" charset="0"/>
              <a:buChar char="•"/>
            </a:pPr>
            <a:endParaRPr lang="en-AU" altLang="en-US" b="1" i="1" dirty="0"/>
          </a:p>
          <a:p>
            <a:pPr marL="609600" indent="-609600" eaLnBrk="1" hangingPunct="1">
              <a:buClr>
                <a:schemeClr val="hlink"/>
              </a:buClr>
              <a:buSzTx/>
              <a:buFont typeface="Wingdings" panose="05000000000000000000" pitchFamily="2" charset="2"/>
              <a:buNone/>
            </a:pPr>
            <a:endParaRPr lang="en-AU" altLang="en-US" b="1" i="1" dirty="0"/>
          </a:p>
          <a:p>
            <a:pPr marL="609600" indent="-609600" eaLnBrk="1" hangingPunct="1">
              <a:buClr>
                <a:schemeClr val="hlink"/>
              </a:buClr>
              <a:buSzTx/>
              <a:buFont typeface="Wingdings" panose="05000000000000000000" pitchFamily="2" charset="2"/>
              <a:buChar char="v"/>
            </a:pPr>
            <a:endParaRPr lang="en-AU"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8FEC6F7-8603-447B-9322-1452EB3CE481}"/>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Manipulate data sets (2/3)</a:t>
            </a:r>
          </a:p>
        </p:txBody>
      </p:sp>
      <p:sp>
        <p:nvSpPr>
          <p:cNvPr id="36867" name="Rectangle 3">
            <a:extLst>
              <a:ext uri="{FF2B5EF4-FFF2-40B4-BE49-F238E27FC236}">
                <a16:creationId xmlns:a16="http://schemas.microsoft.com/office/drawing/2014/main" id="{86EC376F-3659-4106-A85E-A0427DC4267E}"/>
              </a:ext>
            </a:extLst>
          </p:cNvPr>
          <p:cNvSpPr>
            <a:spLocks noGrp="1" noChangeArrowheads="1"/>
          </p:cNvSpPr>
          <p:nvPr>
            <p:ph sz="half" idx="1"/>
          </p:nvPr>
        </p:nvSpPr>
        <p:spPr>
          <a:xfrm>
            <a:off x="288925" y="1844675"/>
            <a:ext cx="8604250" cy="4679950"/>
          </a:xfrm>
          <a:noFill/>
        </p:spPr>
        <p:txBody>
          <a:bodyPr/>
          <a:lstStyle/>
          <a:p>
            <a:pPr eaLnBrk="1" hangingPunct="1">
              <a:buClr>
                <a:srgbClr val="002060"/>
              </a:buClr>
              <a:buSzTx/>
              <a:buFont typeface="Arial" panose="020B0604020202020204" pitchFamily="34" charset="0"/>
              <a:buChar char="•"/>
            </a:pPr>
            <a:r>
              <a:rPr lang="en-US" altLang="en-US" sz="2000" dirty="0"/>
              <a:t>If you wish to add new observations to existing variables, then see append. </a:t>
            </a:r>
          </a:p>
          <a:p>
            <a:pPr eaLnBrk="1" hangingPunct="1">
              <a:buClr>
                <a:srgbClr val="002060"/>
              </a:buClr>
              <a:buSzTx/>
              <a:buFont typeface="Arial" panose="020B0604020202020204" pitchFamily="34" charset="0"/>
              <a:buChar char="•"/>
            </a:pPr>
            <a:r>
              <a:rPr lang="en-US" altLang="en-US" sz="2000" dirty="0"/>
              <a:t>You use </a:t>
            </a:r>
            <a:r>
              <a:rPr lang="en-US" altLang="en-US" sz="2000" b="1" i="1" dirty="0"/>
              <a:t>append</a:t>
            </a:r>
            <a:r>
              <a:rPr lang="en-US" altLang="en-US" sz="2000" dirty="0"/>
              <a:t>, for instance, when adding current discharges to past discharges.</a:t>
            </a:r>
          </a:p>
          <a:p>
            <a:pPr eaLnBrk="1" hangingPunct="1">
              <a:buClr>
                <a:srgbClr val="002060"/>
              </a:buClr>
              <a:buSzTx/>
              <a:buFont typeface="Arial" panose="020B0604020202020204" pitchFamily="34" charset="0"/>
              <a:buChar char="•"/>
            </a:pPr>
            <a:r>
              <a:rPr lang="en-US" altLang="en-US" sz="2000" dirty="0"/>
              <a:t>By default, merge creates a new variable, _merge, containing numeric codes concerning the source and the contents of each observation in the merged dataset. </a:t>
            </a:r>
          </a:p>
          <a:p>
            <a:pPr eaLnBrk="1" hangingPunct="1">
              <a:buClr>
                <a:srgbClr val="002060"/>
              </a:buClr>
              <a:buSzTx/>
              <a:buFont typeface="Arial" panose="020B0604020202020204" pitchFamily="34" charset="0"/>
              <a:buChar char="•"/>
            </a:pPr>
            <a:endParaRPr lang="en-US" altLang="en-US" sz="2000" dirty="0"/>
          </a:p>
          <a:p>
            <a:pPr eaLnBrk="1" hangingPunct="1">
              <a:buClr>
                <a:srgbClr val="002060"/>
              </a:buClr>
              <a:buSzTx/>
              <a:buFont typeface="Arial" panose="020B0604020202020204" pitchFamily="34" charset="0"/>
              <a:buChar char="•"/>
            </a:pPr>
            <a:r>
              <a:rPr lang="en-US" altLang="en-US" sz="2000" dirty="0"/>
              <a:t>1: Master file only</a:t>
            </a:r>
          </a:p>
          <a:p>
            <a:pPr eaLnBrk="1" hangingPunct="1">
              <a:buClr>
                <a:srgbClr val="002060"/>
              </a:buClr>
              <a:buSzTx/>
              <a:buFont typeface="Arial" panose="020B0604020202020204" pitchFamily="34" charset="0"/>
              <a:buChar char="•"/>
            </a:pPr>
            <a:r>
              <a:rPr lang="en-US" altLang="en-US" sz="2000" dirty="0"/>
              <a:t>2: Using file only</a:t>
            </a:r>
          </a:p>
          <a:p>
            <a:pPr eaLnBrk="1" hangingPunct="1">
              <a:buClr>
                <a:srgbClr val="002060"/>
              </a:buClr>
              <a:buSzTx/>
              <a:buFont typeface="Arial" panose="020B0604020202020204" pitchFamily="34" charset="0"/>
              <a:buChar char="•"/>
            </a:pPr>
            <a:r>
              <a:rPr lang="en-US" altLang="en-US" sz="2000" dirty="0"/>
              <a:t>3: Both files</a:t>
            </a:r>
            <a:endParaRPr lang="en-AU" altLang="en-US" dirty="0"/>
          </a:p>
          <a:p>
            <a:pPr eaLnBrk="1" hangingPunct="1">
              <a:buClr>
                <a:srgbClr val="002060"/>
              </a:buClr>
              <a:buSzTx/>
              <a:buFont typeface="Arial" panose="020B0604020202020204" pitchFamily="34" charset="0"/>
              <a:buChar char="•"/>
            </a:pPr>
            <a:endParaRPr lang="en-AU" altLang="en-US" b="1" i="1" dirty="0"/>
          </a:p>
          <a:p>
            <a:pPr marL="609600" indent="-609600" eaLnBrk="1" hangingPunct="1">
              <a:buClr>
                <a:schemeClr val="hlink"/>
              </a:buClr>
              <a:buSzTx/>
              <a:buFont typeface="Wingdings" panose="05000000000000000000" pitchFamily="2" charset="2"/>
              <a:buChar char="v"/>
            </a:pPr>
            <a:endParaRPr lang="en-AU"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3997816-BD6D-4D80-B671-4DB14C4C31C8}"/>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Manipulate data sets (3/3)</a:t>
            </a:r>
          </a:p>
        </p:txBody>
      </p:sp>
      <p:sp>
        <p:nvSpPr>
          <p:cNvPr id="37891" name="Rectangle 3">
            <a:extLst>
              <a:ext uri="{FF2B5EF4-FFF2-40B4-BE49-F238E27FC236}">
                <a16:creationId xmlns:a16="http://schemas.microsoft.com/office/drawing/2014/main" id="{77DA5B74-2319-44C7-AC99-B23FC4ED486E}"/>
              </a:ext>
            </a:extLst>
          </p:cNvPr>
          <p:cNvSpPr>
            <a:spLocks noGrp="1" noChangeArrowheads="1"/>
          </p:cNvSpPr>
          <p:nvPr>
            <p:ph sz="half" idx="1"/>
          </p:nvPr>
        </p:nvSpPr>
        <p:spPr>
          <a:xfrm>
            <a:off x="288925" y="1844675"/>
            <a:ext cx="8604250" cy="4679950"/>
          </a:xfrm>
          <a:noFill/>
        </p:spPr>
        <p:txBody>
          <a:bodyPr/>
          <a:lstStyle/>
          <a:p>
            <a:pPr eaLnBrk="1" hangingPunct="1">
              <a:buClr>
                <a:srgbClr val="002060"/>
              </a:buClr>
              <a:buSzTx/>
              <a:buFont typeface="Arial" panose="020B0604020202020204" pitchFamily="34" charset="0"/>
              <a:buChar char="•"/>
            </a:pPr>
            <a:r>
              <a:rPr lang="en-AU" altLang="en-US" sz="2000" dirty="0"/>
              <a:t>You can append two datasets using the append command</a:t>
            </a:r>
          </a:p>
          <a:p>
            <a:pPr eaLnBrk="1" hangingPunct="1">
              <a:buClr>
                <a:srgbClr val="002060"/>
              </a:buClr>
              <a:buSzTx/>
              <a:buFont typeface="Arial" panose="020B0604020202020204" pitchFamily="34" charset="0"/>
              <a:buChar char="•"/>
            </a:pPr>
            <a:endParaRPr lang="en-AU" altLang="en-US" sz="2000" dirty="0"/>
          </a:p>
          <a:p>
            <a:pPr eaLnBrk="1" hangingPunct="1">
              <a:buClr>
                <a:srgbClr val="002060"/>
              </a:buClr>
              <a:buSzTx/>
              <a:buFont typeface="Arial" panose="020B0604020202020204" pitchFamily="34" charset="0"/>
              <a:buChar char="•"/>
            </a:pPr>
            <a:r>
              <a:rPr lang="en-AU" altLang="en-US" sz="2000" dirty="0"/>
              <a:t>The two datasets must contain the same variables</a:t>
            </a:r>
          </a:p>
          <a:p>
            <a:pPr eaLnBrk="1" hangingPunct="1">
              <a:buClr>
                <a:srgbClr val="002060"/>
              </a:buClr>
              <a:buSzTx/>
              <a:buFont typeface="Arial" panose="020B0604020202020204" pitchFamily="34" charset="0"/>
              <a:buChar char="•"/>
            </a:pPr>
            <a:endParaRPr lang="en-AU" altLang="en-US" sz="2000" dirty="0"/>
          </a:p>
          <a:p>
            <a:pPr eaLnBrk="1" hangingPunct="1">
              <a:buClr>
                <a:srgbClr val="002060"/>
              </a:buClr>
              <a:buSzTx/>
              <a:buFont typeface="Arial" panose="020B0604020202020204" pitchFamily="34" charset="0"/>
              <a:buChar char="•"/>
            </a:pPr>
            <a:r>
              <a:rPr lang="en-AU" altLang="en-US" sz="2000" dirty="0"/>
              <a:t>The append syntax is: </a:t>
            </a:r>
            <a:r>
              <a:rPr lang="en-AU" altLang="en-US" sz="2000" b="1" i="1" dirty="0"/>
              <a:t>append using filename</a:t>
            </a:r>
          </a:p>
          <a:p>
            <a:pPr eaLnBrk="1" hangingPunct="1">
              <a:buClr>
                <a:srgbClr val="002060"/>
              </a:buClr>
              <a:buSzTx/>
              <a:buFont typeface="Arial" panose="020B0604020202020204" pitchFamily="34" charset="0"/>
              <a:buChar char="•"/>
            </a:pPr>
            <a:endParaRPr lang="en-AU" altLang="en-US" sz="2000" b="1" i="1" dirty="0"/>
          </a:p>
          <a:p>
            <a:pPr eaLnBrk="1" hangingPunct="1">
              <a:buClr>
                <a:srgbClr val="002060"/>
              </a:buClr>
              <a:buSzTx/>
              <a:buFont typeface="Arial" panose="020B0604020202020204" pitchFamily="34" charset="0"/>
              <a:buChar char="•"/>
            </a:pPr>
            <a:r>
              <a:rPr lang="en-AU" altLang="en-US" sz="2000" dirty="0"/>
              <a:t>You may change the dataset format using </a:t>
            </a:r>
            <a:r>
              <a:rPr lang="en-AU" altLang="en-US" sz="2000" b="1" i="1" dirty="0"/>
              <a:t>reshape long</a:t>
            </a:r>
            <a:r>
              <a:rPr lang="en-AU" altLang="en-US" sz="2000" dirty="0"/>
              <a:t> and </a:t>
            </a:r>
            <a:r>
              <a:rPr lang="en-AU" altLang="en-US" sz="2000" b="1" i="1" dirty="0"/>
              <a:t>reshape wide</a:t>
            </a:r>
            <a:r>
              <a:rPr lang="en-AU" altLang="en-US" sz="2000" dirty="0"/>
              <a:t> command</a:t>
            </a:r>
          </a:p>
          <a:p>
            <a:pPr eaLnBrk="1" hangingPunct="1">
              <a:buClr>
                <a:srgbClr val="002060"/>
              </a:buClr>
              <a:buSzTx/>
              <a:buFont typeface="Arial" panose="020B0604020202020204" pitchFamily="34" charset="0"/>
              <a:buChar char="•"/>
            </a:pPr>
            <a:endParaRPr lang="en-AU" altLang="en-US" sz="2000" dirty="0"/>
          </a:p>
          <a:p>
            <a:pPr eaLnBrk="1" hangingPunct="1">
              <a:buClr>
                <a:srgbClr val="002060"/>
              </a:buClr>
              <a:buSzTx/>
              <a:buFont typeface="Arial" panose="020B0604020202020204" pitchFamily="34" charset="0"/>
              <a:buChar char="•"/>
            </a:pPr>
            <a:r>
              <a:rPr lang="en-AU" altLang="en-US" sz="2000" dirty="0"/>
              <a:t>E.g. reshape long var1 var2 </a:t>
            </a:r>
            <a:r>
              <a:rPr lang="en-AU" altLang="en-US" sz="2000" dirty="0" err="1"/>
              <a:t>i</a:t>
            </a:r>
            <a:r>
              <a:rPr lang="en-AU" altLang="en-US" sz="2000" dirty="0"/>
              <a:t>(var3) j(var4) where var3 is the ID variable and var4 is the N dimension</a:t>
            </a:r>
          </a:p>
          <a:p>
            <a:pPr marL="609600" indent="-609600" eaLnBrk="1" hangingPunct="1">
              <a:buClr>
                <a:schemeClr val="hlink"/>
              </a:buClr>
              <a:buSzTx/>
              <a:buFont typeface="Wingdings" panose="05000000000000000000" pitchFamily="2" charset="2"/>
              <a:buChar char="v"/>
            </a:pPr>
            <a:endParaRPr lang="en-AU" altLang="en-US" b="1" i="1" dirty="0"/>
          </a:p>
          <a:p>
            <a:pPr marL="609600" indent="-609600" eaLnBrk="1" hangingPunct="1">
              <a:buClr>
                <a:schemeClr val="hlink"/>
              </a:buClr>
              <a:buSzTx/>
              <a:buFont typeface="Wingdings" panose="05000000000000000000" pitchFamily="2" charset="2"/>
              <a:buNone/>
            </a:pPr>
            <a:endParaRPr lang="en-AU" altLang="en-US" b="1" i="1" dirty="0"/>
          </a:p>
          <a:p>
            <a:pPr marL="609600" indent="-609600" eaLnBrk="1" hangingPunct="1">
              <a:buClr>
                <a:schemeClr val="hlink"/>
              </a:buClr>
              <a:buSzTx/>
              <a:buFont typeface="Wingdings" panose="05000000000000000000" pitchFamily="2" charset="2"/>
              <a:buChar char="v"/>
            </a:pPr>
            <a:endParaRPr lang="en-AU"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9ADD677-4450-4806-B2C4-C61864C2AC2F}"/>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Transformation in Stata</a:t>
            </a:r>
          </a:p>
        </p:txBody>
      </p:sp>
      <p:graphicFrame>
        <p:nvGraphicFramePr>
          <p:cNvPr id="242780" name="Group 92">
            <a:extLst>
              <a:ext uri="{FF2B5EF4-FFF2-40B4-BE49-F238E27FC236}">
                <a16:creationId xmlns:a16="http://schemas.microsoft.com/office/drawing/2014/main" id="{AEF56D05-37DC-435A-8336-5601FC9D6E25}"/>
              </a:ext>
            </a:extLst>
          </p:cNvPr>
          <p:cNvGraphicFramePr>
            <a:graphicFrameLocks noGrp="1"/>
          </p:cNvGraphicFramePr>
          <p:nvPr>
            <p:ph sz="half" idx="2"/>
          </p:nvPr>
        </p:nvGraphicFramePr>
        <p:xfrm>
          <a:off x="971550" y="1916113"/>
          <a:ext cx="7416800" cy="4657728"/>
        </p:xfrm>
        <a:graphic>
          <a:graphicData uri="http://schemas.openxmlformats.org/drawingml/2006/table">
            <a:tbl>
              <a:tblPr/>
              <a:tblGrid>
                <a:gridCol w="2736850">
                  <a:extLst>
                    <a:ext uri="{9D8B030D-6E8A-4147-A177-3AD203B41FA5}">
                      <a16:colId xmlns:a16="http://schemas.microsoft.com/office/drawing/2014/main" val="20000"/>
                    </a:ext>
                  </a:extLst>
                </a:gridCol>
                <a:gridCol w="4679950">
                  <a:extLst>
                    <a:ext uri="{9D8B030D-6E8A-4147-A177-3AD203B41FA5}">
                      <a16:colId xmlns:a16="http://schemas.microsoft.com/office/drawing/2014/main" val="20001"/>
                    </a:ext>
                  </a:extLst>
                </a:gridCol>
              </a:tblGrid>
              <a:tr h="33532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1" i="0" u="none" strike="noStrike" cap="none" normalizeH="0" baseline="0">
                          <a:ln>
                            <a:noFill/>
                          </a:ln>
                          <a:solidFill>
                            <a:schemeClr val="tx1"/>
                          </a:solidFill>
                          <a:effectLst/>
                          <a:latin typeface="Verdana" pitchFamily="34" charset="0"/>
                        </a:rPr>
                        <a:t>Command/Syntax</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1" i="0" u="none" strike="noStrike" cap="none" normalizeH="0" baseline="0">
                          <a:ln>
                            <a:noFill/>
                          </a:ln>
                          <a:solidFill>
                            <a:schemeClr val="tx1"/>
                          </a:solidFill>
                          <a:effectLst/>
                          <a:latin typeface="Verdana" pitchFamily="34" charset="0"/>
                        </a:rPr>
                        <a:t>Task</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^2</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Square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^3</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Cube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35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sqrt(</a:t>
                      </a:r>
                      <a:r>
                        <a:rPr kumimoji="0" lang="en-AU" sz="1600" b="0" i="1" u="none" strike="noStrike" cap="none" normalizeH="0" baseline="0">
                          <a:ln>
                            <a:noFill/>
                          </a:ln>
                          <a:solidFill>
                            <a:schemeClr val="tx1"/>
                          </a:solidFill>
                          <a:effectLst/>
                          <a:latin typeface="Verdana" pitchFamily="34" charset="0"/>
                        </a:rPr>
                        <a:t>var</a:t>
                      </a:r>
                      <a:r>
                        <a:rPr kumimoji="0" lang="en-AU" sz="1600" b="0" i="0" u="none" strike="noStrike" cap="none" normalizeH="0" baseline="0">
                          <a:ln>
                            <a:noFill/>
                          </a:ln>
                          <a:solidFill>
                            <a:schemeClr val="tx1"/>
                          </a:solidFill>
                          <a:effectLst/>
                          <a:latin typeface="Verdana" pitchFamily="34" charset="0"/>
                        </a:rPr>
                        <a: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Square root</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log(</a:t>
                      </a:r>
                      <a:r>
                        <a:rPr kumimoji="0" lang="en-AU" sz="1600" b="0" i="1" u="none" strike="noStrike" cap="none" normalizeH="0" baseline="0">
                          <a:ln>
                            <a:noFill/>
                          </a:ln>
                          <a:solidFill>
                            <a:schemeClr val="tx1"/>
                          </a:solidFill>
                          <a:effectLst/>
                          <a:latin typeface="Verdana" pitchFamily="34" charset="0"/>
                        </a:rPr>
                        <a:t>var</a:t>
                      </a:r>
                      <a:r>
                        <a:rPr kumimoji="0" lang="en-AU" sz="1600" b="0" i="0" u="none" strike="noStrike" cap="none" normalizeH="0" baseline="0">
                          <a:ln>
                            <a:noFill/>
                          </a:ln>
                          <a:solidFill>
                            <a:schemeClr val="tx1"/>
                          </a:solidFill>
                          <a:effectLst/>
                          <a:latin typeface="Verdana" pitchFamily="34" charset="0"/>
                        </a:rPr>
                        <a: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Logarithm</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2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1/</a:t>
                      </a:r>
                      <a:r>
                        <a:rPr kumimoji="0" lang="en-AU" sz="1600" b="0" i="1" u="none" strike="noStrike" cap="none" normalizeH="0" baseline="0">
                          <a:ln>
                            <a:noFill/>
                          </a:ln>
                          <a:solidFill>
                            <a:schemeClr val="tx1"/>
                          </a:solidFill>
                          <a:effectLst/>
                          <a:latin typeface="Verdana" pitchFamily="34" charset="0"/>
                        </a:rPr>
                        <a:t>var</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Reciprocal</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818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abs(var)</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Absolute value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882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max (x</a:t>
                      </a:r>
                      <a:r>
                        <a:rPr kumimoji="0" lang="en-AU" sz="1600" b="0" i="0" u="none" strike="noStrike" cap="none" normalizeH="0" baseline="-25000">
                          <a:ln>
                            <a:noFill/>
                          </a:ln>
                          <a:solidFill>
                            <a:schemeClr val="tx1"/>
                          </a:solidFill>
                          <a:effectLst/>
                          <a:latin typeface="Verdana" pitchFamily="34" charset="0"/>
                        </a:rPr>
                        <a:t>1</a:t>
                      </a:r>
                      <a:r>
                        <a:rPr kumimoji="0" lang="en-AU" sz="1600" b="0" i="0" u="none" strike="noStrike" cap="none" normalizeH="0" baseline="0">
                          <a:ln>
                            <a:noFill/>
                          </a:ln>
                          <a:solidFill>
                            <a:schemeClr val="tx1"/>
                          </a:solidFill>
                          <a:effectLst/>
                          <a:latin typeface="Verdana" pitchFamily="34" charset="0"/>
                        </a:rPr>
                        <a:t>,….x</a:t>
                      </a:r>
                      <a:r>
                        <a:rPr kumimoji="0" lang="en-AU" sz="1600" b="0" i="0" u="none" strike="noStrike" cap="none" normalizeH="0" baseline="-25000">
                          <a:ln>
                            <a:noFill/>
                          </a:ln>
                          <a:solidFill>
                            <a:schemeClr val="tx1"/>
                          </a:solidFill>
                          <a:effectLst/>
                          <a:latin typeface="Verdana" pitchFamily="34" charset="0"/>
                        </a:rPr>
                        <a:t>n</a:t>
                      </a:r>
                      <a:r>
                        <a:rPr kumimoji="0" lang="en-AU" sz="1600" b="0" i="0" u="none" strike="noStrike" cap="none" normalizeH="0" baseline="0">
                          <a:ln>
                            <a:noFill/>
                          </a:ln>
                          <a:solidFill>
                            <a:schemeClr val="tx1"/>
                          </a:solidFill>
                          <a:effectLst/>
                          <a:latin typeface="Verdana" pitchFamily="34" charset="0"/>
                        </a:rPr>
                        <a: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Maximum of x</a:t>
                      </a:r>
                      <a:r>
                        <a:rPr kumimoji="0" lang="en-AU" sz="1600" b="0" i="0" u="none" strike="noStrike" cap="none" normalizeH="0" baseline="-25000">
                          <a:ln>
                            <a:noFill/>
                          </a:ln>
                          <a:solidFill>
                            <a:schemeClr val="tx1"/>
                          </a:solidFill>
                          <a:effectLst/>
                          <a:latin typeface="Verdana" pitchFamily="34" charset="0"/>
                        </a:rPr>
                        <a:t>1</a:t>
                      </a:r>
                      <a:r>
                        <a:rPr kumimoji="0" lang="en-AU" sz="1600" b="0" i="0" u="none" strike="noStrike" cap="none" normalizeH="0" baseline="0">
                          <a:ln>
                            <a:noFill/>
                          </a:ln>
                          <a:solidFill>
                            <a:schemeClr val="tx1"/>
                          </a:solidFill>
                          <a:effectLst/>
                          <a:latin typeface="Verdana" pitchFamily="34" charset="0"/>
                        </a:rPr>
                        <a:t>,…x</a:t>
                      </a:r>
                      <a:r>
                        <a:rPr kumimoji="0" lang="en-AU" sz="1600" b="0" i="0" u="none" strike="noStrike" cap="none" normalizeH="0" baseline="-25000">
                          <a:ln>
                            <a:noFill/>
                          </a:ln>
                          <a:solidFill>
                            <a:schemeClr val="tx1"/>
                          </a:solidFill>
                          <a:effectLst/>
                          <a:latin typeface="Verdana" pitchFamily="34" charset="0"/>
                        </a:rPr>
                        <a:t>n</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32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gen </a:t>
                      </a:r>
                      <a:r>
                        <a:rPr kumimoji="0" lang="en-AU" sz="1600" b="0" i="1" u="none" strike="noStrike" cap="none" normalizeH="0" baseline="0">
                          <a:ln>
                            <a:noFill/>
                          </a:ln>
                          <a:solidFill>
                            <a:schemeClr val="tx1"/>
                          </a:solidFill>
                          <a:effectLst/>
                          <a:latin typeface="Verdana" pitchFamily="34" charset="0"/>
                        </a:rPr>
                        <a:t>varlag</a:t>
                      </a:r>
                      <a:r>
                        <a:rPr kumimoji="0" lang="en-AU" sz="1600" b="0" i="0" u="none" strike="noStrike" cap="none" normalizeH="0" baseline="0">
                          <a:ln>
                            <a:noFill/>
                          </a:ln>
                          <a:solidFill>
                            <a:schemeClr val="tx1"/>
                          </a:solidFill>
                          <a:effectLst/>
                          <a:latin typeface="Verdana" pitchFamily="34" charset="0"/>
                        </a:rPr>
                        <a:t>=var[_n-1]</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Taking lags</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32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norm(z)</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Cumulative standard normal distribution</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32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normden(z)</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Standard normal density</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32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normden(z,m,s)</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Normal density with mean m and sd s</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57919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invnorm(p)</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Inverse cumulative standard normal distribution</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id="{48BDD385-28CE-4896-9474-A00006D49252}"/>
              </a:ext>
            </a:extLst>
          </p:cNvPr>
          <p:cNvSpPr>
            <a:spLocks noChangeArrowheads="1"/>
          </p:cNvSpPr>
          <p:nvPr/>
        </p:nvSpPr>
        <p:spPr bwMode="auto">
          <a:xfrm>
            <a:off x="138755" y="383588"/>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AU" altLang="en-US" sz="4000" b="1" dirty="0">
                <a:solidFill>
                  <a:schemeClr val="tx2"/>
                </a:solidFill>
                <a:latin typeface="Calibri" panose="020F0502020204030204" pitchFamily="34" charset="0"/>
                <a:cs typeface="Calibri" panose="020F0502020204030204" pitchFamily="34" charset="0"/>
              </a:rPr>
              <a:t>Recent Nobel Prize in Economics</a:t>
            </a:r>
            <a:endParaRPr lang="en-AU" altLang="en-US" sz="4000" dirty="0">
              <a:solidFill>
                <a:schemeClr val="tx2"/>
              </a:solidFill>
              <a:latin typeface="Calibri" panose="020F0502020204030204" pitchFamily="34" charset="0"/>
              <a:cs typeface="Calibri" panose="020F0502020204030204" pitchFamily="34" charset="0"/>
            </a:endParaRPr>
          </a:p>
        </p:txBody>
      </p:sp>
      <p:sp>
        <p:nvSpPr>
          <p:cNvPr id="6" name="Rectangle 7">
            <a:extLst>
              <a:ext uri="{FF2B5EF4-FFF2-40B4-BE49-F238E27FC236}">
                <a16:creationId xmlns:a16="http://schemas.microsoft.com/office/drawing/2014/main" id="{6F9E6D23-372F-494C-921E-B96FE0810380}"/>
              </a:ext>
            </a:extLst>
          </p:cNvPr>
          <p:cNvSpPr>
            <a:spLocks noGrp="1" noChangeArrowheads="1"/>
          </p:cNvSpPr>
          <p:nvPr>
            <p:ph sz="half" idx="1"/>
          </p:nvPr>
        </p:nvSpPr>
        <p:spPr>
          <a:xfrm>
            <a:off x="248315" y="1271638"/>
            <a:ext cx="8647369" cy="4941887"/>
          </a:xfrm>
          <a:noFill/>
        </p:spPr>
        <p:txBody>
          <a:bodyPr>
            <a:normAutofit/>
          </a:bodyPr>
          <a:lstStyle/>
          <a:p>
            <a:pPr eaLnBrk="1" hangingPunct="1">
              <a:lnSpc>
                <a:spcPct val="80000"/>
              </a:lnSpc>
              <a:buClr>
                <a:srgbClr val="002060"/>
              </a:buClr>
              <a:buFont typeface="Arial" panose="020B0604020202020204" pitchFamily="34" charset="0"/>
              <a:buChar char="•"/>
            </a:pPr>
            <a:r>
              <a:rPr lang="en-AU" altLang="en-US" sz="3200" dirty="0"/>
              <a:t>David Card, Joshua Angrist, and Guido </a:t>
            </a:r>
            <a:r>
              <a:rPr lang="en-AU" altLang="en-US" sz="3200" dirty="0" err="1"/>
              <a:t>Imbens</a:t>
            </a:r>
            <a:r>
              <a:rPr lang="en-AU" altLang="en-US" sz="3200" dirty="0"/>
              <a:t> have shown that natural experiments can be used to answer central questions for society, such as how minimum wages and immigration affect the labour market.</a:t>
            </a:r>
          </a:p>
          <a:p>
            <a:pPr eaLnBrk="1" hangingPunct="1">
              <a:lnSpc>
                <a:spcPct val="80000"/>
              </a:lnSpc>
              <a:buClr>
                <a:srgbClr val="002060"/>
              </a:buClr>
              <a:buFont typeface="Arial" panose="020B0604020202020204" pitchFamily="34" charset="0"/>
              <a:buChar char="•"/>
            </a:pPr>
            <a:r>
              <a:rPr lang="en-AU" altLang="en-US" sz="2400" dirty="0"/>
              <a:t>https://www.nobelprize.org/prizes/economic-sciences/2021/popular-information/</a:t>
            </a:r>
          </a:p>
          <a:p>
            <a:pPr eaLnBrk="1" hangingPunct="1">
              <a:lnSpc>
                <a:spcPct val="80000"/>
              </a:lnSpc>
              <a:buClr>
                <a:srgbClr val="002060"/>
              </a:buClr>
              <a:buFont typeface="Arial" panose="020B0604020202020204" pitchFamily="34" charset="0"/>
              <a:buChar char="•"/>
            </a:pPr>
            <a:endParaRPr lang="en-AU" altLang="en-US" sz="3200" dirty="0"/>
          </a:p>
        </p:txBody>
      </p:sp>
      <p:pic>
        <p:nvPicPr>
          <p:cNvPr id="2" name="Picture 1">
            <a:extLst>
              <a:ext uri="{FF2B5EF4-FFF2-40B4-BE49-F238E27FC236}">
                <a16:creationId xmlns:a16="http://schemas.microsoft.com/office/drawing/2014/main" id="{9B55F801-E4CC-4757-BB2C-FE968E184D08}"/>
              </a:ext>
            </a:extLst>
          </p:cNvPr>
          <p:cNvPicPr>
            <a:picLocks noChangeAspect="1"/>
          </p:cNvPicPr>
          <p:nvPr/>
        </p:nvPicPr>
        <p:blipFill>
          <a:blip r:embed="rId3"/>
          <a:stretch>
            <a:fillRect/>
          </a:stretch>
        </p:blipFill>
        <p:spPr>
          <a:xfrm>
            <a:off x="2379407" y="4253852"/>
            <a:ext cx="3472197" cy="2604148"/>
          </a:xfrm>
          <a:prstGeom prst="rect">
            <a:avLst/>
          </a:prstGeom>
        </p:spPr>
      </p:pic>
    </p:spTree>
    <p:extLst>
      <p:ext uri="{BB962C8B-B14F-4D97-AF65-F5344CB8AC3E}">
        <p14:creationId xmlns:p14="http://schemas.microsoft.com/office/powerpoint/2010/main" val="2568886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49C1209-26C5-4D8B-A7B7-3421F41BDFD3}"/>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Useful regression commands</a:t>
            </a:r>
          </a:p>
        </p:txBody>
      </p:sp>
      <p:graphicFrame>
        <p:nvGraphicFramePr>
          <p:cNvPr id="247885" name="Group 77">
            <a:extLst>
              <a:ext uri="{FF2B5EF4-FFF2-40B4-BE49-F238E27FC236}">
                <a16:creationId xmlns:a16="http://schemas.microsoft.com/office/drawing/2014/main" id="{1BA63F87-B21E-45DD-BFA3-90271C97FE1F}"/>
              </a:ext>
            </a:extLst>
          </p:cNvPr>
          <p:cNvGraphicFramePr>
            <a:graphicFrameLocks noGrp="1"/>
          </p:cNvGraphicFramePr>
          <p:nvPr>
            <p:ph sz="half" idx="2"/>
          </p:nvPr>
        </p:nvGraphicFramePr>
        <p:xfrm>
          <a:off x="250825" y="1916113"/>
          <a:ext cx="8497888" cy="4751430"/>
        </p:xfrm>
        <a:graphic>
          <a:graphicData uri="http://schemas.openxmlformats.org/drawingml/2006/table">
            <a:tbl>
              <a:tblPr/>
              <a:tblGrid>
                <a:gridCol w="2592388">
                  <a:extLst>
                    <a:ext uri="{9D8B030D-6E8A-4147-A177-3AD203B41FA5}">
                      <a16:colId xmlns:a16="http://schemas.microsoft.com/office/drawing/2014/main" val="20000"/>
                    </a:ext>
                  </a:extLst>
                </a:gridCol>
                <a:gridCol w="5905500">
                  <a:extLst>
                    <a:ext uri="{9D8B030D-6E8A-4147-A177-3AD203B41FA5}">
                      <a16:colId xmlns:a16="http://schemas.microsoft.com/office/drawing/2014/main" val="20001"/>
                    </a:ext>
                  </a:extLst>
                </a:gridCol>
              </a:tblGrid>
              <a:tr h="48573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800" b="1" i="0" u="none" strike="noStrike" cap="none" normalizeH="0" baseline="0">
                          <a:ln>
                            <a:noFill/>
                          </a:ln>
                          <a:solidFill>
                            <a:schemeClr val="tx1"/>
                          </a:solidFill>
                          <a:effectLst/>
                          <a:latin typeface="Verdana" pitchFamily="34" charset="0"/>
                        </a:rPr>
                        <a:t>Command/Syntax</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800" b="1" i="0" u="none" strike="noStrike" cap="none" normalizeH="0" baseline="0">
                          <a:ln>
                            <a:noFill/>
                          </a:ln>
                          <a:solidFill>
                            <a:schemeClr val="tx1"/>
                          </a:solidFill>
                          <a:effectLst/>
                          <a:latin typeface="Verdana" pitchFamily="34" charset="0"/>
                        </a:rPr>
                        <a:t>Task</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3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regress y x1 x2 x3</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Run linear regression of dependent variable y on independent variables x1, x2 and x3. By default, the constant is included</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3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rreg </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Robust regression</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logit</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Logit analysis</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probit</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Probit analysis</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81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glm</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Generalized linear model</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predict</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Calculate prediction or residuals after estimations</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test</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Test linear hypothesis on parameters</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81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mfx</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Marginal effects </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033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ivreg</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Instrumental variable regression</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874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qreg</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Quantile regression</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874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sureg</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Seemingly unrelated regression</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7AB66FC-8C93-4F31-BF4D-2E0EAC5101FD}"/>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Useful regression commands</a:t>
            </a:r>
          </a:p>
        </p:txBody>
      </p:sp>
      <p:graphicFrame>
        <p:nvGraphicFramePr>
          <p:cNvPr id="249912" name="Group 56">
            <a:extLst>
              <a:ext uri="{FF2B5EF4-FFF2-40B4-BE49-F238E27FC236}">
                <a16:creationId xmlns:a16="http://schemas.microsoft.com/office/drawing/2014/main" id="{1AD45064-B3CB-4B77-A9B5-5F399D1CE4B3}"/>
              </a:ext>
            </a:extLst>
          </p:cNvPr>
          <p:cNvGraphicFramePr>
            <a:graphicFrameLocks noGrp="1"/>
          </p:cNvGraphicFramePr>
          <p:nvPr>
            <p:ph sz="half" idx="2"/>
            <p:extLst>
              <p:ext uri="{D42A27DB-BD31-4B8C-83A1-F6EECF244321}">
                <p14:modId xmlns:p14="http://schemas.microsoft.com/office/powerpoint/2010/main" val="3104779354"/>
              </p:ext>
            </p:extLst>
          </p:nvPr>
        </p:nvGraphicFramePr>
        <p:xfrm>
          <a:off x="250825" y="1916113"/>
          <a:ext cx="8497888" cy="4775200"/>
        </p:xfrm>
        <a:graphic>
          <a:graphicData uri="http://schemas.openxmlformats.org/drawingml/2006/table">
            <a:tbl>
              <a:tblPr/>
              <a:tblGrid>
                <a:gridCol w="2592388">
                  <a:extLst>
                    <a:ext uri="{9D8B030D-6E8A-4147-A177-3AD203B41FA5}">
                      <a16:colId xmlns:a16="http://schemas.microsoft.com/office/drawing/2014/main" val="20000"/>
                    </a:ext>
                  </a:extLst>
                </a:gridCol>
                <a:gridCol w="5905500">
                  <a:extLst>
                    <a:ext uri="{9D8B030D-6E8A-4147-A177-3AD203B41FA5}">
                      <a16:colId xmlns:a16="http://schemas.microsoft.com/office/drawing/2014/main" val="20001"/>
                    </a:ext>
                  </a:extLst>
                </a:gridCol>
              </a:tblGrid>
              <a:tr h="4858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800" b="1" i="0" u="none" strike="noStrike" cap="none" normalizeH="0" baseline="0">
                          <a:ln>
                            <a:noFill/>
                          </a:ln>
                          <a:solidFill>
                            <a:schemeClr val="tx1"/>
                          </a:solidFill>
                          <a:effectLst/>
                          <a:latin typeface="Verdana" pitchFamily="34" charset="0"/>
                        </a:rPr>
                        <a:t>Command/Syntax</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800" b="1" i="0" u="none" strike="noStrike" cap="none" normalizeH="0" baseline="0">
                          <a:ln>
                            <a:noFill/>
                          </a:ln>
                          <a:solidFill>
                            <a:schemeClr val="tx1"/>
                          </a:solidFill>
                          <a:effectLst/>
                          <a:latin typeface="Verdana" pitchFamily="34" charset="0"/>
                        </a:rPr>
                        <a:t>Task</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39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tobit</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One and two limit Tobit model</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8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ologit, oprobit</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Ordered logit and probit models</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0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mlogit</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Multinomial logit model</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0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poisson</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Poisson regression</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816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arima</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Box-Jenkins models</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30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arch</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Models of autoregressive conditional heteroskedasticity</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30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1" i="0" u="none" strike="noStrike" cap="none" normalizeH="0" baseline="0" dirty="0" err="1">
                          <a:ln>
                            <a:noFill/>
                          </a:ln>
                          <a:solidFill>
                            <a:schemeClr val="tx1"/>
                          </a:solidFill>
                          <a:effectLst/>
                          <a:latin typeface="Verdana" pitchFamily="34" charset="0"/>
                        </a:rPr>
                        <a:t>xtreg</a:t>
                      </a:r>
                      <a:endParaRPr kumimoji="0" lang="en-AU" sz="1600" b="1" i="0" u="none" strike="noStrike" cap="none" normalizeH="0" baseline="0" dirty="0">
                        <a:ln>
                          <a:noFill/>
                        </a:ln>
                        <a:solidFill>
                          <a:schemeClr val="tx1"/>
                        </a:solidFill>
                        <a:effectLst/>
                        <a:latin typeface="Verdana" pitchFamily="34" charset="0"/>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1" i="0" u="none" strike="noStrike" cap="none" normalizeH="0" baseline="0">
                          <a:ln>
                            <a:noFill/>
                          </a:ln>
                          <a:solidFill>
                            <a:schemeClr val="tx1"/>
                          </a:solidFill>
                          <a:effectLst/>
                          <a:latin typeface="Verdana" pitchFamily="34" charset="0"/>
                        </a:rPr>
                        <a:t>Random effect estimator</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816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1" i="0" u="none" strike="noStrike" cap="none" normalizeH="0" baseline="0" dirty="0" err="1">
                          <a:ln>
                            <a:noFill/>
                          </a:ln>
                          <a:solidFill>
                            <a:schemeClr val="tx1"/>
                          </a:solidFill>
                          <a:effectLst/>
                          <a:latin typeface="Verdana" pitchFamily="34" charset="0"/>
                        </a:rPr>
                        <a:t>xtreg</a:t>
                      </a:r>
                      <a:r>
                        <a:rPr kumimoji="0" lang="en-AU" sz="1600" b="1" i="0" u="none" strike="noStrike" cap="none" normalizeH="0" baseline="0" dirty="0">
                          <a:ln>
                            <a:noFill/>
                          </a:ln>
                          <a:solidFill>
                            <a:schemeClr val="tx1"/>
                          </a:solidFill>
                          <a:effectLst/>
                          <a:latin typeface="Verdana" pitchFamily="34" charset="0"/>
                        </a:rPr>
                        <a:t>, </a:t>
                      </a:r>
                      <a:r>
                        <a:rPr kumimoji="0" lang="en-AU" sz="1600" b="1" i="0" u="none" strike="noStrike" cap="none" normalizeH="0" baseline="0" dirty="0" err="1">
                          <a:ln>
                            <a:noFill/>
                          </a:ln>
                          <a:solidFill>
                            <a:schemeClr val="tx1"/>
                          </a:solidFill>
                          <a:effectLst/>
                          <a:latin typeface="Verdana" pitchFamily="34" charset="0"/>
                        </a:rPr>
                        <a:t>fe</a:t>
                      </a:r>
                      <a:endParaRPr kumimoji="0" lang="en-AU" sz="1600" b="1" i="0" u="none" strike="noStrike" cap="none" normalizeH="0" baseline="0" dirty="0">
                        <a:ln>
                          <a:noFill/>
                        </a:ln>
                        <a:solidFill>
                          <a:schemeClr val="tx1"/>
                        </a:solidFill>
                        <a:effectLst/>
                        <a:latin typeface="Verdana" pitchFamily="34" charset="0"/>
                      </a:endParaRP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1" i="0" u="none" strike="noStrike" cap="none" normalizeH="0" baseline="0" dirty="0">
                          <a:ln>
                            <a:noFill/>
                          </a:ln>
                          <a:solidFill>
                            <a:schemeClr val="tx1"/>
                          </a:solidFill>
                          <a:effectLst/>
                          <a:latin typeface="Verdana" pitchFamily="34" charset="0"/>
                        </a:rPr>
                        <a:t>Fixed effect estimator</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03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1" i="0" u="none" strike="noStrike" cap="none" normalizeH="0" baseline="0">
                          <a:ln>
                            <a:noFill/>
                          </a:ln>
                          <a:solidFill>
                            <a:schemeClr val="tx1"/>
                          </a:solidFill>
                          <a:effectLst/>
                          <a:latin typeface="Verdana" pitchFamily="34" charset="0"/>
                        </a:rPr>
                        <a:t>xtlogit</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1" i="0" u="none" strike="noStrike" cap="none" normalizeH="0" baseline="0" dirty="0">
                          <a:ln>
                            <a:noFill/>
                          </a:ln>
                          <a:solidFill>
                            <a:schemeClr val="tx1"/>
                          </a:solidFill>
                          <a:effectLst/>
                          <a:latin typeface="Verdana" pitchFamily="34" charset="0"/>
                        </a:rPr>
                        <a:t>Panel data logit model</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879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1" i="0" u="none" strike="noStrike" cap="none" normalizeH="0" baseline="0">
                          <a:ln>
                            <a:noFill/>
                          </a:ln>
                          <a:solidFill>
                            <a:schemeClr val="tx1"/>
                          </a:solidFill>
                          <a:effectLst/>
                          <a:latin typeface="Verdana" pitchFamily="34" charset="0"/>
                        </a:rPr>
                        <a:t>xtprobit</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1" i="0" u="none" strike="noStrike" cap="none" normalizeH="0" baseline="0" dirty="0">
                          <a:ln>
                            <a:noFill/>
                          </a:ln>
                          <a:solidFill>
                            <a:schemeClr val="tx1"/>
                          </a:solidFill>
                          <a:effectLst/>
                          <a:latin typeface="Verdana" pitchFamily="34" charset="0"/>
                        </a:rPr>
                        <a:t>Panel data </a:t>
                      </a:r>
                      <a:r>
                        <a:rPr kumimoji="0" lang="en-AU" sz="1600" b="1" i="0" u="none" strike="noStrike" cap="none" normalizeH="0" baseline="0" dirty="0" err="1">
                          <a:ln>
                            <a:noFill/>
                          </a:ln>
                          <a:solidFill>
                            <a:schemeClr val="tx1"/>
                          </a:solidFill>
                          <a:effectLst/>
                          <a:latin typeface="Verdana" pitchFamily="34" charset="0"/>
                        </a:rPr>
                        <a:t>probit</a:t>
                      </a:r>
                      <a:r>
                        <a:rPr kumimoji="0" lang="en-AU" sz="1600" b="1" i="0" u="none" strike="noStrike" cap="none" normalizeH="0" baseline="0" dirty="0">
                          <a:ln>
                            <a:noFill/>
                          </a:ln>
                          <a:solidFill>
                            <a:schemeClr val="tx1"/>
                          </a:solidFill>
                          <a:effectLst/>
                          <a:latin typeface="Verdana" pitchFamily="34" charset="0"/>
                        </a:rPr>
                        <a:t> model</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879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var</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Vector Autoregressive Model</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879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a:ln>
                            <a:noFill/>
                          </a:ln>
                          <a:solidFill>
                            <a:schemeClr val="tx1"/>
                          </a:solidFill>
                          <a:effectLst/>
                          <a:latin typeface="Verdana" pitchFamily="34" charset="0"/>
                        </a:rPr>
                        <a:t>xtivreg</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600" b="0" i="0" u="none" strike="noStrike" cap="none" normalizeH="0" baseline="0" dirty="0">
                          <a:ln>
                            <a:noFill/>
                          </a:ln>
                          <a:solidFill>
                            <a:schemeClr val="tx1"/>
                          </a:solidFill>
                          <a:effectLst/>
                          <a:latin typeface="Verdana" pitchFamily="34" charset="0"/>
                        </a:rPr>
                        <a:t>Instrumental variable panel data estimator</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 name="Rectangle 1">
            <a:extLst>
              <a:ext uri="{FF2B5EF4-FFF2-40B4-BE49-F238E27FC236}">
                <a16:creationId xmlns:a16="http://schemas.microsoft.com/office/drawing/2014/main" id="{6F69C1CA-7127-44D0-AB77-99D53802F5ED}"/>
              </a:ext>
            </a:extLst>
          </p:cNvPr>
          <p:cNvSpPr/>
          <p:nvPr/>
        </p:nvSpPr>
        <p:spPr>
          <a:xfrm>
            <a:off x="250825" y="4611329"/>
            <a:ext cx="8496300" cy="131752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4DBED4A-4736-4CAB-8967-F532EA21EED1}"/>
              </a:ext>
            </a:extLst>
          </p:cNvPr>
          <p:cNvSpPr>
            <a:spLocks noChangeArrowheads="1"/>
          </p:cNvSpPr>
          <p:nvPr/>
        </p:nvSpPr>
        <p:spPr bwMode="auto">
          <a:xfrm>
            <a:off x="250825" y="514489"/>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0"/>
              </a:spcBef>
            </a:pPr>
            <a:r>
              <a:rPr lang="en-AU" altLang="en-US" sz="4000" b="1" dirty="0">
                <a:solidFill>
                  <a:schemeClr val="tx2"/>
                </a:solidFill>
                <a:latin typeface="Calibri" panose="020F0502020204030204" pitchFamily="34" charset="0"/>
                <a:cs typeface="Calibri" panose="020F0502020204030204" pitchFamily="34" charset="0"/>
              </a:rPr>
              <a:t>Test commands</a:t>
            </a:r>
          </a:p>
        </p:txBody>
      </p:sp>
      <p:graphicFrame>
        <p:nvGraphicFramePr>
          <p:cNvPr id="264277" name="Group 85">
            <a:extLst>
              <a:ext uri="{FF2B5EF4-FFF2-40B4-BE49-F238E27FC236}">
                <a16:creationId xmlns:a16="http://schemas.microsoft.com/office/drawing/2014/main" id="{967BBAA2-C6DD-41CF-ACF8-354DD01923CC}"/>
              </a:ext>
            </a:extLst>
          </p:cNvPr>
          <p:cNvGraphicFramePr>
            <a:graphicFrameLocks noGrp="1"/>
          </p:cNvGraphicFramePr>
          <p:nvPr>
            <p:ph sz="half" idx="2"/>
          </p:nvPr>
        </p:nvGraphicFramePr>
        <p:xfrm>
          <a:off x="106363" y="1773238"/>
          <a:ext cx="8858250" cy="5054604"/>
        </p:xfrm>
        <a:graphic>
          <a:graphicData uri="http://schemas.openxmlformats.org/drawingml/2006/table">
            <a:tbl>
              <a:tblPr/>
              <a:tblGrid>
                <a:gridCol w="2376487">
                  <a:extLst>
                    <a:ext uri="{9D8B030D-6E8A-4147-A177-3AD203B41FA5}">
                      <a16:colId xmlns:a16="http://schemas.microsoft.com/office/drawing/2014/main" val="20000"/>
                    </a:ext>
                  </a:extLst>
                </a:gridCol>
                <a:gridCol w="6481763">
                  <a:extLst>
                    <a:ext uri="{9D8B030D-6E8A-4147-A177-3AD203B41FA5}">
                      <a16:colId xmlns:a16="http://schemas.microsoft.com/office/drawing/2014/main" val="20001"/>
                    </a:ext>
                  </a:extLst>
                </a:gridCol>
              </a:tblGrid>
              <a:tr h="304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1" i="0" u="none" strike="noStrike" cap="none" normalizeH="0" baseline="0">
                          <a:ln>
                            <a:noFill/>
                          </a:ln>
                          <a:solidFill>
                            <a:schemeClr val="tx1"/>
                          </a:solidFill>
                          <a:effectLst/>
                          <a:latin typeface="Verdana" pitchFamily="34" charset="0"/>
                        </a:rPr>
                        <a:t>Command/Syntax</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1" i="0" u="none" strike="noStrike" cap="none" normalizeH="0" baseline="0">
                          <a:ln>
                            <a:noFill/>
                          </a:ln>
                          <a:solidFill>
                            <a:schemeClr val="tx1"/>
                          </a:solidFill>
                          <a:effectLst/>
                          <a:latin typeface="Verdana" pitchFamily="34" charset="0"/>
                        </a:rPr>
                        <a:t>Task</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ttest</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T test on equality of means</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888">
                <a:tc>
                  <a:txBody>
                    <a:bodyPr/>
                    <a:lstStyle/>
                    <a:p>
                      <a:pPr marL="0" marR="0" lvl="0" indent="0" algn="just"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ttest </a:t>
                      </a:r>
                      <a:r>
                        <a:rPr kumimoji="0" lang="en-AU" sz="1400" b="0" i="1" u="none" strike="noStrike" cap="none" normalizeH="0" baseline="0">
                          <a:ln>
                            <a:noFill/>
                          </a:ln>
                          <a:solidFill>
                            <a:schemeClr val="tx1"/>
                          </a:solidFill>
                          <a:effectLst/>
                          <a:latin typeface="Verdana" pitchFamily="34" charset="0"/>
                        </a:rPr>
                        <a:t>varname </a:t>
                      </a:r>
                      <a:r>
                        <a:rPr kumimoji="0" lang="en-AU" sz="1400" b="0" i="0" u="none" strike="noStrike" cap="none" normalizeH="0" baseline="0">
                          <a:ln>
                            <a:noFill/>
                          </a:ln>
                          <a:solidFill>
                            <a:schemeClr val="tx1"/>
                          </a:solidFill>
                          <a:effectLst/>
                          <a:latin typeface="Verdana" pitchFamily="34" charset="0"/>
                        </a:rPr>
                        <a:t>[if </a:t>
                      </a:r>
                      <a:r>
                        <a:rPr kumimoji="0" lang="en-AU" sz="1400" b="0" i="1" u="none" strike="noStrike" cap="none" normalizeH="0" baseline="0">
                          <a:ln>
                            <a:noFill/>
                          </a:ln>
                          <a:solidFill>
                            <a:schemeClr val="tx1"/>
                          </a:solidFill>
                          <a:effectLst/>
                          <a:latin typeface="Verdana" pitchFamily="34" charset="0"/>
                        </a:rPr>
                        <a:t>exp</a:t>
                      </a:r>
                      <a:r>
                        <a:rPr kumimoji="0" lang="en-AU" sz="1400" b="0" i="0" u="none" strike="noStrike" cap="none" normalizeH="0" baseline="0">
                          <a:ln>
                            <a:noFill/>
                          </a:ln>
                          <a:solidFill>
                            <a:schemeClr val="tx1"/>
                          </a:solidFill>
                          <a:effectLst/>
                          <a:latin typeface="Verdana" pitchFamily="34" charset="0"/>
                        </a:rPr>
                        <a:t>], by (groupvar)</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tab pos="0" algn="l"/>
                        </a:tabLst>
                      </a:pPr>
                      <a:r>
                        <a:rPr kumimoji="0" lang="en-AU" sz="1400" b="0" i="0" u="none" strike="noStrike" cap="none" normalizeH="0" baseline="0">
                          <a:ln>
                            <a:noFill/>
                          </a:ln>
                          <a:solidFill>
                            <a:schemeClr val="tx1"/>
                          </a:solidFill>
                          <a:effectLst/>
                          <a:latin typeface="Verdana" pitchFamily="34" charset="0"/>
                        </a:rPr>
                        <a:t>Test of the hypothesis that </a:t>
                      </a:r>
                      <a:r>
                        <a:rPr kumimoji="0" lang="en-AU" sz="1400" b="0" i="1" u="none" strike="noStrike" cap="none" normalizeH="0" baseline="0">
                          <a:ln>
                            <a:noFill/>
                          </a:ln>
                          <a:solidFill>
                            <a:schemeClr val="tx1"/>
                          </a:solidFill>
                          <a:effectLst/>
                          <a:latin typeface="Verdana" pitchFamily="34" charset="0"/>
                        </a:rPr>
                        <a:t>varname </a:t>
                      </a:r>
                      <a:r>
                        <a:rPr kumimoji="0" lang="en-AU" sz="1400" b="0" i="0" u="none" strike="noStrike" cap="none" normalizeH="0" baseline="0">
                          <a:ln>
                            <a:noFill/>
                          </a:ln>
                          <a:solidFill>
                            <a:schemeClr val="tx1"/>
                          </a:solidFill>
                          <a:effectLst/>
                          <a:latin typeface="Verdana" pitchFamily="34" charset="0"/>
                        </a:rPr>
                        <a:t>has the same</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tab pos="0" algn="l"/>
                        </a:tabLst>
                      </a:pPr>
                      <a:r>
                        <a:rPr kumimoji="0" lang="en-AU" sz="1400" b="0" i="0" u="none" strike="noStrike" cap="none" normalizeH="0" baseline="0">
                          <a:ln>
                            <a:noFill/>
                          </a:ln>
                          <a:solidFill>
                            <a:schemeClr val="tx1"/>
                          </a:solidFill>
                          <a:effectLst/>
                          <a:latin typeface="Verdana" pitchFamily="34" charset="0"/>
                        </a:rPr>
                        <a:t>mean within the two groups defined by the dummy variable </a:t>
                      </a:r>
                      <a:r>
                        <a:rPr kumimoji="0" lang="en-AU" sz="1400" b="0" i="1" u="none" strike="noStrike" cap="none" normalizeH="0" baseline="0">
                          <a:ln>
                            <a:noFill/>
                          </a:ln>
                          <a:solidFill>
                            <a:schemeClr val="tx1"/>
                          </a:solidFill>
                          <a:effectLst/>
                          <a:latin typeface="Verdana" pitchFamily="34" charset="0"/>
                        </a:rPr>
                        <a:t>groupvar</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test</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Test linear hypothesis on the parameter</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lrtest</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Likelihood ratio test after estimation</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lincom</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Test non linear hypothesis on the parameter</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dfgls</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DF Unit root test</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wntestq</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Portmanteau (q) test for white noise</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753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pperron</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Phillips-Perron unit root test</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dfuller</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Augmented Dickey Fuller</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dwstat</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Durbin Watson d statistic</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durbina</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Durbin’s alternative test for serial correlation</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bgodfrey</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Breusch-Godfrey test for higher order serial correlation</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48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Vargranger</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Granger causality tests after var/svar</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51821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archlm</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en-AU" sz="1400" b="0" i="0" u="none" strike="noStrike" cap="none" normalizeH="0" baseline="0">
                          <a:ln>
                            <a:noFill/>
                          </a:ln>
                          <a:solidFill>
                            <a:schemeClr val="tx1"/>
                          </a:solidFill>
                          <a:effectLst/>
                          <a:latin typeface="Verdana" pitchFamily="34" charset="0"/>
                        </a:rPr>
                        <a:t>Engle’s LM test for the presence of autoregressive condit. heteroskedsticity</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2">
            <a:extLst>
              <a:ext uri="{FF2B5EF4-FFF2-40B4-BE49-F238E27FC236}">
                <a16:creationId xmlns:a16="http://schemas.microsoft.com/office/drawing/2014/main" id="{46CA2E34-A3E1-40E7-8561-935B4959BF94}"/>
              </a:ext>
            </a:extLst>
          </p:cNvPr>
          <p:cNvSpPr>
            <a:spLocks noChangeArrowheads="1" noChangeShapeType="1" noTextEdit="1"/>
          </p:cNvSpPr>
          <p:nvPr/>
        </p:nvSpPr>
        <p:spPr bwMode="auto">
          <a:xfrm>
            <a:off x="2339975" y="2924175"/>
            <a:ext cx="4179888" cy="1547813"/>
          </a:xfrm>
          <a:prstGeom prst="rect">
            <a:avLst/>
          </a:prstGeom>
        </p:spPr>
        <p:txBody>
          <a:bodyPr spcFirstLastPara="1" wrap="none" fromWordArt="1">
            <a:prstTxWarp prst="textArchUp">
              <a:avLst>
                <a:gd name="adj" fmla="val 10800000"/>
              </a:avLst>
            </a:prstTxWarp>
          </a:bodyPr>
          <a:lstStyle/>
          <a:p>
            <a:pPr algn="ctr"/>
            <a:r>
              <a:rPr lang="en-AU" sz="3600" kern="10">
                <a:ln w="9525">
                  <a:solidFill>
                    <a:srgbClr val="000000"/>
                  </a:solidFill>
                  <a:miter lim="800000"/>
                  <a:headEnd/>
                  <a:tailEnd/>
                </a:ln>
                <a:solidFill>
                  <a:srgbClr val="9999FF"/>
                </a:solidFill>
                <a:latin typeface="Arial Black" panose="020B0A04020102020204" pitchFamily="34" charset="0"/>
              </a:rPr>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id="{48BDD385-28CE-4896-9474-A00006D49252}"/>
              </a:ext>
            </a:extLst>
          </p:cNvPr>
          <p:cNvSpPr>
            <a:spLocks noChangeArrowheads="1"/>
          </p:cNvSpPr>
          <p:nvPr/>
        </p:nvSpPr>
        <p:spPr bwMode="auto">
          <a:xfrm>
            <a:off x="138755" y="383588"/>
            <a:ext cx="8496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AU" altLang="en-US" sz="4000" b="1" dirty="0">
                <a:solidFill>
                  <a:schemeClr val="tx2"/>
                </a:solidFill>
                <a:latin typeface="Calibri" panose="020F0502020204030204" pitchFamily="34" charset="0"/>
                <a:cs typeface="Calibri" panose="020F0502020204030204" pitchFamily="34" charset="0"/>
              </a:rPr>
              <a:t>Recent Nobel Prize in Economics</a:t>
            </a:r>
            <a:endParaRPr lang="en-AU" altLang="en-US" sz="4000" dirty="0">
              <a:solidFill>
                <a:schemeClr val="tx2"/>
              </a:solidFill>
              <a:latin typeface="Calibri" panose="020F0502020204030204" pitchFamily="34" charset="0"/>
              <a:cs typeface="Calibri" panose="020F0502020204030204" pitchFamily="34" charset="0"/>
            </a:endParaRPr>
          </a:p>
        </p:txBody>
      </p:sp>
      <p:sp>
        <p:nvSpPr>
          <p:cNvPr id="6" name="Rectangle 7">
            <a:extLst>
              <a:ext uri="{FF2B5EF4-FFF2-40B4-BE49-F238E27FC236}">
                <a16:creationId xmlns:a16="http://schemas.microsoft.com/office/drawing/2014/main" id="{6F9E6D23-372F-494C-921E-B96FE0810380}"/>
              </a:ext>
            </a:extLst>
          </p:cNvPr>
          <p:cNvSpPr>
            <a:spLocks noGrp="1" noChangeArrowheads="1"/>
          </p:cNvSpPr>
          <p:nvPr>
            <p:ph sz="half" idx="1"/>
          </p:nvPr>
        </p:nvSpPr>
        <p:spPr>
          <a:xfrm>
            <a:off x="138755" y="996335"/>
            <a:ext cx="8647369" cy="4941887"/>
          </a:xfrm>
          <a:noFill/>
        </p:spPr>
        <p:txBody>
          <a:bodyPr>
            <a:normAutofit/>
          </a:bodyPr>
          <a:lstStyle/>
          <a:p>
            <a:pPr eaLnBrk="1" hangingPunct="1">
              <a:lnSpc>
                <a:spcPct val="80000"/>
              </a:lnSpc>
              <a:buClr>
                <a:srgbClr val="002060"/>
              </a:buClr>
              <a:buFont typeface="Arial" panose="020B0604020202020204" pitchFamily="34" charset="0"/>
              <a:buChar char="•"/>
            </a:pPr>
            <a:r>
              <a:rPr lang="en-AU" sz="3200" i="0" dirty="0">
                <a:solidFill>
                  <a:srgbClr val="2E2A25"/>
                </a:solidFill>
                <a:effectLst/>
                <a:latin typeface="var(--secondary-font-semi-bold)"/>
              </a:rPr>
              <a:t>Abhijit Banerjee, </a:t>
            </a:r>
            <a:r>
              <a:rPr lang="en-AU" altLang="en-US" sz="3200" dirty="0"/>
              <a:t>Esther </a:t>
            </a:r>
            <a:r>
              <a:rPr lang="en-AU" altLang="en-US" sz="3200" dirty="0" err="1"/>
              <a:t>Duflo</a:t>
            </a:r>
            <a:r>
              <a:rPr lang="en-AU" altLang="en-US" sz="3200" dirty="0"/>
              <a:t> and </a:t>
            </a:r>
            <a:r>
              <a:rPr lang="en-AU" sz="3200" i="0" dirty="0">
                <a:solidFill>
                  <a:srgbClr val="2E2A25"/>
                </a:solidFill>
                <a:effectLst/>
                <a:latin typeface="var(--secondary-font-semi-bold)"/>
              </a:rPr>
              <a:t>Michael Kremer </a:t>
            </a:r>
            <a:r>
              <a:rPr lang="en-AU" sz="3200" b="0" i="1" dirty="0">
                <a:solidFill>
                  <a:srgbClr val="2E2A25"/>
                </a:solidFill>
                <a:effectLst/>
                <a:latin typeface="var(--secondary-font-italic)"/>
              </a:rPr>
              <a:t>“for their experimental approach to alleviating global poverty”</a:t>
            </a:r>
          </a:p>
          <a:p>
            <a:pPr marL="0" indent="0" eaLnBrk="1" hangingPunct="1">
              <a:lnSpc>
                <a:spcPct val="80000"/>
              </a:lnSpc>
              <a:buClr>
                <a:srgbClr val="002060"/>
              </a:buClr>
              <a:buNone/>
            </a:pPr>
            <a:r>
              <a:rPr lang="en-AU" altLang="en-US" sz="2500" dirty="0">
                <a:solidFill>
                  <a:srgbClr val="2E2A25"/>
                </a:solidFill>
                <a:latin typeface="var(--secondary-font-italic)"/>
              </a:rPr>
              <a:t>h</a:t>
            </a:r>
            <a:r>
              <a:rPr lang="en-AU" altLang="en-US" sz="2500" dirty="0"/>
              <a:t>ttps://www.nobelprize.org/prizes/economic-sciences/2019/press-release/</a:t>
            </a:r>
          </a:p>
          <a:p>
            <a:pPr eaLnBrk="1" hangingPunct="1">
              <a:lnSpc>
                <a:spcPct val="80000"/>
              </a:lnSpc>
              <a:buClr>
                <a:srgbClr val="002060"/>
              </a:buClr>
              <a:buFont typeface="Arial" panose="020B0604020202020204" pitchFamily="34" charset="0"/>
              <a:buChar char="•"/>
            </a:pPr>
            <a:endParaRPr lang="en-AU" altLang="en-US" sz="3200" dirty="0"/>
          </a:p>
          <a:p>
            <a:pPr eaLnBrk="1" hangingPunct="1">
              <a:lnSpc>
                <a:spcPct val="80000"/>
              </a:lnSpc>
              <a:buClr>
                <a:srgbClr val="002060"/>
              </a:buClr>
              <a:buFont typeface="Arial" panose="020B0604020202020204" pitchFamily="34" charset="0"/>
              <a:buChar char="•"/>
            </a:pPr>
            <a:endParaRPr lang="en-AU" altLang="en-US" sz="3200" dirty="0"/>
          </a:p>
        </p:txBody>
      </p:sp>
      <p:pic>
        <p:nvPicPr>
          <p:cNvPr id="1028" name="Picture 4" descr="2019 Nobel Prize for Economics is won by three CEPR Fellows | Centre for  Economic Policy Research">
            <a:extLst>
              <a:ext uri="{FF2B5EF4-FFF2-40B4-BE49-F238E27FC236}">
                <a16:creationId xmlns:a16="http://schemas.microsoft.com/office/drawing/2014/main" id="{5680C5A9-9CA7-48D1-8718-3BD02C6C5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217" y="3787000"/>
            <a:ext cx="4573588"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96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A114-F7AB-4889-B92E-DE326B609849}"/>
              </a:ext>
            </a:extLst>
          </p:cNvPr>
          <p:cNvSpPr>
            <a:spLocks noGrp="1"/>
          </p:cNvSpPr>
          <p:nvPr>
            <p:ph type="title"/>
          </p:nvPr>
        </p:nvSpPr>
        <p:spPr>
          <a:xfrm>
            <a:off x="516293" y="273698"/>
            <a:ext cx="6347713" cy="1320800"/>
          </a:xfrm>
        </p:spPr>
        <p:txBody>
          <a:bodyPr/>
          <a:lstStyle/>
          <a:p>
            <a:r>
              <a:rPr lang="en-US" sz="3600" b="1" dirty="0">
                <a:solidFill>
                  <a:schemeClr val="tx2"/>
                </a:solidFill>
                <a:latin typeface="Calibri" panose="020F0502020204030204" pitchFamily="34" charset="0"/>
                <a:ea typeface="+mn-ea"/>
                <a:cs typeface="Calibri" panose="020F0502020204030204" pitchFamily="34" charset="0"/>
              </a:rPr>
              <a:t>Assessments for this class</a:t>
            </a:r>
            <a:endParaRPr lang="en-AU" dirty="0"/>
          </a:p>
        </p:txBody>
      </p:sp>
      <p:sp>
        <p:nvSpPr>
          <p:cNvPr id="3" name="Content Placeholder 2">
            <a:extLst>
              <a:ext uri="{FF2B5EF4-FFF2-40B4-BE49-F238E27FC236}">
                <a16:creationId xmlns:a16="http://schemas.microsoft.com/office/drawing/2014/main" id="{BBC078B8-CB2C-49D0-AEE0-94531B1A61B2}"/>
              </a:ext>
            </a:extLst>
          </p:cNvPr>
          <p:cNvSpPr>
            <a:spLocks noGrp="1"/>
          </p:cNvSpPr>
          <p:nvPr>
            <p:ph idx="1"/>
          </p:nvPr>
        </p:nvSpPr>
        <p:spPr>
          <a:xfrm>
            <a:off x="245804" y="1488613"/>
            <a:ext cx="7806815" cy="4759787"/>
          </a:xfrm>
        </p:spPr>
        <p:txBody>
          <a:bodyPr>
            <a:normAutofit fontScale="92500" lnSpcReduction="10000"/>
          </a:bodyPr>
          <a:lstStyle/>
          <a:p>
            <a:pPr>
              <a:buFont typeface="Arial" panose="020B0604020202020204" pitchFamily="34" charset="0"/>
              <a:buChar char="•"/>
            </a:pPr>
            <a:r>
              <a:rPr lang="en-AU" sz="2800" dirty="0"/>
              <a:t>In-class presentation of empirical paper and discussion (35% of final grade)</a:t>
            </a:r>
          </a:p>
          <a:p>
            <a:pPr lvl="1">
              <a:buFont typeface="Arial" panose="020B0604020202020204" pitchFamily="34" charset="0"/>
              <a:buChar char="•"/>
            </a:pPr>
            <a:r>
              <a:rPr lang="en-AU" sz="2600" dirty="0"/>
              <a:t>Presentations in </a:t>
            </a:r>
            <a:r>
              <a:rPr lang="en-AU" sz="2600" b="1" dirty="0"/>
              <a:t>week 5, 6 or 7 (13/3; 20/3 or 3/4)</a:t>
            </a:r>
          </a:p>
          <a:p>
            <a:pPr lvl="1">
              <a:buFont typeface="Arial" panose="020B0604020202020204" pitchFamily="34" charset="0"/>
              <a:buChar char="•"/>
            </a:pPr>
            <a:endParaRPr lang="en-AU" dirty="0"/>
          </a:p>
          <a:p>
            <a:pPr lvl="1">
              <a:buFont typeface="Arial" panose="020B0604020202020204" pitchFamily="34" charset="0"/>
              <a:buChar char="•"/>
            </a:pPr>
            <a:endParaRPr lang="en-AU" dirty="0"/>
          </a:p>
          <a:p>
            <a:pPr>
              <a:buFont typeface="Arial" panose="020B0604020202020204" pitchFamily="34" charset="0"/>
              <a:buChar char="•"/>
            </a:pPr>
            <a:r>
              <a:rPr lang="en-AU" sz="2800" dirty="0"/>
              <a:t>Mini-research project (in groups) using teaching datasets available on Moodle. We will have time to plan and discuss the project in class together (65% of final grade)</a:t>
            </a:r>
          </a:p>
          <a:p>
            <a:pPr lvl="1">
              <a:buFont typeface="Arial" panose="020B0604020202020204" pitchFamily="34" charset="0"/>
              <a:buChar char="•"/>
            </a:pPr>
            <a:r>
              <a:rPr lang="en-AU" sz="2600" dirty="0"/>
              <a:t>Presentations in </a:t>
            </a:r>
            <a:r>
              <a:rPr lang="en-AU" sz="2600" b="1" dirty="0"/>
              <a:t>week 7 or 8 (3/4 or 10/4)</a:t>
            </a:r>
          </a:p>
          <a:p>
            <a:pPr lvl="1">
              <a:buFont typeface="Arial" panose="020B0604020202020204" pitchFamily="34" charset="0"/>
              <a:buChar char="•"/>
            </a:pPr>
            <a:r>
              <a:rPr lang="en-AU" sz="2600" dirty="0"/>
              <a:t>Paper handed in </a:t>
            </a:r>
            <a:r>
              <a:rPr lang="en-AU" sz="2600" b="1" dirty="0"/>
              <a:t>at exam dates</a:t>
            </a:r>
          </a:p>
        </p:txBody>
      </p:sp>
      <p:sp>
        <p:nvSpPr>
          <p:cNvPr id="5" name="Slide Number Placeholder 4">
            <a:extLst>
              <a:ext uri="{FF2B5EF4-FFF2-40B4-BE49-F238E27FC236}">
                <a16:creationId xmlns:a16="http://schemas.microsoft.com/office/drawing/2014/main" id="{F6CFA1E0-F180-4D47-A33B-79F58F7671DA}"/>
              </a:ext>
            </a:extLst>
          </p:cNvPr>
          <p:cNvSpPr>
            <a:spLocks noGrp="1"/>
          </p:cNvSpPr>
          <p:nvPr>
            <p:ph type="sldNum" sz="quarter" idx="12"/>
          </p:nvPr>
        </p:nvSpPr>
        <p:spPr/>
        <p:txBody>
          <a:bodyPr/>
          <a:lstStyle/>
          <a:p>
            <a:pPr>
              <a:defRPr/>
            </a:pPr>
            <a:fld id="{D896B72E-A0CC-4A5D-BC05-25A4995231D4}" type="slidenum">
              <a:rPr lang="en-US" smtClean="0"/>
              <a:pPr>
                <a:defRPr/>
              </a:pPr>
              <a:t>7</a:t>
            </a:fld>
            <a:endParaRPr lang="en-US" dirty="0"/>
          </a:p>
        </p:txBody>
      </p:sp>
    </p:spTree>
    <p:extLst>
      <p:ext uri="{BB962C8B-B14F-4D97-AF65-F5344CB8AC3E}">
        <p14:creationId xmlns:p14="http://schemas.microsoft.com/office/powerpoint/2010/main" val="61495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A114-F7AB-4889-B92E-DE326B609849}"/>
              </a:ext>
            </a:extLst>
          </p:cNvPr>
          <p:cNvSpPr>
            <a:spLocks noGrp="1"/>
          </p:cNvSpPr>
          <p:nvPr>
            <p:ph type="title"/>
          </p:nvPr>
        </p:nvSpPr>
        <p:spPr>
          <a:xfrm>
            <a:off x="609601" y="245706"/>
            <a:ext cx="6347713" cy="1320800"/>
          </a:xfrm>
        </p:spPr>
        <p:txBody>
          <a:bodyPr/>
          <a:lstStyle/>
          <a:p>
            <a:r>
              <a:rPr lang="en-US" sz="3600" b="1" dirty="0">
                <a:solidFill>
                  <a:schemeClr val="tx2"/>
                </a:solidFill>
                <a:latin typeface="Calibri" panose="020F0502020204030204" pitchFamily="34" charset="0"/>
                <a:ea typeface="+mn-ea"/>
                <a:cs typeface="Calibri" panose="020F0502020204030204" pitchFamily="34" charset="0"/>
              </a:rPr>
              <a:t>Assessments for this class</a:t>
            </a:r>
            <a:endParaRPr lang="en-AU" dirty="0"/>
          </a:p>
        </p:txBody>
      </p:sp>
      <p:sp>
        <p:nvSpPr>
          <p:cNvPr id="3" name="Content Placeholder 2">
            <a:extLst>
              <a:ext uri="{FF2B5EF4-FFF2-40B4-BE49-F238E27FC236}">
                <a16:creationId xmlns:a16="http://schemas.microsoft.com/office/drawing/2014/main" id="{BBC078B8-CB2C-49D0-AEE0-94531B1A61B2}"/>
              </a:ext>
            </a:extLst>
          </p:cNvPr>
          <p:cNvSpPr>
            <a:spLocks noGrp="1"/>
          </p:cNvSpPr>
          <p:nvPr>
            <p:ph idx="1"/>
          </p:nvPr>
        </p:nvSpPr>
        <p:spPr>
          <a:xfrm>
            <a:off x="292457" y="1152711"/>
            <a:ext cx="7806815" cy="5565330"/>
          </a:xfrm>
        </p:spPr>
        <p:txBody>
          <a:bodyPr>
            <a:normAutofit lnSpcReduction="10000"/>
          </a:bodyPr>
          <a:lstStyle/>
          <a:p>
            <a:pPr>
              <a:buFont typeface="Arial" panose="020B0604020202020204" pitchFamily="34" charset="0"/>
              <a:buChar char="•"/>
            </a:pPr>
            <a:r>
              <a:rPr lang="en-AU" sz="2800" b="1" dirty="0"/>
              <a:t>In-class presentation of empirical paper and discussion (35% of final grade)</a:t>
            </a:r>
          </a:p>
          <a:p>
            <a:pPr>
              <a:buFont typeface="Arial" panose="020B0604020202020204" pitchFamily="34" charset="0"/>
              <a:buChar char="•"/>
            </a:pPr>
            <a:r>
              <a:rPr lang="en-AU" sz="2800" dirty="0"/>
              <a:t>You will choose an empirical paper in the area of labour/health economics among a set of readings available on Moodle</a:t>
            </a:r>
          </a:p>
          <a:p>
            <a:pPr>
              <a:buFont typeface="Arial" panose="020B0604020202020204" pitchFamily="34" charset="0"/>
              <a:buChar char="•"/>
            </a:pPr>
            <a:r>
              <a:rPr lang="en-AU" sz="2800" dirty="0"/>
              <a:t>You will have 15 minutes to present it in class and answer questions on it</a:t>
            </a:r>
          </a:p>
          <a:p>
            <a:pPr>
              <a:buFont typeface="Arial" panose="020B0604020202020204" pitchFamily="34" charset="0"/>
              <a:buChar char="•"/>
            </a:pPr>
            <a:r>
              <a:rPr lang="en-AU" sz="2800" dirty="0"/>
              <a:t>You can work alone or in a group (3-4 people)</a:t>
            </a:r>
          </a:p>
          <a:p>
            <a:pPr>
              <a:buFont typeface="Arial" panose="020B0604020202020204" pitchFamily="34" charset="0"/>
              <a:buChar char="•"/>
            </a:pPr>
            <a:r>
              <a:rPr lang="en-AU" sz="2800" dirty="0"/>
              <a:t>Your presentation should focus on: Motivation of the work, data utilised, methodology, main results and policy implications</a:t>
            </a:r>
          </a:p>
          <a:p>
            <a:pPr>
              <a:buFont typeface="Arial" panose="020B0604020202020204" pitchFamily="34" charset="0"/>
              <a:buChar char="•"/>
            </a:pPr>
            <a:r>
              <a:rPr lang="en-AU" sz="2800" b="1" dirty="0"/>
              <a:t>Week 5, 6 or 7 (3 groups each week)</a:t>
            </a:r>
            <a:endParaRPr lang="en-AU" b="1" dirty="0"/>
          </a:p>
          <a:p>
            <a:pPr lvl="1">
              <a:buFont typeface="Arial" panose="020B0604020202020204" pitchFamily="34" charset="0"/>
              <a:buChar char="•"/>
            </a:pPr>
            <a:endParaRPr lang="en-AU" dirty="0"/>
          </a:p>
        </p:txBody>
      </p:sp>
      <p:sp>
        <p:nvSpPr>
          <p:cNvPr id="5" name="Slide Number Placeholder 4">
            <a:extLst>
              <a:ext uri="{FF2B5EF4-FFF2-40B4-BE49-F238E27FC236}">
                <a16:creationId xmlns:a16="http://schemas.microsoft.com/office/drawing/2014/main" id="{F6CFA1E0-F180-4D47-A33B-79F58F7671DA}"/>
              </a:ext>
            </a:extLst>
          </p:cNvPr>
          <p:cNvSpPr>
            <a:spLocks noGrp="1"/>
          </p:cNvSpPr>
          <p:nvPr>
            <p:ph type="sldNum" sz="quarter" idx="12"/>
          </p:nvPr>
        </p:nvSpPr>
        <p:spPr/>
        <p:txBody>
          <a:bodyPr/>
          <a:lstStyle/>
          <a:p>
            <a:pPr>
              <a:defRPr/>
            </a:pPr>
            <a:fld id="{D896B72E-A0CC-4A5D-BC05-25A4995231D4}" type="slidenum">
              <a:rPr lang="en-US" smtClean="0"/>
              <a:pPr>
                <a:defRPr/>
              </a:pPr>
              <a:t>8</a:t>
            </a:fld>
            <a:endParaRPr lang="en-US" dirty="0"/>
          </a:p>
        </p:txBody>
      </p:sp>
    </p:spTree>
    <p:extLst>
      <p:ext uri="{BB962C8B-B14F-4D97-AF65-F5344CB8AC3E}">
        <p14:creationId xmlns:p14="http://schemas.microsoft.com/office/powerpoint/2010/main" val="8379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A114-F7AB-4889-B92E-DE326B609849}"/>
              </a:ext>
            </a:extLst>
          </p:cNvPr>
          <p:cNvSpPr>
            <a:spLocks noGrp="1"/>
          </p:cNvSpPr>
          <p:nvPr>
            <p:ph type="title"/>
          </p:nvPr>
        </p:nvSpPr>
        <p:spPr>
          <a:xfrm>
            <a:off x="609601" y="311021"/>
            <a:ext cx="6347713" cy="1320800"/>
          </a:xfrm>
        </p:spPr>
        <p:txBody>
          <a:bodyPr/>
          <a:lstStyle/>
          <a:p>
            <a:r>
              <a:rPr lang="en-US" sz="3600" b="1" dirty="0">
                <a:solidFill>
                  <a:schemeClr val="tx2"/>
                </a:solidFill>
                <a:latin typeface="Calibri" panose="020F0502020204030204" pitchFamily="34" charset="0"/>
                <a:ea typeface="+mn-ea"/>
                <a:cs typeface="Calibri" panose="020F0502020204030204" pitchFamily="34" charset="0"/>
              </a:rPr>
              <a:t>Assessments for this class</a:t>
            </a:r>
            <a:endParaRPr lang="en-AU" dirty="0"/>
          </a:p>
        </p:txBody>
      </p:sp>
      <p:sp>
        <p:nvSpPr>
          <p:cNvPr id="3" name="Content Placeholder 2">
            <a:extLst>
              <a:ext uri="{FF2B5EF4-FFF2-40B4-BE49-F238E27FC236}">
                <a16:creationId xmlns:a16="http://schemas.microsoft.com/office/drawing/2014/main" id="{BBC078B8-CB2C-49D0-AEE0-94531B1A61B2}"/>
              </a:ext>
            </a:extLst>
          </p:cNvPr>
          <p:cNvSpPr>
            <a:spLocks noGrp="1"/>
          </p:cNvSpPr>
          <p:nvPr>
            <p:ph idx="1"/>
          </p:nvPr>
        </p:nvSpPr>
        <p:spPr>
          <a:xfrm>
            <a:off x="208482" y="1180702"/>
            <a:ext cx="7806815" cy="5366277"/>
          </a:xfrm>
        </p:spPr>
        <p:txBody>
          <a:bodyPr>
            <a:normAutofit lnSpcReduction="10000"/>
          </a:bodyPr>
          <a:lstStyle/>
          <a:p>
            <a:pPr>
              <a:buFont typeface="Arial" panose="020B0604020202020204" pitchFamily="34" charset="0"/>
              <a:buChar char="•"/>
            </a:pPr>
            <a:r>
              <a:rPr lang="en-AU" sz="2800" b="1" dirty="0"/>
              <a:t>Mini-research project </a:t>
            </a:r>
            <a:r>
              <a:rPr lang="en-AU" sz="2800" dirty="0"/>
              <a:t>using teaching datasets available on Moodle. We will have time to plan and discuss the project in class together (65% of final grade)</a:t>
            </a:r>
          </a:p>
          <a:p>
            <a:pPr>
              <a:buFont typeface="Arial" panose="020B0604020202020204" pitchFamily="34" charset="0"/>
              <a:buChar char="•"/>
            </a:pPr>
            <a:r>
              <a:rPr lang="en-AU" sz="2800" dirty="0"/>
              <a:t>You can work alone or in a group (5 people)</a:t>
            </a:r>
          </a:p>
          <a:p>
            <a:pPr>
              <a:buFont typeface="Arial" panose="020B0604020202020204" pitchFamily="34" charset="0"/>
              <a:buChar char="•"/>
            </a:pPr>
            <a:r>
              <a:rPr lang="en-AU" sz="2800" dirty="0"/>
              <a:t>You will use a longitudinal dataset to answer your own research question</a:t>
            </a:r>
          </a:p>
          <a:p>
            <a:pPr>
              <a:buFont typeface="Arial" panose="020B0604020202020204" pitchFamily="34" charset="0"/>
              <a:buChar char="•"/>
            </a:pPr>
            <a:r>
              <a:rPr lang="en-AU" sz="2800" dirty="0"/>
              <a:t>You will prepare a 15-20 minutes presentation of your research to the class, presenting your research question, relevant literature, data and methods, and main findings</a:t>
            </a:r>
          </a:p>
          <a:p>
            <a:pPr>
              <a:buFont typeface="Arial" panose="020B0604020202020204" pitchFamily="34" charset="0"/>
              <a:buChar char="•"/>
            </a:pPr>
            <a:r>
              <a:rPr lang="en-AU" sz="2800" b="1" dirty="0"/>
              <a:t>Week 7 or 8</a:t>
            </a:r>
          </a:p>
        </p:txBody>
      </p:sp>
      <p:sp>
        <p:nvSpPr>
          <p:cNvPr id="5" name="Slide Number Placeholder 4">
            <a:extLst>
              <a:ext uri="{FF2B5EF4-FFF2-40B4-BE49-F238E27FC236}">
                <a16:creationId xmlns:a16="http://schemas.microsoft.com/office/drawing/2014/main" id="{F6CFA1E0-F180-4D47-A33B-79F58F7671DA}"/>
              </a:ext>
            </a:extLst>
          </p:cNvPr>
          <p:cNvSpPr>
            <a:spLocks noGrp="1"/>
          </p:cNvSpPr>
          <p:nvPr>
            <p:ph type="sldNum" sz="quarter" idx="12"/>
          </p:nvPr>
        </p:nvSpPr>
        <p:spPr/>
        <p:txBody>
          <a:bodyPr/>
          <a:lstStyle/>
          <a:p>
            <a:pPr>
              <a:defRPr/>
            </a:pPr>
            <a:fld id="{D896B72E-A0CC-4A5D-BC05-25A4995231D4}" type="slidenum">
              <a:rPr lang="en-US" smtClean="0"/>
              <a:pPr>
                <a:defRPr/>
              </a:pPr>
              <a:t>9</a:t>
            </a:fld>
            <a:endParaRPr lang="en-US" dirty="0"/>
          </a:p>
        </p:txBody>
      </p:sp>
    </p:spTree>
    <p:extLst>
      <p:ext uri="{BB962C8B-B14F-4D97-AF65-F5344CB8AC3E}">
        <p14:creationId xmlns:p14="http://schemas.microsoft.com/office/powerpoint/2010/main" val="3537598751"/>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5156</Words>
  <Application>Microsoft Office PowerPoint</Application>
  <PresentationFormat>Presentazione su schermo (4:3)</PresentationFormat>
  <Paragraphs>701</Paragraphs>
  <Slides>53</Slides>
  <Notes>45</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53</vt:i4>
      </vt:variant>
    </vt:vector>
  </HeadingPairs>
  <TitlesOfParts>
    <vt:vector size="64" baseType="lpstr">
      <vt:lpstr>Arial</vt:lpstr>
      <vt:lpstr>Arial Black</vt:lpstr>
      <vt:lpstr>Calibri</vt:lpstr>
      <vt:lpstr>Times New Roman</vt:lpstr>
      <vt:lpstr>Trebuchet MS</vt:lpstr>
      <vt:lpstr>var(--secondary-font-italic)</vt:lpstr>
      <vt:lpstr>var(--secondary-font-semi-bold)</vt:lpstr>
      <vt:lpstr>Verdana</vt:lpstr>
      <vt:lpstr>Wingdings</vt:lpstr>
      <vt:lpstr>Wingdings 3</vt:lpstr>
      <vt:lpstr>Facet</vt:lpstr>
      <vt:lpstr>Labour market, health and well-being: economic analysis using panel data</vt:lpstr>
      <vt:lpstr>  My areas of research: Labour, Health and Education Economics   silvia.mendolia@unito.it Office: 5th floor   Consultation times: TBA Please email me to make an appointment!</vt:lpstr>
      <vt:lpstr>Presentazione standard di PowerPoint</vt:lpstr>
      <vt:lpstr>Presentazione standard di PowerPoint</vt:lpstr>
      <vt:lpstr>Presentazione standard di PowerPoint</vt:lpstr>
      <vt:lpstr>Presentazione standard di PowerPoint</vt:lpstr>
      <vt:lpstr>Assessments for this class</vt:lpstr>
      <vt:lpstr>Assessments for this class</vt:lpstr>
      <vt:lpstr>Assessments for this class</vt:lpstr>
      <vt:lpstr>Assessments for this class</vt:lpstr>
      <vt:lpstr>Presentations</vt:lpstr>
      <vt:lpstr>Attendance for this class</vt:lpstr>
      <vt:lpstr>Lecture Structure</vt:lpstr>
      <vt:lpstr>Our schedule</vt:lpstr>
      <vt:lpstr>Our schedule</vt:lpstr>
      <vt:lpstr>Any questions on the assessments?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Network Administrator</dc:creator>
  <cp:lastModifiedBy>Silvia Mendolia</cp:lastModifiedBy>
  <cp:revision>220</cp:revision>
  <cp:lastPrinted>2019-03-05T23:55:09Z</cp:lastPrinted>
  <dcterms:created xsi:type="dcterms:W3CDTF">2009-12-18T16:10:31Z</dcterms:created>
  <dcterms:modified xsi:type="dcterms:W3CDTF">2024-01-29T09:55:20Z</dcterms:modified>
</cp:coreProperties>
</file>