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rts/chart1.xml" ContentType="application/vnd.openxmlformats-officedocument.drawingml.chart+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8"/>
  </p:notesMasterIdLst>
  <p:sldIdLst>
    <p:sldId id="352" r:id="rId2"/>
    <p:sldId id="256" r:id="rId3"/>
    <p:sldId id="257" r:id="rId4"/>
    <p:sldId id="258" r:id="rId5"/>
    <p:sldId id="259" r:id="rId6"/>
    <p:sldId id="260" r:id="rId7"/>
    <p:sldId id="261" r:id="rId8"/>
    <p:sldId id="262" r:id="rId9"/>
    <p:sldId id="266" r:id="rId10"/>
    <p:sldId id="296" r:id="rId11"/>
    <p:sldId id="303" r:id="rId12"/>
    <p:sldId id="267" r:id="rId13"/>
    <p:sldId id="297" r:id="rId14"/>
    <p:sldId id="305" r:id="rId15"/>
    <p:sldId id="309" r:id="rId16"/>
    <p:sldId id="298" r:id="rId17"/>
    <p:sldId id="353" r:id="rId18"/>
    <p:sldId id="307" r:id="rId19"/>
    <p:sldId id="310" r:id="rId20"/>
    <p:sldId id="356" r:id="rId21"/>
    <p:sldId id="299" r:id="rId22"/>
    <p:sldId id="311" r:id="rId23"/>
    <p:sldId id="357" r:id="rId24"/>
    <p:sldId id="268" r:id="rId25"/>
    <p:sldId id="263" r:id="rId26"/>
    <p:sldId id="272" r:id="rId27"/>
    <p:sldId id="273" r:id="rId28"/>
    <p:sldId id="274" r:id="rId29"/>
    <p:sldId id="287" r:id="rId30"/>
    <p:sldId id="281" r:id="rId31"/>
    <p:sldId id="275" r:id="rId32"/>
    <p:sldId id="276" r:id="rId33"/>
    <p:sldId id="279" r:id="rId34"/>
    <p:sldId id="277" r:id="rId35"/>
    <p:sldId id="278" r:id="rId36"/>
    <p:sldId id="280" r:id="rId37"/>
    <p:sldId id="289" r:id="rId38"/>
    <p:sldId id="290" r:id="rId39"/>
    <p:sldId id="291" r:id="rId40"/>
    <p:sldId id="355" r:id="rId41"/>
    <p:sldId id="294" r:id="rId42"/>
    <p:sldId id="295" r:id="rId43"/>
    <p:sldId id="354" r:id="rId44"/>
    <p:sldId id="300" r:id="rId45"/>
    <p:sldId id="302" r:id="rId46"/>
    <p:sldId id="265" r:id="rId47"/>
    <p:sldId id="314" r:id="rId48"/>
    <p:sldId id="285" r:id="rId49"/>
    <p:sldId id="332" r:id="rId50"/>
    <p:sldId id="286" r:id="rId51"/>
    <p:sldId id="337" r:id="rId52"/>
    <p:sldId id="338" r:id="rId53"/>
    <p:sldId id="340" r:id="rId54"/>
    <p:sldId id="312" r:id="rId55"/>
    <p:sldId id="313" r:id="rId56"/>
    <p:sldId id="341" r:id="rId57"/>
    <p:sldId id="339" r:id="rId58"/>
    <p:sldId id="342" r:id="rId59"/>
    <p:sldId id="344" r:id="rId60"/>
    <p:sldId id="346" r:id="rId61"/>
    <p:sldId id="345" r:id="rId62"/>
    <p:sldId id="334" r:id="rId63"/>
    <p:sldId id="335" r:id="rId64"/>
    <p:sldId id="336" r:id="rId65"/>
    <p:sldId id="347" r:id="rId66"/>
    <p:sldId id="348" r:id="rId67"/>
    <p:sldId id="349" r:id="rId68"/>
    <p:sldId id="350" r:id="rId69"/>
    <p:sldId id="315" r:id="rId70"/>
    <p:sldId id="316" r:id="rId71"/>
    <p:sldId id="322" r:id="rId72"/>
    <p:sldId id="317" r:id="rId73"/>
    <p:sldId id="329" r:id="rId74"/>
    <p:sldId id="318" r:id="rId75"/>
    <p:sldId id="330" r:id="rId76"/>
    <p:sldId id="319" r:id="rId77"/>
    <p:sldId id="331" r:id="rId78"/>
    <p:sldId id="320" r:id="rId79"/>
    <p:sldId id="321" r:id="rId80"/>
    <p:sldId id="323" r:id="rId81"/>
    <p:sldId id="324" r:id="rId82"/>
    <p:sldId id="333" r:id="rId83"/>
    <p:sldId id="325" r:id="rId84"/>
    <p:sldId id="326" r:id="rId85"/>
    <p:sldId id="327" r:id="rId86"/>
    <p:sldId id="328" r:id="rId87"/>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138" autoAdjust="0"/>
    <p:restoredTop sz="94709" autoAdjust="0"/>
  </p:normalViewPr>
  <p:slideViewPr>
    <p:cSldViewPr>
      <p:cViewPr varScale="1">
        <p:scale>
          <a:sx n="70" d="100"/>
          <a:sy n="70" d="100"/>
        </p:scale>
        <p:origin x="-378" y="-90"/>
      </p:cViewPr>
      <p:guideLst>
        <p:guide orient="horz" pos="2160"/>
        <p:guide pos="2880"/>
      </p:guideLst>
    </p:cSldViewPr>
  </p:slideViewPr>
  <p:outlineViewPr>
    <p:cViewPr>
      <p:scale>
        <a:sx n="33" d="100"/>
        <a:sy n="33" d="100"/>
      </p:scale>
      <p:origin x="66" y="7362"/>
    </p:cViewPr>
  </p:outlineViewPr>
  <p:notesTextViewPr>
    <p:cViewPr>
      <p:scale>
        <a:sx n="100" d="100"/>
        <a:sy n="100" d="100"/>
      </p:scale>
      <p:origin x="0" y="0"/>
    </p:cViewPr>
  </p:notesTextViewPr>
  <p:sorterViewPr>
    <p:cViewPr>
      <p:scale>
        <a:sx n="81" d="100"/>
        <a:sy n="81" d="100"/>
      </p:scale>
      <p:origin x="0" y="10926"/>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presProps" Target="presProp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openxmlformats.org/officeDocument/2006/relationships/viewProps" Target="viewProps.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notesMaster" Target="notesMasters/notesMaster1.xml"/><Relationship Id="rId9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tableStyles" Target="tableStyles.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s>
</file>

<file path=ppt/charts/_rels/chart1.xml.rels><?xml version="1.0" encoding="UTF-8" standalone="yes"?>
<Relationships xmlns="http://schemas.openxmlformats.org/package/2006/relationships"><Relationship Id="rId1" Type="http://schemas.openxmlformats.org/officeDocument/2006/relationships/package" Target="../embeddings/Foglio_di_lavoro_di_Microsoft_Excel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dirty="0"/>
              <a:t>Spread </a:t>
            </a:r>
            <a:r>
              <a:rPr lang="en-US" dirty="0" smtClean="0"/>
              <a:t>EURIBOR </a:t>
            </a:r>
            <a:r>
              <a:rPr lang="en-US" dirty="0"/>
              <a:t>3M - EUREPO 3M</a:t>
            </a:r>
          </a:p>
        </c:rich>
      </c:tx>
      <c:layout/>
      <c:overlay val="0"/>
    </c:title>
    <c:autoTitleDeleted val="0"/>
    <c:plotArea>
      <c:layout/>
      <c:lineChart>
        <c:grouping val="standard"/>
        <c:varyColors val="0"/>
        <c:ser>
          <c:idx val="0"/>
          <c:order val="0"/>
          <c:marker>
            <c:symbol val="none"/>
          </c:marker>
          <c:cat>
            <c:numRef>
              <c:f>Foglio1!$H$3:$H$125</c:f>
              <c:numCache>
                <c:formatCode>m/d/yyyy</c:formatCode>
                <c:ptCount val="123"/>
                <c:pt idx="0">
                  <c:v>37344</c:v>
                </c:pt>
                <c:pt idx="1">
                  <c:v>37376</c:v>
                </c:pt>
                <c:pt idx="2">
                  <c:v>37407</c:v>
                </c:pt>
                <c:pt idx="3">
                  <c:v>37435</c:v>
                </c:pt>
                <c:pt idx="4">
                  <c:v>37468</c:v>
                </c:pt>
                <c:pt idx="5">
                  <c:v>37498</c:v>
                </c:pt>
                <c:pt idx="6">
                  <c:v>37529</c:v>
                </c:pt>
                <c:pt idx="7">
                  <c:v>37560</c:v>
                </c:pt>
                <c:pt idx="8">
                  <c:v>37589</c:v>
                </c:pt>
                <c:pt idx="9">
                  <c:v>37621</c:v>
                </c:pt>
                <c:pt idx="10">
                  <c:v>37652</c:v>
                </c:pt>
                <c:pt idx="11">
                  <c:v>37680</c:v>
                </c:pt>
                <c:pt idx="12">
                  <c:v>37711</c:v>
                </c:pt>
                <c:pt idx="13">
                  <c:v>37741</c:v>
                </c:pt>
                <c:pt idx="14">
                  <c:v>37771</c:v>
                </c:pt>
                <c:pt idx="15">
                  <c:v>37802</c:v>
                </c:pt>
                <c:pt idx="16">
                  <c:v>37833</c:v>
                </c:pt>
                <c:pt idx="17">
                  <c:v>37862</c:v>
                </c:pt>
                <c:pt idx="18">
                  <c:v>37894</c:v>
                </c:pt>
                <c:pt idx="19">
                  <c:v>37925</c:v>
                </c:pt>
                <c:pt idx="20">
                  <c:v>37953</c:v>
                </c:pt>
                <c:pt idx="21">
                  <c:v>37986</c:v>
                </c:pt>
                <c:pt idx="22">
                  <c:v>38016</c:v>
                </c:pt>
                <c:pt idx="23">
                  <c:v>38044</c:v>
                </c:pt>
                <c:pt idx="24">
                  <c:v>38077</c:v>
                </c:pt>
                <c:pt idx="25">
                  <c:v>38107</c:v>
                </c:pt>
                <c:pt idx="26">
                  <c:v>38138</c:v>
                </c:pt>
                <c:pt idx="27">
                  <c:v>38168</c:v>
                </c:pt>
                <c:pt idx="28">
                  <c:v>38198</c:v>
                </c:pt>
                <c:pt idx="29">
                  <c:v>38230</c:v>
                </c:pt>
                <c:pt idx="30">
                  <c:v>38260</c:v>
                </c:pt>
                <c:pt idx="31">
                  <c:v>38289</c:v>
                </c:pt>
                <c:pt idx="32">
                  <c:v>38321</c:v>
                </c:pt>
                <c:pt idx="33">
                  <c:v>38352</c:v>
                </c:pt>
                <c:pt idx="34">
                  <c:v>38383</c:v>
                </c:pt>
                <c:pt idx="35">
                  <c:v>38411</c:v>
                </c:pt>
                <c:pt idx="36">
                  <c:v>38442</c:v>
                </c:pt>
                <c:pt idx="37">
                  <c:v>38471</c:v>
                </c:pt>
                <c:pt idx="38">
                  <c:v>38503</c:v>
                </c:pt>
                <c:pt idx="39">
                  <c:v>38533</c:v>
                </c:pt>
                <c:pt idx="40">
                  <c:v>38562</c:v>
                </c:pt>
                <c:pt idx="41">
                  <c:v>38595</c:v>
                </c:pt>
                <c:pt idx="42">
                  <c:v>38625</c:v>
                </c:pt>
                <c:pt idx="43">
                  <c:v>38656</c:v>
                </c:pt>
                <c:pt idx="44">
                  <c:v>38686</c:v>
                </c:pt>
                <c:pt idx="45">
                  <c:v>38716</c:v>
                </c:pt>
                <c:pt idx="46">
                  <c:v>38748</c:v>
                </c:pt>
                <c:pt idx="47">
                  <c:v>38776</c:v>
                </c:pt>
                <c:pt idx="48">
                  <c:v>38807</c:v>
                </c:pt>
                <c:pt idx="49">
                  <c:v>38835</c:v>
                </c:pt>
                <c:pt idx="50">
                  <c:v>38868</c:v>
                </c:pt>
                <c:pt idx="51">
                  <c:v>38898</c:v>
                </c:pt>
                <c:pt idx="52">
                  <c:v>38929</c:v>
                </c:pt>
                <c:pt idx="53">
                  <c:v>38960</c:v>
                </c:pt>
                <c:pt idx="54">
                  <c:v>38989</c:v>
                </c:pt>
                <c:pt idx="55">
                  <c:v>39021</c:v>
                </c:pt>
                <c:pt idx="56">
                  <c:v>39051</c:v>
                </c:pt>
                <c:pt idx="57">
                  <c:v>39080</c:v>
                </c:pt>
                <c:pt idx="58">
                  <c:v>39113</c:v>
                </c:pt>
                <c:pt idx="59">
                  <c:v>39141</c:v>
                </c:pt>
                <c:pt idx="60">
                  <c:v>39171</c:v>
                </c:pt>
                <c:pt idx="61">
                  <c:v>39202</c:v>
                </c:pt>
                <c:pt idx="62">
                  <c:v>39233</c:v>
                </c:pt>
                <c:pt idx="63">
                  <c:v>39262</c:v>
                </c:pt>
                <c:pt idx="64">
                  <c:v>39294</c:v>
                </c:pt>
                <c:pt idx="65">
                  <c:v>39325</c:v>
                </c:pt>
                <c:pt idx="66">
                  <c:v>39353</c:v>
                </c:pt>
                <c:pt idx="67">
                  <c:v>39386</c:v>
                </c:pt>
                <c:pt idx="68">
                  <c:v>39416</c:v>
                </c:pt>
                <c:pt idx="69">
                  <c:v>39447</c:v>
                </c:pt>
                <c:pt idx="70">
                  <c:v>39478</c:v>
                </c:pt>
                <c:pt idx="71">
                  <c:v>39507</c:v>
                </c:pt>
                <c:pt idx="72">
                  <c:v>39538</c:v>
                </c:pt>
                <c:pt idx="73">
                  <c:v>39568</c:v>
                </c:pt>
                <c:pt idx="74">
                  <c:v>39598</c:v>
                </c:pt>
                <c:pt idx="75">
                  <c:v>39629</c:v>
                </c:pt>
                <c:pt idx="76">
                  <c:v>39660</c:v>
                </c:pt>
                <c:pt idx="77">
                  <c:v>39689</c:v>
                </c:pt>
                <c:pt idx="78">
                  <c:v>39721</c:v>
                </c:pt>
                <c:pt idx="79">
                  <c:v>39752</c:v>
                </c:pt>
                <c:pt idx="80">
                  <c:v>39780</c:v>
                </c:pt>
                <c:pt idx="81">
                  <c:v>39813</c:v>
                </c:pt>
                <c:pt idx="82">
                  <c:v>39843</c:v>
                </c:pt>
                <c:pt idx="83">
                  <c:v>39871</c:v>
                </c:pt>
                <c:pt idx="84">
                  <c:v>39903</c:v>
                </c:pt>
                <c:pt idx="85">
                  <c:v>39933</c:v>
                </c:pt>
                <c:pt idx="86">
                  <c:v>39962</c:v>
                </c:pt>
                <c:pt idx="87">
                  <c:v>39994</c:v>
                </c:pt>
                <c:pt idx="88">
                  <c:v>40025</c:v>
                </c:pt>
                <c:pt idx="89">
                  <c:v>40056</c:v>
                </c:pt>
                <c:pt idx="90">
                  <c:v>40086</c:v>
                </c:pt>
                <c:pt idx="91">
                  <c:v>40116</c:v>
                </c:pt>
                <c:pt idx="92">
                  <c:v>40147</c:v>
                </c:pt>
                <c:pt idx="93">
                  <c:v>40178</c:v>
                </c:pt>
                <c:pt idx="94">
                  <c:v>40207</c:v>
                </c:pt>
                <c:pt idx="95">
                  <c:v>40235</c:v>
                </c:pt>
                <c:pt idx="96">
                  <c:v>40268</c:v>
                </c:pt>
                <c:pt idx="97">
                  <c:v>40298</c:v>
                </c:pt>
                <c:pt idx="98">
                  <c:v>40329</c:v>
                </c:pt>
                <c:pt idx="99">
                  <c:v>40359</c:v>
                </c:pt>
                <c:pt idx="100">
                  <c:v>40389</c:v>
                </c:pt>
                <c:pt idx="101">
                  <c:v>40421</c:v>
                </c:pt>
                <c:pt idx="102">
                  <c:v>40451</c:v>
                </c:pt>
                <c:pt idx="103">
                  <c:v>40480</c:v>
                </c:pt>
                <c:pt idx="104">
                  <c:v>40512</c:v>
                </c:pt>
                <c:pt idx="105">
                  <c:v>40543</c:v>
                </c:pt>
                <c:pt idx="106">
                  <c:v>40574</c:v>
                </c:pt>
                <c:pt idx="107">
                  <c:v>40602</c:v>
                </c:pt>
                <c:pt idx="108">
                  <c:v>40633</c:v>
                </c:pt>
                <c:pt idx="109">
                  <c:v>40662</c:v>
                </c:pt>
                <c:pt idx="110">
                  <c:v>40694</c:v>
                </c:pt>
                <c:pt idx="111">
                  <c:v>40724</c:v>
                </c:pt>
                <c:pt idx="112">
                  <c:v>40753</c:v>
                </c:pt>
                <c:pt idx="113">
                  <c:v>40786</c:v>
                </c:pt>
                <c:pt idx="114">
                  <c:v>40816</c:v>
                </c:pt>
                <c:pt idx="115">
                  <c:v>40847</c:v>
                </c:pt>
                <c:pt idx="116">
                  <c:v>40877</c:v>
                </c:pt>
                <c:pt idx="117">
                  <c:v>40907</c:v>
                </c:pt>
                <c:pt idx="118">
                  <c:v>40939</c:v>
                </c:pt>
                <c:pt idx="119">
                  <c:v>40968</c:v>
                </c:pt>
                <c:pt idx="120">
                  <c:v>40998</c:v>
                </c:pt>
                <c:pt idx="121">
                  <c:v>41029</c:v>
                </c:pt>
                <c:pt idx="122">
                  <c:v>41060</c:v>
                </c:pt>
              </c:numCache>
            </c:numRef>
          </c:cat>
          <c:val>
            <c:numRef>
              <c:f>Foglio1!$I$3:$I$125</c:f>
              <c:numCache>
                <c:formatCode>0.00%</c:formatCode>
                <c:ptCount val="123"/>
                <c:pt idx="0">
                  <c:v>6.8000000000000081E-4</c:v>
                </c:pt>
                <c:pt idx="1">
                  <c:v>4.4999999999999945E-4</c:v>
                </c:pt>
                <c:pt idx="2">
                  <c:v>6.4999999999999964E-4</c:v>
                </c:pt>
                <c:pt idx="3">
                  <c:v>6.0999999999999965E-4</c:v>
                </c:pt>
                <c:pt idx="4">
                  <c:v>6.6999999999999753E-4</c:v>
                </c:pt>
                <c:pt idx="5">
                  <c:v>6.8000000000000081E-4</c:v>
                </c:pt>
                <c:pt idx="6">
                  <c:v>1.0700000000000026E-3</c:v>
                </c:pt>
                <c:pt idx="7">
                  <c:v>1.1899999999999977E-3</c:v>
                </c:pt>
                <c:pt idx="8">
                  <c:v>1.1700000000000005E-3</c:v>
                </c:pt>
                <c:pt idx="9">
                  <c:v>8.5000000000000006E-4</c:v>
                </c:pt>
                <c:pt idx="10">
                  <c:v>8.7000000000000217E-4</c:v>
                </c:pt>
                <c:pt idx="11">
                  <c:v>8.2999999999999762E-4</c:v>
                </c:pt>
                <c:pt idx="12">
                  <c:v>8.2000000000000302E-4</c:v>
                </c:pt>
                <c:pt idx="13">
                  <c:v>9.0000000000000334E-4</c:v>
                </c:pt>
                <c:pt idx="14">
                  <c:v>9.2000000000000111E-4</c:v>
                </c:pt>
                <c:pt idx="15">
                  <c:v>7.6999999999999974E-4</c:v>
                </c:pt>
                <c:pt idx="16">
                  <c:v>6.0999999999999965E-4</c:v>
                </c:pt>
                <c:pt idx="17">
                  <c:v>6.2000000000000304E-4</c:v>
                </c:pt>
                <c:pt idx="18">
                  <c:v>7.8000000000000313E-4</c:v>
                </c:pt>
                <c:pt idx="19">
                  <c:v>8.1000000000000006E-4</c:v>
                </c:pt>
                <c:pt idx="20">
                  <c:v>6.4000000000000081E-4</c:v>
                </c:pt>
                <c:pt idx="21">
                  <c:v>6.4000000000000081E-4</c:v>
                </c:pt>
                <c:pt idx="22">
                  <c:v>5.2999999999999944E-4</c:v>
                </c:pt>
                <c:pt idx="23">
                  <c:v>6.2000000000000076E-4</c:v>
                </c:pt>
                <c:pt idx="24">
                  <c:v>4.7999999999999839E-4</c:v>
                </c:pt>
                <c:pt idx="25">
                  <c:v>5.2999999999999944E-4</c:v>
                </c:pt>
                <c:pt idx="26">
                  <c:v>4.7000000000000167E-4</c:v>
                </c:pt>
                <c:pt idx="27">
                  <c:v>6.0000000000000071E-4</c:v>
                </c:pt>
                <c:pt idx="28">
                  <c:v>5.6000000000000071E-4</c:v>
                </c:pt>
                <c:pt idx="29">
                  <c:v>5.5000000000000177E-4</c:v>
                </c:pt>
                <c:pt idx="30">
                  <c:v>6.9999999999999858E-4</c:v>
                </c:pt>
                <c:pt idx="31">
                  <c:v>6.3000000000000187E-4</c:v>
                </c:pt>
                <c:pt idx="32">
                  <c:v>7.6000000000000091E-4</c:v>
                </c:pt>
                <c:pt idx="33">
                  <c:v>6.4999999999999964E-4</c:v>
                </c:pt>
                <c:pt idx="34">
                  <c:v>6.1999999999999848E-4</c:v>
                </c:pt>
                <c:pt idx="35">
                  <c:v>5.6000000000000071E-4</c:v>
                </c:pt>
                <c:pt idx="36">
                  <c:v>5.6999999999999954E-4</c:v>
                </c:pt>
                <c:pt idx="37">
                  <c:v>5.6000000000000071E-4</c:v>
                </c:pt>
                <c:pt idx="38">
                  <c:v>5.6999999999999954E-4</c:v>
                </c:pt>
                <c:pt idx="39">
                  <c:v>4.5999999999999833E-4</c:v>
                </c:pt>
                <c:pt idx="40">
                  <c:v>5.5000000000000177E-4</c:v>
                </c:pt>
                <c:pt idx="41">
                  <c:v>5.3999999999999838E-4</c:v>
                </c:pt>
                <c:pt idx="42">
                  <c:v>6.6000000000000303E-4</c:v>
                </c:pt>
                <c:pt idx="43">
                  <c:v>6.2999999999999742E-4</c:v>
                </c:pt>
                <c:pt idx="44">
                  <c:v>9.3000000000000016E-4</c:v>
                </c:pt>
                <c:pt idx="45">
                  <c:v>6.8000000000000081E-4</c:v>
                </c:pt>
                <c:pt idx="46">
                  <c:v>5.6999999999999954E-4</c:v>
                </c:pt>
                <c:pt idx="47">
                  <c:v>7.4000000000000324E-4</c:v>
                </c:pt>
                <c:pt idx="48">
                  <c:v>7.5999999999999657E-4</c:v>
                </c:pt>
                <c:pt idx="49">
                  <c:v>7.1999999999999647E-4</c:v>
                </c:pt>
                <c:pt idx="50">
                  <c:v>7.6000000000000091E-4</c:v>
                </c:pt>
                <c:pt idx="51">
                  <c:v>8.6000000000000323E-4</c:v>
                </c:pt>
                <c:pt idx="52">
                  <c:v>8.1000000000000006E-4</c:v>
                </c:pt>
                <c:pt idx="53">
                  <c:v>7.4000000000000324E-4</c:v>
                </c:pt>
                <c:pt idx="54">
                  <c:v>6.6999999999999753E-4</c:v>
                </c:pt>
                <c:pt idx="55">
                  <c:v>8.4000000000000123E-4</c:v>
                </c:pt>
                <c:pt idx="56">
                  <c:v>7.6000000000000091E-4</c:v>
                </c:pt>
                <c:pt idx="57">
                  <c:v>7.5000000000000197E-4</c:v>
                </c:pt>
                <c:pt idx="58">
                  <c:v>7.2000000000000091E-4</c:v>
                </c:pt>
                <c:pt idx="59">
                  <c:v>6.7999999999999647E-4</c:v>
                </c:pt>
                <c:pt idx="60">
                  <c:v>6.4000000000000081E-4</c:v>
                </c:pt>
                <c:pt idx="61">
                  <c:v>6.7000000000000197E-4</c:v>
                </c:pt>
                <c:pt idx="62">
                  <c:v>7.2000000000000091E-4</c:v>
                </c:pt>
                <c:pt idx="63">
                  <c:v>7.5000000000000197E-4</c:v>
                </c:pt>
                <c:pt idx="64">
                  <c:v>8.99999999999999E-4</c:v>
                </c:pt>
                <c:pt idx="65">
                  <c:v>6.3500000000000084E-3</c:v>
                </c:pt>
                <c:pt idx="66">
                  <c:v>7.2199999999999981E-3</c:v>
                </c:pt>
                <c:pt idx="67">
                  <c:v>5.4300000000000034E-3</c:v>
                </c:pt>
                <c:pt idx="68">
                  <c:v>7.9000000000000112E-3</c:v>
                </c:pt>
                <c:pt idx="69">
                  <c:v>6.5400000000000007E-3</c:v>
                </c:pt>
                <c:pt idx="70">
                  <c:v>3.9399999999999973E-3</c:v>
                </c:pt>
                <c:pt idx="71">
                  <c:v>4.1400000000000065E-3</c:v>
                </c:pt>
                <c:pt idx="72">
                  <c:v>7.3700000000000024E-3</c:v>
                </c:pt>
                <c:pt idx="73">
                  <c:v>8.1700000000000054E-3</c:v>
                </c:pt>
                <c:pt idx="74">
                  <c:v>7.8399999999999997E-3</c:v>
                </c:pt>
                <c:pt idx="75">
                  <c:v>6.6300000000000031E-3</c:v>
                </c:pt>
                <c:pt idx="76">
                  <c:v>5.8800000000000024E-3</c:v>
                </c:pt>
                <c:pt idx="77">
                  <c:v>5.8999999999999999E-3</c:v>
                </c:pt>
                <c:pt idx="78">
                  <c:v>1.159E-2</c:v>
                </c:pt>
                <c:pt idx="79">
                  <c:v>1.8220000000000004E-2</c:v>
                </c:pt>
                <c:pt idx="80">
                  <c:v>1.627E-2</c:v>
                </c:pt>
                <c:pt idx="81">
                  <c:v>1.0930000000000002E-2</c:v>
                </c:pt>
                <c:pt idx="82">
                  <c:v>8.6700000000000024E-3</c:v>
                </c:pt>
                <c:pt idx="83">
                  <c:v>8.8500000000000037E-3</c:v>
                </c:pt>
                <c:pt idx="84">
                  <c:v>7.3500000000000015E-3</c:v>
                </c:pt>
                <c:pt idx="85">
                  <c:v>5.9000000000000007E-3</c:v>
                </c:pt>
                <c:pt idx="86">
                  <c:v>4.3100000000000013E-3</c:v>
                </c:pt>
                <c:pt idx="87">
                  <c:v>4.3E-3</c:v>
                </c:pt>
                <c:pt idx="88">
                  <c:v>4.3100000000000005E-3</c:v>
                </c:pt>
                <c:pt idx="89">
                  <c:v>4.1999999999999997E-3</c:v>
                </c:pt>
                <c:pt idx="90">
                  <c:v>3.5500000000000006E-3</c:v>
                </c:pt>
                <c:pt idx="91">
                  <c:v>2.6199999999999999E-3</c:v>
                </c:pt>
                <c:pt idx="92">
                  <c:v>2.7900000000000004E-3</c:v>
                </c:pt>
                <c:pt idx="93">
                  <c:v>3.0500000000000002E-3</c:v>
                </c:pt>
                <c:pt idx="94">
                  <c:v>3.020000000000001E-3</c:v>
                </c:pt>
                <c:pt idx="95">
                  <c:v>3.030000000000001E-3</c:v>
                </c:pt>
                <c:pt idx="96">
                  <c:v>2.9000000000000007E-3</c:v>
                </c:pt>
                <c:pt idx="97">
                  <c:v>2.680000000000001E-3</c:v>
                </c:pt>
                <c:pt idx="98">
                  <c:v>3.5300000000000006E-3</c:v>
                </c:pt>
                <c:pt idx="99">
                  <c:v>3.4500000000000008E-3</c:v>
                </c:pt>
                <c:pt idx="100">
                  <c:v>3.6200000000000008E-3</c:v>
                </c:pt>
                <c:pt idx="101">
                  <c:v>4.15E-3</c:v>
                </c:pt>
                <c:pt idx="102">
                  <c:v>3.47E-3</c:v>
                </c:pt>
                <c:pt idx="103">
                  <c:v>2.4899999999999996E-3</c:v>
                </c:pt>
                <c:pt idx="104">
                  <c:v>3.6500000000000009E-3</c:v>
                </c:pt>
                <c:pt idx="105">
                  <c:v>4.5400000000000015E-3</c:v>
                </c:pt>
                <c:pt idx="106">
                  <c:v>2.4900000000000013E-3</c:v>
                </c:pt>
                <c:pt idx="107">
                  <c:v>2.9400000000000012E-3</c:v>
                </c:pt>
                <c:pt idx="108">
                  <c:v>2.5599999999999993E-3</c:v>
                </c:pt>
                <c:pt idx="109">
                  <c:v>2.0400000000000001E-3</c:v>
                </c:pt>
                <c:pt idx="110">
                  <c:v>3.1200000000000012E-3</c:v>
                </c:pt>
                <c:pt idx="111">
                  <c:v>2.5900000000000012E-3</c:v>
                </c:pt>
                <c:pt idx="112">
                  <c:v>4.0300000000000023E-3</c:v>
                </c:pt>
                <c:pt idx="113">
                  <c:v>7.380000000000002E-3</c:v>
                </c:pt>
                <c:pt idx="114">
                  <c:v>9.7500000000000035E-3</c:v>
                </c:pt>
                <c:pt idx="115">
                  <c:v>9.6300000000000031E-3</c:v>
                </c:pt>
                <c:pt idx="116">
                  <c:v>1.2159999999999995E-2</c:v>
                </c:pt>
                <c:pt idx="117">
                  <c:v>1.2129999999999998E-2</c:v>
                </c:pt>
                <c:pt idx="118">
                  <c:v>9.6500000000000041E-3</c:v>
                </c:pt>
                <c:pt idx="119">
                  <c:v>8.3700000000000042E-3</c:v>
                </c:pt>
                <c:pt idx="120">
                  <c:v>6.2400000000000016E-3</c:v>
                </c:pt>
                <c:pt idx="121">
                  <c:v>5.8000000000000013E-3</c:v>
                </c:pt>
                <c:pt idx="122">
                  <c:v>5.5900000000000012E-3</c:v>
                </c:pt>
              </c:numCache>
            </c:numRef>
          </c:val>
          <c:smooth val="0"/>
        </c:ser>
        <c:dLbls>
          <c:showLegendKey val="0"/>
          <c:showVal val="0"/>
          <c:showCatName val="0"/>
          <c:showSerName val="0"/>
          <c:showPercent val="0"/>
          <c:showBubbleSize val="0"/>
        </c:dLbls>
        <c:marker val="1"/>
        <c:smooth val="0"/>
        <c:axId val="40302080"/>
        <c:axId val="38401088"/>
      </c:lineChart>
      <c:dateAx>
        <c:axId val="40302080"/>
        <c:scaling>
          <c:orientation val="minMax"/>
        </c:scaling>
        <c:delete val="0"/>
        <c:axPos val="b"/>
        <c:numFmt formatCode="m/d/yyyy" sourceLinked="1"/>
        <c:majorTickMark val="none"/>
        <c:minorTickMark val="none"/>
        <c:tickLblPos val="nextTo"/>
        <c:crossAx val="38401088"/>
        <c:crosses val="autoZero"/>
        <c:auto val="1"/>
        <c:lblOffset val="100"/>
        <c:baseTimeUnit val="months"/>
      </c:dateAx>
      <c:valAx>
        <c:axId val="38401088"/>
        <c:scaling>
          <c:orientation val="minMax"/>
        </c:scaling>
        <c:delete val="0"/>
        <c:axPos val="l"/>
        <c:majorGridlines/>
        <c:numFmt formatCode="0.00%" sourceLinked="1"/>
        <c:majorTickMark val="none"/>
        <c:minorTickMark val="none"/>
        <c:tickLblPos val="nextTo"/>
        <c:crossAx val="40302080"/>
        <c:crosses val="autoZero"/>
        <c:crossBetween val="between"/>
      </c:valAx>
    </c:plotArea>
    <c:plotVisOnly val="1"/>
    <c:dispBlanksAs val="gap"/>
    <c:showDLblsOverMax val="0"/>
  </c:chart>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8D6BE6D-2400-4164-9458-12F078574463}" type="datetimeFigureOut">
              <a:rPr lang="it-IT" smtClean="0"/>
              <a:pPr/>
              <a:t>24/09/2012</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051F281-E89F-4433-A590-55D879D457CB}" type="slidenum">
              <a:rPr lang="it-IT" smtClean="0"/>
              <a:pPr/>
              <a:t>‹N›</a:t>
            </a:fld>
            <a:endParaRPr lang="it-IT"/>
          </a:p>
        </p:txBody>
      </p:sp>
    </p:spTree>
    <p:extLst>
      <p:ext uri="{BB962C8B-B14F-4D97-AF65-F5344CB8AC3E}">
        <p14:creationId xmlns:p14="http://schemas.microsoft.com/office/powerpoint/2010/main" val="38085389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1</a:t>
            </a:fld>
            <a:endParaRPr lang="it-IT"/>
          </a:p>
        </p:txBody>
      </p:sp>
    </p:spTree>
    <p:extLst>
      <p:ext uri="{BB962C8B-B14F-4D97-AF65-F5344CB8AC3E}">
        <p14:creationId xmlns:p14="http://schemas.microsoft.com/office/powerpoint/2010/main" val="14453467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10</a:t>
            </a:fld>
            <a:endParaRPr lang="it-IT"/>
          </a:p>
        </p:txBody>
      </p:sp>
    </p:spTree>
    <p:extLst>
      <p:ext uri="{BB962C8B-B14F-4D97-AF65-F5344CB8AC3E}">
        <p14:creationId xmlns:p14="http://schemas.microsoft.com/office/powerpoint/2010/main" val="126393235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11</a:t>
            </a:fld>
            <a:endParaRPr lang="it-IT"/>
          </a:p>
        </p:txBody>
      </p:sp>
    </p:spTree>
    <p:extLst>
      <p:ext uri="{BB962C8B-B14F-4D97-AF65-F5344CB8AC3E}">
        <p14:creationId xmlns:p14="http://schemas.microsoft.com/office/powerpoint/2010/main" val="162245321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12</a:t>
            </a:fld>
            <a:endParaRPr lang="it-IT"/>
          </a:p>
        </p:txBody>
      </p:sp>
    </p:spTree>
    <p:extLst>
      <p:ext uri="{BB962C8B-B14F-4D97-AF65-F5344CB8AC3E}">
        <p14:creationId xmlns:p14="http://schemas.microsoft.com/office/powerpoint/2010/main" val="195633033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13</a:t>
            </a:fld>
            <a:endParaRPr lang="it-IT"/>
          </a:p>
        </p:txBody>
      </p:sp>
    </p:spTree>
    <p:extLst>
      <p:ext uri="{BB962C8B-B14F-4D97-AF65-F5344CB8AC3E}">
        <p14:creationId xmlns:p14="http://schemas.microsoft.com/office/powerpoint/2010/main" val="29169314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14</a:t>
            </a:fld>
            <a:endParaRPr lang="it-IT"/>
          </a:p>
        </p:txBody>
      </p:sp>
    </p:spTree>
    <p:extLst>
      <p:ext uri="{BB962C8B-B14F-4D97-AF65-F5344CB8AC3E}">
        <p14:creationId xmlns:p14="http://schemas.microsoft.com/office/powerpoint/2010/main" val="369448942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15</a:t>
            </a:fld>
            <a:endParaRPr lang="it-IT"/>
          </a:p>
        </p:txBody>
      </p:sp>
    </p:spTree>
    <p:extLst>
      <p:ext uri="{BB962C8B-B14F-4D97-AF65-F5344CB8AC3E}">
        <p14:creationId xmlns:p14="http://schemas.microsoft.com/office/powerpoint/2010/main" val="198226715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16</a:t>
            </a:fld>
            <a:endParaRPr lang="it-IT"/>
          </a:p>
        </p:txBody>
      </p:sp>
    </p:spTree>
    <p:extLst>
      <p:ext uri="{BB962C8B-B14F-4D97-AF65-F5344CB8AC3E}">
        <p14:creationId xmlns:p14="http://schemas.microsoft.com/office/powerpoint/2010/main" val="173815076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17</a:t>
            </a:fld>
            <a:endParaRPr lang="it-IT"/>
          </a:p>
        </p:txBody>
      </p:sp>
    </p:spTree>
    <p:extLst>
      <p:ext uri="{BB962C8B-B14F-4D97-AF65-F5344CB8AC3E}">
        <p14:creationId xmlns:p14="http://schemas.microsoft.com/office/powerpoint/2010/main" val="254255027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18</a:t>
            </a:fld>
            <a:endParaRPr lang="it-IT"/>
          </a:p>
        </p:txBody>
      </p:sp>
    </p:spTree>
    <p:extLst>
      <p:ext uri="{BB962C8B-B14F-4D97-AF65-F5344CB8AC3E}">
        <p14:creationId xmlns:p14="http://schemas.microsoft.com/office/powerpoint/2010/main" val="384944244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19</a:t>
            </a:fld>
            <a:endParaRPr lang="it-IT"/>
          </a:p>
        </p:txBody>
      </p:sp>
    </p:spTree>
    <p:extLst>
      <p:ext uri="{BB962C8B-B14F-4D97-AF65-F5344CB8AC3E}">
        <p14:creationId xmlns:p14="http://schemas.microsoft.com/office/powerpoint/2010/main" val="32876181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2</a:t>
            </a:fld>
            <a:endParaRPr lang="it-IT"/>
          </a:p>
        </p:txBody>
      </p:sp>
    </p:spTree>
    <p:extLst>
      <p:ext uri="{BB962C8B-B14F-4D97-AF65-F5344CB8AC3E}">
        <p14:creationId xmlns:p14="http://schemas.microsoft.com/office/powerpoint/2010/main" val="425203235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21</a:t>
            </a:fld>
            <a:endParaRPr lang="it-IT"/>
          </a:p>
        </p:txBody>
      </p:sp>
    </p:spTree>
    <p:extLst>
      <p:ext uri="{BB962C8B-B14F-4D97-AF65-F5344CB8AC3E}">
        <p14:creationId xmlns:p14="http://schemas.microsoft.com/office/powerpoint/2010/main" val="5036193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22</a:t>
            </a:fld>
            <a:endParaRPr lang="it-IT"/>
          </a:p>
        </p:txBody>
      </p:sp>
    </p:spTree>
    <p:extLst>
      <p:ext uri="{BB962C8B-B14F-4D97-AF65-F5344CB8AC3E}">
        <p14:creationId xmlns:p14="http://schemas.microsoft.com/office/powerpoint/2010/main" val="173307641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24</a:t>
            </a:fld>
            <a:endParaRPr lang="it-IT"/>
          </a:p>
        </p:txBody>
      </p:sp>
    </p:spTree>
    <p:extLst>
      <p:ext uri="{BB962C8B-B14F-4D97-AF65-F5344CB8AC3E}">
        <p14:creationId xmlns:p14="http://schemas.microsoft.com/office/powerpoint/2010/main" val="172204387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25</a:t>
            </a:fld>
            <a:endParaRPr lang="it-IT"/>
          </a:p>
        </p:txBody>
      </p:sp>
    </p:spTree>
    <p:extLst>
      <p:ext uri="{BB962C8B-B14F-4D97-AF65-F5344CB8AC3E}">
        <p14:creationId xmlns:p14="http://schemas.microsoft.com/office/powerpoint/2010/main" val="366616772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26</a:t>
            </a:fld>
            <a:endParaRPr lang="it-IT"/>
          </a:p>
        </p:txBody>
      </p:sp>
    </p:spTree>
    <p:extLst>
      <p:ext uri="{BB962C8B-B14F-4D97-AF65-F5344CB8AC3E}">
        <p14:creationId xmlns:p14="http://schemas.microsoft.com/office/powerpoint/2010/main" val="395956233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27</a:t>
            </a:fld>
            <a:endParaRPr lang="it-IT"/>
          </a:p>
        </p:txBody>
      </p:sp>
    </p:spTree>
    <p:extLst>
      <p:ext uri="{BB962C8B-B14F-4D97-AF65-F5344CB8AC3E}">
        <p14:creationId xmlns:p14="http://schemas.microsoft.com/office/powerpoint/2010/main" val="384489094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28</a:t>
            </a:fld>
            <a:endParaRPr lang="it-IT"/>
          </a:p>
        </p:txBody>
      </p:sp>
    </p:spTree>
    <p:extLst>
      <p:ext uri="{BB962C8B-B14F-4D97-AF65-F5344CB8AC3E}">
        <p14:creationId xmlns:p14="http://schemas.microsoft.com/office/powerpoint/2010/main" val="416803598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29</a:t>
            </a:fld>
            <a:endParaRPr lang="it-IT"/>
          </a:p>
        </p:txBody>
      </p:sp>
    </p:spTree>
    <p:extLst>
      <p:ext uri="{BB962C8B-B14F-4D97-AF65-F5344CB8AC3E}">
        <p14:creationId xmlns:p14="http://schemas.microsoft.com/office/powerpoint/2010/main" val="268984279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1051F281-E89F-4433-A590-55D879D457CB}" type="slidenum">
              <a:rPr lang="it-IT" smtClean="0"/>
              <a:pPr/>
              <a:t>30</a:t>
            </a:fld>
            <a:endParaRPr lang="it-IT"/>
          </a:p>
        </p:txBody>
      </p:sp>
    </p:spTree>
    <p:extLst>
      <p:ext uri="{BB962C8B-B14F-4D97-AF65-F5344CB8AC3E}">
        <p14:creationId xmlns:p14="http://schemas.microsoft.com/office/powerpoint/2010/main" val="237296667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31</a:t>
            </a:fld>
            <a:endParaRPr lang="it-IT"/>
          </a:p>
        </p:txBody>
      </p:sp>
    </p:spTree>
    <p:extLst>
      <p:ext uri="{BB962C8B-B14F-4D97-AF65-F5344CB8AC3E}">
        <p14:creationId xmlns:p14="http://schemas.microsoft.com/office/powerpoint/2010/main" val="10535192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3</a:t>
            </a:fld>
            <a:endParaRPr lang="it-IT"/>
          </a:p>
        </p:txBody>
      </p:sp>
    </p:spTree>
    <p:extLst>
      <p:ext uri="{BB962C8B-B14F-4D97-AF65-F5344CB8AC3E}">
        <p14:creationId xmlns:p14="http://schemas.microsoft.com/office/powerpoint/2010/main" val="44260210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32</a:t>
            </a:fld>
            <a:endParaRPr lang="it-IT"/>
          </a:p>
        </p:txBody>
      </p:sp>
    </p:spTree>
    <p:extLst>
      <p:ext uri="{BB962C8B-B14F-4D97-AF65-F5344CB8AC3E}">
        <p14:creationId xmlns:p14="http://schemas.microsoft.com/office/powerpoint/2010/main" val="269117709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33</a:t>
            </a:fld>
            <a:endParaRPr lang="it-IT"/>
          </a:p>
        </p:txBody>
      </p:sp>
    </p:spTree>
    <p:extLst>
      <p:ext uri="{BB962C8B-B14F-4D97-AF65-F5344CB8AC3E}">
        <p14:creationId xmlns:p14="http://schemas.microsoft.com/office/powerpoint/2010/main" val="189766764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34</a:t>
            </a:fld>
            <a:endParaRPr lang="it-IT"/>
          </a:p>
        </p:txBody>
      </p:sp>
    </p:spTree>
    <p:extLst>
      <p:ext uri="{BB962C8B-B14F-4D97-AF65-F5344CB8AC3E}">
        <p14:creationId xmlns:p14="http://schemas.microsoft.com/office/powerpoint/2010/main" val="40459997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35</a:t>
            </a:fld>
            <a:endParaRPr lang="it-IT"/>
          </a:p>
        </p:txBody>
      </p:sp>
    </p:spTree>
    <p:extLst>
      <p:ext uri="{BB962C8B-B14F-4D97-AF65-F5344CB8AC3E}">
        <p14:creationId xmlns:p14="http://schemas.microsoft.com/office/powerpoint/2010/main" val="86914755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36</a:t>
            </a:fld>
            <a:endParaRPr lang="it-IT"/>
          </a:p>
        </p:txBody>
      </p:sp>
    </p:spTree>
    <p:extLst>
      <p:ext uri="{BB962C8B-B14F-4D97-AF65-F5344CB8AC3E}">
        <p14:creationId xmlns:p14="http://schemas.microsoft.com/office/powerpoint/2010/main" val="20678183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37</a:t>
            </a:fld>
            <a:endParaRPr lang="it-IT"/>
          </a:p>
        </p:txBody>
      </p:sp>
    </p:spTree>
    <p:extLst>
      <p:ext uri="{BB962C8B-B14F-4D97-AF65-F5344CB8AC3E}">
        <p14:creationId xmlns:p14="http://schemas.microsoft.com/office/powerpoint/2010/main" val="266093326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38</a:t>
            </a:fld>
            <a:endParaRPr lang="it-IT"/>
          </a:p>
        </p:txBody>
      </p:sp>
    </p:spTree>
    <p:extLst>
      <p:ext uri="{BB962C8B-B14F-4D97-AF65-F5344CB8AC3E}">
        <p14:creationId xmlns:p14="http://schemas.microsoft.com/office/powerpoint/2010/main" val="389800832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39</a:t>
            </a:fld>
            <a:endParaRPr lang="it-IT"/>
          </a:p>
        </p:txBody>
      </p:sp>
    </p:spTree>
    <p:extLst>
      <p:ext uri="{BB962C8B-B14F-4D97-AF65-F5344CB8AC3E}">
        <p14:creationId xmlns:p14="http://schemas.microsoft.com/office/powerpoint/2010/main" val="415966074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40</a:t>
            </a:fld>
            <a:endParaRPr lang="it-IT"/>
          </a:p>
        </p:txBody>
      </p:sp>
    </p:spTree>
    <p:extLst>
      <p:ext uri="{BB962C8B-B14F-4D97-AF65-F5344CB8AC3E}">
        <p14:creationId xmlns:p14="http://schemas.microsoft.com/office/powerpoint/2010/main" val="316188124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41</a:t>
            </a:fld>
            <a:endParaRPr lang="it-IT"/>
          </a:p>
        </p:txBody>
      </p:sp>
    </p:spTree>
    <p:extLst>
      <p:ext uri="{BB962C8B-B14F-4D97-AF65-F5344CB8AC3E}">
        <p14:creationId xmlns:p14="http://schemas.microsoft.com/office/powerpoint/2010/main" val="19721051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4</a:t>
            </a:fld>
            <a:endParaRPr lang="it-IT"/>
          </a:p>
        </p:txBody>
      </p:sp>
    </p:spTree>
    <p:extLst>
      <p:ext uri="{BB962C8B-B14F-4D97-AF65-F5344CB8AC3E}">
        <p14:creationId xmlns:p14="http://schemas.microsoft.com/office/powerpoint/2010/main" val="153256348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42</a:t>
            </a:fld>
            <a:endParaRPr lang="it-IT"/>
          </a:p>
        </p:txBody>
      </p:sp>
    </p:spTree>
    <p:extLst>
      <p:ext uri="{BB962C8B-B14F-4D97-AF65-F5344CB8AC3E}">
        <p14:creationId xmlns:p14="http://schemas.microsoft.com/office/powerpoint/2010/main" val="279226299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43</a:t>
            </a:fld>
            <a:endParaRPr lang="it-IT"/>
          </a:p>
        </p:txBody>
      </p:sp>
    </p:spTree>
    <p:extLst>
      <p:ext uri="{BB962C8B-B14F-4D97-AF65-F5344CB8AC3E}">
        <p14:creationId xmlns:p14="http://schemas.microsoft.com/office/powerpoint/2010/main" val="294747589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44</a:t>
            </a:fld>
            <a:endParaRPr lang="it-IT"/>
          </a:p>
        </p:txBody>
      </p:sp>
    </p:spTree>
    <p:extLst>
      <p:ext uri="{BB962C8B-B14F-4D97-AF65-F5344CB8AC3E}">
        <p14:creationId xmlns:p14="http://schemas.microsoft.com/office/powerpoint/2010/main" val="153347286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45</a:t>
            </a:fld>
            <a:endParaRPr lang="it-IT"/>
          </a:p>
        </p:txBody>
      </p:sp>
    </p:spTree>
    <p:extLst>
      <p:ext uri="{BB962C8B-B14F-4D97-AF65-F5344CB8AC3E}">
        <p14:creationId xmlns:p14="http://schemas.microsoft.com/office/powerpoint/2010/main" val="413833183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46</a:t>
            </a:fld>
            <a:endParaRPr lang="it-IT"/>
          </a:p>
        </p:txBody>
      </p:sp>
    </p:spTree>
    <p:extLst>
      <p:ext uri="{BB962C8B-B14F-4D97-AF65-F5344CB8AC3E}">
        <p14:creationId xmlns:p14="http://schemas.microsoft.com/office/powerpoint/2010/main" val="33542515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47</a:t>
            </a:fld>
            <a:endParaRPr lang="it-IT"/>
          </a:p>
        </p:txBody>
      </p:sp>
    </p:spTree>
    <p:extLst>
      <p:ext uri="{BB962C8B-B14F-4D97-AF65-F5344CB8AC3E}">
        <p14:creationId xmlns:p14="http://schemas.microsoft.com/office/powerpoint/2010/main" val="365272454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48</a:t>
            </a:fld>
            <a:endParaRPr lang="it-IT"/>
          </a:p>
        </p:txBody>
      </p:sp>
    </p:spTree>
    <p:extLst>
      <p:ext uri="{BB962C8B-B14F-4D97-AF65-F5344CB8AC3E}">
        <p14:creationId xmlns:p14="http://schemas.microsoft.com/office/powerpoint/2010/main" val="338282746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49</a:t>
            </a:fld>
            <a:endParaRPr lang="it-IT"/>
          </a:p>
        </p:txBody>
      </p:sp>
    </p:spTree>
    <p:extLst>
      <p:ext uri="{BB962C8B-B14F-4D97-AF65-F5344CB8AC3E}">
        <p14:creationId xmlns:p14="http://schemas.microsoft.com/office/powerpoint/2010/main" val="262997955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50</a:t>
            </a:fld>
            <a:endParaRPr lang="it-IT"/>
          </a:p>
        </p:txBody>
      </p:sp>
    </p:spTree>
    <p:extLst>
      <p:ext uri="{BB962C8B-B14F-4D97-AF65-F5344CB8AC3E}">
        <p14:creationId xmlns:p14="http://schemas.microsoft.com/office/powerpoint/2010/main" val="2677385527"/>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51</a:t>
            </a:fld>
            <a:endParaRPr lang="it-IT"/>
          </a:p>
        </p:txBody>
      </p:sp>
    </p:spTree>
    <p:extLst>
      <p:ext uri="{BB962C8B-B14F-4D97-AF65-F5344CB8AC3E}">
        <p14:creationId xmlns:p14="http://schemas.microsoft.com/office/powerpoint/2010/main" val="13421743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5</a:t>
            </a:fld>
            <a:endParaRPr lang="it-IT"/>
          </a:p>
        </p:txBody>
      </p:sp>
    </p:spTree>
    <p:extLst>
      <p:ext uri="{BB962C8B-B14F-4D97-AF65-F5344CB8AC3E}">
        <p14:creationId xmlns:p14="http://schemas.microsoft.com/office/powerpoint/2010/main" val="780298887"/>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52</a:t>
            </a:fld>
            <a:endParaRPr lang="it-IT"/>
          </a:p>
        </p:txBody>
      </p:sp>
    </p:spTree>
    <p:extLst>
      <p:ext uri="{BB962C8B-B14F-4D97-AF65-F5344CB8AC3E}">
        <p14:creationId xmlns:p14="http://schemas.microsoft.com/office/powerpoint/2010/main" val="3119317839"/>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53</a:t>
            </a:fld>
            <a:endParaRPr lang="it-IT"/>
          </a:p>
        </p:txBody>
      </p:sp>
    </p:spTree>
    <p:extLst>
      <p:ext uri="{BB962C8B-B14F-4D97-AF65-F5344CB8AC3E}">
        <p14:creationId xmlns:p14="http://schemas.microsoft.com/office/powerpoint/2010/main" val="272202479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54</a:t>
            </a:fld>
            <a:endParaRPr lang="it-IT"/>
          </a:p>
        </p:txBody>
      </p:sp>
    </p:spTree>
    <p:extLst>
      <p:ext uri="{BB962C8B-B14F-4D97-AF65-F5344CB8AC3E}">
        <p14:creationId xmlns:p14="http://schemas.microsoft.com/office/powerpoint/2010/main" val="3029438220"/>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55</a:t>
            </a:fld>
            <a:endParaRPr lang="it-IT"/>
          </a:p>
        </p:txBody>
      </p:sp>
    </p:spTree>
    <p:extLst>
      <p:ext uri="{BB962C8B-B14F-4D97-AF65-F5344CB8AC3E}">
        <p14:creationId xmlns:p14="http://schemas.microsoft.com/office/powerpoint/2010/main" val="1935209270"/>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56</a:t>
            </a:fld>
            <a:endParaRPr lang="it-IT"/>
          </a:p>
        </p:txBody>
      </p:sp>
    </p:spTree>
    <p:extLst>
      <p:ext uri="{BB962C8B-B14F-4D97-AF65-F5344CB8AC3E}">
        <p14:creationId xmlns:p14="http://schemas.microsoft.com/office/powerpoint/2010/main" val="399311346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57</a:t>
            </a:fld>
            <a:endParaRPr lang="it-IT"/>
          </a:p>
        </p:txBody>
      </p:sp>
    </p:spTree>
    <p:extLst>
      <p:ext uri="{BB962C8B-B14F-4D97-AF65-F5344CB8AC3E}">
        <p14:creationId xmlns:p14="http://schemas.microsoft.com/office/powerpoint/2010/main" val="422977448"/>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58</a:t>
            </a:fld>
            <a:endParaRPr lang="it-IT"/>
          </a:p>
        </p:txBody>
      </p:sp>
    </p:spTree>
    <p:extLst>
      <p:ext uri="{BB962C8B-B14F-4D97-AF65-F5344CB8AC3E}">
        <p14:creationId xmlns:p14="http://schemas.microsoft.com/office/powerpoint/2010/main" val="3814214689"/>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59</a:t>
            </a:fld>
            <a:endParaRPr lang="it-IT"/>
          </a:p>
        </p:txBody>
      </p:sp>
    </p:spTree>
    <p:extLst>
      <p:ext uri="{BB962C8B-B14F-4D97-AF65-F5344CB8AC3E}">
        <p14:creationId xmlns:p14="http://schemas.microsoft.com/office/powerpoint/2010/main" val="140454490"/>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60</a:t>
            </a:fld>
            <a:endParaRPr lang="it-IT"/>
          </a:p>
        </p:txBody>
      </p:sp>
    </p:spTree>
    <p:extLst>
      <p:ext uri="{BB962C8B-B14F-4D97-AF65-F5344CB8AC3E}">
        <p14:creationId xmlns:p14="http://schemas.microsoft.com/office/powerpoint/2010/main" val="1360946750"/>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61</a:t>
            </a:fld>
            <a:endParaRPr lang="it-IT"/>
          </a:p>
        </p:txBody>
      </p:sp>
    </p:spTree>
    <p:extLst>
      <p:ext uri="{BB962C8B-B14F-4D97-AF65-F5344CB8AC3E}">
        <p14:creationId xmlns:p14="http://schemas.microsoft.com/office/powerpoint/2010/main" val="21124851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6</a:t>
            </a:fld>
            <a:endParaRPr lang="it-IT"/>
          </a:p>
        </p:txBody>
      </p:sp>
    </p:spTree>
    <p:extLst>
      <p:ext uri="{BB962C8B-B14F-4D97-AF65-F5344CB8AC3E}">
        <p14:creationId xmlns:p14="http://schemas.microsoft.com/office/powerpoint/2010/main" val="3404588136"/>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62</a:t>
            </a:fld>
            <a:endParaRPr lang="it-IT"/>
          </a:p>
        </p:txBody>
      </p:sp>
    </p:spTree>
    <p:extLst>
      <p:ext uri="{BB962C8B-B14F-4D97-AF65-F5344CB8AC3E}">
        <p14:creationId xmlns:p14="http://schemas.microsoft.com/office/powerpoint/2010/main" val="1883686968"/>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63</a:t>
            </a:fld>
            <a:endParaRPr lang="it-IT"/>
          </a:p>
        </p:txBody>
      </p:sp>
    </p:spTree>
    <p:extLst>
      <p:ext uri="{BB962C8B-B14F-4D97-AF65-F5344CB8AC3E}">
        <p14:creationId xmlns:p14="http://schemas.microsoft.com/office/powerpoint/2010/main" val="913040087"/>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64</a:t>
            </a:fld>
            <a:endParaRPr lang="it-IT"/>
          </a:p>
        </p:txBody>
      </p:sp>
    </p:spTree>
    <p:extLst>
      <p:ext uri="{BB962C8B-B14F-4D97-AF65-F5344CB8AC3E}">
        <p14:creationId xmlns:p14="http://schemas.microsoft.com/office/powerpoint/2010/main" val="1581067654"/>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65</a:t>
            </a:fld>
            <a:endParaRPr lang="it-IT"/>
          </a:p>
        </p:txBody>
      </p:sp>
    </p:spTree>
    <p:extLst>
      <p:ext uri="{BB962C8B-B14F-4D97-AF65-F5344CB8AC3E}">
        <p14:creationId xmlns:p14="http://schemas.microsoft.com/office/powerpoint/2010/main" val="1646752987"/>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66</a:t>
            </a:fld>
            <a:endParaRPr lang="it-IT"/>
          </a:p>
        </p:txBody>
      </p:sp>
    </p:spTree>
    <p:extLst>
      <p:ext uri="{BB962C8B-B14F-4D97-AF65-F5344CB8AC3E}">
        <p14:creationId xmlns:p14="http://schemas.microsoft.com/office/powerpoint/2010/main" val="4227690736"/>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67</a:t>
            </a:fld>
            <a:endParaRPr lang="it-IT"/>
          </a:p>
        </p:txBody>
      </p:sp>
    </p:spTree>
    <p:extLst>
      <p:ext uri="{BB962C8B-B14F-4D97-AF65-F5344CB8AC3E}">
        <p14:creationId xmlns:p14="http://schemas.microsoft.com/office/powerpoint/2010/main" val="476648631"/>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68</a:t>
            </a:fld>
            <a:endParaRPr lang="it-IT"/>
          </a:p>
        </p:txBody>
      </p:sp>
    </p:spTree>
    <p:extLst>
      <p:ext uri="{BB962C8B-B14F-4D97-AF65-F5344CB8AC3E}">
        <p14:creationId xmlns:p14="http://schemas.microsoft.com/office/powerpoint/2010/main" val="1952696996"/>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69</a:t>
            </a:fld>
            <a:endParaRPr lang="it-IT"/>
          </a:p>
        </p:txBody>
      </p:sp>
    </p:spTree>
    <p:extLst>
      <p:ext uri="{BB962C8B-B14F-4D97-AF65-F5344CB8AC3E}">
        <p14:creationId xmlns:p14="http://schemas.microsoft.com/office/powerpoint/2010/main" val="4121752025"/>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70</a:t>
            </a:fld>
            <a:endParaRPr lang="it-IT"/>
          </a:p>
        </p:txBody>
      </p:sp>
    </p:spTree>
    <p:extLst>
      <p:ext uri="{BB962C8B-B14F-4D97-AF65-F5344CB8AC3E}">
        <p14:creationId xmlns:p14="http://schemas.microsoft.com/office/powerpoint/2010/main" val="3062999071"/>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71</a:t>
            </a:fld>
            <a:endParaRPr lang="it-IT"/>
          </a:p>
        </p:txBody>
      </p:sp>
    </p:spTree>
    <p:extLst>
      <p:ext uri="{BB962C8B-B14F-4D97-AF65-F5344CB8AC3E}">
        <p14:creationId xmlns:p14="http://schemas.microsoft.com/office/powerpoint/2010/main" val="9515231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7</a:t>
            </a:fld>
            <a:endParaRPr lang="it-IT"/>
          </a:p>
        </p:txBody>
      </p:sp>
    </p:spTree>
    <p:extLst>
      <p:ext uri="{BB962C8B-B14F-4D97-AF65-F5344CB8AC3E}">
        <p14:creationId xmlns:p14="http://schemas.microsoft.com/office/powerpoint/2010/main" val="3642658427"/>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72</a:t>
            </a:fld>
            <a:endParaRPr lang="it-IT"/>
          </a:p>
        </p:txBody>
      </p:sp>
    </p:spTree>
    <p:extLst>
      <p:ext uri="{BB962C8B-B14F-4D97-AF65-F5344CB8AC3E}">
        <p14:creationId xmlns:p14="http://schemas.microsoft.com/office/powerpoint/2010/main" val="1847414261"/>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73</a:t>
            </a:fld>
            <a:endParaRPr lang="it-IT"/>
          </a:p>
        </p:txBody>
      </p:sp>
    </p:spTree>
    <p:extLst>
      <p:ext uri="{BB962C8B-B14F-4D97-AF65-F5344CB8AC3E}">
        <p14:creationId xmlns:p14="http://schemas.microsoft.com/office/powerpoint/2010/main" val="3848620191"/>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74</a:t>
            </a:fld>
            <a:endParaRPr lang="it-IT"/>
          </a:p>
        </p:txBody>
      </p:sp>
    </p:spTree>
    <p:extLst>
      <p:ext uri="{BB962C8B-B14F-4D97-AF65-F5344CB8AC3E}">
        <p14:creationId xmlns:p14="http://schemas.microsoft.com/office/powerpoint/2010/main" val="2690008752"/>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75</a:t>
            </a:fld>
            <a:endParaRPr lang="it-IT"/>
          </a:p>
        </p:txBody>
      </p:sp>
    </p:spTree>
    <p:extLst>
      <p:ext uri="{BB962C8B-B14F-4D97-AF65-F5344CB8AC3E}">
        <p14:creationId xmlns:p14="http://schemas.microsoft.com/office/powerpoint/2010/main" val="2240017466"/>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76</a:t>
            </a:fld>
            <a:endParaRPr lang="it-IT"/>
          </a:p>
        </p:txBody>
      </p:sp>
    </p:spTree>
    <p:extLst>
      <p:ext uri="{BB962C8B-B14F-4D97-AF65-F5344CB8AC3E}">
        <p14:creationId xmlns:p14="http://schemas.microsoft.com/office/powerpoint/2010/main" val="258195482"/>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77</a:t>
            </a:fld>
            <a:endParaRPr lang="it-IT"/>
          </a:p>
        </p:txBody>
      </p:sp>
    </p:spTree>
    <p:extLst>
      <p:ext uri="{BB962C8B-B14F-4D97-AF65-F5344CB8AC3E}">
        <p14:creationId xmlns:p14="http://schemas.microsoft.com/office/powerpoint/2010/main" val="1311225034"/>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78</a:t>
            </a:fld>
            <a:endParaRPr lang="it-IT"/>
          </a:p>
        </p:txBody>
      </p:sp>
    </p:spTree>
    <p:extLst>
      <p:ext uri="{BB962C8B-B14F-4D97-AF65-F5344CB8AC3E}">
        <p14:creationId xmlns:p14="http://schemas.microsoft.com/office/powerpoint/2010/main" val="1474347443"/>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79</a:t>
            </a:fld>
            <a:endParaRPr lang="it-IT"/>
          </a:p>
        </p:txBody>
      </p:sp>
    </p:spTree>
    <p:extLst>
      <p:ext uri="{BB962C8B-B14F-4D97-AF65-F5344CB8AC3E}">
        <p14:creationId xmlns:p14="http://schemas.microsoft.com/office/powerpoint/2010/main" val="1924448108"/>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80</a:t>
            </a:fld>
            <a:endParaRPr lang="it-IT"/>
          </a:p>
        </p:txBody>
      </p:sp>
    </p:spTree>
    <p:extLst>
      <p:ext uri="{BB962C8B-B14F-4D97-AF65-F5344CB8AC3E}">
        <p14:creationId xmlns:p14="http://schemas.microsoft.com/office/powerpoint/2010/main" val="794208583"/>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81</a:t>
            </a:fld>
            <a:endParaRPr lang="it-IT"/>
          </a:p>
        </p:txBody>
      </p:sp>
    </p:spTree>
    <p:extLst>
      <p:ext uri="{BB962C8B-B14F-4D97-AF65-F5344CB8AC3E}">
        <p14:creationId xmlns:p14="http://schemas.microsoft.com/office/powerpoint/2010/main" val="30395222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8</a:t>
            </a:fld>
            <a:endParaRPr lang="it-IT"/>
          </a:p>
        </p:txBody>
      </p:sp>
    </p:spTree>
    <p:extLst>
      <p:ext uri="{BB962C8B-B14F-4D97-AF65-F5344CB8AC3E}">
        <p14:creationId xmlns:p14="http://schemas.microsoft.com/office/powerpoint/2010/main" val="3582512947"/>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82</a:t>
            </a:fld>
            <a:endParaRPr lang="it-IT"/>
          </a:p>
        </p:txBody>
      </p:sp>
    </p:spTree>
    <p:extLst>
      <p:ext uri="{BB962C8B-B14F-4D97-AF65-F5344CB8AC3E}">
        <p14:creationId xmlns:p14="http://schemas.microsoft.com/office/powerpoint/2010/main" val="4091245063"/>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83</a:t>
            </a:fld>
            <a:endParaRPr lang="it-IT"/>
          </a:p>
        </p:txBody>
      </p:sp>
    </p:spTree>
    <p:extLst>
      <p:ext uri="{BB962C8B-B14F-4D97-AF65-F5344CB8AC3E}">
        <p14:creationId xmlns:p14="http://schemas.microsoft.com/office/powerpoint/2010/main" val="4211885916"/>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84</a:t>
            </a:fld>
            <a:endParaRPr lang="it-IT"/>
          </a:p>
        </p:txBody>
      </p:sp>
    </p:spTree>
    <p:extLst>
      <p:ext uri="{BB962C8B-B14F-4D97-AF65-F5344CB8AC3E}">
        <p14:creationId xmlns:p14="http://schemas.microsoft.com/office/powerpoint/2010/main" val="2896505902"/>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85</a:t>
            </a:fld>
            <a:endParaRPr lang="it-IT"/>
          </a:p>
        </p:txBody>
      </p:sp>
    </p:spTree>
    <p:extLst>
      <p:ext uri="{BB962C8B-B14F-4D97-AF65-F5344CB8AC3E}">
        <p14:creationId xmlns:p14="http://schemas.microsoft.com/office/powerpoint/2010/main" val="1077985160"/>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86</a:t>
            </a:fld>
            <a:endParaRPr lang="it-IT"/>
          </a:p>
        </p:txBody>
      </p:sp>
    </p:spTree>
    <p:extLst>
      <p:ext uri="{BB962C8B-B14F-4D97-AF65-F5344CB8AC3E}">
        <p14:creationId xmlns:p14="http://schemas.microsoft.com/office/powerpoint/2010/main" val="142903257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1051F281-E89F-4433-A590-55D879D457CB}" type="slidenum">
              <a:rPr lang="it-IT" smtClean="0"/>
              <a:pPr/>
              <a:t>9</a:t>
            </a:fld>
            <a:endParaRPr lang="it-IT"/>
          </a:p>
        </p:txBody>
      </p:sp>
    </p:spTree>
    <p:extLst>
      <p:ext uri="{BB962C8B-B14F-4D97-AF65-F5344CB8AC3E}">
        <p14:creationId xmlns:p14="http://schemas.microsoft.com/office/powerpoint/2010/main" val="27569251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7" name="Triangolo isosce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olo 7"/>
          <p:cNvSpPr>
            <a:spLocks noGrp="1"/>
          </p:cNvSpPr>
          <p:nvPr>
            <p:ph type="ctrTitle"/>
          </p:nvPr>
        </p:nvSpPr>
        <p:spPr>
          <a:xfrm>
            <a:off x="540544" y="776288"/>
            <a:ext cx="8062912" cy="1470025"/>
          </a:xfrm>
        </p:spPr>
        <p:txBody>
          <a:bodyPr anchor="b">
            <a:normAutofit/>
          </a:bodyPr>
          <a:lstStyle>
            <a:lvl1pPr algn="r">
              <a:defRPr sz="4400"/>
            </a:lvl1pPr>
          </a:lstStyle>
          <a:p>
            <a:r>
              <a:rPr kumimoji="0" lang="it-IT" smtClean="0"/>
              <a:t>Fare clic per modificare lo stile del titolo</a:t>
            </a:r>
            <a:endParaRPr kumimoji="0" lang="en-US"/>
          </a:p>
        </p:txBody>
      </p:sp>
      <p:sp>
        <p:nvSpPr>
          <p:cNvPr id="9" name="Sottotitolo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it-IT" smtClean="0"/>
              <a:t>Fare clic per modificare lo stile del sottotitolo dello schema</a:t>
            </a:r>
            <a:endParaRPr kumimoji="0" lang="en-US"/>
          </a:p>
        </p:txBody>
      </p:sp>
      <p:sp>
        <p:nvSpPr>
          <p:cNvPr id="28" name="Segnaposto data 27"/>
          <p:cNvSpPr>
            <a:spLocks noGrp="1"/>
          </p:cNvSpPr>
          <p:nvPr>
            <p:ph type="dt" sz="half" idx="10"/>
          </p:nvPr>
        </p:nvSpPr>
        <p:spPr>
          <a:xfrm>
            <a:off x="1371600" y="6012656"/>
            <a:ext cx="5791200" cy="365125"/>
          </a:xfrm>
        </p:spPr>
        <p:txBody>
          <a:bodyPr tIns="0" bIns="0" anchor="t"/>
          <a:lstStyle>
            <a:lvl1pPr algn="r">
              <a:defRPr sz="1000"/>
            </a:lvl1pPr>
          </a:lstStyle>
          <a:p>
            <a:fld id="{AB524D7B-63BA-4FD2-9424-BA4222E21852}" type="datetimeFigureOut">
              <a:rPr lang="it-IT" smtClean="0"/>
              <a:pPr/>
              <a:t>24/09/2012</a:t>
            </a:fld>
            <a:endParaRPr lang="it-IT"/>
          </a:p>
        </p:txBody>
      </p:sp>
      <p:sp>
        <p:nvSpPr>
          <p:cNvPr id="17" name="Segnaposto piè di pagina 16"/>
          <p:cNvSpPr>
            <a:spLocks noGrp="1"/>
          </p:cNvSpPr>
          <p:nvPr>
            <p:ph type="ftr" sz="quarter" idx="11"/>
          </p:nvPr>
        </p:nvSpPr>
        <p:spPr>
          <a:xfrm>
            <a:off x="1371600" y="5650704"/>
            <a:ext cx="5791200" cy="365125"/>
          </a:xfrm>
        </p:spPr>
        <p:txBody>
          <a:bodyPr tIns="0" bIns="0" anchor="b"/>
          <a:lstStyle>
            <a:lvl1pPr algn="r">
              <a:defRPr sz="1100"/>
            </a:lvl1pPr>
          </a:lstStyle>
          <a:p>
            <a:endParaRPr lang="it-IT"/>
          </a:p>
        </p:txBody>
      </p:sp>
      <p:sp>
        <p:nvSpPr>
          <p:cNvPr id="29" name="Segnaposto numero diapositiva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6E24EBC4-7F90-4DE5-A269-98B3037B9502}" type="slidenum">
              <a:rPr lang="it-IT" smtClean="0"/>
              <a:pPr/>
              <a:t>‹N›</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smtClean="0"/>
              <a:t>Fare clic per modificare lo stile del titolo</a:t>
            </a:r>
            <a:endParaRPr kumimoji="0" lang="en-US"/>
          </a:p>
        </p:txBody>
      </p:sp>
      <p:sp>
        <p:nvSpPr>
          <p:cNvPr id="3" name="Segnaposto testo verticale 2"/>
          <p:cNvSpPr>
            <a:spLocks noGrp="1"/>
          </p:cNvSpPr>
          <p:nvPr>
            <p:ph type="body" orient="vert" idx="1"/>
          </p:nvPr>
        </p:nvSpPr>
        <p:spPr/>
        <p:txBody>
          <a:bodyPr vert="eaVer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p>
            <a:fld id="{AB524D7B-63BA-4FD2-9424-BA4222E21852}" type="datetimeFigureOut">
              <a:rPr lang="it-IT" smtClean="0"/>
              <a:pPr/>
              <a:t>24/09/2012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6E24EBC4-7F90-4DE5-A269-98B3037B9502}" type="slidenum">
              <a:rPr lang="it-IT" smtClean="0"/>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781800" y="381000"/>
            <a:ext cx="1905000" cy="5486400"/>
          </a:xfrm>
        </p:spPr>
        <p:txBody>
          <a:bodyPr vert="eaVert"/>
          <a:lstStyle/>
          <a:p>
            <a:r>
              <a:rPr kumimoji="0" lang="it-IT" smtClean="0"/>
              <a:t>Fare clic per modificare lo stile del titolo</a:t>
            </a:r>
            <a:endParaRPr kumimoji="0" lang="en-US"/>
          </a:p>
        </p:txBody>
      </p:sp>
      <p:sp>
        <p:nvSpPr>
          <p:cNvPr id="3" name="Segnaposto testo verticale 2"/>
          <p:cNvSpPr>
            <a:spLocks noGrp="1"/>
          </p:cNvSpPr>
          <p:nvPr>
            <p:ph type="body" orient="vert" idx="1"/>
          </p:nvPr>
        </p:nvSpPr>
        <p:spPr>
          <a:xfrm>
            <a:off x="457200" y="381000"/>
            <a:ext cx="6248400" cy="5486400"/>
          </a:xfrm>
        </p:spPr>
        <p:txBody>
          <a:bodyPr vert="eaVer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p>
            <a:fld id="{AB524D7B-63BA-4FD2-9424-BA4222E21852}" type="datetimeFigureOut">
              <a:rPr lang="it-IT" smtClean="0"/>
              <a:pPr/>
              <a:t>24/09/2012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6E24EBC4-7F90-4DE5-A269-98B3037B9502}" type="slidenum">
              <a:rPr lang="it-IT" smtClean="0"/>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67494"/>
            <a:ext cx="8229600" cy="1399032"/>
          </a:xfrm>
        </p:spPr>
        <p:txBody>
          <a:bodyPr/>
          <a:lstStyle/>
          <a:p>
            <a:r>
              <a:rPr kumimoji="0" lang="it-IT" smtClean="0"/>
              <a:t>Fare clic per modificare lo stile del titolo</a:t>
            </a:r>
            <a:endParaRPr kumimoji="0" lang="en-US"/>
          </a:p>
        </p:txBody>
      </p:sp>
      <p:sp>
        <p:nvSpPr>
          <p:cNvPr id="3" name="Segnaposto contenuto 2"/>
          <p:cNvSpPr>
            <a:spLocks noGrp="1"/>
          </p:cNvSpPr>
          <p:nvPr>
            <p:ph idx="1"/>
          </p:nvPr>
        </p:nvSpPr>
        <p:spPr>
          <a:xfrm>
            <a:off x="457200" y="1882808"/>
            <a:ext cx="8229600" cy="4572000"/>
          </a:xfrm>
        </p:spPr>
        <p:txBody>
          <a:body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a:xfrm>
            <a:off x="4791456" y="6480048"/>
            <a:ext cx="2133600" cy="301752"/>
          </a:xfrm>
        </p:spPr>
        <p:txBody>
          <a:bodyPr/>
          <a:lstStyle/>
          <a:p>
            <a:fld id="{AB524D7B-63BA-4FD2-9424-BA4222E21852}" type="datetimeFigureOut">
              <a:rPr lang="it-IT" smtClean="0"/>
              <a:pPr/>
              <a:t>24/09/2012</a:t>
            </a:fld>
            <a:endParaRPr lang="it-IT"/>
          </a:p>
        </p:txBody>
      </p:sp>
      <p:sp>
        <p:nvSpPr>
          <p:cNvPr id="5" name="Segnaposto piè di pagina 4"/>
          <p:cNvSpPr>
            <a:spLocks noGrp="1"/>
          </p:cNvSpPr>
          <p:nvPr>
            <p:ph type="ftr" sz="quarter" idx="11"/>
          </p:nvPr>
        </p:nvSpPr>
        <p:spPr>
          <a:xfrm>
            <a:off x="457200" y="6480969"/>
            <a:ext cx="4260056" cy="300831"/>
          </a:xfrm>
        </p:spPr>
        <p:txBody>
          <a:bodyPr/>
          <a:lstStyle/>
          <a:p>
            <a:endParaRPr lang="it-IT"/>
          </a:p>
        </p:txBody>
      </p:sp>
      <p:sp>
        <p:nvSpPr>
          <p:cNvPr id="6" name="Segnaposto numero diapositiva 5"/>
          <p:cNvSpPr>
            <a:spLocks noGrp="1"/>
          </p:cNvSpPr>
          <p:nvPr>
            <p:ph type="sldNum" sz="quarter" idx="12"/>
          </p:nvPr>
        </p:nvSpPr>
        <p:spPr/>
        <p:txBody>
          <a:bodyPr/>
          <a:lstStyle/>
          <a:p>
            <a:fld id="{6E24EBC4-7F90-4DE5-A269-98B3037B9502}" type="slidenum">
              <a:rPr lang="it-IT" smtClean="0"/>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Intestazione sezione">
    <p:spTree>
      <p:nvGrpSpPr>
        <p:cNvPr id="1" name=""/>
        <p:cNvGrpSpPr/>
        <p:nvPr/>
      </p:nvGrpSpPr>
      <p:grpSpPr>
        <a:xfrm>
          <a:off x="0" y="0"/>
          <a:ext cx="0" cy="0"/>
          <a:chOff x="0" y="0"/>
          <a:chExt cx="0" cy="0"/>
        </a:xfrm>
      </p:grpSpPr>
      <p:sp>
        <p:nvSpPr>
          <p:cNvPr id="9" name="Triangolo rettangolo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Triangolo isosce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Segnaposto data 3"/>
          <p:cNvSpPr>
            <a:spLocks noGrp="1"/>
          </p:cNvSpPr>
          <p:nvPr>
            <p:ph type="dt" sz="half" idx="10"/>
          </p:nvPr>
        </p:nvSpPr>
        <p:spPr>
          <a:xfrm>
            <a:off x="6955632" y="6477000"/>
            <a:ext cx="2133600" cy="304800"/>
          </a:xfrm>
        </p:spPr>
        <p:txBody>
          <a:bodyPr/>
          <a:lstStyle/>
          <a:p>
            <a:fld id="{AB524D7B-63BA-4FD2-9424-BA4222E21852}" type="datetimeFigureOut">
              <a:rPr lang="it-IT" smtClean="0"/>
              <a:pPr/>
              <a:t>24/09/2012</a:t>
            </a:fld>
            <a:endParaRPr lang="it-IT"/>
          </a:p>
        </p:txBody>
      </p:sp>
      <p:sp>
        <p:nvSpPr>
          <p:cNvPr id="5" name="Segnaposto piè di pagina 4"/>
          <p:cNvSpPr>
            <a:spLocks noGrp="1"/>
          </p:cNvSpPr>
          <p:nvPr>
            <p:ph type="ftr" sz="quarter" idx="11"/>
          </p:nvPr>
        </p:nvSpPr>
        <p:spPr>
          <a:xfrm>
            <a:off x="2619376" y="6480969"/>
            <a:ext cx="4260056" cy="300831"/>
          </a:xfrm>
        </p:spPr>
        <p:txBody>
          <a:bodyPr/>
          <a:lstStyle/>
          <a:p>
            <a:endParaRPr lang="it-IT"/>
          </a:p>
        </p:txBody>
      </p:sp>
      <p:sp>
        <p:nvSpPr>
          <p:cNvPr id="6" name="Segnaposto numero diapositiva 5"/>
          <p:cNvSpPr>
            <a:spLocks noGrp="1"/>
          </p:cNvSpPr>
          <p:nvPr>
            <p:ph type="sldNum" sz="quarter" idx="12"/>
          </p:nvPr>
        </p:nvSpPr>
        <p:spPr>
          <a:xfrm>
            <a:off x="8451056" y="809624"/>
            <a:ext cx="502920" cy="300831"/>
          </a:xfrm>
        </p:spPr>
        <p:txBody>
          <a:bodyPr/>
          <a:lstStyle/>
          <a:p>
            <a:fld id="{6E24EBC4-7F90-4DE5-A269-98B3037B9502}" type="slidenum">
              <a:rPr lang="it-IT" smtClean="0"/>
              <a:pPr/>
              <a:t>‹N›</a:t>
            </a:fld>
            <a:endParaRPr lang="it-IT"/>
          </a:p>
        </p:txBody>
      </p:sp>
      <p:cxnSp>
        <p:nvCxnSpPr>
          <p:cNvPr id="11" name="Connettore 1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Connettore 1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olo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it-IT" smtClean="0"/>
              <a:t>Fare clic per modificare lo stile del titolo</a:t>
            </a:r>
            <a:endParaRPr kumimoji="0" lang="en-US"/>
          </a:p>
        </p:txBody>
      </p:sp>
      <p:sp>
        <p:nvSpPr>
          <p:cNvPr id="3" name="Segnaposto testo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it-IT" smtClean="0"/>
              <a:t>Fare clic per modificare stili del testo dello schema</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marL="0" algn="l">
              <a:defRPr/>
            </a:lvl1pPr>
          </a:lstStyle>
          <a:p>
            <a:r>
              <a:rPr kumimoji="0" lang="it-IT" smtClean="0"/>
              <a:t>Fare clic per modificare lo stile del titolo</a:t>
            </a:r>
            <a:endParaRPr kumimoji="0" lang="en-US"/>
          </a:p>
        </p:txBody>
      </p:sp>
      <p:sp>
        <p:nvSpPr>
          <p:cNvPr id="3" name="Segnaposto contenuto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contenuto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5" name="Segnaposto data 4"/>
          <p:cNvSpPr>
            <a:spLocks noGrp="1"/>
          </p:cNvSpPr>
          <p:nvPr>
            <p:ph type="dt" sz="half" idx="10"/>
          </p:nvPr>
        </p:nvSpPr>
        <p:spPr>
          <a:xfrm>
            <a:off x="4791456" y="6480969"/>
            <a:ext cx="2133600" cy="301752"/>
          </a:xfrm>
        </p:spPr>
        <p:txBody>
          <a:bodyPr/>
          <a:lstStyle/>
          <a:p>
            <a:fld id="{AB524D7B-63BA-4FD2-9424-BA4222E21852}" type="datetimeFigureOut">
              <a:rPr lang="it-IT" smtClean="0"/>
              <a:pPr/>
              <a:t>24/09/2012</a:t>
            </a:fld>
            <a:endParaRPr lang="it-IT"/>
          </a:p>
        </p:txBody>
      </p:sp>
      <p:sp>
        <p:nvSpPr>
          <p:cNvPr id="6" name="Segnaposto piè di pagina 5"/>
          <p:cNvSpPr>
            <a:spLocks noGrp="1"/>
          </p:cNvSpPr>
          <p:nvPr>
            <p:ph type="ftr" sz="quarter" idx="11"/>
          </p:nvPr>
        </p:nvSpPr>
        <p:spPr>
          <a:xfrm>
            <a:off x="457200" y="6480969"/>
            <a:ext cx="4260056" cy="301752"/>
          </a:xfrm>
        </p:spPr>
        <p:txBody>
          <a:bodyPr/>
          <a:lstStyle/>
          <a:p>
            <a:endParaRPr lang="it-IT"/>
          </a:p>
        </p:txBody>
      </p:sp>
      <p:sp>
        <p:nvSpPr>
          <p:cNvPr id="7" name="Segnaposto numero diapositiva 6"/>
          <p:cNvSpPr>
            <a:spLocks noGrp="1"/>
          </p:cNvSpPr>
          <p:nvPr>
            <p:ph type="sldNum" sz="quarter" idx="12"/>
          </p:nvPr>
        </p:nvSpPr>
        <p:spPr>
          <a:xfrm>
            <a:off x="7589520" y="6480969"/>
            <a:ext cx="502920" cy="301752"/>
          </a:xfrm>
        </p:spPr>
        <p:txBody>
          <a:bodyPr/>
          <a:lstStyle/>
          <a:p>
            <a:fld id="{6E24EBC4-7F90-4DE5-A269-98B3037B9502}" type="slidenum">
              <a:rPr lang="it-IT" smtClean="0"/>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it-IT" smtClean="0"/>
              <a:t>Fare clic per modificare lo stile del titolo</a:t>
            </a:r>
            <a:endParaRPr kumimoji="0" lang="en-US"/>
          </a:p>
        </p:txBody>
      </p:sp>
      <p:sp>
        <p:nvSpPr>
          <p:cNvPr id="3" name="Segnaposto testo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it-IT" smtClean="0"/>
              <a:t>Fare clic per modificare stili del testo dello schema</a:t>
            </a:r>
          </a:p>
        </p:txBody>
      </p:sp>
      <p:sp>
        <p:nvSpPr>
          <p:cNvPr id="4" name="Segnaposto testo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it-IT" smtClean="0"/>
              <a:t>Fare clic per modificare stili del testo dello schema</a:t>
            </a:r>
          </a:p>
        </p:txBody>
      </p:sp>
      <p:sp>
        <p:nvSpPr>
          <p:cNvPr id="5" name="Segnaposto contenuto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6" name="Segnaposto contenuto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7" name="Segnaposto data 6"/>
          <p:cNvSpPr>
            <a:spLocks noGrp="1"/>
          </p:cNvSpPr>
          <p:nvPr>
            <p:ph type="dt" sz="half" idx="10"/>
          </p:nvPr>
        </p:nvSpPr>
        <p:spPr>
          <a:xfrm>
            <a:off x="4791456" y="6480969"/>
            <a:ext cx="2130552" cy="301752"/>
          </a:xfrm>
        </p:spPr>
        <p:txBody>
          <a:bodyPr/>
          <a:lstStyle/>
          <a:p>
            <a:fld id="{AB524D7B-63BA-4FD2-9424-BA4222E21852}" type="datetimeFigureOut">
              <a:rPr lang="it-IT" smtClean="0"/>
              <a:pPr/>
              <a:t>24/09/2012</a:t>
            </a:fld>
            <a:endParaRPr lang="it-IT"/>
          </a:p>
        </p:txBody>
      </p:sp>
      <p:sp>
        <p:nvSpPr>
          <p:cNvPr id="8" name="Segnaposto piè di pagina 7"/>
          <p:cNvSpPr>
            <a:spLocks noGrp="1"/>
          </p:cNvSpPr>
          <p:nvPr>
            <p:ph type="ftr" sz="quarter" idx="11"/>
          </p:nvPr>
        </p:nvSpPr>
        <p:spPr>
          <a:xfrm>
            <a:off x="457200" y="6480969"/>
            <a:ext cx="4261104" cy="301752"/>
          </a:xfrm>
        </p:spPr>
        <p:txBody>
          <a:bodyPr/>
          <a:lstStyle/>
          <a:p>
            <a:endParaRPr lang="it-IT"/>
          </a:p>
        </p:txBody>
      </p:sp>
      <p:sp>
        <p:nvSpPr>
          <p:cNvPr id="9" name="Segnaposto numero diapositiva 8"/>
          <p:cNvSpPr>
            <a:spLocks noGrp="1"/>
          </p:cNvSpPr>
          <p:nvPr>
            <p:ph type="sldNum" sz="quarter" idx="12"/>
          </p:nvPr>
        </p:nvSpPr>
        <p:spPr>
          <a:xfrm>
            <a:off x="7589520" y="6483096"/>
            <a:ext cx="502920" cy="301752"/>
          </a:xfrm>
        </p:spPr>
        <p:txBody>
          <a:bodyPr/>
          <a:lstStyle>
            <a:lvl1pPr algn="ctr">
              <a:defRPr/>
            </a:lvl1pPr>
          </a:lstStyle>
          <a:p>
            <a:fld id="{6E24EBC4-7F90-4DE5-A269-98B3037B9502}" type="slidenum">
              <a:rPr lang="it-IT" smtClean="0"/>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b="0"/>
            </a:lvl1pPr>
          </a:lstStyle>
          <a:p>
            <a:r>
              <a:rPr kumimoji="0" lang="it-IT" smtClean="0"/>
              <a:t>Fare clic per modificare lo stile del titolo</a:t>
            </a:r>
            <a:endParaRPr kumimoji="0" lang="en-US"/>
          </a:p>
        </p:txBody>
      </p:sp>
      <p:sp>
        <p:nvSpPr>
          <p:cNvPr id="3" name="Segnaposto data 2"/>
          <p:cNvSpPr>
            <a:spLocks noGrp="1"/>
          </p:cNvSpPr>
          <p:nvPr>
            <p:ph type="dt" sz="half" idx="10"/>
          </p:nvPr>
        </p:nvSpPr>
        <p:spPr/>
        <p:txBody>
          <a:bodyPr/>
          <a:lstStyle/>
          <a:p>
            <a:fld id="{AB524D7B-63BA-4FD2-9424-BA4222E21852}" type="datetimeFigureOut">
              <a:rPr lang="it-IT" smtClean="0"/>
              <a:pPr/>
              <a:t>24/09/2012</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6E24EBC4-7F90-4DE5-A269-98B3037B9502}" type="slidenum">
              <a:rPr lang="it-IT" smtClean="0"/>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a:xfrm>
            <a:off x="4791456" y="6480969"/>
            <a:ext cx="2133600" cy="301752"/>
          </a:xfrm>
        </p:spPr>
        <p:txBody>
          <a:bodyPr/>
          <a:lstStyle/>
          <a:p>
            <a:fld id="{AB524D7B-63BA-4FD2-9424-BA4222E21852}" type="datetimeFigureOut">
              <a:rPr lang="it-IT" smtClean="0"/>
              <a:pPr/>
              <a:t>24/09/2012</a:t>
            </a:fld>
            <a:endParaRPr lang="it-IT"/>
          </a:p>
        </p:txBody>
      </p:sp>
      <p:sp>
        <p:nvSpPr>
          <p:cNvPr id="3" name="Segnaposto piè di pagina 2"/>
          <p:cNvSpPr>
            <a:spLocks noGrp="1"/>
          </p:cNvSpPr>
          <p:nvPr>
            <p:ph type="ftr" sz="quarter" idx="11"/>
          </p:nvPr>
        </p:nvSpPr>
        <p:spPr>
          <a:xfrm>
            <a:off x="457200" y="6481890"/>
            <a:ext cx="4260056" cy="300831"/>
          </a:xfrm>
        </p:spPr>
        <p:txBody>
          <a:bodyPr/>
          <a:lstStyle/>
          <a:p>
            <a:endParaRPr lang="it-IT"/>
          </a:p>
        </p:txBody>
      </p:sp>
      <p:sp>
        <p:nvSpPr>
          <p:cNvPr id="4" name="Segnaposto numero diapositiva 3"/>
          <p:cNvSpPr>
            <a:spLocks noGrp="1"/>
          </p:cNvSpPr>
          <p:nvPr>
            <p:ph type="sldNum" sz="quarter" idx="12"/>
          </p:nvPr>
        </p:nvSpPr>
        <p:spPr>
          <a:xfrm>
            <a:off x="7589520" y="6480969"/>
            <a:ext cx="502920" cy="301752"/>
          </a:xfrm>
        </p:spPr>
        <p:txBody>
          <a:bodyPr/>
          <a:lstStyle/>
          <a:p>
            <a:fld id="{6E24EBC4-7F90-4DE5-A269-98B3037B9502}" type="slidenum">
              <a:rPr lang="it-IT" smtClean="0"/>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it-IT" smtClean="0"/>
              <a:t>Fare clic per modificare lo stile del titolo</a:t>
            </a:r>
            <a:endParaRPr kumimoji="0" lang="en-US"/>
          </a:p>
        </p:txBody>
      </p:sp>
      <p:sp>
        <p:nvSpPr>
          <p:cNvPr id="3" name="Segnaposto testo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it-IT" smtClean="0"/>
              <a:t>Fare clic per modificare stili del testo dello schema</a:t>
            </a:r>
          </a:p>
        </p:txBody>
      </p:sp>
      <p:sp>
        <p:nvSpPr>
          <p:cNvPr id="4" name="Segnaposto contenuto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5" name="Segnaposto data 4"/>
          <p:cNvSpPr>
            <a:spLocks noGrp="1"/>
          </p:cNvSpPr>
          <p:nvPr>
            <p:ph type="dt" sz="half" idx="10"/>
          </p:nvPr>
        </p:nvSpPr>
        <p:spPr>
          <a:xfrm>
            <a:off x="6278976" y="6556248"/>
            <a:ext cx="2133600" cy="301752"/>
          </a:xfrm>
        </p:spPr>
        <p:txBody>
          <a:bodyPr/>
          <a:lstStyle>
            <a:lvl1pPr>
              <a:defRPr sz="900"/>
            </a:lvl1pPr>
          </a:lstStyle>
          <a:p>
            <a:fld id="{AB524D7B-63BA-4FD2-9424-BA4222E21852}" type="datetimeFigureOut">
              <a:rPr lang="it-IT" smtClean="0"/>
              <a:pPr/>
              <a:t>24/09/2012</a:t>
            </a:fld>
            <a:endParaRPr lang="it-IT"/>
          </a:p>
        </p:txBody>
      </p:sp>
      <p:sp>
        <p:nvSpPr>
          <p:cNvPr id="6" name="Segnaposto piè di pagina 5"/>
          <p:cNvSpPr>
            <a:spLocks noGrp="1"/>
          </p:cNvSpPr>
          <p:nvPr>
            <p:ph type="ftr" sz="quarter" idx="11"/>
          </p:nvPr>
        </p:nvSpPr>
        <p:spPr>
          <a:xfrm>
            <a:off x="1135856" y="6556248"/>
            <a:ext cx="5143120" cy="301752"/>
          </a:xfrm>
        </p:spPr>
        <p:txBody>
          <a:bodyPr/>
          <a:lstStyle>
            <a:lvl1pPr>
              <a:defRPr sz="900"/>
            </a:lvl1pPr>
          </a:lstStyle>
          <a:p>
            <a:endParaRPr lang="it-IT"/>
          </a:p>
        </p:txBody>
      </p:sp>
      <p:sp>
        <p:nvSpPr>
          <p:cNvPr id="7" name="Segnaposto numero diapositiva 6"/>
          <p:cNvSpPr>
            <a:spLocks noGrp="1"/>
          </p:cNvSpPr>
          <p:nvPr>
            <p:ph type="sldNum" sz="quarter" idx="12"/>
          </p:nvPr>
        </p:nvSpPr>
        <p:spPr>
          <a:xfrm>
            <a:off x="8410576" y="6556248"/>
            <a:ext cx="502920" cy="301752"/>
          </a:xfrm>
        </p:spPr>
        <p:txBody>
          <a:bodyPr/>
          <a:lstStyle>
            <a:lvl1pPr>
              <a:defRPr sz="900"/>
            </a:lvl1pPr>
          </a:lstStyle>
          <a:p>
            <a:fld id="{6E24EBC4-7F90-4DE5-A269-98B3037B9502}" type="slidenum">
              <a:rPr lang="it-IT" smtClean="0"/>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it-IT" smtClean="0"/>
              <a:t>Fare clic per modificare lo stile del titolo</a:t>
            </a:r>
            <a:endParaRPr kumimoji="0" lang="en-US"/>
          </a:p>
        </p:txBody>
      </p:sp>
      <p:sp>
        <p:nvSpPr>
          <p:cNvPr id="3" name="Segnaposto immagine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it-IT" smtClean="0"/>
              <a:t>Fare clic sull'icona per inserire un'immagine</a:t>
            </a:r>
            <a:endParaRPr kumimoji="0" lang="en-US" dirty="0"/>
          </a:p>
        </p:txBody>
      </p:sp>
      <p:sp>
        <p:nvSpPr>
          <p:cNvPr id="4" name="Segnaposto testo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it-IT" smtClean="0"/>
              <a:t>Fare clic per modificare stili del testo dello schema</a:t>
            </a:r>
          </a:p>
        </p:txBody>
      </p:sp>
      <p:sp>
        <p:nvSpPr>
          <p:cNvPr id="5" name="Segnaposto data 4"/>
          <p:cNvSpPr>
            <a:spLocks noGrp="1"/>
          </p:cNvSpPr>
          <p:nvPr>
            <p:ph type="dt" sz="half" idx="10"/>
          </p:nvPr>
        </p:nvSpPr>
        <p:spPr>
          <a:xfrm>
            <a:off x="6108192" y="6556248"/>
            <a:ext cx="2103120" cy="301752"/>
          </a:xfrm>
        </p:spPr>
        <p:txBody>
          <a:bodyPr/>
          <a:lstStyle>
            <a:lvl1pPr>
              <a:defRPr sz="900"/>
            </a:lvl1pPr>
          </a:lstStyle>
          <a:p>
            <a:fld id="{AB524D7B-63BA-4FD2-9424-BA4222E21852}" type="datetimeFigureOut">
              <a:rPr lang="it-IT" smtClean="0"/>
              <a:pPr/>
              <a:t>24/09/2012</a:t>
            </a:fld>
            <a:endParaRPr lang="it-IT"/>
          </a:p>
        </p:txBody>
      </p:sp>
      <p:sp>
        <p:nvSpPr>
          <p:cNvPr id="6" name="Segnaposto piè di pagina 5"/>
          <p:cNvSpPr>
            <a:spLocks noGrp="1"/>
          </p:cNvSpPr>
          <p:nvPr>
            <p:ph type="ftr" sz="quarter" idx="11"/>
          </p:nvPr>
        </p:nvSpPr>
        <p:spPr>
          <a:xfrm>
            <a:off x="1170432" y="6557169"/>
            <a:ext cx="4948072" cy="301752"/>
          </a:xfrm>
        </p:spPr>
        <p:txBody>
          <a:bodyPr/>
          <a:lstStyle>
            <a:lvl1pPr>
              <a:defRPr sz="900"/>
            </a:lvl1pPr>
          </a:lstStyle>
          <a:p>
            <a:endParaRPr lang="it-IT"/>
          </a:p>
        </p:txBody>
      </p:sp>
      <p:sp>
        <p:nvSpPr>
          <p:cNvPr id="7" name="Segnaposto numero diapositiva 6"/>
          <p:cNvSpPr>
            <a:spLocks noGrp="1"/>
          </p:cNvSpPr>
          <p:nvPr>
            <p:ph type="sldNum" sz="quarter" idx="12"/>
          </p:nvPr>
        </p:nvSpPr>
        <p:spPr>
          <a:xfrm>
            <a:off x="8217192" y="6556248"/>
            <a:ext cx="365760" cy="301752"/>
          </a:xfrm>
        </p:spPr>
        <p:txBody>
          <a:bodyPr/>
          <a:lstStyle>
            <a:lvl1pPr algn="ctr">
              <a:defRPr sz="900"/>
            </a:lvl1pPr>
          </a:lstStyle>
          <a:p>
            <a:fld id="{6E24EBC4-7F90-4DE5-A269-98B3037B9502}" type="slidenum">
              <a:rPr lang="it-IT" smtClean="0"/>
              <a:pPr/>
              <a:t>‹N›</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1" name="Triangolo rettangolo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Connettore 1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Connettore 1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Segnaposto titolo 21"/>
          <p:cNvSpPr>
            <a:spLocks noGrp="1"/>
          </p:cNvSpPr>
          <p:nvPr>
            <p:ph type="title"/>
          </p:nvPr>
        </p:nvSpPr>
        <p:spPr>
          <a:xfrm>
            <a:off x="457200" y="267494"/>
            <a:ext cx="8229600" cy="1399032"/>
          </a:xfrm>
          <a:prstGeom prst="rect">
            <a:avLst/>
          </a:prstGeom>
        </p:spPr>
        <p:txBody>
          <a:bodyPr vert="horz" anchor="ctr">
            <a:normAutofit/>
          </a:bodyPr>
          <a:lstStyle/>
          <a:p>
            <a:r>
              <a:rPr kumimoji="0" lang="it-IT" smtClean="0"/>
              <a:t>Fare clic per modificare lo stile del titolo</a:t>
            </a:r>
            <a:endParaRPr kumimoji="0" lang="en-US"/>
          </a:p>
        </p:txBody>
      </p:sp>
      <p:sp>
        <p:nvSpPr>
          <p:cNvPr id="13" name="Segnaposto testo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it-IT" smtClean="0"/>
              <a:t>Fare clic per modificare stili del testo dello schema</a:t>
            </a:r>
          </a:p>
          <a:p>
            <a:pPr lvl="1" eaLnBrk="1" latinLnBrk="0" hangingPunct="1"/>
            <a:r>
              <a:rPr kumimoji="0" lang="it-IT" smtClean="0"/>
              <a:t>Secondo livello</a:t>
            </a:r>
          </a:p>
          <a:p>
            <a:pPr lvl="2" eaLnBrk="1" latinLnBrk="0" hangingPunct="1"/>
            <a:r>
              <a:rPr kumimoji="0" lang="it-IT" smtClean="0"/>
              <a:t>Terzo livello</a:t>
            </a:r>
          </a:p>
          <a:p>
            <a:pPr lvl="3" eaLnBrk="1" latinLnBrk="0" hangingPunct="1"/>
            <a:r>
              <a:rPr kumimoji="0" lang="it-IT" smtClean="0"/>
              <a:t>Quarto livello</a:t>
            </a:r>
          </a:p>
          <a:p>
            <a:pPr lvl="4" eaLnBrk="1" latinLnBrk="0" hangingPunct="1"/>
            <a:r>
              <a:rPr kumimoji="0" lang="it-IT" smtClean="0"/>
              <a:t>Quinto livello</a:t>
            </a:r>
            <a:endParaRPr kumimoji="0" lang="en-US"/>
          </a:p>
        </p:txBody>
      </p:sp>
      <p:sp>
        <p:nvSpPr>
          <p:cNvPr id="14" name="Segnaposto data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AB524D7B-63BA-4FD2-9424-BA4222E21852}" type="datetimeFigureOut">
              <a:rPr lang="it-IT" smtClean="0"/>
              <a:pPr/>
              <a:t>24/09/2012</a:t>
            </a:fld>
            <a:endParaRPr lang="it-IT"/>
          </a:p>
        </p:txBody>
      </p:sp>
      <p:sp>
        <p:nvSpPr>
          <p:cNvPr id="3" name="Segnaposto piè di pagina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it-IT"/>
          </a:p>
        </p:txBody>
      </p:sp>
      <p:sp>
        <p:nvSpPr>
          <p:cNvPr id="23" name="Segnaposto numero diapositiva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6E24EBC4-7F90-4DE5-A269-98B3037B9502}" type="slidenum">
              <a:rPr lang="it-IT" smtClean="0"/>
              <a:pPr/>
              <a:t>‹N›</a:t>
            </a:fld>
            <a:endParaRPr lang="it-IT"/>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2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81.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82.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83.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8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5"/>
          <p:cNvSpPr>
            <a:spLocks noGrp="1" noChangeArrowheads="1"/>
          </p:cNvSpPr>
          <p:nvPr>
            <p:ph type="subTitle" idx="1"/>
          </p:nvPr>
        </p:nvSpPr>
        <p:spPr>
          <a:xfrm>
            <a:off x="450850" y="4005263"/>
            <a:ext cx="8242300" cy="647700"/>
          </a:xfrm>
        </p:spPr>
        <p:txBody>
          <a:bodyPr/>
          <a:lstStyle/>
          <a:p>
            <a:pPr eaLnBrk="1" hangingPunct="1">
              <a:lnSpc>
                <a:spcPct val="90000"/>
              </a:lnSpc>
            </a:pPr>
            <a:endParaRPr lang="it-IT" sz="2400" smtClean="0">
              <a:solidFill>
                <a:schemeClr val="tx1"/>
              </a:solidFill>
              <a:latin typeface="Tahoma" pitchFamily="34" charset="0"/>
            </a:endParaRPr>
          </a:p>
          <a:p>
            <a:pPr eaLnBrk="1" hangingPunct="1">
              <a:lnSpc>
                <a:spcPct val="90000"/>
              </a:lnSpc>
            </a:pPr>
            <a:endParaRPr lang="it-IT" sz="2400" smtClean="0">
              <a:solidFill>
                <a:schemeClr val="tx1"/>
              </a:solidFill>
              <a:latin typeface="Tahoma" pitchFamily="34" charset="0"/>
            </a:endParaRPr>
          </a:p>
          <a:p>
            <a:pPr eaLnBrk="1" hangingPunct="1">
              <a:lnSpc>
                <a:spcPct val="90000"/>
              </a:lnSpc>
            </a:pPr>
            <a:endParaRPr lang="it-IT" sz="2400" smtClean="0">
              <a:solidFill>
                <a:schemeClr val="tx1"/>
              </a:solidFill>
              <a:latin typeface="Tahoma" pitchFamily="34" charset="0"/>
            </a:endParaRPr>
          </a:p>
        </p:txBody>
      </p:sp>
      <p:pic>
        <p:nvPicPr>
          <p:cNvPr id="2051" name="Picture 8" descr="SAA_1a_LOGO_NUOVO_200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6563" y="358775"/>
            <a:ext cx="1341437"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2" name="Picture 9" descr="Univerità"/>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15238" y="320675"/>
            <a:ext cx="1106487" cy="106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3" name="Rectangle 2"/>
          <p:cNvSpPr txBox="1">
            <a:spLocks noChangeArrowheads="1"/>
          </p:cNvSpPr>
          <p:nvPr/>
        </p:nvSpPr>
        <p:spPr bwMode="auto">
          <a:xfrm>
            <a:off x="115888" y="2141539"/>
            <a:ext cx="8890000" cy="15754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1600" b="1">
                <a:solidFill>
                  <a:schemeClr val="bg1"/>
                </a:solidFill>
                <a:latin typeface="Arial" charset="0"/>
              </a:defRPr>
            </a:lvl1pPr>
            <a:lvl2pPr marL="742950" indent="-285750">
              <a:defRPr sz="1600" b="1">
                <a:solidFill>
                  <a:schemeClr val="bg1"/>
                </a:solidFill>
                <a:latin typeface="Arial" charset="0"/>
              </a:defRPr>
            </a:lvl2pPr>
            <a:lvl3pPr marL="1143000" indent="-228600">
              <a:defRPr sz="1600" b="1">
                <a:solidFill>
                  <a:schemeClr val="bg1"/>
                </a:solidFill>
                <a:latin typeface="Arial" charset="0"/>
              </a:defRPr>
            </a:lvl3pPr>
            <a:lvl4pPr marL="1600200" indent="-228600">
              <a:defRPr sz="1600" b="1">
                <a:solidFill>
                  <a:schemeClr val="bg1"/>
                </a:solidFill>
                <a:latin typeface="Arial" charset="0"/>
              </a:defRPr>
            </a:lvl4pPr>
            <a:lvl5pPr marL="2057400" indent="-228600">
              <a:defRPr sz="1600" b="1">
                <a:solidFill>
                  <a:schemeClr val="bg1"/>
                </a:solidFill>
                <a:latin typeface="Arial" charset="0"/>
              </a:defRPr>
            </a:lvl5pPr>
            <a:lvl6pPr marL="2514600" indent="-228600" algn="ctr" eaLnBrk="0" fontAlgn="base" hangingPunct="0">
              <a:spcBef>
                <a:spcPct val="50000"/>
              </a:spcBef>
              <a:spcAft>
                <a:spcPct val="0"/>
              </a:spcAft>
              <a:defRPr sz="1600" b="1">
                <a:solidFill>
                  <a:schemeClr val="bg1"/>
                </a:solidFill>
                <a:latin typeface="Arial" charset="0"/>
              </a:defRPr>
            </a:lvl6pPr>
            <a:lvl7pPr marL="2971800" indent="-228600" algn="ctr" eaLnBrk="0" fontAlgn="base" hangingPunct="0">
              <a:spcBef>
                <a:spcPct val="50000"/>
              </a:spcBef>
              <a:spcAft>
                <a:spcPct val="0"/>
              </a:spcAft>
              <a:defRPr sz="1600" b="1">
                <a:solidFill>
                  <a:schemeClr val="bg1"/>
                </a:solidFill>
                <a:latin typeface="Arial" charset="0"/>
              </a:defRPr>
            </a:lvl7pPr>
            <a:lvl8pPr marL="3429000" indent="-228600" algn="ctr" eaLnBrk="0" fontAlgn="base" hangingPunct="0">
              <a:spcBef>
                <a:spcPct val="50000"/>
              </a:spcBef>
              <a:spcAft>
                <a:spcPct val="0"/>
              </a:spcAft>
              <a:defRPr sz="1600" b="1">
                <a:solidFill>
                  <a:schemeClr val="bg1"/>
                </a:solidFill>
                <a:latin typeface="Arial" charset="0"/>
              </a:defRPr>
            </a:lvl8pPr>
            <a:lvl9pPr marL="3886200" indent="-228600" algn="ctr" eaLnBrk="0" fontAlgn="base" hangingPunct="0">
              <a:spcBef>
                <a:spcPct val="50000"/>
              </a:spcBef>
              <a:spcAft>
                <a:spcPct val="0"/>
              </a:spcAft>
              <a:defRPr sz="1600" b="1">
                <a:solidFill>
                  <a:schemeClr val="bg1"/>
                </a:solidFill>
                <a:latin typeface="Arial" charset="0"/>
              </a:defRPr>
            </a:lvl9pPr>
          </a:lstStyle>
          <a:p>
            <a:pPr eaLnBrk="1" hangingPunct="1">
              <a:spcBef>
                <a:spcPct val="0"/>
              </a:spcBef>
            </a:pPr>
            <a:r>
              <a:rPr lang="it-IT" sz="2800" i="1" dirty="0">
                <a:solidFill>
                  <a:srgbClr val="000099"/>
                </a:solidFill>
              </a:rPr>
              <a:t/>
            </a:r>
            <a:br>
              <a:rPr lang="it-IT" sz="2800" i="1" dirty="0">
                <a:solidFill>
                  <a:srgbClr val="000099"/>
                </a:solidFill>
              </a:rPr>
            </a:br>
            <a:r>
              <a:rPr lang="it-IT" sz="2800" i="1" dirty="0">
                <a:solidFill>
                  <a:srgbClr val="000099"/>
                </a:solidFill>
              </a:rPr>
              <a:t/>
            </a:r>
            <a:br>
              <a:rPr lang="it-IT" sz="2800" i="1" dirty="0">
                <a:solidFill>
                  <a:srgbClr val="000099"/>
                </a:solidFill>
              </a:rPr>
            </a:br>
            <a:r>
              <a:rPr lang="it-IT" sz="2800" dirty="0">
                <a:solidFill>
                  <a:srgbClr val="000099"/>
                </a:solidFill>
              </a:rPr>
              <a:t>LE OPERAZIONI DI FINANZIAMENTO </a:t>
            </a:r>
            <a:r>
              <a:rPr lang="it-IT" sz="2800" dirty="0" smtClean="0">
                <a:solidFill>
                  <a:srgbClr val="000099"/>
                </a:solidFill>
              </a:rPr>
              <a:t>BANCARIO</a:t>
            </a:r>
          </a:p>
          <a:p>
            <a:pPr eaLnBrk="1" hangingPunct="1">
              <a:spcBef>
                <a:spcPct val="0"/>
              </a:spcBef>
            </a:pPr>
            <a:r>
              <a:rPr lang="it-IT" sz="2800" i="1" dirty="0" smtClean="0">
                <a:solidFill>
                  <a:srgbClr val="000099"/>
                </a:solidFill>
              </a:rPr>
              <a:t>I finanziamenti a medio-lungo termine</a:t>
            </a:r>
            <a:endParaRPr lang="it-IT" sz="2800" i="1" dirty="0">
              <a:solidFill>
                <a:schemeClr val="tx1"/>
              </a:solidFill>
            </a:endParaRPr>
          </a:p>
          <a:p>
            <a:pPr eaLnBrk="1" hangingPunct="1">
              <a:spcBef>
                <a:spcPct val="0"/>
              </a:spcBef>
            </a:pPr>
            <a:endParaRPr lang="it-IT" sz="2800" i="1" dirty="0">
              <a:solidFill>
                <a:schemeClr val="tx1"/>
              </a:solidFill>
            </a:endParaRPr>
          </a:p>
          <a:p>
            <a:pPr eaLnBrk="1" hangingPunct="1">
              <a:spcBef>
                <a:spcPct val="0"/>
              </a:spcBef>
            </a:pPr>
            <a:r>
              <a:rPr lang="it-IT" sz="2000" dirty="0">
                <a:solidFill>
                  <a:schemeClr val="tx1"/>
                </a:solidFill>
                <a:cs typeface="Arial" charset="0"/>
              </a:rPr>
              <a:t>Prof.ssa Paola De </a:t>
            </a:r>
            <a:r>
              <a:rPr lang="it-IT" sz="2000" dirty="0" err="1" smtClean="0">
                <a:solidFill>
                  <a:schemeClr val="tx1"/>
                </a:solidFill>
                <a:cs typeface="Arial" charset="0"/>
              </a:rPr>
              <a:t>Vincentiis</a:t>
            </a:r>
            <a:endParaRPr lang="it-IT" sz="2000" dirty="0" smtClean="0">
              <a:solidFill>
                <a:schemeClr val="tx1"/>
              </a:solidFill>
              <a:cs typeface="Arial" charset="0"/>
            </a:endParaRPr>
          </a:p>
          <a:p>
            <a:pPr eaLnBrk="1" hangingPunct="1">
              <a:spcBef>
                <a:spcPct val="0"/>
              </a:spcBef>
            </a:pPr>
            <a:r>
              <a:rPr lang="it-IT" sz="2000" dirty="0" smtClean="0">
                <a:solidFill>
                  <a:schemeClr val="tx1"/>
                </a:solidFill>
                <a:cs typeface="Arial" charset="0"/>
              </a:rPr>
              <a:t>Prof.ssa Eleonora Isaia</a:t>
            </a:r>
            <a:endParaRPr lang="it-IT" dirty="0">
              <a:solidFill>
                <a:srgbClr val="000099"/>
              </a:solidFill>
            </a:endParaRPr>
          </a:p>
        </p:txBody>
      </p:sp>
    </p:spTree>
    <p:extLst>
      <p:ext uri="{BB962C8B-B14F-4D97-AF65-F5344CB8AC3E}">
        <p14:creationId xmlns:p14="http://schemas.microsoft.com/office/powerpoint/2010/main" val="3260221113"/>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Interest rate swap - IRS</a:t>
            </a:r>
            <a:endParaRPr lang="it-IT" dirty="0"/>
          </a:p>
        </p:txBody>
      </p:sp>
      <p:sp>
        <p:nvSpPr>
          <p:cNvPr id="3" name="Segnaposto contenuto 2"/>
          <p:cNvSpPr>
            <a:spLocks noGrp="1"/>
          </p:cNvSpPr>
          <p:nvPr>
            <p:ph idx="1"/>
          </p:nvPr>
        </p:nvSpPr>
        <p:spPr/>
        <p:txBody>
          <a:bodyPr>
            <a:normAutofit fontScale="85000" lnSpcReduction="20000"/>
          </a:bodyPr>
          <a:lstStyle/>
          <a:p>
            <a:r>
              <a:rPr lang="it-IT" dirty="0" smtClean="0"/>
              <a:t>Definizione: </a:t>
            </a:r>
          </a:p>
          <a:p>
            <a:pPr>
              <a:buNone/>
            </a:pPr>
            <a:r>
              <a:rPr lang="it-IT" dirty="0" smtClean="0"/>
              <a:t>	contratto in base al quale due controparti si scambiano periodicamente flussi di interessi, calcolati applicando a un capitale nominale di riferimento (che non </a:t>
            </a:r>
            <a:r>
              <a:rPr lang="it-IT" smtClean="0"/>
              <a:t>viene scambiato) un </a:t>
            </a:r>
            <a:r>
              <a:rPr lang="it-IT" dirty="0" smtClean="0"/>
              <a:t>tasso di interesse il cui parametro di indicizzazione viene stabilito al momento della stipulazione</a:t>
            </a:r>
          </a:p>
          <a:p>
            <a:endParaRPr lang="it-IT" dirty="0" smtClean="0"/>
          </a:p>
          <a:p>
            <a:r>
              <a:rPr lang="it-IT" dirty="0" smtClean="0"/>
              <a:t>Due principali tipologie:</a:t>
            </a:r>
          </a:p>
          <a:p>
            <a:pPr lvl="1"/>
            <a:r>
              <a:rPr lang="it-IT" dirty="0" smtClean="0"/>
              <a:t>Coupon swap: fisso contro variabile</a:t>
            </a:r>
          </a:p>
          <a:p>
            <a:pPr lvl="1"/>
            <a:r>
              <a:rPr lang="it-IT" dirty="0" err="1" smtClean="0"/>
              <a:t>Basis</a:t>
            </a:r>
            <a:r>
              <a:rPr lang="it-IT" dirty="0" smtClean="0"/>
              <a:t> swap: variabile contro variabile</a:t>
            </a:r>
          </a:p>
          <a:p>
            <a:pPr>
              <a:buNone/>
            </a:pPr>
            <a:r>
              <a:rPr lang="it-IT" dirty="0" smtClean="0"/>
              <a:t>	</a:t>
            </a:r>
          </a:p>
          <a:p>
            <a:pPr>
              <a:buNone/>
            </a:pPr>
            <a:endParaRPr lang="it-IT"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67494"/>
            <a:ext cx="8229600" cy="569218"/>
          </a:xfrm>
        </p:spPr>
        <p:txBody>
          <a:bodyPr>
            <a:normAutofit fontScale="90000"/>
          </a:bodyPr>
          <a:lstStyle/>
          <a:p>
            <a:r>
              <a:rPr lang="it-IT" dirty="0" smtClean="0"/>
              <a:t>IRS - quotazioni</a:t>
            </a:r>
            <a:endParaRPr lang="it-IT" dirty="0"/>
          </a:p>
        </p:txBody>
      </p:sp>
      <p:pic>
        <p:nvPicPr>
          <p:cNvPr id="4" name="Segnaposto contenuto 3" descr="IRS schermata Bloomberg.gif"/>
          <p:cNvPicPr>
            <a:picLocks noGrp="1" noChangeAspect="1"/>
          </p:cNvPicPr>
          <p:nvPr>
            <p:ph idx="1"/>
          </p:nvPr>
        </p:nvPicPr>
        <p:blipFill>
          <a:blip r:embed="rId3" cstate="print"/>
          <a:stretch>
            <a:fillRect/>
          </a:stretch>
        </p:blipFill>
        <p:spPr>
          <a:xfrm>
            <a:off x="539552" y="980728"/>
            <a:ext cx="7848872" cy="5620048"/>
          </a:xfr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Mutuo a tasso variabile</a:t>
            </a:r>
            <a:endParaRPr lang="it-IT" dirty="0"/>
          </a:p>
        </p:txBody>
      </p:sp>
      <p:sp>
        <p:nvSpPr>
          <p:cNvPr id="3" name="Segnaposto contenuto 2"/>
          <p:cNvSpPr>
            <a:spLocks noGrp="1"/>
          </p:cNvSpPr>
          <p:nvPr>
            <p:ph idx="1"/>
          </p:nvPr>
        </p:nvSpPr>
        <p:spPr>
          <a:xfrm>
            <a:off x="457200" y="1700808"/>
            <a:ext cx="8229600" cy="4754000"/>
          </a:xfrm>
        </p:spPr>
        <p:txBody>
          <a:bodyPr>
            <a:normAutofit fontScale="85000" lnSpcReduction="20000"/>
          </a:bodyPr>
          <a:lstStyle/>
          <a:p>
            <a:r>
              <a:rPr lang="it-IT" sz="2400" dirty="0" smtClean="0"/>
              <a:t>Il tasso di interesse è legato ad un parametro di riferimento e varia secondo cadenze prestabilite</a:t>
            </a:r>
          </a:p>
          <a:p>
            <a:pPr>
              <a:buNone/>
            </a:pPr>
            <a:endParaRPr lang="it-IT" sz="2400" dirty="0" smtClean="0"/>
          </a:p>
          <a:p>
            <a:r>
              <a:rPr lang="it-IT" sz="2400" dirty="0" smtClean="0"/>
              <a:t>A questo si aggiunge uno spread, a copertura del rischio di credito</a:t>
            </a:r>
          </a:p>
          <a:p>
            <a:pPr>
              <a:buNone/>
            </a:pPr>
            <a:endParaRPr lang="it-IT" sz="2400" dirty="0" smtClean="0"/>
          </a:p>
          <a:p>
            <a:r>
              <a:rPr lang="it-IT" sz="2400" dirty="0" smtClean="0"/>
              <a:t>I principali parametri di riferimento sono:</a:t>
            </a:r>
          </a:p>
          <a:p>
            <a:pPr lvl="1"/>
            <a:r>
              <a:rPr lang="it-IT" sz="2200" dirty="0" smtClean="0"/>
              <a:t>EURIBOR (1M)</a:t>
            </a:r>
          </a:p>
          <a:p>
            <a:pPr lvl="1"/>
            <a:r>
              <a:rPr lang="it-IT" sz="2200" dirty="0" smtClean="0"/>
              <a:t>MRO </a:t>
            </a:r>
            <a:r>
              <a:rPr lang="it-IT" sz="2400" dirty="0" smtClean="0"/>
              <a:t>(</a:t>
            </a:r>
            <a:r>
              <a:rPr lang="it-IT" sz="2400" dirty="0" err="1" smtClean="0"/>
              <a:t>Main</a:t>
            </a:r>
            <a:r>
              <a:rPr lang="it-IT" sz="2400" dirty="0" smtClean="0"/>
              <a:t> </a:t>
            </a:r>
            <a:r>
              <a:rPr lang="it-IT" sz="2400" dirty="0" err="1" smtClean="0"/>
              <a:t>Refinancing</a:t>
            </a:r>
            <a:r>
              <a:rPr lang="it-IT" sz="2400" dirty="0" smtClean="0"/>
              <a:t> </a:t>
            </a:r>
            <a:r>
              <a:rPr lang="it-IT" sz="2400" dirty="0" err="1" smtClean="0"/>
              <a:t>Operations</a:t>
            </a:r>
            <a:r>
              <a:rPr lang="it-IT" sz="2400" dirty="0" smtClean="0"/>
              <a:t> – tasso BCE)</a:t>
            </a:r>
          </a:p>
          <a:p>
            <a:pPr lvl="1">
              <a:buNone/>
            </a:pPr>
            <a:endParaRPr lang="it-IT" sz="2400" dirty="0" smtClean="0"/>
          </a:p>
          <a:p>
            <a:r>
              <a:rPr lang="it-IT" sz="2200" u="sng" dirty="0" smtClean="0"/>
              <a:t>Vantaggio</a:t>
            </a:r>
            <a:r>
              <a:rPr lang="it-IT" sz="2200" dirty="0" smtClean="0"/>
              <a:t>:</a:t>
            </a:r>
          </a:p>
          <a:p>
            <a:pPr>
              <a:buNone/>
            </a:pPr>
            <a:r>
              <a:rPr lang="it-IT" sz="2200" dirty="0" smtClean="0"/>
              <a:t>	legare il costo del debito alle condizioni di mercato</a:t>
            </a:r>
          </a:p>
          <a:p>
            <a:pPr>
              <a:buNone/>
            </a:pPr>
            <a:endParaRPr lang="it-IT" sz="2200" dirty="0" smtClean="0"/>
          </a:p>
          <a:p>
            <a:r>
              <a:rPr lang="it-IT" sz="2200" u="sng" dirty="0" smtClean="0"/>
              <a:t>Svantaggio</a:t>
            </a:r>
            <a:r>
              <a:rPr lang="it-IT" sz="2200" dirty="0" smtClean="0"/>
              <a:t>:</a:t>
            </a:r>
          </a:p>
          <a:p>
            <a:pPr>
              <a:buNone/>
            </a:pPr>
            <a:r>
              <a:rPr lang="it-IT" dirty="0" smtClean="0"/>
              <a:t>	</a:t>
            </a:r>
            <a:r>
              <a:rPr lang="it-IT" sz="2400" dirty="0" smtClean="0"/>
              <a:t>potenziale aumento </a:t>
            </a:r>
            <a:r>
              <a:rPr lang="it-IT" sz="2200" dirty="0" smtClean="0"/>
              <a:t>consistente del costo del debito e quindi dell’importo delle rate</a:t>
            </a:r>
          </a:p>
          <a:p>
            <a:endParaRPr lang="it-IT" dirty="0" smtClean="0"/>
          </a:p>
          <a:p>
            <a:pPr lvl="1"/>
            <a:endParaRPr lang="it-IT" sz="2400"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I principali tassi di riferimento</a:t>
            </a:r>
            <a:endParaRPr lang="it-IT" dirty="0"/>
          </a:p>
        </p:txBody>
      </p:sp>
      <p:sp>
        <p:nvSpPr>
          <p:cNvPr id="3" name="Segnaposto contenuto 2"/>
          <p:cNvSpPr>
            <a:spLocks noGrp="1"/>
          </p:cNvSpPr>
          <p:nvPr>
            <p:ph idx="1"/>
          </p:nvPr>
        </p:nvSpPr>
        <p:spPr/>
        <p:txBody>
          <a:bodyPr>
            <a:normAutofit fontScale="77500" lnSpcReduction="20000"/>
          </a:bodyPr>
          <a:lstStyle/>
          <a:p>
            <a:pPr>
              <a:buNone/>
            </a:pPr>
            <a:r>
              <a:rPr lang="it-IT" dirty="0" smtClean="0"/>
              <a:t>I principali tassi di riferimento sono tassi di mercato interbancario. In particolare:</a:t>
            </a:r>
          </a:p>
          <a:p>
            <a:pPr>
              <a:buNone/>
            </a:pPr>
            <a:endParaRPr lang="it-IT" dirty="0" smtClean="0"/>
          </a:p>
          <a:p>
            <a:pPr marL="578358" indent="-514350"/>
            <a:r>
              <a:rPr lang="it-IT" dirty="0" smtClean="0"/>
              <a:t>EURIBOR (Euro </a:t>
            </a:r>
            <a:r>
              <a:rPr lang="it-IT" dirty="0" err="1" smtClean="0"/>
              <a:t>Interbank</a:t>
            </a:r>
            <a:r>
              <a:rPr lang="it-IT" dirty="0" smtClean="0"/>
              <a:t> </a:t>
            </a:r>
            <a:r>
              <a:rPr lang="it-IT" dirty="0" err="1" smtClean="0"/>
              <a:t>Offered</a:t>
            </a:r>
            <a:r>
              <a:rPr lang="it-IT" dirty="0" smtClean="0"/>
              <a:t> Rate)	</a:t>
            </a:r>
          </a:p>
          <a:p>
            <a:pPr marL="953262" lvl="1" indent="-514350">
              <a:buNone/>
            </a:pPr>
            <a:r>
              <a:rPr lang="it-IT" dirty="0" smtClean="0"/>
              <a:t>	</a:t>
            </a:r>
            <a:r>
              <a:rPr lang="it-IT" sz="2300" dirty="0" smtClean="0"/>
              <a:t>rilevato dalla </a:t>
            </a:r>
            <a:r>
              <a:rPr lang="it-IT" sz="2300" dirty="0" err="1" smtClean="0"/>
              <a:t>European</a:t>
            </a:r>
            <a:r>
              <a:rPr lang="it-IT" sz="2300" dirty="0" smtClean="0"/>
              <a:t> Banking </a:t>
            </a:r>
            <a:r>
              <a:rPr lang="it-IT" sz="2300" dirty="0" err="1" smtClean="0"/>
              <a:t>Federation</a:t>
            </a:r>
            <a:endParaRPr lang="it-IT" sz="2300" dirty="0" smtClean="0"/>
          </a:p>
          <a:p>
            <a:pPr marL="953262" lvl="1" indent="-514350">
              <a:buNone/>
            </a:pPr>
            <a:endParaRPr lang="it-IT" sz="2300" dirty="0" smtClean="0"/>
          </a:p>
          <a:p>
            <a:pPr marL="578358" indent="-514350"/>
            <a:r>
              <a:rPr lang="it-IT" dirty="0" smtClean="0"/>
              <a:t>LIBOR (London </a:t>
            </a:r>
            <a:r>
              <a:rPr lang="it-IT" dirty="0" err="1" smtClean="0"/>
              <a:t>Interbank</a:t>
            </a:r>
            <a:r>
              <a:rPr lang="it-IT" dirty="0" smtClean="0"/>
              <a:t> </a:t>
            </a:r>
            <a:r>
              <a:rPr lang="it-IT" dirty="0" err="1" smtClean="0"/>
              <a:t>Offered</a:t>
            </a:r>
            <a:r>
              <a:rPr lang="it-IT" dirty="0" smtClean="0"/>
              <a:t> Rate)</a:t>
            </a:r>
          </a:p>
          <a:p>
            <a:pPr marL="578358" indent="-514350">
              <a:buNone/>
            </a:pPr>
            <a:r>
              <a:rPr lang="it-IT" dirty="0" smtClean="0"/>
              <a:t>		</a:t>
            </a:r>
            <a:r>
              <a:rPr lang="it-IT" sz="2300" dirty="0" smtClean="0"/>
              <a:t>rilevato dalla </a:t>
            </a:r>
            <a:r>
              <a:rPr lang="it-IT" sz="2300" dirty="0" err="1" smtClean="0"/>
              <a:t>British</a:t>
            </a:r>
            <a:r>
              <a:rPr lang="it-IT" sz="2300" dirty="0" smtClean="0"/>
              <a:t> </a:t>
            </a:r>
            <a:r>
              <a:rPr lang="it-IT" sz="2300" dirty="0" err="1" smtClean="0"/>
              <a:t>Bankers</a:t>
            </a:r>
            <a:r>
              <a:rPr lang="it-IT" sz="2300" dirty="0" smtClean="0"/>
              <a:t>’</a:t>
            </a:r>
            <a:r>
              <a:rPr lang="it-IT" sz="2300" dirty="0" err="1" smtClean="0"/>
              <a:t>Association</a:t>
            </a:r>
            <a:endParaRPr lang="it-IT" sz="2300" dirty="0" smtClean="0"/>
          </a:p>
          <a:p>
            <a:pPr marL="578358" indent="-514350">
              <a:buNone/>
            </a:pPr>
            <a:endParaRPr lang="it-IT" dirty="0" smtClean="0"/>
          </a:p>
          <a:p>
            <a:pPr marL="578358" indent="-514350"/>
            <a:r>
              <a:rPr lang="it-IT" dirty="0" smtClean="0"/>
              <a:t>TASSO BCE (Tasso di rifinanziamento principale)  o MRO – </a:t>
            </a:r>
            <a:r>
              <a:rPr lang="it-IT" dirty="0" err="1" smtClean="0"/>
              <a:t>Main</a:t>
            </a:r>
            <a:r>
              <a:rPr lang="it-IT" dirty="0" smtClean="0"/>
              <a:t> </a:t>
            </a:r>
            <a:r>
              <a:rPr lang="it-IT" dirty="0" err="1" smtClean="0"/>
              <a:t>refinancing</a:t>
            </a:r>
            <a:r>
              <a:rPr lang="it-IT" dirty="0" smtClean="0"/>
              <a:t> </a:t>
            </a:r>
            <a:r>
              <a:rPr lang="it-IT" dirty="0" err="1" smtClean="0"/>
              <a:t>operations</a:t>
            </a:r>
            <a:r>
              <a:rPr lang="it-IT" dirty="0" smtClean="0"/>
              <a:t>) </a:t>
            </a:r>
          </a:p>
          <a:p>
            <a:pPr marL="578358" indent="-514350">
              <a:buNone/>
            </a:pPr>
            <a:r>
              <a:rPr lang="it-IT" dirty="0" smtClean="0"/>
              <a:t>		</a:t>
            </a:r>
            <a:r>
              <a:rPr lang="it-IT" sz="2700" dirty="0" smtClean="0"/>
              <a:t>stabilito dalla Banca Centrale Europea</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23528" y="260648"/>
            <a:ext cx="8229600" cy="1399032"/>
          </a:xfrm>
        </p:spPr>
        <p:txBody>
          <a:bodyPr>
            <a:normAutofit/>
          </a:bodyPr>
          <a:lstStyle/>
          <a:p>
            <a:r>
              <a:rPr lang="it-IT" dirty="0" smtClean="0"/>
              <a:t>EURIBOR: </a:t>
            </a:r>
            <a:br>
              <a:rPr lang="it-IT" dirty="0" smtClean="0"/>
            </a:br>
            <a:r>
              <a:rPr lang="it-IT" sz="2800" dirty="0" smtClean="0"/>
              <a:t>costo del denaro tra banche area Euro</a:t>
            </a:r>
            <a:endParaRPr lang="it-IT" sz="2800" dirty="0"/>
          </a:p>
        </p:txBody>
      </p:sp>
      <p:sp>
        <p:nvSpPr>
          <p:cNvPr id="3" name="Segnaposto contenuto 2"/>
          <p:cNvSpPr>
            <a:spLocks noGrp="1"/>
          </p:cNvSpPr>
          <p:nvPr>
            <p:ph idx="1"/>
          </p:nvPr>
        </p:nvSpPr>
        <p:spPr/>
        <p:txBody>
          <a:bodyPr>
            <a:normAutofit fontScale="70000" lnSpcReduction="20000"/>
          </a:bodyPr>
          <a:lstStyle/>
          <a:p>
            <a:r>
              <a:rPr lang="it-IT" dirty="0" smtClean="0"/>
              <a:t>Tasso medio al quale le banche di primario standing creditizio si scambiano depositi all’interno dell’area dell’Euro dalla scadenza ON ai 12 mesi</a:t>
            </a:r>
          </a:p>
          <a:p>
            <a:endParaRPr lang="it-IT" dirty="0" smtClean="0"/>
          </a:p>
          <a:p>
            <a:r>
              <a:rPr lang="it-IT" dirty="0" smtClean="0"/>
              <a:t>Rilevato dalla </a:t>
            </a:r>
            <a:r>
              <a:rPr lang="it-IT" sz="3200" dirty="0" err="1" smtClean="0"/>
              <a:t>European</a:t>
            </a:r>
            <a:r>
              <a:rPr lang="it-IT" sz="3200" dirty="0" smtClean="0"/>
              <a:t> Banking </a:t>
            </a:r>
            <a:r>
              <a:rPr lang="it-IT" sz="3200" dirty="0" err="1" smtClean="0"/>
              <a:t>Federation</a:t>
            </a:r>
            <a:r>
              <a:rPr lang="it-IT" sz="3200" dirty="0" smtClean="0"/>
              <a:t> ogni giorno alle 11:00 </a:t>
            </a:r>
            <a:r>
              <a:rPr lang="it-IT" sz="3200" dirty="0" err="1" smtClean="0"/>
              <a:t>am</a:t>
            </a:r>
            <a:r>
              <a:rPr lang="it-IT" sz="3200" dirty="0" smtClean="0"/>
              <a:t> sulla base dei dati comunicati dalle </a:t>
            </a:r>
            <a:r>
              <a:rPr lang="it-IT" sz="3200" dirty="0" err="1" smtClean="0"/>
              <a:t>reference</a:t>
            </a:r>
            <a:r>
              <a:rPr lang="it-IT" sz="3200" dirty="0" smtClean="0"/>
              <a:t> </a:t>
            </a:r>
            <a:r>
              <a:rPr lang="it-IT" sz="3200" dirty="0" err="1" smtClean="0"/>
              <a:t>banks</a:t>
            </a:r>
            <a:r>
              <a:rPr lang="it-IT" sz="3200" dirty="0" smtClean="0"/>
              <a:t> (tra cui per l’Italia: Intesa </a:t>
            </a:r>
            <a:r>
              <a:rPr lang="it-IT" sz="3200" dirty="0" err="1" smtClean="0"/>
              <a:t>Sanpaolo</a:t>
            </a:r>
            <a:r>
              <a:rPr lang="it-IT" sz="3200" dirty="0" smtClean="0"/>
              <a:t>, Monte dei Paschi di Siena, Unicredit, UBI Banca)</a:t>
            </a:r>
          </a:p>
          <a:p>
            <a:endParaRPr lang="it-IT" sz="3200" dirty="0" smtClean="0"/>
          </a:p>
          <a:p>
            <a:r>
              <a:rPr lang="it-IT" sz="3200" dirty="0" smtClean="0"/>
              <a:t>Metodologia di calcolo: media semplice dei tassi tagliando le code (15% delle quotazioni più alte e più basse)</a:t>
            </a:r>
          </a:p>
          <a:p>
            <a:endParaRPr lang="it-IT" sz="3200" dirty="0" smtClean="0"/>
          </a:p>
          <a:p>
            <a:r>
              <a:rPr lang="it-IT" sz="3200" dirty="0" smtClean="0"/>
              <a:t>Dati comunicati su base volontaria da parte delle </a:t>
            </a:r>
            <a:r>
              <a:rPr lang="it-IT" sz="3200" dirty="0" err="1" smtClean="0"/>
              <a:t>reference</a:t>
            </a:r>
            <a:r>
              <a:rPr lang="it-IT" sz="3200" dirty="0" smtClean="0"/>
              <a:t> </a:t>
            </a:r>
            <a:r>
              <a:rPr lang="it-IT" sz="3200" dirty="0" err="1" smtClean="0"/>
              <a:t>banks……sempre</a:t>
            </a:r>
            <a:r>
              <a:rPr lang="it-IT" sz="3200" dirty="0" smtClean="0"/>
              <a:t> attendibili???</a:t>
            </a:r>
          </a:p>
          <a:p>
            <a:endParaRPr lang="it-IT" sz="3200" dirty="0" smtClean="0"/>
          </a:p>
          <a:p>
            <a:endParaRPr lang="it-IT" sz="3200" dirty="0" smtClean="0"/>
          </a:p>
          <a:p>
            <a:endParaRPr lang="it-IT"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dirty="0" smtClean="0"/>
              <a:t>EURIBOR e IRS  </a:t>
            </a:r>
            <a:br>
              <a:rPr lang="it-IT" dirty="0" smtClean="0"/>
            </a:br>
            <a:r>
              <a:rPr lang="it-IT" dirty="0" smtClean="0"/>
              <a:t>tabelle de Il Sole 24 Ore</a:t>
            </a:r>
            <a:endParaRPr lang="it-IT" dirty="0"/>
          </a:p>
        </p:txBody>
      </p:sp>
      <p:pic>
        <p:nvPicPr>
          <p:cNvPr id="1027" name="Picture 3"/>
          <p:cNvPicPr>
            <a:picLocks noGrp="1" noChangeAspect="1" noChangeArrowheads="1"/>
          </p:cNvPicPr>
          <p:nvPr>
            <p:ph idx="1"/>
          </p:nvPr>
        </p:nvPicPr>
        <p:blipFill>
          <a:blip r:embed="rId3" cstate="print"/>
          <a:stretch>
            <a:fillRect/>
          </a:stretch>
        </p:blipFill>
        <p:spPr bwMode="auto">
          <a:xfrm>
            <a:off x="467544" y="1628800"/>
            <a:ext cx="7444578" cy="4928824"/>
          </a:xfrm>
          <a:prstGeom prst="rect">
            <a:avLst/>
          </a:prstGeom>
          <a:noFill/>
          <a:ln w="9525">
            <a:noFill/>
            <a:miter lim="800000"/>
            <a:headEnd/>
            <a:tailEnd/>
          </a:ln>
        </p:spPr>
      </p:pic>
      <p:sp>
        <p:nvSpPr>
          <p:cNvPr id="8" name="Rettangolo 7"/>
          <p:cNvSpPr/>
          <p:nvPr/>
        </p:nvSpPr>
        <p:spPr>
          <a:xfrm>
            <a:off x="7914253" y="4077072"/>
            <a:ext cx="1008112" cy="8640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000" dirty="0" smtClean="0"/>
              <a:t>Sistema di quotazione: Tasso fisso/</a:t>
            </a:r>
          </a:p>
          <a:p>
            <a:pPr algn="ctr"/>
            <a:r>
              <a:rPr lang="it-IT" sz="1000" dirty="0" smtClean="0"/>
              <a:t>tasso varabile</a:t>
            </a:r>
            <a:endParaRPr lang="it-IT" sz="1000" dirty="0"/>
          </a:p>
        </p:txBody>
      </p:sp>
      <p:cxnSp>
        <p:nvCxnSpPr>
          <p:cNvPr id="10" name="Connettore 2 9"/>
          <p:cNvCxnSpPr/>
          <p:nvPr/>
        </p:nvCxnSpPr>
        <p:spPr>
          <a:xfrm>
            <a:off x="5868144" y="4293096"/>
            <a:ext cx="1944216" cy="0"/>
          </a:xfrm>
          <a:prstGeom prst="straightConnector1">
            <a:avLst/>
          </a:prstGeom>
          <a:ln w="15875">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67494"/>
            <a:ext cx="8229600" cy="1001266"/>
          </a:xfrm>
        </p:spPr>
        <p:txBody>
          <a:bodyPr>
            <a:normAutofit fontScale="90000"/>
          </a:bodyPr>
          <a:lstStyle/>
          <a:p>
            <a:r>
              <a:rPr lang="it-IT" dirty="0" smtClean="0"/>
              <a:t>Euribor 6M – pagina Bloomberg</a:t>
            </a:r>
            <a:endParaRPr lang="it-IT" dirty="0"/>
          </a:p>
        </p:txBody>
      </p:sp>
      <p:pic>
        <p:nvPicPr>
          <p:cNvPr id="5" name="Segnaposto contenuto 4" descr="schermata EURIBOR 3M Bloomberg.gif"/>
          <p:cNvPicPr>
            <a:picLocks noGrp="1" noChangeAspect="1"/>
          </p:cNvPicPr>
          <p:nvPr>
            <p:ph idx="1"/>
          </p:nvPr>
        </p:nvPicPr>
        <p:blipFill>
          <a:blip r:embed="rId3" cstate="print"/>
          <a:stretch>
            <a:fillRect/>
          </a:stretch>
        </p:blipFill>
        <p:spPr>
          <a:xfrm>
            <a:off x="827584" y="1124744"/>
            <a:ext cx="7704856" cy="5516928"/>
          </a:xfr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67494"/>
            <a:ext cx="8229600" cy="857250"/>
          </a:xfrm>
        </p:spPr>
        <p:txBody>
          <a:bodyPr>
            <a:normAutofit/>
          </a:bodyPr>
          <a:lstStyle/>
          <a:p>
            <a:r>
              <a:rPr lang="it-IT" sz="3600" dirty="0" smtClean="0"/>
              <a:t>DIFFERENZIALE EURIBOR-EUREPO</a:t>
            </a:r>
            <a:endParaRPr lang="it-IT" sz="3600" dirty="0"/>
          </a:p>
        </p:txBody>
      </p:sp>
      <p:graphicFrame>
        <p:nvGraphicFramePr>
          <p:cNvPr id="4" name="Segnaposto contenuto 3"/>
          <p:cNvGraphicFramePr>
            <a:graphicFrameLocks noGrp="1"/>
          </p:cNvGraphicFramePr>
          <p:nvPr>
            <p:ph idx="1"/>
            <p:extLst>
              <p:ext uri="{D42A27DB-BD31-4B8C-83A1-F6EECF244321}">
                <p14:modId xmlns:p14="http://schemas.microsoft.com/office/powerpoint/2010/main" val="1226933240"/>
              </p:ext>
            </p:extLst>
          </p:nvPr>
        </p:nvGraphicFramePr>
        <p:xfrm>
          <a:off x="467544" y="1412776"/>
          <a:ext cx="8229600" cy="45720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70991429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23528" y="260648"/>
            <a:ext cx="8229600" cy="1399032"/>
          </a:xfrm>
        </p:spPr>
        <p:txBody>
          <a:bodyPr>
            <a:normAutofit fontScale="90000"/>
          </a:bodyPr>
          <a:lstStyle/>
          <a:p>
            <a:r>
              <a:rPr lang="it-IT" dirty="0" smtClean="0"/>
              <a:t>LIBOR: </a:t>
            </a:r>
            <a:br>
              <a:rPr lang="it-IT" dirty="0" smtClean="0"/>
            </a:br>
            <a:r>
              <a:rPr lang="it-IT" sz="2800" dirty="0" smtClean="0"/>
              <a:t>costo del denaro tra banche piazza di Londra</a:t>
            </a:r>
            <a:endParaRPr lang="it-IT" sz="2800" dirty="0"/>
          </a:p>
        </p:txBody>
      </p:sp>
      <p:sp>
        <p:nvSpPr>
          <p:cNvPr id="3" name="Segnaposto contenuto 2"/>
          <p:cNvSpPr>
            <a:spLocks noGrp="1"/>
          </p:cNvSpPr>
          <p:nvPr>
            <p:ph idx="1"/>
          </p:nvPr>
        </p:nvSpPr>
        <p:spPr/>
        <p:txBody>
          <a:bodyPr>
            <a:normAutofit fontScale="62500" lnSpcReduction="20000"/>
          </a:bodyPr>
          <a:lstStyle/>
          <a:p>
            <a:r>
              <a:rPr lang="it-IT" sz="3400" dirty="0" smtClean="0"/>
              <a:t>Tasso medio al quale le banche di primario standing creditizio si scambiano depositi sulla piazza di Londra dalla scadenza ON ai 12 mesi e in 10 valute</a:t>
            </a:r>
          </a:p>
          <a:p>
            <a:endParaRPr lang="it-IT" sz="2900" dirty="0" smtClean="0"/>
          </a:p>
          <a:p>
            <a:pPr>
              <a:buNone/>
            </a:pPr>
            <a:r>
              <a:rPr lang="it-IT" sz="2900" dirty="0" smtClean="0"/>
              <a:t>	</a:t>
            </a:r>
            <a:r>
              <a:rPr lang="it-IT" sz="2900" b="1" dirty="0" smtClean="0"/>
              <a:t>AUD</a:t>
            </a:r>
            <a:r>
              <a:rPr lang="it-IT" sz="2900" dirty="0" smtClean="0"/>
              <a:t> (</a:t>
            </a:r>
            <a:r>
              <a:rPr lang="it-IT" sz="2900" dirty="0" err="1" smtClean="0"/>
              <a:t>Australian</a:t>
            </a:r>
            <a:r>
              <a:rPr lang="it-IT" sz="2900" dirty="0" smtClean="0"/>
              <a:t> </a:t>
            </a:r>
            <a:r>
              <a:rPr lang="it-IT" sz="2900" dirty="0" err="1" smtClean="0"/>
              <a:t>Dollar</a:t>
            </a:r>
            <a:r>
              <a:rPr lang="it-IT" sz="2900" dirty="0" smtClean="0"/>
              <a:t>)</a:t>
            </a:r>
            <a:br>
              <a:rPr lang="it-IT" sz="2900" dirty="0" smtClean="0"/>
            </a:br>
            <a:r>
              <a:rPr lang="it-IT" sz="2900" b="1" dirty="0" smtClean="0"/>
              <a:t>CAD</a:t>
            </a:r>
            <a:r>
              <a:rPr lang="it-IT" sz="2900" dirty="0" smtClean="0"/>
              <a:t> (Canadian </a:t>
            </a:r>
            <a:r>
              <a:rPr lang="it-IT" sz="2900" dirty="0" err="1" smtClean="0"/>
              <a:t>Dollar</a:t>
            </a:r>
            <a:r>
              <a:rPr lang="it-IT" sz="2900" dirty="0" smtClean="0"/>
              <a:t>)</a:t>
            </a:r>
            <a:br>
              <a:rPr lang="it-IT" sz="2900" dirty="0" smtClean="0"/>
            </a:br>
            <a:r>
              <a:rPr lang="it-IT" sz="2900" b="1" dirty="0" smtClean="0"/>
              <a:t>CHF</a:t>
            </a:r>
            <a:r>
              <a:rPr lang="it-IT" sz="2900" dirty="0" smtClean="0"/>
              <a:t> (</a:t>
            </a:r>
            <a:r>
              <a:rPr lang="it-IT" sz="2900" dirty="0" err="1" smtClean="0"/>
              <a:t>Swiss</a:t>
            </a:r>
            <a:r>
              <a:rPr lang="it-IT" sz="2900" dirty="0" smtClean="0"/>
              <a:t> </a:t>
            </a:r>
            <a:r>
              <a:rPr lang="it-IT" sz="2900" dirty="0" err="1" smtClean="0"/>
              <a:t>Franc</a:t>
            </a:r>
            <a:r>
              <a:rPr lang="it-IT" sz="2900" dirty="0" smtClean="0"/>
              <a:t>)</a:t>
            </a:r>
            <a:br>
              <a:rPr lang="it-IT" sz="2900" dirty="0" smtClean="0"/>
            </a:br>
            <a:r>
              <a:rPr lang="it-IT" sz="2900" b="1" dirty="0" smtClean="0"/>
              <a:t>DKK</a:t>
            </a:r>
            <a:r>
              <a:rPr lang="it-IT" sz="2900" dirty="0" smtClean="0"/>
              <a:t> (</a:t>
            </a:r>
            <a:r>
              <a:rPr lang="it-IT" sz="2900" dirty="0" err="1" smtClean="0"/>
              <a:t>Danish</a:t>
            </a:r>
            <a:r>
              <a:rPr lang="it-IT" sz="2900" dirty="0" smtClean="0"/>
              <a:t> </a:t>
            </a:r>
            <a:r>
              <a:rPr lang="it-IT" sz="2900" dirty="0" err="1" smtClean="0"/>
              <a:t>Krone</a:t>
            </a:r>
            <a:r>
              <a:rPr lang="it-IT" sz="2900" dirty="0" smtClean="0"/>
              <a:t>)</a:t>
            </a:r>
            <a:br>
              <a:rPr lang="it-IT" sz="2900" dirty="0" smtClean="0"/>
            </a:br>
            <a:r>
              <a:rPr lang="it-IT" sz="2900" b="1" dirty="0" smtClean="0"/>
              <a:t>EUR</a:t>
            </a:r>
            <a:r>
              <a:rPr lang="it-IT" sz="2900" dirty="0" smtClean="0"/>
              <a:t> (Euro)</a:t>
            </a:r>
            <a:br>
              <a:rPr lang="it-IT" sz="2900" dirty="0" smtClean="0"/>
            </a:br>
            <a:r>
              <a:rPr lang="it-IT" sz="2900" b="1" dirty="0" smtClean="0"/>
              <a:t>GBP</a:t>
            </a:r>
            <a:r>
              <a:rPr lang="it-IT" sz="2900" dirty="0" smtClean="0"/>
              <a:t> (</a:t>
            </a:r>
            <a:r>
              <a:rPr lang="it-IT" sz="2900" dirty="0" err="1" smtClean="0"/>
              <a:t>Sterling</a:t>
            </a:r>
            <a:r>
              <a:rPr lang="it-IT" sz="2900" dirty="0" smtClean="0"/>
              <a:t>)</a:t>
            </a:r>
            <a:br>
              <a:rPr lang="it-IT" sz="2900" dirty="0" smtClean="0"/>
            </a:br>
            <a:r>
              <a:rPr lang="it-IT" sz="2900" b="1" dirty="0" smtClean="0"/>
              <a:t>JPY</a:t>
            </a:r>
            <a:r>
              <a:rPr lang="it-IT" sz="2900" dirty="0" smtClean="0"/>
              <a:t> (</a:t>
            </a:r>
            <a:r>
              <a:rPr lang="it-IT" sz="2900" dirty="0" err="1" smtClean="0"/>
              <a:t>Japanese</a:t>
            </a:r>
            <a:r>
              <a:rPr lang="it-IT" sz="2900" dirty="0" smtClean="0"/>
              <a:t> Yen)</a:t>
            </a:r>
            <a:br>
              <a:rPr lang="it-IT" sz="2900" dirty="0" smtClean="0"/>
            </a:br>
            <a:r>
              <a:rPr lang="it-IT" sz="2900" b="1" dirty="0" smtClean="0"/>
              <a:t>NZD</a:t>
            </a:r>
            <a:r>
              <a:rPr lang="it-IT" sz="2900" dirty="0" smtClean="0"/>
              <a:t> (New </a:t>
            </a:r>
            <a:r>
              <a:rPr lang="it-IT" sz="2900" dirty="0" err="1" smtClean="0"/>
              <a:t>Zealand</a:t>
            </a:r>
            <a:r>
              <a:rPr lang="it-IT" sz="2900" dirty="0" smtClean="0"/>
              <a:t> </a:t>
            </a:r>
            <a:r>
              <a:rPr lang="it-IT" sz="2900" dirty="0" err="1" smtClean="0"/>
              <a:t>Dollar</a:t>
            </a:r>
            <a:r>
              <a:rPr lang="it-IT" sz="2900" dirty="0" smtClean="0"/>
              <a:t>)</a:t>
            </a:r>
            <a:br>
              <a:rPr lang="it-IT" sz="2900" dirty="0" smtClean="0"/>
            </a:br>
            <a:r>
              <a:rPr lang="it-IT" sz="2900" b="1" dirty="0" smtClean="0"/>
              <a:t>SEK</a:t>
            </a:r>
            <a:r>
              <a:rPr lang="it-IT" sz="2900" dirty="0" smtClean="0"/>
              <a:t> (</a:t>
            </a:r>
            <a:r>
              <a:rPr lang="it-IT" sz="2900" dirty="0" err="1" smtClean="0"/>
              <a:t>Swedisk</a:t>
            </a:r>
            <a:r>
              <a:rPr lang="it-IT" sz="2900" dirty="0" smtClean="0"/>
              <a:t> </a:t>
            </a:r>
            <a:r>
              <a:rPr lang="it-IT" sz="2900" dirty="0" err="1" smtClean="0"/>
              <a:t>Krona</a:t>
            </a:r>
            <a:r>
              <a:rPr lang="it-IT" sz="2900" dirty="0" smtClean="0"/>
              <a:t>)</a:t>
            </a:r>
            <a:br>
              <a:rPr lang="it-IT" sz="2900" dirty="0" smtClean="0"/>
            </a:br>
            <a:r>
              <a:rPr lang="it-IT" sz="2900" b="1" dirty="0" smtClean="0"/>
              <a:t>USD</a:t>
            </a:r>
            <a:r>
              <a:rPr lang="it-IT" sz="2900" dirty="0" smtClean="0"/>
              <a:t> (US </a:t>
            </a:r>
            <a:r>
              <a:rPr lang="it-IT" sz="2900" dirty="0" err="1" smtClean="0"/>
              <a:t>Dollar</a:t>
            </a:r>
            <a:r>
              <a:rPr lang="it-IT" sz="2900" dirty="0" smtClean="0"/>
              <a:t>)</a:t>
            </a:r>
          </a:p>
          <a:p>
            <a:endParaRPr lang="it-IT" dirty="0" smtClean="0"/>
          </a:p>
          <a:p>
            <a:r>
              <a:rPr lang="it-IT" sz="3400" dirty="0" smtClean="0"/>
              <a:t>Rilevato dalla </a:t>
            </a:r>
            <a:r>
              <a:rPr lang="it-IT" sz="3400" dirty="0" err="1" smtClean="0"/>
              <a:t>British</a:t>
            </a:r>
            <a:r>
              <a:rPr lang="it-IT" sz="3400" dirty="0" smtClean="0"/>
              <a:t> </a:t>
            </a:r>
            <a:r>
              <a:rPr lang="it-IT" sz="3400" dirty="0" err="1" smtClean="0"/>
              <a:t>Bankers</a:t>
            </a:r>
            <a:r>
              <a:rPr lang="it-IT" sz="3400" dirty="0" smtClean="0"/>
              <a:t>’</a:t>
            </a:r>
            <a:r>
              <a:rPr lang="it-IT" sz="3400" dirty="0" err="1" smtClean="0"/>
              <a:t>Association</a:t>
            </a:r>
            <a:r>
              <a:rPr lang="it-IT" sz="3400" dirty="0" smtClean="0"/>
              <a:t> ogni giorno alle 11:00 </a:t>
            </a:r>
            <a:r>
              <a:rPr lang="it-IT" sz="3400" dirty="0" err="1" smtClean="0"/>
              <a:t>am</a:t>
            </a:r>
            <a:r>
              <a:rPr lang="it-IT" sz="3400" dirty="0" smtClean="0"/>
              <a:t> sulla base dei dati comunicati dalle </a:t>
            </a:r>
            <a:r>
              <a:rPr lang="it-IT" sz="3400" dirty="0" err="1" smtClean="0"/>
              <a:t>reference</a:t>
            </a:r>
            <a:r>
              <a:rPr lang="it-IT" sz="3400" dirty="0" smtClean="0"/>
              <a:t> </a:t>
            </a:r>
            <a:r>
              <a:rPr lang="it-IT" sz="3400" dirty="0" err="1" smtClean="0"/>
              <a:t>banks</a:t>
            </a:r>
            <a:r>
              <a:rPr lang="it-IT" sz="3400" dirty="0" smtClean="0"/>
              <a:t> (tra cui nessuna banca italiana)</a:t>
            </a:r>
          </a:p>
          <a:p>
            <a:endParaRPr lang="it-IT" sz="3200" dirty="0" smtClean="0"/>
          </a:p>
          <a:p>
            <a:endParaRPr lang="it-IT" sz="3200" dirty="0" smtClean="0"/>
          </a:p>
          <a:p>
            <a:endParaRPr lang="it-IT" sz="3200" dirty="0" smtClean="0"/>
          </a:p>
          <a:p>
            <a:endParaRPr lang="it-IT"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dirty="0" smtClean="0"/>
              <a:t>LIBOR </a:t>
            </a:r>
            <a:br>
              <a:rPr lang="it-IT" dirty="0" smtClean="0"/>
            </a:br>
            <a:r>
              <a:rPr lang="it-IT" dirty="0" smtClean="0"/>
              <a:t>tabelle de Il Sole 24 Ore</a:t>
            </a:r>
            <a:endParaRPr lang="it-IT" dirty="0"/>
          </a:p>
        </p:txBody>
      </p:sp>
      <p:pic>
        <p:nvPicPr>
          <p:cNvPr id="2050" name="Picture 2"/>
          <p:cNvPicPr>
            <a:picLocks noGrp="1" noChangeAspect="1" noChangeArrowheads="1"/>
          </p:cNvPicPr>
          <p:nvPr>
            <p:ph idx="1"/>
          </p:nvPr>
        </p:nvPicPr>
        <p:blipFill>
          <a:blip r:embed="rId3" cstate="print"/>
          <a:srcRect/>
          <a:stretch>
            <a:fillRect/>
          </a:stretch>
        </p:blipFill>
        <p:spPr bwMode="auto">
          <a:xfrm>
            <a:off x="523204" y="2564904"/>
            <a:ext cx="8308733" cy="3384376"/>
          </a:xfrm>
          <a:prstGeom prst="rect">
            <a:avLst/>
          </a:prstGeom>
          <a:noFill/>
          <a:ln w="9525">
            <a:noFill/>
            <a:miter lim="800000"/>
            <a:headEnd/>
            <a:tailEnd/>
          </a:ln>
        </p:spPr>
      </p:pic>
      <p:pic>
        <p:nvPicPr>
          <p:cNvPr id="2052" name="Picture 4"/>
          <p:cNvPicPr>
            <a:picLocks noChangeAspect="1" noChangeArrowheads="1"/>
          </p:cNvPicPr>
          <p:nvPr/>
        </p:nvPicPr>
        <p:blipFill>
          <a:blip r:embed="rId4" cstate="print"/>
          <a:srcRect/>
          <a:stretch>
            <a:fillRect/>
          </a:stretch>
        </p:blipFill>
        <p:spPr bwMode="auto">
          <a:xfrm>
            <a:off x="539552" y="2060848"/>
            <a:ext cx="1828800" cy="5048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540544" y="776289"/>
            <a:ext cx="8062912" cy="1140544"/>
          </a:xfrm>
        </p:spPr>
        <p:txBody>
          <a:bodyPr/>
          <a:lstStyle/>
          <a:p>
            <a:pPr algn="l"/>
            <a:r>
              <a:rPr lang="it-IT" dirty="0" smtClean="0"/>
              <a:t>IL MUTUO</a:t>
            </a:r>
            <a:endParaRPr lang="it-IT" dirty="0"/>
          </a:p>
        </p:txBody>
      </p:sp>
      <p:sp>
        <p:nvSpPr>
          <p:cNvPr id="3" name="Sottotitolo 2"/>
          <p:cNvSpPr>
            <a:spLocks noGrp="1"/>
          </p:cNvSpPr>
          <p:nvPr>
            <p:ph type="subTitle" idx="1"/>
          </p:nvPr>
        </p:nvSpPr>
        <p:spPr>
          <a:xfrm>
            <a:off x="540544" y="2492896"/>
            <a:ext cx="8062912" cy="3168352"/>
          </a:xfrm>
          <a:ln>
            <a:solidFill>
              <a:schemeClr val="accent1"/>
            </a:solidFill>
          </a:ln>
        </p:spPr>
        <p:txBody>
          <a:bodyPr>
            <a:normAutofit fontScale="62500" lnSpcReduction="20000"/>
          </a:bodyPr>
          <a:lstStyle/>
          <a:p>
            <a:pPr algn="l"/>
            <a:r>
              <a:rPr lang="it-IT" b="1" dirty="0" smtClean="0">
                <a:solidFill>
                  <a:schemeClr val="tx1"/>
                </a:solidFill>
              </a:rPr>
              <a:t>Riferimenti bibliografici:</a:t>
            </a:r>
          </a:p>
          <a:p>
            <a:endParaRPr lang="it-IT" b="1" dirty="0" smtClean="0">
              <a:solidFill>
                <a:schemeClr val="tx1"/>
              </a:solidFill>
            </a:endParaRPr>
          </a:p>
          <a:p>
            <a:pPr algn="l">
              <a:buFont typeface="Arial" pitchFamily="34" charset="0"/>
              <a:buChar char="•"/>
            </a:pPr>
            <a:r>
              <a:rPr lang="it-IT" b="1" dirty="0" smtClean="0">
                <a:solidFill>
                  <a:schemeClr val="tx1"/>
                </a:solidFill>
              </a:rPr>
              <a:t> </a:t>
            </a:r>
            <a:r>
              <a:rPr lang="it-IT" b="1" dirty="0" err="1" smtClean="0">
                <a:solidFill>
                  <a:schemeClr val="tx1"/>
                </a:solidFill>
              </a:rPr>
              <a:t>Regalli</a:t>
            </a:r>
            <a:r>
              <a:rPr lang="it-IT" b="1" dirty="0" smtClean="0">
                <a:solidFill>
                  <a:schemeClr val="tx1"/>
                </a:solidFill>
              </a:rPr>
              <a:t> M., </a:t>
            </a:r>
            <a:r>
              <a:rPr lang="it-IT" b="1" i="1" dirty="0" smtClean="0">
                <a:solidFill>
                  <a:schemeClr val="tx1"/>
                </a:solidFill>
              </a:rPr>
              <a:t>Il finanziamento dei fabbisogni a </a:t>
            </a:r>
            <a:r>
              <a:rPr lang="it-IT" b="1" i="1" dirty="0" err="1" smtClean="0">
                <a:solidFill>
                  <a:schemeClr val="tx1"/>
                </a:solidFill>
              </a:rPr>
              <a:t>medio-lungo</a:t>
            </a:r>
            <a:r>
              <a:rPr lang="it-IT" b="1" i="1" dirty="0" smtClean="0">
                <a:solidFill>
                  <a:schemeClr val="tx1"/>
                </a:solidFill>
              </a:rPr>
              <a:t> termine (capitolo 13)</a:t>
            </a:r>
            <a:r>
              <a:rPr lang="it-IT" b="1" dirty="0" smtClean="0">
                <a:solidFill>
                  <a:schemeClr val="tx1"/>
                </a:solidFill>
              </a:rPr>
              <a:t>, in L. Munari (a cura di), </a:t>
            </a:r>
            <a:r>
              <a:rPr lang="it-IT" b="1" i="1" dirty="0" smtClean="0">
                <a:solidFill>
                  <a:schemeClr val="tx1"/>
                </a:solidFill>
              </a:rPr>
              <a:t>Strumenti finanziari e creditizi. Dai bisogni alle soluzioni</a:t>
            </a:r>
            <a:r>
              <a:rPr lang="it-IT" b="1" dirty="0" smtClean="0">
                <a:solidFill>
                  <a:schemeClr val="tx1"/>
                </a:solidFill>
              </a:rPr>
              <a:t>, </a:t>
            </a:r>
            <a:r>
              <a:rPr lang="it-IT" b="1" dirty="0" err="1" smtClean="0">
                <a:solidFill>
                  <a:schemeClr val="tx1"/>
                </a:solidFill>
              </a:rPr>
              <a:t>McGraw</a:t>
            </a:r>
            <a:r>
              <a:rPr lang="it-IT" b="1" dirty="0" smtClean="0">
                <a:solidFill>
                  <a:schemeClr val="tx1"/>
                </a:solidFill>
              </a:rPr>
              <a:t> Hill, 2006, pp.  253-271.</a:t>
            </a:r>
          </a:p>
          <a:p>
            <a:pPr algn="l">
              <a:buFont typeface="Arial" pitchFamily="34" charset="0"/>
              <a:buChar char="•"/>
            </a:pPr>
            <a:endParaRPr lang="it-IT" b="1" dirty="0" smtClean="0">
              <a:solidFill>
                <a:schemeClr val="tx1"/>
              </a:solidFill>
            </a:endParaRPr>
          </a:p>
          <a:p>
            <a:pPr algn="l">
              <a:buFont typeface="Arial" pitchFamily="34" charset="0"/>
              <a:buChar char="•"/>
            </a:pPr>
            <a:r>
              <a:rPr lang="it-IT" b="1" dirty="0" smtClean="0">
                <a:solidFill>
                  <a:schemeClr val="tx1"/>
                </a:solidFill>
              </a:rPr>
              <a:t> Rossi P., </a:t>
            </a:r>
            <a:r>
              <a:rPr lang="it-IT" b="1" i="1" dirty="0" smtClean="0">
                <a:solidFill>
                  <a:schemeClr val="tx1"/>
                </a:solidFill>
              </a:rPr>
              <a:t>L’offerta di mutui alle famiglie: caratteristiche, evoluzione e differenze territoriali.  I risultati di un’indagine campionaria</a:t>
            </a:r>
            <a:r>
              <a:rPr lang="it-IT" b="1" dirty="0" smtClean="0">
                <a:solidFill>
                  <a:schemeClr val="tx1"/>
                </a:solidFill>
              </a:rPr>
              <a:t>, </a:t>
            </a:r>
            <a:r>
              <a:rPr lang="it-IT" b="1" dirty="0" err="1" smtClean="0">
                <a:solidFill>
                  <a:schemeClr val="tx1"/>
                </a:solidFill>
              </a:rPr>
              <a:t>Occasional</a:t>
            </a:r>
            <a:r>
              <a:rPr lang="it-IT" b="1" dirty="0" smtClean="0">
                <a:solidFill>
                  <a:schemeClr val="tx1"/>
                </a:solidFill>
              </a:rPr>
              <a:t> </a:t>
            </a:r>
            <a:r>
              <a:rPr lang="it-IT" b="1" dirty="0" err="1" smtClean="0">
                <a:solidFill>
                  <a:schemeClr val="tx1"/>
                </a:solidFill>
              </a:rPr>
              <a:t>Papers</a:t>
            </a:r>
            <a:r>
              <a:rPr lang="it-IT" b="1" dirty="0" smtClean="0">
                <a:solidFill>
                  <a:schemeClr val="tx1"/>
                </a:solidFill>
              </a:rPr>
              <a:t>, Banca d’Italia, giugno 2008.</a:t>
            </a:r>
          </a:p>
          <a:p>
            <a:pPr algn="l"/>
            <a:endParaRPr lang="it-IT" b="1" dirty="0" smtClean="0">
              <a:solidFill>
                <a:schemeClr val="tx1"/>
              </a:solidFill>
            </a:endParaRPr>
          </a:p>
          <a:p>
            <a:pPr algn="l">
              <a:buFont typeface="Arial" pitchFamily="34" charset="0"/>
              <a:buChar char="•"/>
            </a:pPr>
            <a:r>
              <a:rPr lang="it-IT" b="1" dirty="0" smtClean="0">
                <a:solidFill>
                  <a:schemeClr val="tx1"/>
                </a:solidFill>
              </a:rPr>
              <a:t> Caselli S., </a:t>
            </a:r>
            <a:r>
              <a:rPr lang="it-IT" b="1" i="1" dirty="0" smtClean="0">
                <a:solidFill>
                  <a:schemeClr val="tx1"/>
                </a:solidFill>
              </a:rPr>
              <a:t>Il finanziamento dei capitali fissi: il mutuo</a:t>
            </a:r>
            <a:r>
              <a:rPr lang="it-IT" b="1" dirty="0" smtClean="0">
                <a:solidFill>
                  <a:schemeClr val="tx1"/>
                </a:solidFill>
              </a:rPr>
              <a:t>, (capitolo 9), in Fabrizi P.L., Forestieri G., </a:t>
            </a:r>
            <a:r>
              <a:rPr lang="it-IT" b="1" dirty="0" err="1" smtClean="0">
                <a:solidFill>
                  <a:schemeClr val="tx1"/>
                </a:solidFill>
              </a:rPr>
              <a:t>Mottura</a:t>
            </a:r>
            <a:r>
              <a:rPr lang="it-IT" b="1" dirty="0" smtClean="0">
                <a:solidFill>
                  <a:schemeClr val="tx1"/>
                </a:solidFill>
              </a:rPr>
              <a:t> P., Strumenti e servizi finanziari, Egea, 2003, pp.115-126.</a:t>
            </a:r>
            <a:endParaRPr lang="it-IT" b="1" dirty="0">
              <a:solidFill>
                <a:schemeClr val="tx1"/>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3648" y="332656"/>
            <a:ext cx="5760640" cy="42595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itolo 3"/>
          <p:cNvSpPr>
            <a:spLocks noGrp="1"/>
          </p:cNvSpPr>
          <p:nvPr>
            <p:ph type="title"/>
          </p:nvPr>
        </p:nvSpPr>
        <p:spPr>
          <a:xfrm>
            <a:off x="395536" y="4725144"/>
            <a:ext cx="7776864" cy="1440160"/>
          </a:xfrm>
        </p:spPr>
        <p:txBody>
          <a:bodyPr>
            <a:noAutofit/>
          </a:bodyPr>
          <a:lstStyle/>
          <a:p>
            <a:pPr algn="just"/>
            <a:r>
              <a:rPr lang="it-IT" sz="1600" dirty="0" smtClean="0"/>
              <a:t/>
            </a:r>
            <a:br>
              <a:rPr lang="it-IT" sz="1600" dirty="0" smtClean="0"/>
            </a:br>
            <a:r>
              <a:rPr lang="it-IT" sz="1600" dirty="0" smtClean="0"/>
              <a:t>Tutto </a:t>
            </a:r>
            <a:r>
              <a:rPr lang="it-IT" sz="1600" dirty="0"/>
              <a:t>è partito dalla transazione da 453 milioni di dollari tra Barclays e le autorità americane e britanniche. Il prestigioso istituto ha pagato la somma alla U.S. Commodity </a:t>
            </a:r>
            <a:r>
              <a:rPr lang="it-IT" sz="1600" dirty="0" err="1"/>
              <a:t>Futures</a:t>
            </a:r>
            <a:r>
              <a:rPr lang="it-IT" sz="1600" dirty="0"/>
              <a:t> Trading </a:t>
            </a:r>
            <a:r>
              <a:rPr lang="it-IT" sz="1600" dirty="0" err="1"/>
              <a:t>Commission</a:t>
            </a:r>
            <a:r>
              <a:rPr lang="it-IT" sz="1600" dirty="0"/>
              <a:t>, al U.S. </a:t>
            </a:r>
            <a:r>
              <a:rPr lang="it-IT" sz="1600" dirty="0" err="1"/>
              <a:t>Department</a:t>
            </a:r>
            <a:r>
              <a:rPr lang="it-IT" sz="1600" dirty="0"/>
              <a:t> of </a:t>
            </a:r>
            <a:r>
              <a:rPr lang="it-IT" sz="1600" dirty="0" err="1"/>
              <a:t>Justice</a:t>
            </a:r>
            <a:r>
              <a:rPr lang="it-IT" sz="1600" dirty="0"/>
              <a:t> e alla Financial Services Authority britannica per chiudere un procedimento su base civile basato sull'accusa di aver manipolato dal 2005 al 2009 il tasso </a:t>
            </a:r>
            <a:r>
              <a:rPr lang="it-IT" sz="1600" b="1" dirty="0" err="1"/>
              <a:t>Libor</a:t>
            </a:r>
            <a:r>
              <a:rPr lang="it-IT" sz="1600" dirty="0"/>
              <a:t> (</a:t>
            </a:r>
            <a:r>
              <a:rPr lang="it-IT" sz="1600" b="1" i="1" dirty="0" err="1"/>
              <a:t>London</a:t>
            </a:r>
            <a:r>
              <a:rPr lang="it-IT" sz="1600" b="1" i="1" dirty="0"/>
              <a:t> </a:t>
            </a:r>
            <a:r>
              <a:rPr lang="it-IT" sz="1600" b="1" i="1" dirty="0" err="1"/>
              <a:t>interbank</a:t>
            </a:r>
            <a:r>
              <a:rPr lang="it-IT" sz="1600" b="1" i="1" dirty="0"/>
              <a:t> </a:t>
            </a:r>
            <a:r>
              <a:rPr lang="it-IT" sz="1600" b="1" i="1" dirty="0" err="1"/>
              <a:t>offered</a:t>
            </a:r>
            <a:r>
              <a:rPr lang="it-IT" sz="1600" b="1" i="1" dirty="0"/>
              <a:t> rate</a:t>
            </a:r>
            <a:r>
              <a:rPr lang="it-IT" sz="1600" dirty="0"/>
              <a:t>) a suo vantaggio</a:t>
            </a:r>
          </a:p>
        </p:txBody>
      </p:sp>
      <p:sp>
        <p:nvSpPr>
          <p:cNvPr id="5" name="Segnaposto contenuto 4"/>
          <p:cNvSpPr>
            <a:spLocks noGrp="1"/>
          </p:cNvSpPr>
          <p:nvPr>
            <p:ph idx="1"/>
          </p:nvPr>
        </p:nvSpPr>
        <p:spPr>
          <a:xfrm>
            <a:off x="457200" y="188639"/>
            <a:ext cx="8147248" cy="4403575"/>
          </a:xfrm>
        </p:spPr>
        <p:txBody>
          <a:bodyPr>
            <a:normAutofit/>
          </a:bodyPr>
          <a:lstStyle/>
          <a:p>
            <a:endParaRPr lang="it-IT" sz="1200" dirty="0"/>
          </a:p>
        </p:txBody>
      </p:sp>
    </p:spTree>
    <p:extLst>
      <p:ext uri="{BB962C8B-B14F-4D97-AF65-F5344CB8AC3E}">
        <p14:creationId xmlns:p14="http://schemas.microsoft.com/office/powerpoint/2010/main" val="21499859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Tasso BCE</a:t>
            </a:r>
            <a:endParaRPr lang="it-IT" dirty="0"/>
          </a:p>
        </p:txBody>
      </p:sp>
      <p:sp>
        <p:nvSpPr>
          <p:cNvPr id="3" name="Segnaposto contenuto 2"/>
          <p:cNvSpPr>
            <a:spLocks noGrp="1"/>
          </p:cNvSpPr>
          <p:nvPr>
            <p:ph idx="1"/>
          </p:nvPr>
        </p:nvSpPr>
        <p:spPr/>
        <p:txBody>
          <a:bodyPr>
            <a:normAutofit/>
          </a:bodyPr>
          <a:lstStyle/>
          <a:p>
            <a:r>
              <a:rPr lang="it-IT" sz="2600" dirty="0" smtClean="0"/>
              <a:t>Tasso alla quale la BCE rifinanzia il sistema bancario attraverso operazioni di mercato aperto (pronti contro termine) della durata di una settimana</a:t>
            </a:r>
          </a:p>
          <a:p>
            <a:endParaRPr lang="it-IT" sz="2600" dirty="0" smtClean="0"/>
          </a:p>
          <a:p>
            <a:r>
              <a:rPr lang="it-IT" sz="2600" dirty="0" smtClean="0"/>
              <a:t>Segnale di politica monetaria</a:t>
            </a:r>
          </a:p>
          <a:p>
            <a:pPr>
              <a:buNone/>
            </a:pPr>
            <a:endParaRPr lang="it-IT" sz="2600" dirty="0" smtClean="0"/>
          </a:p>
          <a:p>
            <a:r>
              <a:rPr lang="it-IT" sz="2600" dirty="0" smtClean="0"/>
              <a:t>Deciso unilateralmente dalla BCE, influenza l’andamento dei tassi interbancari </a:t>
            </a:r>
          </a:p>
          <a:p>
            <a:endParaRPr lang="it-IT" dirty="0" smtClean="0"/>
          </a:p>
          <a:p>
            <a:endParaRPr lang="it-IT" dirty="0"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Tasso BCE – andamento storico</a:t>
            </a:r>
            <a:endParaRPr lang="it-IT" dirty="0"/>
          </a:p>
        </p:txBody>
      </p:sp>
      <p:pic>
        <p:nvPicPr>
          <p:cNvPr id="4" name="Segnaposto contenuto 3" descr="tasso BCE bloomberg.gif"/>
          <p:cNvPicPr>
            <a:picLocks noGrp="1" noChangeAspect="1"/>
          </p:cNvPicPr>
          <p:nvPr>
            <p:ph idx="1"/>
          </p:nvPr>
        </p:nvPicPr>
        <p:blipFill>
          <a:blip r:embed="rId3" cstate="print"/>
          <a:stretch>
            <a:fillRect/>
          </a:stretch>
        </p:blipFill>
        <p:spPr>
          <a:xfrm>
            <a:off x="1043608" y="1628800"/>
            <a:ext cx="6840760" cy="4721612"/>
          </a:xfr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title"/>
          </p:nvPr>
        </p:nvSpPr>
        <p:spPr/>
        <p:txBody>
          <a:bodyPr>
            <a:normAutofit/>
          </a:bodyPr>
          <a:lstStyle/>
          <a:p>
            <a:r>
              <a:rPr lang="it-IT" dirty="0" smtClean="0"/>
              <a:t>Livello corrente dei tassi</a:t>
            </a:r>
            <a:br>
              <a:rPr lang="it-IT" dirty="0" smtClean="0"/>
            </a:br>
            <a:r>
              <a:rPr lang="it-IT" sz="2200" dirty="0" smtClean="0"/>
              <a:t>Fonte: Il Sole 24 Ore, 21/09/2012</a:t>
            </a:r>
            <a:endParaRPr lang="it-IT" sz="2200" dirty="0"/>
          </a:p>
        </p:txBody>
      </p:sp>
      <p:graphicFrame>
        <p:nvGraphicFramePr>
          <p:cNvPr id="6" name="Segnaposto contenuto 5"/>
          <p:cNvGraphicFramePr>
            <a:graphicFrameLocks noGrp="1"/>
          </p:cNvGraphicFramePr>
          <p:nvPr>
            <p:ph idx="1"/>
            <p:extLst>
              <p:ext uri="{D42A27DB-BD31-4B8C-83A1-F6EECF244321}">
                <p14:modId xmlns:p14="http://schemas.microsoft.com/office/powerpoint/2010/main" val="1844174320"/>
              </p:ext>
            </p:extLst>
          </p:nvPr>
        </p:nvGraphicFramePr>
        <p:xfrm>
          <a:off x="755576" y="1844824"/>
          <a:ext cx="7416828" cy="2773680"/>
        </p:xfrm>
        <a:graphic>
          <a:graphicData uri="http://schemas.openxmlformats.org/drawingml/2006/table">
            <a:tbl>
              <a:tblPr firstRow="1" bandRow="1">
                <a:tableStyleId>{5C22544A-7EE6-4342-B048-85BDC9FD1C3A}</a:tableStyleId>
              </a:tblPr>
              <a:tblGrid>
                <a:gridCol w="1236138"/>
                <a:gridCol w="1236138"/>
                <a:gridCol w="1236138"/>
                <a:gridCol w="1236138"/>
                <a:gridCol w="1236138"/>
                <a:gridCol w="1236138"/>
              </a:tblGrid>
              <a:tr h="572166">
                <a:tc>
                  <a:txBody>
                    <a:bodyPr/>
                    <a:lstStyle/>
                    <a:p>
                      <a:endParaRPr lang="it-IT" sz="1400" dirty="0"/>
                    </a:p>
                  </a:txBody>
                  <a:tcPr/>
                </a:tc>
                <a:tc>
                  <a:txBody>
                    <a:bodyPr/>
                    <a:lstStyle/>
                    <a:p>
                      <a:r>
                        <a:rPr lang="it-IT" sz="1400" dirty="0" smtClean="0"/>
                        <a:t>LIBOR</a:t>
                      </a:r>
                    </a:p>
                    <a:p>
                      <a:r>
                        <a:rPr lang="it-IT" sz="1400" dirty="0" smtClean="0"/>
                        <a:t>Valore</a:t>
                      </a:r>
                      <a:r>
                        <a:rPr lang="it-IT" sz="1400" baseline="0" dirty="0" smtClean="0"/>
                        <a:t> corrente del 20.09</a:t>
                      </a:r>
                      <a:endParaRPr lang="it-IT" sz="1400" dirty="0"/>
                    </a:p>
                  </a:txBody>
                  <a:tcPr/>
                </a:tc>
                <a:tc>
                  <a:txBody>
                    <a:bodyPr/>
                    <a:lstStyle/>
                    <a:p>
                      <a:r>
                        <a:rPr lang="it-IT" sz="1400" dirty="0" smtClean="0"/>
                        <a:t>EURIBOR</a:t>
                      </a:r>
                    </a:p>
                    <a:p>
                      <a:r>
                        <a:rPr lang="it-IT" sz="1400" dirty="0" smtClean="0"/>
                        <a:t>Valore</a:t>
                      </a:r>
                      <a:r>
                        <a:rPr lang="it-IT" sz="1400" baseline="0" dirty="0" smtClean="0"/>
                        <a:t> corrente del 20.09</a:t>
                      </a:r>
                      <a:endParaRPr lang="it-IT" sz="1400" dirty="0"/>
                    </a:p>
                  </a:txBody>
                  <a:tcPr/>
                </a:tc>
                <a:tc>
                  <a:txBody>
                    <a:bodyPr/>
                    <a:lstStyle/>
                    <a:p>
                      <a:r>
                        <a:rPr lang="it-IT" sz="1400" dirty="0" smtClean="0"/>
                        <a:t>EUREPO</a:t>
                      </a:r>
                    </a:p>
                    <a:p>
                      <a:r>
                        <a:rPr lang="it-IT" sz="1400" dirty="0" smtClean="0"/>
                        <a:t>Valore</a:t>
                      </a:r>
                      <a:r>
                        <a:rPr lang="it-IT" sz="1400" baseline="0" dirty="0" smtClean="0"/>
                        <a:t> corrente del 20.09</a:t>
                      </a:r>
                      <a:endParaRPr lang="it-IT" sz="1400" dirty="0"/>
                    </a:p>
                  </a:txBody>
                  <a:tcPr/>
                </a:tc>
                <a:tc>
                  <a:txBody>
                    <a:bodyPr/>
                    <a:lstStyle/>
                    <a:p>
                      <a:pPr algn="ctr"/>
                      <a:r>
                        <a:rPr lang="it-IT" sz="1400" dirty="0" smtClean="0"/>
                        <a:t>Spread EURIBOR</a:t>
                      </a:r>
                      <a:r>
                        <a:rPr lang="it-IT" sz="1400" baseline="0" dirty="0" smtClean="0"/>
                        <a:t> - EUREPO</a:t>
                      </a:r>
                      <a:endParaRPr lang="it-IT" sz="1400" dirty="0"/>
                    </a:p>
                  </a:txBody>
                  <a:tcPr/>
                </a:tc>
                <a:tc>
                  <a:txBody>
                    <a:bodyPr/>
                    <a:lstStyle/>
                    <a:p>
                      <a:r>
                        <a:rPr lang="it-IT" sz="1400" dirty="0" smtClean="0"/>
                        <a:t>IRS</a:t>
                      </a:r>
                      <a:br>
                        <a:rPr lang="it-IT" sz="1400" dirty="0" smtClean="0"/>
                      </a:br>
                      <a:r>
                        <a:rPr lang="it-IT" sz="1400" dirty="0" smtClean="0"/>
                        <a:t>Valore</a:t>
                      </a:r>
                      <a:r>
                        <a:rPr lang="it-IT" sz="1400" baseline="0" dirty="0" smtClean="0"/>
                        <a:t> corrente del 20.09</a:t>
                      </a:r>
                      <a:endParaRPr lang="it-IT" sz="1400" dirty="0"/>
                    </a:p>
                  </a:txBody>
                  <a:tcPr/>
                </a:tc>
              </a:tr>
              <a:tr h="196171">
                <a:tc>
                  <a:txBody>
                    <a:bodyPr/>
                    <a:lstStyle/>
                    <a:p>
                      <a:r>
                        <a:rPr lang="it-IT" sz="1400" dirty="0" smtClean="0"/>
                        <a:t>O/N</a:t>
                      </a:r>
                      <a:endParaRPr lang="it-IT" sz="1400" dirty="0"/>
                    </a:p>
                  </a:txBody>
                  <a:tcPr/>
                </a:tc>
                <a:tc>
                  <a:txBody>
                    <a:bodyPr/>
                    <a:lstStyle/>
                    <a:p>
                      <a:r>
                        <a:rPr lang="it-IT" sz="1400" dirty="0" smtClean="0"/>
                        <a:t>0,015140</a:t>
                      </a:r>
                      <a:endParaRPr lang="it-IT" sz="1400" dirty="0"/>
                    </a:p>
                  </a:txBody>
                  <a:tcPr/>
                </a:tc>
                <a:tc>
                  <a:txBody>
                    <a:bodyPr/>
                    <a:lstStyle/>
                    <a:p>
                      <a:r>
                        <a:rPr lang="it-IT" sz="1400" dirty="0" smtClean="0"/>
                        <a:t>0,018</a:t>
                      </a:r>
                      <a:endParaRPr lang="it-IT" sz="1400" dirty="0"/>
                    </a:p>
                  </a:txBody>
                  <a:tcPr/>
                </a:tc>
                <a:tc>
                  <a:txBody>
                    <a:bodyPr/>
                    <a:lstStyle/>
                    <a:p>
                      <a:endParaRPr lang="it-IT" sz="1400" dirty="0"/>
                    </a:p>
                  </a:txBody>
                  <a:tcPr/>
                </a:tc>
                <a:tc>
                  <a:txBody>
                    <a:bodyPr/>
                    <a:lstStyle/>
                    <a:p>
                      <a:endParaRPr lang="it-IT" sz="1400" dirty="0"/>
                    </a:p>
                  </a:txBody>
                  <a:tcPr/>
                </a:tc>
                <a:tc>
                  <a:txBody>
                    <a:bodyPr/>
                    <a:lstStyle/>
                    <a:p>
                      <a:endParaRPr lang="it-IT" sz="1400" dirty="0"/>
                    </a:p>
                  </a:txBody>
                  <a:tcPr/>
                </a:tc>
              </a:tr>
              <a:tr h="196171">
                <a:tc>
                  <a:txBody>
                    <a:bodyPr/>
                    <a:lstStyle/>
                    <a:p>
                      <a:r>
                        <a:rPr lang="it-IT" sz="1400" dirty="0" smtClean="0"/>
                        <a:t>1w</a:t>
                      </a:r>
                    </a:p>
                  </a:txBody>
                  <a:tcPr/>
                </a:tc>
                <a:tc>
                  <a:txBody>
                    <a:bodyPr/>
                    <a:lstStyle/>
                    <a:p>
                      <a:r>
                        <a:rPr lang="it-IT" sz="1400" dirty="0" smtClean="0"/>
                        <a:t>0,1827</a:t>
                      </a:r>
                      <a:endParaRPr lang="it-IT" sz="1400" dirty="0"/>
                    </a:p>
                  </a:txBody>
                  <a:tcPr/>
                </a:tc>
                <a:tc>
                  <a:txBody>
                    <a:bodyPr/>
                    <a:lstStyle/>
                    <a:p>
                      <a:r>
                        <a:rPr lang="it-IT" sz="1400" dirty="0" smtClean="0"/>
                        <a:t>0,085</a:t>
                      </a:r>
                      <a:endParaRPr lang="it-IT" sz="1400" dirty="0"/>
                    </a:p>
                  </a:txBody>
                  <a:tcPr/>
                </a:tc>
                <a:tc>
                  <a:txBody>
                    <a:bodyPr/>
                    <a:lstStyle/>
                    <a:p>
                      <a:r>
                        <a:rPr lang="it-IT" sz="1400" dirty="0" smtClean="0"/>
                        <a:t>0,009</a:t>
                      </a:r>
                      <a:endParaRPr lang="it-IT" sz="1400" dirty="0"/>
                    </a:p>
                  </a:txBody>
                  <a:tcPr/>
                </a:tc>
                <a:tc>
                  <a:txBody>
                    <a:bodyPr/>
                    <a:lstStyle/>
                    <a:p>
                      <a:pPr algn="l" fontAlgn="b"/>
                      <a:r>
                        <a:rPr lang="it-IT" sz="1400" b="0" i="0" u="none" strike="noStrike" dirty="0">
                          <a:solidFill>
                            <a:srgbClr val="000000"/>
                          </a:solidFill>
                          <a:effectLst/>
                          <a:latin typeface="+mj-lt"/>
                        </a:rPr>
                        <a:t>0,076</a:t>
                      </a:r>
                    </a:p>
                  </a:txBody>
                  <a:tcPr marL="9525" marR="9525" marT="9525" marB="0"/>
                </a:tc>
                <a:tc>
                  <a:txBody>
                    <a:bodyPr/>
                    <a:lstStyle/>
                    <a:p>
                      <a:endParaRPr lang="it-IT" sz="1400" dirty="0"/>
                    </a:p>
                  </a:txBody>
                  <a:tcPr/>
                </a:tc>
              </a:tr>
              <a:tr h="196171">
                <a:tc>
                  <a:txBody>
                    <a:bodyPr/>
                    <a:lstStyle/>
                    <a:p>
                      <a:r>
                        <a:rPr lang="it-IT" sz="1400" dirty="0" smtClean="0"/>
                        <a:t>1m</a:t>
                      </a:r>
                      <a:endParaRPr lang="it-IT" sz="1400" dirty="0"/>
                    </a:p>
                  </a:txBody>
                  <a:tcPr/>
                </a:tc>
                <a:tc>
                  <a:txBody>
                    <a:bodyPr/>
                    <a:lstStyle/>
                    <a:p>
                      <a:r>
                        <a:rPr lang="it-IT" sz="1400" dirty="0" smtClean="0"/>
                        <a:t>0,2165</a:t>
                      </a:r>
                      <a:endParaRPr lang="it-IT" sz="1400" dirty="0"/>
                    </a:p>
                  </a:txBody>
                  <a:tcPr/>
                </a:tc>
                <a:tc>
                  <a:txBody>
                    <a:bodyPr/>
                    <a:lstStyle/>
                    <a:p>
                      <a:r>
                        <a:rPr lang="it-IT" sz="1400" dirty="0" smtClean="0"/>
                        <a:t>0,118</a:t>
                      </a:r>
                      <a:endParaRPr lang="it-IT" sz="1400" dirty="0"/>
                    </a:p>
                  </a:txBody>
                  <a:tcPr/>
                </a:tc>
                <a:tc>
                  <a:txBody>
                    <a:bodyPr/>
                    <a:lstStyle/>
                    <a:p>
                      <a:r>
                        <a:rPr lang="it-IT" sz="1400" dirty="0" smtClean="0"/>
                        <a:t>0,003</a:t>
                      </a:r>
                      <a:endParaRPr lang="it-IT" sz="1400" dirty="0"/>
                    </a:p>
                  </a:txBody>
                  <a:tcPr/>
                </a:tc>
                <a:tc>
                  <a:txBody>
                    <a:bodyPr/>
                    <a:lstStyle/>
                    <a:p>
                      <a:pPr algn="l" fontAlgn="b"/>
                      <a:r>
                        <a:rPr lang="it-IT" sz="1400" b="0" i="0" u="none" strike="noStrike" dirty="0">
                          <a:solidFill>
                            <a:srgbClr val="000000"/>
                          </a:solidFill>
                          <a:effectLst/>
                          <a:latin typeface="+mj-lt"/>
                        </a:rPr>
                        <a:t>0,115</a:t>
                      </a:r>
                    </a:p>
                  </a:txBody>
                  <a:tcPr marL="9525" marR="9525" marT="9525" marB="0"/>
                </a:tc>
                <a:tc>
                  <a:txBody>
                    <a:bodyPr/>
                    <a:lstStyle/>
                    <a:p>
                      <a:endParaRPr lang="it-IT" sz="1400"/>
                    </a:p>
                  </a:txBody>
                  <a:tcPr/>
                </a:tc>
              </a:tr>
              <a:tr h="196171">
                <a:tc>
                  <a:txBody>
                    <a:bodyPr/>
                    <a:lstStyle/>
                    <a:p>
                      <a:r>
                        <a:rPr lang="it-IT" sz="1400" dirty="0" smtClean="0"/>
                        <a:t>3m</a:t>
                      </a:r>
                      <a:endParaRPr lang="it-IT" sz="1400" dirty="0"/>
                    </a:p>
                  </a:txBody>
                  <a:tcPr/>
                </a:tc>
                <a:tc>
                  <a:txBody>
                    <a:bodyPr/>
                    <a:lstStyle/>
                    <a:p>
                      <a:r>
                        <a:rPr lang="it-IT" sz="1400" dirty="0" smtClean="0"/>
                        <a:t>0,3730</a:t>
                      </a:r>
                      <a:endParaRPr lang="it-IT" sz="1400" dirty="0"/>
                    </a:p>
                  </a:txBody>
                  <a:tcPr/>
                </a:tc>
                <a:tc>
                  <a:txBody>
                    <a:bodyPr/>
                    <a:lstStyle/>
                    <a:p>
                      <a:r>
                        <a:rPr lang="it-IT" sz="1400" dirty="0" smtClean="0"/>
                        <a:t>0,236</a:t>
                      </a:r>
                      <a:endParaRPr lang="it-IT" sz="1400" dirty="0"/>
                    </a:p>
                  </a:txBody>
                  <a:tcPr/>
                </a:tc>
                <a:tc>
                  <a:txBody>
                    <a:bodyPr/>
                    <a:lstStyle/>
                    <a:p>
                      <a:r>
                        <a:rPr lang="it-IT" sz="1400" dirty="0" smtClean="0"/>
                        <a:t>0,014</a:t>
                      </a:r>
                      <a:endParaRPr lang="it-IT" sz="1400" dirty="0"/>
                    </a:p>
                  </a:txBody>
                  <a:tcPr/>
                </a:tc>
                <a:tc>
                  <a:txBody>
                    <a:bodyPr/>
                    <a:lstStyle/>
                    <a:p>
                      <a:pPr algn="l" fontAlgn="b"/>
                      <a:r>
                        <a:rPr lang="it-IT" sz="1400" b="0" i="0" u="none" strike="noStrike" dirty="0">
                          <a:solidFill>
                            <a:srgbClr val="000000"/>
                          </a:solidFill>
                          <a:effectLst/>
                          <a:latin typeface="+mj-lt"/>
                        </a:rPr>
                        <a:t>0,222</a:t>
                      </a:r>
                    </a:p>
                  </a:txBody>
                  <a:tcPr marL="9525" marR="9525" marT="9525" marB="0"/>
                </a:tc>
                <a:tc>
                  <a:txBody>
                    <a:bodyPr/>
                    <a:lstStyle/>
                    <a:p>
                      <a:endParaRPr lang="it-IT" sz="1400"/>
                    </a:p>
                  </a:txBody>
                  <a:tcPr/>
                </a:tc>
              </a:tr>
              <a:tr h="196171">
                <a:tc>
                  <a:txBody>
                    <a:bodyPr/>
                    <a:lstStyle/>
                    <a:p>
                      <a:r>
                        <a:rPr lang="it-IT" sz="1400" dirty="0" smtClean="0"/>
                        <a:t>6m</a:t>
                      </a:r>
                      <a:endParaRPr lang="it-IT" sz="1400" dirty="0"/>
                    </a:p>
                  </a:txBody>
                  <a:tcPr/>
                </a:tc>
                <a:tc>
                  <a:txBody>
                    <a:bodyPr/>
                    <a:lstStyle/>
                    <a:p>
                      <a:r>
                        <a:rPr lang="it-IT" sz="1400" dirty="0" smtClean="0"/>
                        <a:t>0,6576</a:t>
                      </a:r>
                      <a:endParaRPr lang="it-IT" sz="1400" dirty="0"/>
                    </a:p>
                  </a:txBody>
                  <a:tcPr/>
                </a:tc>
                <a:tc>
                  <a:txBody>
                    <a:bodyPr/>
                    <a:lstStyle/>
                    <a:p>
                      <a:r>
                        <a:rPr lang="it-IT" sz="1400" dirty="0" smtClean="0"/>
                        <a:t>0,471</a:t>
                      </a:r>
                      <a:endParaRPr lang="it-IT" sz="1400" dirty="0"/>
                    </a:p>
                  </a:txBody>
                  <a:tcPr/>
                </a:tc>
                <a:tc>
                  <a:txBody>
                    <a:bodyPr/>
                    <a:lstStyle/>
                    <a:p>
                      <a:r>
                        <a:rPr lang="it-IT" sz="1400" dirty="0" smtClean="0"/>
                        <a:t>0,018</a:t>
                      </a:r>
                      <a:endParaRPr lang="it-IT" sz="1400" dirty="0"/>
                    </a:p>
                  </a:txBody>
                  <a:tcPr/>
                </a:tc>
                <a:tc>
                  <a:txBody>
                    <a:bodyPr/>
                    <a:lstStyle/>
                    <a:p>
                      <a:pPr algn="l" fontAlgn="b"/>
                      <a:r>
                        <a:rPr lang="it-IT" sz="1400" b="0" i="0" u="none" strike="noStrike" dirty="0">
                          <a:solidFill>
                            <a:srgbClr val="000000"/>
                          </a:solidFill>
                          <a:effectLst/>
                          <a:latin typeface="+mj-lt"/>
                        </a:rPr>
                        <a:t>0,453</a:t>
                      </a:r>
                    </a:p>
                  </a:txBody>
                  <a:tcPr marL="9525" marR="9525" marT="9525" marB="0"/>
                </a:tc>
                <a:tc>
                  <a:txBody>
                    <a:bodyPr/>
                    <a:lstStyle/>
                    <a:p>
                      <a:endParaRPr lang="it-IT" sz="1400"/>
                    </a:p>
                  </a:txBody>
                  <a:tcPr/>
                </a:tc>
              </a:tr>
              <a:tr h="196171">
                <a:tc>
                  <a:txBody>
                    <a:bodyPr/>
                    <a:lstStyle/>
                    <a:p>
                      <a:r>
                        <a:rPr lang="it-IT" sz="1400" dirty="0" smtClean="0"/>
                        <a:t>12m</a:t>
                      </a:r>
                      <a:endParaRPr lang="it-IT" sz="1400" dirty="0"/>
                    </a:p>
                  </a:txBody>
                  <a:tcPr/>
                </a:tc>
                <a:tc>
                  <a:txBody>
                    <a:bodyPr/>
                    <a:lstStyle/>
                    <a:p>
                      <a:r>
                        <a:rPr lang="it-IT" sz="1400" dirty="0" smtClean="0"/>
                        <a:t>0,9852</a:t>
                      </a:r>
                      <a:endParaRPr lang="it-IT" sz="1400" dirty="0"/>
                    </a:p>
                  </a:txBody>
                  <a:tcPr/>
                </a:tc>
                <a:tc>
                  <a:txBody>
                    <a:bodyPr/>
                    <a:lstStyle/>
                    <a:p>
                      <a:r>
                        <a:rPr lang="it-IT" sz="1400" dirty="0" smtClean="0"/>
                        <a:t>0,729</a:t>
                      </a:r>
                      <a:endParaRPr lang="it-IT" sz="1400" dirty="0"/>
                    </a:p>
                  </a:txBody>
                  <a:tcPr/>
                </a:tc>
                <a:tc>
                  <a:txBody>
                    <a:bodyPr/>
                    <a:lstStyle/>
                    <a:p>
                      <a:r>
                        <a:rPr lang="it-IT" sz="1400" dirty="0" smtClean="0"/>
                        <a:t>0,027</a:t>
                      </a:r>
                      <a:endParaRPr lang="it-IT" sz="1400" dirty="0"/>
                    </a:p>
                  </a:txBody>
                  <a:tcPr/>
                </a:tc>
                <a:tc>
                  <a:txBody>
                    <a:bodyPr/>
                    <a:lstStyle/>
                    <a:p>
                      <a:pPr algn="l" fontAlgn="b"/>
                      <a:r>
                        <a:rPr lang="it-IT" sz="1400" b="0" i="0" u="none" strike="noStrike" dirty="0">
                          <a:solidFill>
                            <a:srgbClr val="000000"/>
                          </a:solidFill>
                          <a:effectLst/>
                          <a:latin typeface="+mj-lt"/>
                        </a:rPr>
                        <a:t>0,702</a:t>
                      </a:r>
                    </a:p>
                  </a:txBody>
                  <a:tcPr marL="9525" marR="9525" marT="9525" marB="0"/>
                </a:tc>
                <a:tc>
                  <a:txBody>
                    <a:bodyPr/>
                    <a:lstStyle/>
                    <a:p>
                      <a:r>
                        <a:rPr lang="it-IT" sz="1400" dirty="0" smtClean="0"/>
                        <a:t>0,40</a:t>
                      </a:r>
                      <a:endParaRPr lang="it-IT" sz="1400" dirty="0"/>
                    </a:p>
                  </a:txBody>
                  <a:tcPr/>
                </a:tc>
              </a:tr>
            </a:tbl>
          </a:graphicData>
        </a:graphic>
      </p:graphicFrame>
      <p:graphicFrame>
        <p:nvGraphicFramePr>
          <p:cNvPr id="7" name="Tabella 6"/>
          <p:cNvGraphicFramePr>
            <a:graphicFrameLocks noGrp="1"/>
          </p:cNvGraphicFramePr>
          <p:nvPr>
            <p:extLst>
              <p:ext uri="{D42A27DB-BD31-4B8C-83A1-F6EECF244321}">
                <p14:modId xmlns:p14="http://schemas.microsoft.com/office/powerpoint/2010/main" val="1099975361"/>
              </p:ext>
            </p:extLst>
          </p:nvPr>
        </p:nvGraphicFramePr>
        <p:xfrm>
          <a:off x="755576" y="4869160"/>
          <a:ext cx="7416824" cy="1483360"/>
        </p:xfrm>
        <a:graphic>
          <a:graphicData uri="http://schemas.openxmlformats.org/drawingml/2006/table">
            <a:tbl>
              <a:tblPr firstRow="1" bandRow="1">
                <a:tableStyleId>{5C22544A-7EE6-4342-B048-85BDC9FD1C3A}</a:tableStyleId>
              </a:tblPr>
              <a:tblGrid>
                <a:gridCol w="3708412"/>
                <a:gridCol w="3708412"/>
              </a:tblGrid>
              <a:tr h="370840">
                <a:tc>
                  <a:txBody>
                    <a:bodyPr/>
                    <a:lstStyle/>
                    <a:p>
                      <a:r>
                        <a:rPr lang="it-IT" sz="1400" dirty="0" smtClean="0"/>
                        <a:t>Tassi BCE</a:t>
                      </a:r>
                      <a:endParaRPr lang="it-IT" sz="1400" dirty="0"/>
                    </a:p>
                  </a:txBody>
                  <a:tcPr/>
                </a:tc>
                <a:tc>
                  <a:txBody>
                    <a:bodyPr/>
                    <a:lstStyle/>
                    <a:p>
                      <a:r>
                        <a:rPr lang="it-IT" sz="1400" dirty="0" smtClean="0"/>
                        <a:t>Dal 11/07/2012</a:t>
                      </a:r>
                      <a:endParaRPr lang="it-IT" sz="1400" dirty="0"/>
                    </a:p>
                  </a:txBody>
                  <a:tcPr/>
                </a:tc>
              </a:tr>
              <a:tr h="370840">
                <a:tc>
                  <a:txBody>
                    <a:bodyPr/>
                    <a:lstStyle/>
                    <a:p>
                      <a:r>
                        <a:rPr lang="it-IT" sz="1400" dirty="0" smtClean="0"/>
                        <a:t>Tasso di rifinanziamento marginale</a:t>
                      </a:r>
                      <a:endParaRPr lang="it-IT" sz="1400" dirty="0"/>
                    </a:p>
                  </a:txBody>
                  <a:tcPr/>
                </a:tc>
                <a:tc>
                  <a:txBody>
                    <a:bodyPr/>
                    <a:lstStyle/>
                    <a:p>
                      <a:r>
                        <a:rPr lang="it-IT" sz="1400" dirty="0" smtClean="0"/>
                        <a:t>1,50</a:t>
                      </a:r>
                      <a:endParaRPr lang="it-IT" sz="1400" dirty="0"/>
                    </a:p>
                  </a:txBody>
                  <a:tcPr/>
                </a:tc>
              </a:tr>
              <a:tr h="370840">
                <a:tc>
                  <a:txBody>
                    <a:bodyPr/>
                    <a:lstStyle/>
                    <a:p>
                      <a:r>
                        <a:rPr lang="it-IT" sz="1400" dirty="0" smtClean="0"/>
                        <a:t>Tasso di deposito</a:t>
                      </a:r>
                      <a:r>
                        <a:rPr lang="it-IT" sz="1400" baseline="0" dirty="0" smtClean="0"/>
                        <a:t> marginale</a:t>
                      </a:r>
                      <a:endParaRPr lang="it-IT" sz="1400" dirty="0"/>
                    </a:p>
                  </a:txBody>
                  <a:tcPr/>
                </a:tc>
                <a:tc>
                  <a:txBody>
                    <a:bodyPr/>
                    <a:lstStyle/>
                    <a:p>
                      <a:r>
                        <a:rPr lang="it-IT" sz="1400" dirty="0" smtClean="0"/>
                        <a:t>-</a:t>
                      </a:r>
                      <a:endParaRPr lang="it-IT" sz="1400" dirty="0"/>
                    </a:p>
                  </a:txBody>
                  <a:tcPr/>
                </a:tc>
              </a:tr>
              <a:tr h="370840">
                <a:tc>
                  <a:txBody>
                    <a:bodyPr/>
                    <a:lstStyle/>
                    <a:p>
                      <a:r>
                        <a:rPr lang="it-IT" sz="1400" dirty="0" smtClean="0"/>
                        <a:t>Tasso di rifinanziamento principale</a:t>
                      </a:r>
                      <a:endParaRPr lang="it-IT" sz="1400" dirty="0"/>
                    </a:p>
                  </a:txBody>
                  <a:tcPr/>
                </a:tc>
                <a:tc>
                  <a:txBody>
                    <a:bodyPr/>
                    <a:lstStyle/>
                    <a:p>
                      <a:r>
                        <a:rPr lang="it-IT" sz="1400" dirty="0" smtClean="0"/>
                        <a:t>0,75</a:t>
                      </a:r>
                      <a:endParaRPr lang="it-IT" sz="1400" dirty="0"/>
                    </a:p>
                  </a:txBody>
                  <a:tcPr/>
                </a:tc>
              </a:tr>
            </a:tbl>
          </a:graphicData>
        </a:graphic>
      </p:graphicFrame>
    </p:spTree>
    <p:extLst>
      <p:ext uri="{BB962C8B-B14F-4D97-AF65-F5344CB8AC3E}">
        <p14:creationId xmlns:p14="http://schemas.microsoft.com/office/powerpoint/2010/main" val="154567866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Mutuo a tasso misto</a:t>
            </a:r>
            <a:endParaRPr lang="it-IT" dirty="0"/>
          </a:p>
        </p:txBody>
      </p:sp>
      <p:sp>
        <p:nvSpPr>
          <p:cNvPr id="3" name="Segnaposto contenuto 2"/>
          <p:cNvSpPr>
            <a:spLocks noGrp="1"/>
          </p:cNvSpPr>
          <p:nvPr>
            <p:ph idx="1"/>
          </p:nvPr>
        </p:nvSpPr>
        <p:spPr/>
        <p:txBody>
          <a:bodyPr>
            <a:normAutofit/>
          </a:bodyPr>
          <a:lstStyle/>
          <a:p>
            <a:r>
              <a:rPr lang="it-IT" sz="2300" dirty="0" smtClean="0"/>
              <a:t>Il tasso di interesse può variare da fisso a variabile (o viceversa) a scadenze e condizioni stabilite nel contratto</a:t>
            </a:r>
          </a:p>
          <a:p>
            <a:r>
              <a:rPr lang="it-IT" sz="2300" dirty="0" smtClean="0"/>
              <a:t>Vantaggi e svantaggi sono alternativamente quelli del tasso fisso e del tasso variabile</a:t>
            </a:r>
          </a:p>
          <a:p>
            <a:r>
              <a:rPr lang="it-IT" sz="2300" dirty="0" smtClean="0"/>
              <a:t>Consigliabile a chi non vuole prendere una decisione definitiva sul tasso alla stipula del contratto</a:t>
            </a:r>
          </a:p>
          <a:p>
            <a:endParaRPr lang="it-IT" sz="2300" dirty="0" smtClean="0"/>
          </a:p>
          <a:p>
            <a:r>
              <a:rPr lang="it-IT" sz="2300" dirty="0" smtClean="0"/>
              <a:t>Caso particolare: </a:t>
            </a:r>
            <a:r>
              <a:rPr lang="it-IT" sz="2300" b="1" dirty="0" smtClean="0"/>
              <a:t>mutuo a tasso doppio</a:t>
            </a:r>
          </a:p>
          <a:p>
            <a:pPr lvl="1">
              <a:buNone/>
            </a:pPr>
            <a:r>
              <a:rPr lang="it-IT" sz="1900" dirty="0" smtClean="0"/>
              <a:t>L’importo finanziato viene suddiviso in due parti, una a tasso fisso e una a tasso variabile</a:t>
            </a:r>
          </a:p>
          <a:p>
            <a:endParaRPr lang="it-IT"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Il piano di rimborso</a:t>
            </a:r>
            <a:endParaRPr lang="it-IT" dirty="0"/>
          </a:p>
        </p:txBody>
      </p:sp>
      <p:sp>
        <p:nvSpPr>
          <p:cNvPr id="3" name="Segnaposto contenuto 2"/>
          <p:cNvSpPr>
            <a:spLocks noGrp="1"/>
          </p:cNvSpPr>
          <p:nvPr>
            <p:ph idx="1"/>
          </p:nvPr>
        </p:nvSpPr>
        <p:spPr>
          <a:xfrm>
            <a:off x="457200" y="1882808"/>
            <a:ext cx="8363272" cy="4572000"/>
          </a:xfrm>
        </p:spPr>
        <p:txBody>
          <a:bodyPr>
            <a:normAutofit lnSpcReduction="10000"/>
          </a:bodyPr>
          <a:lstStyle/>
          <a:p>
            <a:r>
              <a:rPr lang="it-IT" sz="2400" dirty="0" smtClean="0"/>
              <a:t>Il prestito viene normalmente rimborsato in una serie di rate periodiche (mensili) posticipate che comprendono una quota capitale e una quota interessi.</a:t>
            </a:r>
          </a:p>
          <a:p>
            <a:endParaRPr lang="it-IT" sz="2400" dirty="0" smtClean="0"/>
          </a:p>
          <a:p>
            <a:r>
              <a:rPr lang="it-IT" sz="2400" dirty="0" smtClean="0"/>
              <a:t>In formule:</a:t>
            </a:r>
          </a:p>
          <a:p>
            <a:endParaRPr lang="it-IT" sz="2400" dirty="0" smtClean="0"/>
          </a:p>
          <a:p>
            <a:endParaRPr lang="it-IT" sz="2400" dirty="0" smtClean="0"/>
          </a:p>
          <a:p>
            <a:pPr lvl="1">
              <a:buNone/>
            </a:pPr>
            <a:endParaRPr lang="it-IT" sz="1600" dirty="0" smtClean="0"/>
          </a:p>
          <a:p>
            <a:pPr lvl="1">
              <a:buNone/>
            </a:pPr>
            <a:r>
              <a:rPr lang="it-IT" sz="1600" dirty="0" smtClean="0"/>
              <a:t>ove:</a:t>
            </a:r>
          </a:p>
          <a:p>
            <a:pPr lvl="1">
              <a:buNone/>
            </a:pPr>
            <a:endParaRPr lang="it-IT" sz="1000" dirty="0" smtClean="0"/>
          </a:p>
          <a:p>
            <a:pPr>
              <a:buNone/>
            </a:pPr>
            <a:r>
              <a:rPr lang="it-IT" sz="1600" dirty="0" smtClean="0"/>
              <a:t>	 R = rata; C = importo finanziato; </a:t>
            </a:r>
            <a:r>
              <a:rPr lang="it-IT" sz="1600" dirty="0" err="1" smtClean="0"/>
              <a:t>C</a:t>
            </a:r>
            <a:r>
              <a:rPr lang="it-IT" sz="1600" baseline="-25000" dirty="0" err="1" smtClean="0"/>
              <a:t>t</a:t>
            </a:r>
            <a:r>
              <a:rPr lang="it-IT" sz="1600" dirty="0" smtClean="0"/>
              <a:t> = quota capitale pagata al tempo t; </a:t>
            </a:r>
          </a:p>
          <a:p>
            <a:pPr>
              <a:buNone/>
            </a:pPr>
            <a:r>
              <a:rPr lang="it-IT" sz="1600" dirty="0" smtClean="0"/>
              <a:t>	 I = quota interesse; i = tasso di interesse; DR = debito residuo; </a:t>
            </a:r>
          </a:p>
          <a:p>
            <a:pPr>
              <a:buNone/>
            </a:pPr>
            <a:r>
              <a:rPr lang="it-IT" sz="1600" dirty="0" smtClean="0"/>
              <a:t>	 DE = debito estinto.</a:t>
            </a:r>
            <a:endParaRPr lang="it-IT" sz="2400" dirty="0" smtClean="0"/>
          </a:p>
        </p:txBody>
      </p:sp>
      <p:sp>
        <p:nvSpPr>
          <p:cNvPr id="102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it-IT"/>
          </a:p>
        </p:txBody>
      </p:sp>
      <p:sp>
        <p:nvSpPr>
          <p:cNvPr id="1030"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it-IT"/>
          </a:p>
        </p:txBody>
      </p:sp>
      <p:sp>
        <p:nvSpPr>
          <p:cNvPr id="1036" name="Rectangle 12"/>
          <p:cNvSpPr>
            <a:spLocks noChangeArrowheads="1"/>
          </p:cNvSpPr>
          <p:nvPr/>
        </p:nvSpPr>
        <p:spPr bwMode="auto">
          <a:xfrm>
            <a:off x="0" y="8667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it-IT" sz="1800" b="0" i="0" u="none" strike="noStrike" cap="none" normalizeH="0" baseline="0" smtClean="0">
              <a:ln>
                <a:noFill/>
              </a:ln>
              <a:solidFill>
                <a:schemeClr val="tx1"/>
              </a:solidFill>
              <a:effectLst/>
              <a:latin typeface="Arial" pitchFamily="34" charset="0"/>
            </a:endParaRPr>
          </a:p>
        </p:txBody>
      </p:sp>
      <p:pic>
        <p:nvPicPr>
          <p:cNvPr id="1037" name="Picture 13"/>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2843808" y="4365104"/>
            <a:ext cx="1080120" cy="773703"/>
          </a:xfrm>
          <a:prstGeom prst="rect">
            <a:avLst/>
          </a:prstGeom>
          <a:noFill/>
          <a:ln w="15875">
            <a:solidFill>
              <a:schemeClr val="accent1"/>
            </a:solidFill>
          </a:ln>
        </p:spPr>
      </p:pic>
      <p:sp>
        <p:nvSpPr>
          <p:cNvPr id="1039" name="Rectangle 15"/>
          <p:cNvSpPr>
            <a:spLocks noChangeArrowheads="1"/>
          </p:cNvSpPr>
          <p:nvPr/>
        </p:nvSpPr>
        <p:spPr bwMode="auto">
          <a:xfrm>
            <a:off x="0" y="14192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it-IT" sz="1800" b="0" i="0" u="none" strike="noStrike" cap="none" normalizeH="0" baseline="0" smtClean="0">
              <a:ln>
                <a:noFill/>
              </a:ln>
              <a:solidFill>
                <a:schemeClr val="tx1"/>
              </a:solidFill>
              <a:effectLst/>
              <a:latin typeface="Arial" pitchFamily="34" charset="0"/>
            </a:endParaRPr>
          </a:p>
        </p:txBody>
      </p:sp>
      <p:sp>
        <p:nvSpPr>
          <p:cNvPr id="1041" name="Rectangle 17"/>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it-IT"/>
          </a:p>
        </p:txBody>
      </p:sp>
      <p:pic>
        <p:nvPicPr>
          <p:cNvPr id="1040" name="Picture 16"/>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971600" y="4509120"/>
            <a:ext cx="1657350" cy="381000"/>
          </a:xfrm>
          <a:prstGeom prst="rect">
            <a:avLst/>
          </a:prstGeom>
          <a:noFill/>
          <a:ln w="15875">
            <a:solidFill>
              <a:schemeClr val="accent1"/>
            </a:solidFill>
          </a:ln>
        </p:spPr>
      </p:pic>
      <p:sp>
        <p:nvSpPr>
          <p:cNvPr id="1042" name="Rectangle 18"/>
          <p:cNvSpPr>
            <a:spLocks noChangeArrowheads="1"/>
          </p:cNvSpPr>
          <p:nvPr/>
        </p:nvSpPr>
        <p:spPr bwMode="auto">
          <a:xfrm>
            <a:off x="0" y="838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it-IT" sz="1800" b="0" i="0" u="none" strike="noStrike" cap="none" normalizeH="0" baseline="0" smtClean="0">
              <a:ln>
                <a:noFill/>
              </a:ln>
              <a:solidFill>
                <a:schemeClr val="tx1"/>
              </a:solidFill>
              <a:effectLst/>
              <a:latin typeface="Arial" pitchFamily="34" charset="0"/>
            </a:endParaRPr>
          </a:p>
        </p:txBody>
      </p:sp>
      <p:sp>
        <p:nvSpPr>
          <p:cNvPr id="1044" name="Rectangle 2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it-IT"/>
          </a:p>
        </p:txBody>
      </p:sp>
      <p:pic>
        <p:nvPicPr>
          <p:cNvPr id="1043" name="Picture 19"/>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4211960" y="4509120"/>
            <a:ext cx="1809750" cy="381000"/>
          </a:xfrm>
          <a:prstGeom prst="rect">
            <a:avLst/>
          </a:prstGeom>
          <a:noFill/>
          <a:ln w="15875">
            <a:solidFill>
              <a:schemeClr val="accent1"/>
            </a:solidFill>
          </a:ln>
        </p:spPr>
      </p:pic>
      <p:sp>
        <p:nvSpPr>
          <p:cNvPr id="1045" name="Rectangle 21"/>
          <p:cNvSpPr>
            <a:spLocks noChangeArrowheads="1"/>
          </p:cNvSpPr>
          <p:nvPr/>
        </p:nvSpPr>
        <p:spPr bwMode="auto">
          <a:xfrm>
            <a:off x="0" y="838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it-IT" sz="1800" b="0" i="0" u="none" strike="noStrike" cap="none" normalizeH="0" baseline="0" smtClean="0">
              <a:ln>
                <a:noFill/>
              </a:ln>
              <a:solidFill>
                <a:schemeClr val="tx1"/>
              </a:solidFill>
              <a:effectLst/>
              <a:latin typeface="Arial" pitchFamily="34" charset="0"/>
            </a:endParaRPr>
          </a:p>
        </p:txBody>
      </p:sp>
      <p:sp>
        <p:nvSpPr>
          <p:cNvPr id="1047" name="Rectangle 2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it-IT"/>
          </a:p>
        </p:txBody>
      </p:sp>
      <p:sp>
        <p:nvSpPr>
          <p:cNvPr id="1048" name="Rectangle 24"/>
          <p:cNvSpPr>
            <a:spLocks noChangeArrowheads="1"/>
          </p:cNvSpPr>
          <p:nvPr/>
        </p:nvSpPr>
        <p:spPr bwMode="auto">
          <a:xfrm>
            <a:off x="0" y="838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it-IT" sz="1800" b="0" i="0" u="none" strike="noStrike" cap="none" normalizeH="0" baseline="0" smtClean="0">
              <a:ln>
                <a:noFill/>
              </a:ln>
              <a:solidFill>
                <a:schemeClr val="tx1"/>
              </a:solidFill>
              <a:effectLst/>
              <a:latin typeface="Arial" pitchFamily="34" charset="0"/>
            </a:endParaRPr>
          </a:p>
        </p:txBody>
      </p:sp>
      <p:sp>
        <p:nvSpPr>
          <p:cNvPr id="1050" name="Rectangle 2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it-IT"/>
          </a:p>
        </p:txBody>
      </p:sp>
      <p:pic>
        <p:nvPicPr>
          <p:cNvPr id="1049" name="Picture 25"/>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6300192" y="4509120"/>
            <a:ext cx="2381250" cy="381000"/>
          </a:xfrm>
          <a:prstGeom prst="rect">
            <a:avLst/>
          </a:prstGeom>
          <a:noFill/>
          <a:ln w="15875">
            <a:solidFill>
              <a:schemeClr val="accent1"/>
            </a:solidFill>
          </a:ln>
        </p:spPr>
      </p:pic>
      <p:sp>
        <p:nvSpPr>
          <p:cNvPr id="1051" name="Rectangle 27"/>
          <p:cNvSpPr>
            <a:spLocks noChangeArrowheads="1"/>
          </p:cNvSpPr>
          <p:nvPr/>
        </p:nvSpPr>
        <p:spPr bwMode="auto">
          <a:xfrm>
            <a:off x="0" y="838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it-IT" sz="1800" b="0" i="0" u="none" strike="noStrike" cap="none" normalizeH="0" baseline="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Il piano di ammortamento </a:t>
            </a:r>
            <a:endParaRPr lang="it-IT" dirty="0"/>
          </a:p>
        </p:txBody>
      </p:sp>
      <p:sp>
        <p:nvSpPr>
          <p:cNvPr id="3" name="Segnaposto contenuto 2"/>
          <p:cNvSpPr>
            <a:spLocks noGrp="1"/>
          </p:cNvSpPr>
          <p:nvPr>
            <p:ph idx="1"/>
          </p:nvPr>
        </p:nvSpPr>
        <p:spPr>
          <a:xfrm>
            <a:off x="457200" y="1700808"/>
            <a:ext cx="8229600" cy="4754000"/>
          </a:xfrm>
        </p:spPr>
        <p:txBody>
          <a:bodyPr>
            <a:normAutofit fontScale="77500" lnSpcReduction="20000"/>
          </a:bodyPr>
          <a:lstStyle/>
          <a:p>
            <a:r>
              <a:rPr lang="it-IT" dirty="0" smtClean="0"/>
              <a:t>Il piano di ammortamento assume la seguente struttura:</a:t>
            </a:r>
          </a:p>
          <a:p>
            <a:endParaRPr lang="it-IT" dirty="0" smtClean="0"/>
          </a:p>
          <a:p>
            <a:endParaRPr lang="it-IT" dirty="0" smtClean="0"/>
          </a:p>
          <a:p>
            <a:endParaRPr lang="it-IT" dirty="0" smtClean="0"/>
          </a:p>
          <a:p>
            <a:endParaRPr lang="it-IT" dirty="0" smtClean="0"/>
          </a:p>
          <a:p>
            <a:endParaRPr lang="it-IT" dirty="0" smtClean="0"/>
          </a:p>
          <a:p>
            <a:endParaRPr lang="it-IT" dirty="0" smtClean="0"/>
          </a:p>
          <a:p>
            <a:endParaRPr lang="it-IT" dirty="0" smtClean="0"/>
          </a:p>
          <a:p>
            <a:r>
              <a:rPr lang="it-IT" dirty="0" smtClean="0"/>
              <a:t>Le principali tipologie di piani di ammortamento sono:</a:t>
            </a:r>
          </a:p>
          <a:p>
            <a:endParaRPr lang="it-IT" sz="1300" dirty="0" smtClean="0"/>
          </a:p>
          <a:p>
            <a:pPr lvl="1"/>
            <a:r>
              <a:rPr lang="it-IT" dirty="0" smtClean="0"/>
              <a:t>Ammortamento alla francese</a:t>
            </a:r>
          </a:p>
          <a:p>
            <a:pPr lvl="1"/>
            <a:r>
              <a:rPr lang="it-IT" dirty="0" smtClean="0"/>
              <a:t>Ammortamento all’italiana</a:t>
            </a:r>
          </a:p>
          <a:p>
            <a:endParaRPr lang="it-IT" dirty="0"/>
          </a:p>
        </p:txBody>
      </p:sp>
      <p:graphicFrame>
        <p:nvGraphicFramePr>
          <p:cNvPr id="4" name="Tabella 3"/>
          <p:cNvGraphicFramePr>
            <a:graphicFrameLocks noGrp="1"/>
          </p:cNvGraphicFramePr>
          <p:nvPr/>
        </p:nvGraphicFramePr>
        <p:xfrm>
          <a:off x="1043609" y="2492896"/>
          <a:ext cx="7128790" cy="1930400"/>
        </p:xfrm>
        <a:graphic>
          <a:graphicData uri="http://schemas.openxmlformats.org/drawingml/2006/table">
            <a:tbl>
              <a:tblPr firstRow="1" bandRow="1">
                <a:tableStyleId>{5C22544A-7EE6-4342-B048-85BDC9FD1C3A}</a:tableStyleId>
              </a:tblPr>
              <a:tblGrid>
                <a:gridCol w="1425758"/>
                <a:gridCol w="1425758"/>
                <a:gridCol w="1425758"/>
                <a:gridCol w="1034374"/>
                <a:gridCol w="1817142"/>
              </a:tblGrid>
              <a:tr h="370840">
                <a:tc>
                  <a:txBody>
                    <a:bodyPr/>
                    <a:lstStyle/>
                    <a:p>
                      <a:r>
                        <a:rPr lang="it-IT" dirty="0" smtClean="0"/>
                        <a:t>N. Rate o data</a:t>
                      </a:r>
                      <a:r>
                        <a:rPr lang="it-IT" baseline="0" dirty="0" smtClean="0"/>
                        <a:t> pagamento rata</a:t>
                      </a:r>
                      <a:endParaRPr lang="it-IT" dirty="0"/>
                    </a:p>
                  </a:txBody>
                  <a:tcPr/>
                </a:tc>
                <a:tc>
                  <a:txBody>
                    <a:bodyPr/>
                    <a:lstStyle/>
                    <a:p>
                      <a:r>
                        <a:rPr lang="it-IT" dirty="0" smtClean="0"/>
                        <a:t>Quota capitale</a:t>
                      </a:r>
                      <a:endParaRPr lang="it-IT" dirty="0"/>
                    </a:p>
                  </a:txBody>
                  <a:tcPr/>
                </a:tc>
                <a:tc>
                  <a:txBody>
                    <a:bodyPr/>
                    <a:lstStyle/>
                    <a:p>
                      <a:r>
                        <a:rPr lang="it-IT" dirty="0" smtClean="0"/>
                        <a:t>Quota interessi</a:t>
                      </a:r>
                      <a:endParaRPr lang="it-IT" dirty="0"/>
                    </a:p>
                  </a:txBody>
                  <a:tcPr/>
                </a:tc>
                <a:tc>
                  <a:txBody>
                    <a:bodyPr/>
                    <a:lstStyle/>
                    <a:p>
                      <a:r>
                        <a:rPr lang="it-IT" dirty="0" smtClean="0"/>
                        <a:t>Rata</a:t>
                      </a:r>
                      <a:endParaRPr lang="it-IT" dirty="0"/>
                    </a:p>
                  </a:txBody>
                  <a:tcPr/>
                </a:tc>
                <a:tc>
                  <a:txBody>
                    <a:bodyPr/>
                    <a:lstStyle/>
                    <a:p>
                      <a:r>
                        <a:rPr lang="it-IT" dirty="0" smtClean="0"/>
                        <a:t>Debito residuo</a:t>
                      </a:r>
                      <a:r>
                        <a:rPr lang="it-IT" baseline="0" dirty="0" smtClean="0"/>
                        <a:t> </a:t>
                      </a:r>
                      <a:endParaRPr lang="it-IT" dirty="0"/>
                    </a:p>
                  </a:txBody>
                  <a:tcPr/>
                </a:tc>
              </a:tr>
              <a:tr h="370840">
                <a:tc>
                  <a:txBody>
                    <a:bodyPr/>
                    <a:lstStyle/>
                    <a:p>
                      <a:r>
                        <a:rPr lang="it-IT" dirty="0" smtClean="0"/>
                        <a:t>1</a:t>
                      </a:r>
                    </a:p>
                  </a:txBody>
                  <a:tcPr/>
                </a:tc>
                <a:tc>
                  <a:txBody>
                    <a:bodyPr/>
                    <a:lstStyle/>
                    <a:p>
                      <a:endParaRPr lang="it-IT" dirty="0"/>
                    </a:p>
                  </a:txBody>
                  <a:tcPr/>
                </a:tc>
                <a:tc>
                  <a:txBody>
                    <a:bodyPr/>
                    <a:lstStyle/>
                    <a:p>
                      <a:endParaRPr lang="it-IT"/>
                    </a:p>
                  </a:txBody>
                  <a:tcPr/>
                </a:tc>
                <a:tc>
                  <a:txBody>
                    <a:bodyPr/>
                    <a:lstStyle/>
                    <a:p>
                      <a:endParaRPr lang="it-IT"/>
                    </a:p>
                  </a:txBody>
                  <a:tcPr/>
                </a:tc>
                <a:tc>
                  <a:txBody>
                    <a:bodyPr/>
                    <a:lstStyle/>
                    <a:p>
                      <a:endParaRPr lang="it-IT" dirty="0"/>
                    </a:p>
                  </a:txBody>
                  <a:tcPr/>
                </a:tc>
              </a:tr>
              <a:tr h="370840">
                <a:tc>
                  <a:txBody>
                    <a:bodyPr/>
                    <a:lstStyle/>
                    <a:p>
                      <a:r>
                        <a:rPr lang="it-IT" dirty="0" smtClean="0"/>
                        <a:t>2</a:t>
                      </a:r>
                      <a:endParaRPr lang="it-IT" dirty="0"/>
                    </a:p>
                  </a:txBody>
                  <a:tcPr/>
                </a:tc>
                <a:tc>
                  <a:txBody>
                    <a:bodyPr/>
                    <a:lstStyle/>
                    <a:p>
                      <a:endParaRPr lang="it-IT" dirty="0"/>
                    </a:p>
                  </a:txBody>
                  <a:tcPr/>
                </a:tc>
                <a:tc>
                  <a:txBody>
                    <a:bodyPr/>
                    <a:lstStyle/>
                    <a:p>
                      <a:endParaRPr lang="it-IT"/>
                    </a:p>
                  </a:txBody>
                  <a:tcPr/>
                </a:tc>
                <a:tc>
                  <a:txBody>
                    <a:bodyPr/>
                    <a:lstStyle/>
                    <a:p>
                      <a:endParaRPr lang="it-IT"/>
                    </a:p>
                  </a:txBody>
                  <a:tcPr/>
                </a:tc>
                <a:tc>
                  <a:txBody>
                    <a:bodyPr/>
                    <a:lstStyle/>
                    <a:p>
                      <a:endParaRPr lang="it-IT" dirty="0"/>
                    </a:p>
                  </a:txBody>
                  <a:tcPr/>
                </a:tc>
              </a:tr>
            </a:tbl>
          </a:graphicData>
        </a:graphic>
      </p:graphicFrame>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Ammortamento alla francese</a:t>
            </a:r>
            <a:endParaRPr lang="it-IT" dirty="0"/>
          </a:p>
        </p:txBody>
      </p:sp>
      <p:sp>
        <p:nvSpPr>
          <p:cNvPr id="3" name="Segnaposto contenuto 2"/>
          <p:cNvSpPr>
            <a:spLocks noGrp="1"/>
          </p:cNvSpPr>
          <p:nvPr>
            <p:ph idx="1"/>
          </p:nvPr>
        </p:nvSpPr>
        <p:spPr/>
        <p:txBody>
          <a:bodyPr>
            <a:normAutofit fontScale="85000" lnSpcReduction="10000"/>
          </a:bodyPr>
          <a:lstStyle/>
          <a:p>
            <a:r>
              <a:rPr lang="it-IT" sz="2400" dirty="0" smtClean="0"/>
              <a:t>E’ il piano più comunemente utilizzato dalle banche</a:t>
            </a:r>
          </a:p>
          <a:p>
            <a:endParaRPr lang="it-IT" sz="2400" dirty="0" smtClean="0"/>
          </a:p>
          <a:p>
            <a:r>
              <a:rPr lang="it-IT" sz="2400" dirty="0" smtClean="0"/>
              <a:t>E’ caratterizzato dal pagamento di </a:t>
            </a:r>
            <a:r>
              <a:rPr lang="it-IT" sz="2400" b="1" dirty="0" smtClean="0"/>
              <a:t>RATE POSTICIPATE COSTANTI</a:t>
            </a:r>
          </a:p>
          <a:p>
            <a:endParaRPr lang="it-IT" sz="2400" b="1" dirty="0" smtClean="0"/>
          </a:p>
          <a:p>
            <a:r>
              <a:rPr lang="it-IT" sz="2400" dirty="0" smtClean="0"/>
              <a:t>Logica del calcolo della rata: l’importo del finanziamento è pari alla sommatoria del valore attuale delle rate future</a:t>
            </a:r>
          </a:p>
          <a:p>
            <a:endParaRPr lang="it-IT" sz="2400" dirty="0" smtClean="0"/>
          </a:p>
          <a:p>
            <a:endParaRPr lang="it-IT" sz="2400" dirty="0" smtClean="0"/>
          </a:p>
          <a:p>
            <a:endParaRPr lang="it-IT" sz="2400" dirty="0" smtClean="0"/>
          </a:p>
          <a:p>
            <a:pPr>
              <a:buNone/>
            </a:pPr>
            <a:r>
              <a:rPr lang="it-IT" sz="2400" dirty="0" smtClean="0"/>
              <a:t>	da cui:</a:t>
            </a:r>
          </a:p>
          <a:p>
            <a:pPr>
              <a:buNone/>
            </a:pPr>
            <a:endParaRPr lang="it-IT" sz="2100" dirty="0" smtClean="0"/>
          </a:p>
          <a:p>
            <a:pPr>
              <a:buNone/>
            </a:pPr>
            <a:r>
              <a:rPr lang="it-IT" sz="2100" dirty="0" smtClean="0"/>
              <a:t>	</a:t>
            </a:r>
          </a:p>
          <a:p>
            <a:pPr>
              <a:buNone/>
            </a:pPr>
            <a:r>
              <a:rPr lang="it-IT" sz="2100" dirty="0" smtClean="0"/>
              <a:t>	</a:t>
            </a:r>
            <a:r>
              <a:rPr lang="it-IT" sz="2000" dirty="0" smtClean="0"/>
              <a:t>ove, N = </a:t>
            </a:r>
            <a:r>
              <a:rPr lang="it-IT" sz="2000" dirty="0" err="1" smtClean="0"/>
              <a:t>n°</a:t>
            </a:r>
            <a:r>
              <a:rPr lang="it-IT" sz="2000" dirty="0" smtClean="0"/>
              <a:t> rate</a:t>
            </a:r>
          </a:p>
        </p:txBody>
      </p:sp>
      <p:sp>
        <p:nvSpPr>
          <p:cNvPr id="3072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it-IT"/>
          </a:p>
        </p:txBody>
      </p:sp>
      <p:pic>
        <p:nvPicPr>
          <p:cNvPr id="30721" name="Picture 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043608" y="4293096"/>
            <a:ext cx="7134630" cy="432048"/>
          </a:xfrm>
          <a:prstGeom prst="rect">
            <a:avLst/>
          </a:prstGeom>
          <a:noFill/>
          <a:ln w="15875">
            <a:solidFill>
              <a:schemeClr val="accent1"/>
            </a:solidFill>
          </a:ln>
        </p:spPr>
      </p:pic>
      <p:sp>
        <p:nvSpPr>
          <p:cNvPr id="3072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it-IT"/>
          </a:p>
        </p:txBody>
      </p:sp>
      <p:sp>
        <p:nvSpPr>
          <p:cNvPr id="30726"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it-IT"/>
          </a:p>
        </p:txBody>
      </p:sp>
      <p:pic>
        <p:nvPicPr>
          <p:cNvPr id="30725" name="Picture 5"/>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2483768" y="4941168"/>
            <a:ext cx="3400425" cy="723900"/>
          </a:xfrm>
          <a:prstGeom prst="rect">
            <a:avLst/>
          </a:prstGeom>
          <a:noFill/>
          <a:ln w="15875">
            <a:solidFill>
              <a:schemeClr val="accent1"/>
            </a:solidFill>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Ammortamento all’italiana</a:t>
            </a:r>
            <a:endParaRPr lang="it-IT" dirty="0"/>
          </a:p>
        </p:txBody>
      </p:sp>
      <p:sp>
        <p:nvSpPr>
          <p:cNvPr id="3" name="Segnaposto contenuto 2"/>
          <p:cNvSpPr>
            <a:spLocks noGrp="1"/>
          </p:cNvSpPr>
          <p:nvPr>
            <p:ph idx="1"/>
          </p:nvPr>
        </p:nvSpPr>
        <p:spPr/>
        <p:txBody>
          <a:bodyPr>
            <a:normAutofit fontScale="85000" lnSpcReduction="10000"/>
          </a:bodyPr>
          <a:lstStyle/>
          <a:p>
            <a:r>
              <a:rPr lang="it-IT" dirty="0" smtClean="0"/>
              <a:t>E’ caratterizzato dal pagamento di </a:t>
            </a:r>
            <a:r>
              <a:rPr lang="it-IT" b="1" dirty="0" smtClean="0"/>
              <a:t>QUOTE CAPITALI COSTANTI</a:t>
            </a:r>
          </a:p>
          <a:p>
            <a:endParaRPr lang="it-IT" b="1" dirty="0" smtClean="0"/>
          </a:p>
          <a:p>
            <a:endParaRPr lang="it-IT" b="1" dirty="0" smtClean="0"/>
          </a:p>
          <a:p>
            <a:endParaRPr lang="it-IT" b="1" dirty="0" smtClean="0"/>
          </a:p>
          <a:p>
            <a:r>
              <a:rPr lang="it-IT" dirty="0" smtClean="0"/>
              <a:t>La quota interessi viene calcolata in base al tasso fisso o variabile previsto dal contratto</a:t>
            </a:r>
          </a:p>
          <a:p>
            <a:endParaRPr lang="it-IT" dirty="0" smtClean="0"/>
          </a:p>
          <a:p>
            <a:endParaRPr lang="it-IT" dirty="0" smtClean="0"/>
          </a:p>
          <a:p>
            <a:r>
              <a:rPr lang="it-IT" dirty="0" smtClean="0"/>
              <a:t>La somma di quota capitale e quota interessi determina un importo di rata variabile </a:t>
            </a:r>
            <a:endParaRPr lang="it-IT" dirty="0"/>
          </a:p>
        </p:txBody>
      </p:sp>
      <p:sp>
        <p:nvSpPr>
          <p:cNvPr id="307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it-IT"/>
          </a:p>
        </p:txBody>
      </p:sp>
      <p:pic>
        <p:nvPicPr>
          <p:cNvPr id="3073" name="Picture 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115616" y="2852936"/>
            <a:ext cx="1152128" cy="818011"/>
          </a:xfrm>
          <a:prstGeom prst="rect">
            <a:avLst/>
          </a:prstGeom>
          <a:noFill/>
          <a:ln w="15875">
            <a:solidFill>
              <a:schemeClr val="accent1"/>
            </a:solidFill>
          </a:ln>
        </p:spPr>
      </p:pic>
      <p:sp>
        <p:nvSpPr>
          <p:cNvPr id="3075" name="Rectangle 3"/>
          <p:cNvSpPr>
            <a:spLocks noChangeArrowheads="1"/>
          </p:cNvSpPr>
          <p:nvPr/>
        </p:nvSpPr>
        <p:spPr bwMode="auto">
          <a:xfrm>
            <a:off x="0" y="11334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it-IT" sz="1800" b="0" i="0" u="none" strike="noStrike" cap="none" normalizeH="0" baseline="0" smtClean="0">
              <a:ln>
                <a:noFill/>
              </a:ln>
              <a:solidFill>
                <a:schemeClr val="tx1"/>
              </a:solidFill>
              <a:effectLst/>
              <a:latin typeface="Arial" pitchFamily="34" charset="0"/>
            </a:endParaRPr>
          </a:p>
        </p:txBody>
      </p:sp>
      <p:pic>
        <p:nvPicPr>
          <p:cNvPr id="7" name="Picture 19"/>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1043608" y="4869160"/>
            <a:ext cx="1809750" cy="381000"/>
          </a:xfrm>
          <a:prstGeom prst="rect">
            <a:avLst/>
          </a:prstGeom>
          <a:noFill/>
          <a:ln w="15875">
            <a:solidFill>
              <a:schemeClr val="accent1"/>
            </a:solidFill>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Preammortamento</a:t>
            </a:r>
            <a:endParaRPr lang="it-IT" dirty="0"/>
          </a:p>
        </p:txBody>
      </p:sp>
      <p:sp>
        <p:nvSpPr>
          <p:cNvPr id="3" name="Segnaposto contenuto 2"/>
          <p:cNvSpPr>
            <a:spLocks noGrp="1"/>
          </p:cNvSpPr>
          <p:nvPr>
            <p:ph idx="1"/>
          </p:nvPr>
        </p:nvSpPr>
        <p:spPr/>
        <p:txBody>
          <a:bodyPr/>
          <a:lstStyle/>
          <a:p>
            <a:pPr algn="just">
              <a:buNone/>
            </a:pPr>
            <a:r>
              <a:rPr lang="it-IT" dirty="0" smtClean="0"/>
              <a:t>Il periodo di preammortamento è costituito da un intervallo iniziale in cui il mutuatario non effettua rimborsi di capitale, ma corrisponde solo interessi sul finanziamento ricevuto </a:t>
            </a:r>
          </a:p>
          <a:p>
            <a:pPr>
              <a:buNone/>
            </a:pPr>
            <a:endParaRPr lang="it-IT" dirty="0" smtClean="0"/>
          </a:p>
          <a:p>
            <a:pPr algn="just">
              <a:buNone/>
            </a:pPr>
            <a:r>
              <a:rPr lang="it-IT" dirty="0" smtClean="0"/>
              <a:t>Nella prassi, coincide con l’arco di tempo tra il giorno di erogazione del prestito e l’inizio del piano di ammortamento </a:t>
            </a:r>
            <a:endParaRPr lang="it-IT"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Definizione</a:t>
            </a:r>
            <a:endParaRPr lang="it-IT" dirty="0"/>
          </a:p>
        </p:txBody>
      </p:sp>
      <p:sp>
        <p:nvSpPr>
          <p:cNvPr id="3" name="Segnaposto contenuto 2"/>
          <p:cNvSpPr>
            <a:spLocks noGrp="1"/>
          </p:cNvSpPr>
          <p:nvPr>
            <p:ph idx="1"/>
          </p:nvPr>
        </p:nvSpPr>
        <p:spPr/>
        <p:txBody>
          <a:bodyPr>
            <a:normAutofit fontScale="85000" lnSpcReduction="20000"/>
          </a:bodyPr>
          <a:lstStyle/>
          <a:p>
            <a:r>
              <a:rPr lang="it-IT" dirty="0" smtClean="0"/>
              <a:t>Codice civile (art. 1813)</a:t>
            </a:r>
          </a:p>
          <a:p>
            <a:pPr lvl="1">
              <a:buNone/>
            </a:pPr>
            <a:r>
              <a:rPr lang="it-IT" i="1" dirty="0" smtClean="0"/>
              <a:t>	Strumento finanziario con il quale una parte consegna all’altra una determinata quantità di denaro o di cose fungibili e l’altra si obbliga a restituire altrettante cose della stessa specie e quantità</a:t>
            </a:r>
          </a:p>
          <a:p>
            <a:pPr lvl="1">
              <a:buNone/>
            </a:pPr>
            <a:endParaRPr lang="it-IT" i="1" dirty="0" smtClean="0"/>
          </a:p>
          <a:p>
            <a:r>
              <a:rPr lang="it-IT" dirty="0" smtClean="0"/>
              <a:t>Nella prassi bancaria</a:t>
            </a:r>
          </a:p>
          <a:p>
            <a:pPr>
              <a:buNone/>
            </a:pPr>
            <a:r>
              <a:rPr lang="it-IT" dirty="0" smtClean="0"/>
              <a:t>		</a:t>
            </a:r>
            <a:r>
              <a:rPr lang="it-IT" sz="2800" i="1" dirty="0" smtClean="0"/>
              <a:t>forma di prestito a </a:t>
            </a:r>
            <a:r>
              <a:rPr lang="it-IT" sz="2800" i="1" dirty="0" err="1" smtClean="0"/>
              <a:t>medio-lungo</a:t>
            </a:r>
            <a:r>
              <a:rPr lang="it-IT" sz="2800" i="1" dirty="0" smtClean="0"/>
              <a:t> termine 	erogata dalla banca in un’unica soluzione, 	a fronte della quale il mutuatario è obbligato a 	corrispondere una successione di versamenti 	periodici secondo un piano predefinito</a:t>
            </a:r>
            <a:endParaRPr lang="it-IT" sz="2800" i="1"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Ampia varietà di scelta</a:t>
            </a:r>
            <a:endParaRPr lang="it-IT" dirty="0"/>
          </a:p>
        </p:txBody>
      </p:sp>
      <p:sp>
        <p:nvSpPr>
          <p:cNvPr id="3" name="Segnaposto contenuto 2"/>
          <p:cNvSpPr>
            <a:spLocks noGrp="1"/>
          </p:cNvSpPr>
          <p:nvPr>
            <p:ph idx="1"/>
          </p:nvPr>
        </p:nvSpPr>
        <p:spPr>
          <a:xfrm>
            <a:off x="457200" y="1700808"/>
            <a:ext cx="8229600" cy="4754000"/>
          </a:xfrm>
        </p:spPr>
        <p:txBody>
          <a:bodyPr>
            <a:normAutofit fontScale="85000" lnSpcReduction="20000"/>
          </a:bodyPr>
          <a:lstStyle/>
          <a:p>
            <a:pPr>
              <a:buNone/>
            </a:pPr>
            <a:r>
              <a:rPr lang="it-IT" dirty="0" smtClean="0"/>
              <a:t>I tre elementi in gioco</a:t>
            </a:r>
          </a:p>
          <a:p>
            <a:pPr>
              <a:buNone/>
            </a:pPr>
            <a:endParaRPr lang="it-IT" dirty="0" smtClean="0"/>
          </a:p>
          <a:p>
            <a:pPr lvl="1"/>
            <a:r>
              <a:rPr lang="it-IT" dirty="0" smtClean="0"/>
              <a:t>tasso fisso o variabile</a:t>
            </a:r>
          </a:p>
          <a:p>
            <a:pPr lvl="1"/>
            <a:r>
              <a:rPr lang="it-IT" dirty="0" smtClean="0"/>
              <a:t>rata fissa o variabile</a:t>
            </a:r>
          </a:p>
          <a:p>
            <a:pPr lvl="1"/>
            <a:r>
              <a:rPr lang="it-IT" dirty="0" smtClean="0"/>
              <a:t>tipologia di piano di ammortamento (e quindi di calcolo di quota capitale e interesse)</a:t>
            </a:r>
          </a:p>
          <a:p>
            <a:pPr lvl="1"/>
            <a:endParaRPr lang="it-IT" dirty="0" smtClean="0"/>
          </a:p>
          <a:p>
            <a:pPr>
              <a:buNone/>
            </a:pPr>
            <a:r>
              <a:rPr lang="it-IT" dirty="0" smtClean="0"/>
              <a:t>possono essere variamente combinati dando origine a soluzioni personalizzate e flessibili.</a:t>
            </a:r>
          </a:p>
          <a:p>
            <a:pPr>
              <a:buNone/>
            </a:pPr>
            <a:endParaRPr lang="it-IT" dirty="0" smtClean="0"/>
          </a:p>
          <a:p>
            <a:pPr>
              <a:buNone/>
            </a:pPr>
            <a:endParaRPr lang="it-IT" dirty="0" smtClean="0"/>
          </a:p>
          <a:p>
            <a:pPr>
              <a:buNone/>
            </a:pPr>
            <a:r>
              <a:rPr lang="it-IT" dirty="0" smtClean="0"/>
              <a:t>Gli esercizi che seguono propongono le modalità attualmente più diffuse</a:t>
            </a:r>
            <a:endParaRPr lang="it-IT"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dirty="0" smtClean="0"/>
              <a:t>Esercizio 1: ammortamento alla francese – tasso fisso</a:t>
            </a:r>
            <a:endParaRPr lang="it-IT" dirty="0"/>
          </a:p>
        </p:txBody>
      </p:sp>
      <p:sp>
        <p:nvSpPr>
          <p:cNvPr id="3" name="Segnaposto contenuto 2"/>
          <p:cNvSpPr>
            <a:spLocks noGrp="1"/>
          </p:cNvSpPr>
          <p:nvPr>
            <p:ph idx="1"/>
          </p:nvPr>
        </p:nvSpPr>
        <p:spPr/>
        <p:txBody>
          <a:bodyPr/>
          <a:lstStyle/>
          <a:p>
            <a:pPr>
              <a:buNone/>
            </a:pPr>
            <a:r>
              <a:rPr lang="it-IT" dirty="0" smtClean="0"/>
              <a:t>Redigete il piano di ammortamento alla francese del seguente mutuo:</a:t>
            </a:r>
          </a:p>
          <a:p>
            <a:pPr>
              <a:buNone/>
            </a:pPr>
            <a:endParaRPr lang="it-IT" dirty="0" smtClean="0"/>
          </a:p>
          <a:p>
            <a:r>
              <a:rPr lang="it-IT" dirty="0" smtClean="0"/>
              <a:t>Importo finanziato = 30.000</a:t>
            </a:r>
          </a:p>
          <a:p>
            <a:r>
              <a:rPr lang="it-IT" dirty="0" smtClean="0"/>
              <a:t>Durata = 4 anni</a:t>
            </a:r>
          </a:p>
          <a:p>
            <a:r>
              <a:rPr lang="it-IT" dirty="0" smtClean="0"/>
              <a:t>Rate posticipate annue</a:t>
            </a:r>
          </a:p>
          <a:p>
            <a:r>
              <a:rPr lang="it-IT" dirty="0" smtClean="0"/>
              <a:t>Tasso fisso = 4%</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Esercizio 2: ammortamento all’italiana – tasso fisso</a:t>
            </a:r>
            <a:endParaRPr lang="it-IT" dirty="0"/>
          </a:p>
        </p:txBody>
      </p:sp>
      <p:sp>
        <p:nvSpPr>
          <p:cNvPr id="3" name="Segnaposto contenuto 2"/>
          <p:cNvSpPr>
            <a:spLocks noGrp="1"/>
          </p:cNvSpPr>
          <p:nvPr>
            <p:ph idx="1"/>
          </p:nvPr>
        </p:nvSpPr>
        <p:spPr/>
        <p:txBody>
          <a:bodyPr>
            <a:normAutofit/>
          </a:bodyPr>
          <a:lstStyle/>
          <a:p>
            <a:pPr>
              <a:buNone/>
            </a:pPr>
            <a:r>
              <a:rPr lang="it-IT" dirty="0" smtClean="0"/>
              <a:t>Redigete il piano di ammortamento all’italiana del seguente mutuo:</a:t>
            </a:r>
          </a:p>
          <a:p>
            <a:pPr>
              <a:buNone/>
            </a:pPr>
            <a:endParaRPr lang="it-IT" dirty="0" smtClean="0"/>
          </a:p>
          <a:p>
            <a:r>
              <a:rPr lang="it-IT" dirty="0" smtClean="0"/>
              <a:t>Importo finanziato = 30.000</a:t>
            </a:r>
          </a:p>
          <a:p>
            <a:r>
              <a:rPr lang="it-IT" dirty="0" smtClean="0"/>
              <a:t>Durata = 4 anni</a:t>
            </a:r>
          </a:p>
          <a:p>
            <a:r>
              <a:rPr lang="it-IT" dirty="0" smtClean="0"/>
              <a:t>Rate posticipate annue</a:t>
            </a:r>
          </a:p>
          <a:p>
            <a:r>
              <a:rPr lang="it-IT" dirty="0" smtClean="0"/>
              <a:t>Tasso fisso = 4%</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Esercizio 3: ammortamento all’italiana – tasso variabile</a:t>
            </a:r>
            <a:endParaRPr lang="it-IT" dirty="0"/>
          </a:p>
        </p:txBody>
      </p:sp>
      <p:sp>
        <p:nvSpPr>
          <p:cNvPr id="4" name="Segnaposto contenuto 3"/>
          <p:cNvSpPr>
            <a:spLocks noGrp="1"/>
          </p:cNvSpPr>
          <p:nvPr>
            <p:ph idx="1"/>
          </p:nvPr>
        </p:nvSpPr>
        <p:spPr/>
        <p:txBody>
          <a:bodyPr>
            <a:normAutofit fontScale="77500" lnSpcReduction="20000"/>
          </a:bodyPr>
          <a:lstStyle/>
          <a:p>
            <a:pPr>
              <a:buNone/>
            </a:pPr>
            <a:r>
              <a:rPr lang="it-IT" dirty="0" smtClean="0"/>
              <a:t>Redigete il piano di ammortamento all’italiana del seguente mutuo:</a:t>
            </a:r>
          </a:p>
          <a:p>
            <a:pPr>
              <a:buNone/>
            </a:pPr>
            <a:endParaRPr lang="it-IT" dirty="0" smtClean="0"/>
          </a:p>
          <a:p>
            <a:r>
              <a:rPr lang="it-IT" dirty="0" smtClean="0"/>
              <a:t>Importo finanziato = 30.000</a:t>
            </a:r>
          </a:p>
          <a:p>
            <a:r>
              <a:rPr lang="it-IT" dirty="0" smtClean="0"/>
              <a:t>Durata = 4 anni</a:t>
            </a:r>
          </a:p>
          <a:p>
            <a:r>
              <a:rPr lang="it-IT" dirty="0" smtClean="0"/>
              <a:t>Rate posticipate annue</a:t>
            </a:r>
          </a:p>
          <a:p>
            <a:r>
              <a:rPr lang="it-IT" dirty="0" smtClean="0"/>
              <a:t>Tasso variabile = EURIBOR 12M + 2%</a:t>
            </a:r>
          </a:p>
          <a:p>
            <a:r>
              <a:rPr lang="it-IT" dirty="0" smtClean="0"/>
              <a:t>Valore dell’EURIBOR in </a:t>
            </a:r>
            <a:r>
              <a:rPr lang="it-IT" dirty="0" err="1" smtClean="0"/>
              <a:t>to</a:t>
            </a:r>
            <a:r>
              <a:rPr lang="it-IT" dirty="0" smtClean="0"/>
              <a:t> = 1%</a:t>
            </a:r>
          </a:p>
          <a:p>
            <a:r>
              <a:rPr lang="it-IT" dirty="0" err="1" smtClean="0"/>
              <a:t>Hp</a:t>
            </a:r>
            <a:r>
              <a:rPr lang="it-IT" dirty="0" smtClean="0"/>
              <a:t>. Variazione del tasso EURIBOR:</a:t>
            </a:r>
          </a:p>
          <a:p>
            <a:pPr lvl="1"/>
            <a:r>
              <a:rPr lang="it-IT" dirty="0" smtClean="0"/>
              <a:t>T1=  1%</a:t>
            </a:r>
          </a:p>
          <a:p>
            <a:pPr lvl="1"/>
            <a:r>
              <a:rPr lang="it-IT" dirty="0" smtClean="0"/>
              <a:t>T2 = 1.25%</a:t>
            </a:r>
          </a:p>
          <a:p>
            <a:pPr lvl="1"/>
            <a:r>
              <a:rPr lang="it-IT" dirty="0" smtClean="0"/>
              <a:t>T3 = 1.50%</a:t>
            </a:r>
          </a:p>
          <a:p>
            <a:pPr lvl="1"/>
            <a:r>
              <a:rPr lang="it-IT" dirty="0" smtClean="0"/>
              <a:t>74 = 1.65%</a:t>
            </a:r>
          </a:p>
          <a:p>
            <a:endParaRPr lang="it-IT"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Esercizio 4: ammortamento alla francese – tasso variabile e rata variabile</a:t>
            </a:r>
            <a:endParaRPr lang="it-IT" dirty="0"/>
          </a:p>
        </p:txBody>
      </p:sp>
      <p:sp>
        <p:nvSpPr>
          <p:cNvPr id="3" name="Segnaposto contenuto 2"/>
          <p:cNvSpPr>
            <a:spLocks noGrp="1"/>
          </p:cNvSpPr>
          <p:nvPr>
            <p:ph idx="1"/>
          </p:nvPr>
        </p:nvSpPr>
        <p:spPr>
          <a:xfrm>
            <a:off x="457200" y="2060848"/>
            <a:ext cx="8229600" cy="4393960"/>
          </a:xfrm>
        </p:spPr>
        <p:txBody>
          <a:bodyPr>
            <a:normAutofit fontScale="77500" lnSpcReduction="20000"/>
          </a:bodyPr>
          <a:lstStyle/>
          <a:p>
            <a:pPr>
              <a:buNone/>
            </a:pPr>
            <a:r>
              <a:rPr lang="it-IT" dirty="0" smtClean="0"/>
              <a:t>Redigete il piano di ammortamento alla francese del seguente mutuo:</a:t>
            </a:r>
          </a:p>
          <a:p>
            <a:pPr>
              <a:buNone/>
            </a:pPr>
            <a:endParaRPr lang="it-IT" dirty="0" smtClean="0"/>
          </a:p>
          <a:p>
            <a:r>
              <a:rPr lang="it-IT" dirty="0" smtClean="0"/>
              <a:t>Importo finanziato = 30.000</a:t>
            </a:r>
          </a:p>
          <a:p>
            <a:r>
              <a:rPr lang="it-IT" dirty="0" smtClean="0"/>
              <a:t>Durata = 4 anni</a:t>
            </a:r>
          </a:p>
          <a:p>
            <a:r>
              <a:rPr lang="it-IT" dirty="0" smtClean="0"/>
              <a:t>Rate posticipate annue</a:t>
            </a:r>
          </a:p>
          <a:p>
            <a:r>
              <a:rPr lang="it-IT" dirty="0" smtClean="0"/>
              <a:t>Tasso variabile = EURIBOR 12M + 2%</a:t>
            </a:r>
          </a:p>
          <a:p>
            <a:r>
              <a:rPr lang="it-IT" dirty="0" smtClean="0"/>
              <a:t>Valore dell’EURIBOR in </a:t>
            </a:r>
            <a:r>
              <a:rPr lang="it-IT" dirty="0" err="1" smtClean="0"/>
              <a:t>to</a:t>
            </a:r>
            <a:r>
              <a:rPr lang="it-IT" dirty="0" smtClean="0"/>
              <a:t> = 1%</a:t>
            </a:r>
          </a:p>
          <a:p>
            <a:r>
              <a:rPr lang="it-IT" dirty="0" err="1" smtClean="0"/>
              <a:t>Hp</a:t>
            </a:r>
            <a:r>
              <a:rPr lang="it-IT" dirty="0" smtClean="0"/>
              <a:t>. Variazione del tasso EURIBOR:</a:t>
            </a:r>
          </a:p>
          <a:p>
            <a:pPr lvl="1"/>
            <a:r>
              <a:rPr lang="it-IT" dirty="0" smtClean="0"/>
              <a:t>T1 = 1.50%</a:t>
            </a:r>
          </a:p>
          <a:p>
            <a:pPr lvl="1"/>
            <a:r>
              <a:rPr lang="it-IT" dirty="0" smtClean="0"/>
              <a:t>T2 = 1.75%</a:t>
            </a:r>
          </a:p>
          <a:p>
            <a:pPr lvl="1"/>
            <a:r>
              <a:rPr lang="it-IT" dirty="0" smtClean="0"/>
              <a:t>T3 = 2.00%</a:t>
            </a:r>
          </a:p>
          <a:p>
            <a:pPr lvl="1"/>
            <a:r>
              <a:rPr lang="it-IT" dirty="0" smtClean="0"/>
              <a:t>T4 = 2.25%</a:t>
            </a:r>
            <a:endParaRPr lang="it-IT"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Esercizio 5: ammortamento alla francese – tasso variabile in aumento e rata fissa</a:t>
            </a:r>
            <a:endParaRPr lang="it-IT" dirty="0"/>
          </a:p>
        </p:txBody>
      </p:sp>
      <p:sp>
        <p:nvSpPr>
          <p:cNvPr id="3" name="Segnaposto contenuto 2"/>
          <p:cNvSpPr>
            <a:spLocks noGrp="1"/>
          </p:cNvSpPr>
          <p:nvPr>
            <p:ph idx="1"/>
          </p:nvPr>
        </p:nvSpPr>
        <p:spPr>
          <a:xfrm>
            <a:off x="457200" y="2060848"/>
            <a:ext cx="8229600" cy="4393960"/>
          </a:xfrm>
        </p:spPr>
        <p:txBody>
          <a:bodyPr>
            <a:normAutofit fontScale="77500" lnSpcReduction="20000"/>
          </a:bodyPr>
          <a:lstStyle/>
          <a:p>
            <a:pPr>
              <a:buNone/>
            </a:pPr>
            <a:r>
              <a:rPr lang="it-IT" dirty="0" smtClean="0"/>
              <a:t>Redigete il piano di ammortamento alla francese del seguente mutuo:</a:t>
            </a:r>
          </a:p>
          <a:p>
            <a:pPr>
              <a:buNone/>
            </a:pPr>
            <a:endParaRPr lang="it-IT" dirty="0" smtClean="0"/>
          </a:p>
          <a:p>
            <a:r>
              <a:rPr lang="it-IT" dirty="0" smtClean="0"/>
              <a:t>Importo finanziato = 30.000</a:t>
            </a:r>
          </a:p>
          <a:p>
            <a:r>
              <a:rPr lang="it-IT" dirty="0" smtClean="0"/>
              <a:t>Durata = 4 anni</a:t>
            </a:r>
          </a:p>
          <a:p>
            <a:r>
              <a:rPr lang="it-IT" dirty="0" smtClean="0"/>
              <a:t>Rate posticipate annue</a:t>
            </a:r>
          </a:p>
          <a:p>
            <a:r>
              <a:rPr lang="it-IT" dirty="0" smtClean="0"/>
              <a:t>Tasso variabile = EURIBOR 12M + 2%</a:t>
            </a:r>
          </a:p>
          <a:p>
            <a:r>
              <a:rPr lang="it-IT" dirty="0" smtClean="0"/>
              <a:t>Valore dell’EURIBOR in </a:t>
            </a:r>
            <a:r>
              <a:rPr lang="it-IT" dirty="0" err="1" smtClean="0"/>
              <a:t>to</a:t>
            </a:r>
            <a:r>
              <a:rPr lang="it-IT" dirty="0" smtClean="0"/>
              <a:t> = 1%</a:t>
            </a:r>
          </a:p>
          <a:p>
            <a:r>
              <a:rPr lang="it-IT" dirty="0" err="1" smtClean="0"/>
              <a:t>Hp</a:t>
            </a:r>
            <a:r>
              <a:rPr lang="it-IT" dirty="0" smtClean="0"/>
              <a:t>. Variazione del tasso EURIBOR:</a:t>
            </a:r>
          </a:p>
          <a:p>
            <a:pPr lvl="1"/>
            <a:r>
              <a:rPr lang="it-IT" dirty="0" smtClean="0"/>
              <a:t>T1 = 1.50%</a:t>
            </a:r>
          </a:p>
          <a:p>
            <a:pPr lvl="1"/>
            <a:r>
              <a:rPr lang="it-IT" dirty="0" smtClean="0"/>
              <a:t>T2 = 1.75%</a:t>
            </a:r>
          </a:p>
          <a:p>
            <a:pPr lvl="1"/>
            <a:r>
              <a:rPr lang="it-IT" dirty="0" smtClean="0"/>
              <a:t>T3 = 2.00%</a:t>
            </a:r>
          </a:p>
          <a:p>
            <a:pPr lvl="1"/>
            <a:r>
              <a:rPr lang="it-IT" dirty="0" smtClean="0"/>
              <a:t>T4 = 2.25%</a:t>
            </a:r>
          </a:p>
          <a:p>
            <a:endParaRPr lang="it-IT"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Esercizio 6: ammortamento alla francese – tasso variabile in diminuzione e rata fissa</a:t>
            </a:r>
            <a:endParaRPr lang="it-IT" dirty="0"/>
          </a:p>
        </p:txBody>
      </p:sp>
      <p:sp>
        <p:nvSpPr>
          <p:cNvPr id="3" name="Segnaposto contenuto 2"/>
          <p:cNvSpPr>
            <a:spLocks noGrp="1"/>
          </p:cNvSpPr>
          <p:nvPr>
            <p:ph idx="1"/>
          </p:nvPr>
        </p:nvSpPr>
        <p:spPr>
          <a:xfrm>
            <a:off x="457200" y="2060848"/>
            <a:ext cx="8229600" cy="4393960"/>
          </a:xfrm>
        </p:spPr>
        <p:txBody>
          <a:bodyPr>
            <a:normAutofit fontScale="77500" lnSpcReduction="20000"/>
          </a:bodyPr>
          <a:lstStyle/>
          <a:p>
            <a:pPr>
              <a:buNone/>
            </a:pPr>
            <a:r>
              <a:rPr lang="it-IT" dirty="0" smtClean="0"/>
              <a:t>Redigete il piano di ammortamento alla francese del seguente mutuo:</a:t>
            </a:r>
          </a:p>
          <a:p>
            <a:pPr>
              <a:buNone/>
            </a:pPr>
            <a:endParaRPr lang="it-IT" dirty="0" smtClean="0"/>
          </a:p>
          <a:p>
            <a:r>
              <a:rPr lang="it-IT" dirty="0" smtClean="0"/>
              <a:t>Importo finanziato = 30.000</a:t>
            </a:r>
          </a:p>
          <a:p>
            <a:r>
              <a:rPr lang="it-IT" dirty="0" smtClean="0"/>
              <a:t>Durata = 4 anni</a:t>
            </a:r>
          </a:p>
          <a:p>
            <a:r>
              <a:rPr lang="it-IT" dirty="0" smtClean="0"/>
              <a:t>Rate posticipate annue</a:t>
            </a:r>
          </a:p>
          <a:p>
            <a:r>
              <a:rPr lang="it-IT" dirty="0" smtClean="0"/>
              <a:t>Tasso variabile = EURIBOR 12M + 2%</a:t>
            </a:r>
          </a:p>
          <a:p>
            <a:r>
              <a:rPr lang="it-IT" dirty="0" smtClean="0"/>
              <a:t>Valore dell’EURIBOR in </a:t>
            </a:r>
            <a:r>
              <a:rPr lang="it-IT" dirty="0" err="1" smtClean="0"/>
              <a:t>to</a:t>
            </a:r>
            <a:r>
              <a:rPr lang="it-IT" dirty="0" smtClean="0"/>
              <a:t> = 1%</a:t>
            </a:r>
          </a:p>
          <a:p>
            <a:r>
              <a:rPr lang="it-IT" dirty="0" err="1" smtClean="0"/>
              <a:t>Hp</a:t>
            </a:r>
            <a:r>
              <a:rPr lang="it-IT" dirty="0" smtClean="0"/>
              <a:t>. Variazione del tasso EURIBOR:</a:t>
            </a:r>
          </a:p>
          <a:p>
            <a:pPr lvl="1"/>
            <a:r>
              <a:rPr lang="it-IT" dirty="0" smtClean="0"/>
              <a:t>T1 = 0.86%</a:t>
            </a:r>
          </a:p>
          <a:p>
            <a:pPr lvl="1"/>
            <a:r>
              <a:rPr lang="it-IT" dirty="0" smtClean="0"/>
              <a:t>T2 = 0.70%</a:t>
            </a:r>
          </a:p>
          <a:p>
            <a:pPr lvl="1"/>
            <a:r>
              <a:rPr lang="it-IT" dirty="0" smtClean="0"/>
              <a:t>T3 = 0.60%</a:t>
            </a:r>
          </a:p>
          <a:p>
            <a:pPr lvl="1"/>
            <a:r>
              <a:rPr lang="it-IT" dirty="0" smtClean="0"/>
              <a:t>T4 = 0.50%</a:t>
            </a:r>
          </a:p>
          <a:p>
            <a:endParaRPr lang="it-IT"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Ulteriori elementi di strutturazione del mutuo</a:t>
            </a:r>
            <a:endParaRPr lang="it-IT" dirty="0"/>
          </a:p>
        </p:txBody>
      </p:sp>
      <p:sp>
        <p:nvSpPr>
          <p:cNvPr id="3" name="Segnaposto contenuto 2"/>
          <p:cNvSpPr>
            <a:spLocks noGrp="1"/>
          </p:cNvSpPr>
          <p:nvPr>
            <p:ph idx="1"/>
          </p:nvPr>
        </p:nvSpPr>
        <p:spPr/>
        <p:txBody>
          <a:bodyPr>
            <a:normAutofit fontScale="70000" lnSpcReduction="20000"/>
          </a:bodyPr>
          <a:lstStyle/>
          <a:p>
            <a:pPr>
              <a:buNone/>
            </a:pPr>
            <a:r>
              <a:rPr lang="it-IT" dirty="0" smtClean="0"/>
              <a:t>Ogni volta che il mutuatario o la banca hanno la facoltà di modificare il tasso di interesse concordato, il mutuo incorpora in sé opzioni implicite</a:t>
            </a:r>
          </a:p>
          <a:p>
            <a:pPr>
              <a:buNone/>
            </a:pPr>
            <a:endParaRPr lang="it-IT" dirty="0" smtClean="0"/>
          </a:p>
          <a:p>
            <a:pPr>
              <a:buNone/>
            </a:pPr>
            <a:r>
              <a:rPr lang="it-IT" dirty="0" smtClean="0"/>
              <a:t>Le più diffuse:</a:t>
            </a:r>
          </a:p>
          <a:p>
            <a:r>
              <a:rPr lang="it-IT" dirty="0" smtClean="0"/>
              <a:t>Trasformazione da tasso fisso a tasso variabile</a:t>
            </a:r>
          </a:p>
          <a:p>
            <a:endParaRPr lang="it-IT" dirty="0" smtClean="0"/>
          </a:p>
          <a:p>
            <a:r>
              <a:rPr lang="it-IT" dirty="0" smtClean="0"/>
              <a:t>Definizione di un tetto massimo di interesse (</a:t>
            </a:r>
            <a:r>
              <a:rPr lang="it-IT" dirty="0" err="1" smtClean="0"/>
              <a:t>cap</a:t>
            </a:r>
            <a:r>
              <a:rPr lang="it-IT" dirty="0" smtClean="0"/>
              <a:t>) in ipotesi di tasso variabile</a:t>
            </a:r>
          </a:p>
          <a:p>
            <a:endParaRPr lang="it-IT" dirty="0" smtClean="0"/>
          </a:p>
          <a:p>
            <a:r>
              <a:rPr lang="it-IT" dirty="0" smtClean="0"/>
              <a:t>Definizione di un tetto minimo di interesse (</a:t>
            </a:r>
            <a:r>
              <a:rPr lang="it-IT" dirty="0" err="1" smtClean="0"/>
              <a:t>floor</a:t>
            </a:r>
            <a:r>
              <a:rPr lang="it-IT" dirty="0" smtClean="0"/>
              <a:t>) in ipotesi di tasso variabile</a:t>
            </a:r>
          </a:p>
          <a:p>
            <a:endParaRPr lang="it-IT" dirty="0" smtClean="0"/>
          </a:p>
          <a:p>
            <a:r>
              <a:rPr lang="it-IT" dirty="0" smtClean="0"/>
              <a:t>Definizione di un tetto minimo e massimo di interesse in ipotesi di tasso variabile(</a:t>
            </a:r>
            <a:r>
              <a:rPr lang="it-IT" dirty="0" err="1" smtClean="0"/>
              <a:t>collar</a:t>
            </a:r>
            <a:r>
              <a:rPr lang="it-IT" dirty="0" smtClean="0"/>
              <a:t>)</a:t>
            </a:r>
            <a:endParaRPr lang="it-IT"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827584" y="4437112"/>
            <a:ext cx="7776864" cy="187220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Titolo 1"/>
          <p:cNvSpPr>
            <a:spLocks noGrp="1"/>
          </p:cNvSpPr>
          <p:nvPr>
            <p:ph type="title"/>
          </p:nvPr>
        </p:nvSpPr>
        <p:spPr/>
        <p:txBody>
          <a:bodyPr/>
          <a:lstStyle/>
          <a:p>
            <a:r>
              <a:rPr lang="it-IT" dirty="0" smtClean="0"/>
              <a:t>Trasformazione da tasso fisso a tasso variabile</a:t>
            </a:r>
            <a:endParaRPr lang="it-IT" dirty="0"/>
          </a:p>
        </p:txBody>
      </p:sp>
      <p:sp>
        <p:nvSpPr>
          <p:cNvPr id="3" name="Segnaposto contenuto 2"/>
          <p:cNvSpPr>
            <a:spLocks noGrp="1"/>
          </p:cNvSpPr>
          <p:nvPr>
            <p:ph idx="1"/>
          </p:nvPr>
        </p:nvSpPr>
        <p:spPr>
          <a:xfrm>
            <a:off x="457200" y="2204864"/>
            <a:ext cx="8229600" cy="4249944"/>
          </a:xfrm>
        </p:spPr>
        <p:txBody>
          <a:bodyPr>
            <a:normAutofit fontScale="92500"/>
          </a:bodyPr>
          <a:lstStyle/>
          <a:p>
            <a:pPr>
              <a:buNone/>
            </a:pPr>
            <a:r>
              <a:rPr lang="it-IT" dirty="0" smtClean="0"/>
              <a:t>Quando la banca offre al cliente la facoltà di convertire il tasso da fisso a variabile e viceversa, gli sta di fatto vendendo una </a:t>
            </a:r>
            <a:r>
              <a:rPr lang="it-IT" b="1" dirty="0" err="1" smtClean="0"/>
              <a:t>swaption</a:t>
            </a:r>
            <a:r>
              <a:rPr lang="it-IT" b="1" dirty="0" smtClean="0"/>
              <a:t> (opzione su un interest rate swap)</a:t>
            </a:r>
          </a:p>
          <a:p>
            <a:pPr>
              <a:buNone/>
            </a:pPr>
            <a:endParaRPr lang="it-IT" b="1" dirty="0" smtClean="0"/>
          </a:p>
          <a:p>
            <a:pPr>
              <a:buNone/>
            </a:pPr>
            <a:r>
              <a:rPr lang="it-IT" b="1" dirty="0" smtClean="0"/>
              <a:t>	</a:t>
            </a:r>
            <a:r>
              <a:rPr lang="it-IT" b="1" i="1" dirty="0" err="1" smtClean="0"/>
              <a:t>Swaption</a:t>
            </a:r>
            <a:r>
              <a:rPr lang="it-IT" b="1" i="1" dirty="0" smtClean="0"/>
              <a:t>:</a:t>
            </a:r>
            <a:r>
              <a:rPr lang="it-IT" i="1" dirty="0" smtClean="0"/>
              <a:t> strumento in base al quale l’acquirente assume la facoltà, ma non l’obbligo, di negoziare a condizioni (di tasso fisso) prestabilite un IRS</a:t>
            </a:r>
            <a:endParaRPr lang="it-IT" i="1"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67494"/>
            <a:ext cx="8229600" cy="785242"/>
          </a:xfrm>
        </p:spPr>
        <p:txBody>
          <a:bodyPr>
            <a:normAutofit/>
          </a:bodyPr>
          <a:lstStyle/>
          <a:p>
            <a:r>
              <a:rPr lang="it-IT" dirty="0" err="1" smtClean="0"/>
              <a:t>Swaption</a:t>
            </a:r>
            <a:r>
              <a:rPr lang="it-IT" dirty="0" smtClean="0"/>
              <a:t> - esempio</a:t>
            </a:r>
            <a:endParaRPr lang="it-IT" dirty="0"/>
          </a:p>
        </p:txBody>
      </p:sp>
      <p:sp>
        <p:nvSpPr>
          <p:cNvPr id="3" name="Segnaposto contenuto 2"/>
          <p:cNvSpPr>
            <a:spLocks noGrp="1"/>
          </p:cNvSpPr>
          <p:nvPr>
            <p:ph idx="1"/>
          </p:nvPr>
        </p:nvSpPr>
        <p:spPr>
          <a:xfrm>
            <a:off x="457200" y="1052736"/>
            <a:ext cx="8229600" cy="5688632"/>
          </a:xfrm>
        </p:spPr>
        <p:txBody>
          <a:bodyPr>
            <a:normAutofit/>
          </a:bodyPr>
          <a:lstStyle/>
          <a:p>
            <a:r>
              <a:rPr lang="it-IT" sz="1500" dirty="0" smtClean="0"/>
              <a:t>Il tasso variabile sarà determinato dalla somma dello spread e del parametro che potrà essere: EURIBOR 3M o EURIBOR 6M o tasso BCE</a:t>
            </a:r>
          </a:p>
          <a:p>
            <a:pPr>
              <a:buNone/>
            </a:pPr>
            <a:r>
              <a:rPr lang="it-IT" sz="1500" dirty="0" smtClean="0"/>
              <a:t>	(Es. tabella: dati al 10.04.2012)</a:t>
            </a:r>
          </a:p>
          <a:p>
            <a:pPr>
              <a:buNone/>
            </a:pPr>
            <a:endParaRPr lang="it-IT" sz="1700" dirty="0" smtClean="0"/>
          </a:p>
          <a:p>
            <a:pPr>
              <a:buNone/>
            </a:pPr>
            <a:endParaRPr lang="it-IT" sz="1700" dirty="0" smtClean="0"/>
          </a:p>
          <a:p>
            <a:pPr>
              <a:buNone/>
            </a:pPr>
            <a:endParaRPr lang="it-IT" sz="1700" dirty="0" smtClean="0"/>
          </a:p>
          <a:p>
            <a:pPr>
              <a:buNone/>
            </a:pPr>
            <a:endParaRPr lang="it-IT" sz="1700" dirty="0" smtClean="0"/>
          </a:p>
          <a:p>
            <a:pPr>
              <a:buNone/>
            </a:pPr>
            <a:endParaRPr lang="it-IT" sz="1700" dirty="0" smtClean="0"/>
          </a:p>
          <a:p>
            <a:pPr>
              <a:buNone/>
            </a:pPr>
            <a:r>
              <a:rPr lang="it-IT" sz="1700" dirty="0" smtClean="0"/>
              <a:t>	</a:t>
            </a:r>
            <a:r>
              <a:rPr lang="it-IT" sz="1500" dirty="0" smtClean="0"/>
              <a:t>Il tasso del mutuo varia con periodicità trimestrale e/o ad ogni variazione del tasso ufficiale di riferimento</a:t>
            </a:r>
          </a:p>
          <a:p>
            <a:pPr>
              <a:buNone/>
            </a:pPr>
            <a:endParaRPr lang="it-IT" sz="1500" dirty="0" smtClean="0"/>
          </a:p>
          <a:p>
            <a:r>
              <a:rPr lang="it-IT" sz="1500" dirty="0" smtClean="0"/>
              <a:t>Opzione per il tasso fisso: esercitabile una sola volta durante la vita residua del prestito.</a:t>
            </a:r>
          </a:p>
          <a:p>
            <a:pPr>
              <a:buNone/>
            </a:pPr>
            <a:r>
              <a:rPr lang="it-IT" sz="1500" dirty="0" smtClean="0"/>
              <a:t>	Tasso fisso = tasso IRS di durata pari alla vita residua del prestito + spread previsto per i mutui a tasso fisso di pari durata iniziale</a:t>
            </a:r>
          </a:p>
          <a:p>
            <a:pPr>
              <a:buNone/>
            </a:pPr>
            <a:endParaRPr lang="it-IT" sz="1500" dirty="0" smtClean="0"/>
          </a:p>
          <a:p>
            <a:pPr>
              <a:buNone/>
            </a:pPr>
            <a:endParaRPr lang="it-IT" sz="1700" dirty="0" smtClean="0"/>
          </a:p>
          <a:p>
            <a:pPr>
              <a:buNone/>
            </a:pPr>
            <a:endParaRPr lang="it-IT" sz="2000" dirty="0"/>
          </a:p>
        </p:txBody>
      </p:sp>
      <p:graphicFrame>
        <p:nvGraphicFramePr>
          <p:cNvPr id="4" name="Tabella 3"/>
          <p:cNvGraphicFramePr>
            <a:graphicFrameLocks noGrp="1"/>
          </p:cNvGraphicFramePr>
          <p:nvPr>
            <p:extLst>
              <p:ext uri="{D42A27DB-BD31-4B8C-83A1-F6EECF244321}">
                <p14:modId xmlns:p14="http://schemas.microsoft.com/office/powerpoint/2010/main" val="3588813865"/>
              </p:ext>
            </p:extLst>
          </p:nvPr>
        </p:nvGraphicFramePr>
        <p:xfrm>
          <a:off x="1043608" y="1916832"/>
          <a:ext cx="7416825" cy="1491170"/>
        </p:xfrm>
        <a:graphic>
          <a:graphicData uri="http://schemas.openxmlformats.org/drawingml/2006/table">
            <a:tbl>
              <a:tblPr firstRow="1" bandRow="1">
                <a:tableStyleId>{5C22544A-7EE6-4342-B048-85BDC9FD1C3A}</a:tableStyleId>
              </a:tblPr>
              <a:tblGrid>
                <a:gridCol w="1909281"/>
                <a:gridCol w="1057449"/>
                <a:gridCol w="1483365"/>
                <a:gridCol w="1483365"/>
                <a:gridCol w="1483365"/>
              </a:tblGrid>
              <a:tr h="411910">
                <a:tc>
                  <a:txBody>
                    <a:bodyPr/>
                    <a:lstStyle/>
                    <a:p>
                      <a:r>
                        <a:rPr lang="it-IT" sz="1200" dirty="0" smtClean="0"/>
                        <a:t>Durata</a:t>
                      </a:r>
                      <a:endParaRPr lang="it-IT" sz="1200" dirty="0"/>
                    </a:p>
                  </a:txBody>
                  <a:tcPr/>
                </a:tc>
                <a:tc>
                  <a:txBody>
                    <a:bodyPr/>
                    <a:lstStyle/>
                    <a:p>
                      <a:r>
                        <a:rPr lang="it-IT" sz="1200" dirty="0" smtClean="0"/>
                        <a:t>Spread</a:t>
                      </a:r>
                      <a:endParaRPr lang="it-IT"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sz="1200" dirty="0" smtClean="0"/>
                        <a:t>TAN</a:t>
                      </a:r>
                    </a:p>
                    <a:p>
                      <a:pPr marL="0" marR="0" indent="0" algn="l" defTabSz="914400" rtl="0" eaLnBrk="1" fontAlgn="auto" latinLnBrk="0" hangingPunct="1">
                        <a:lnSpc>
                          <a:spcPct val="100000"/>
                        </a:lnSpc>
                        <a:spcBef>
                          <a:spcPts val="0"/>
                        </a:spcBef>
                        <a:spcAft>
                          <a:spcPts val="0"/>
                        </a:spcAft>
                        <a:buClrTx/>
                        <a:buSzTx/>
                        <a:buFontTx/>
                        <a:buNone/>
                        <a:tabLst/>
                        <a:defRPr/>
                      </a:pPr>
                      <a:r>
                        <a:rPr lang="it-IT" sz="1200" dirty="0" smtClean="0"/>
                        <a:t>(EURIBOR 3M+spread)</a:t>
                      </a:r>
                    </a:p>
                    <a:p>
                      <a:endParaRPr lang="it-IT"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sz="1200" dirty="0" smtClean="0"/>
                        <a:t>TAN</a:t>
                      </a:r>
                    </a:p>
                    <a:p>
                      <a:pPr marL="0" marR="0" indent="0" algn="l" defTabSz="914400" rtl="0" eaLnBrk="1" fontAlgn="auto" latinLnBrk="0" hangingPunct="1">
                        <a:lnSpc>
                          <a:spcPct val="100000"/>
                        </a:lnSpc>
                        <a:spcBef>
                          <a:spcPts val="0"/>
                        </a:spcBef>
                        <a:spcAft>
                          <a:spcPts val="0"/>
                        </a:spcAft>
                        <a:buClrTx/>
                        <a:buSzTx/>
                        <a:buFontTx/>
                        <a:buNone/>
                        <a:tabLst/>
                        <a:defRPr/>
                      </a:pPr>
                      <a:r>
                        <a:rPr lang="it-IT" sz="1200" dirty="0" smtClean="0"/>
                        <a:t>(EURIBOR 6M +spread)</a:t>
                      </a:r>
                    </a:p>
                    <a:p>
                      <a:endParaRPr lang="it-IT"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sz="1200" dirty="0" smtClean="0"/>
                        <a:t>TAN</a:t>
                      </a:r>
                    </a:p>
                    <a:p>
                      <a:pPr marL="0" marR="0" indent="0" algn="l" defTabSz="914400" rtl="0" eaLnBrk="1" fontAlgn="auto" latinLnBrk="0" hangingPunct="1">
                        <a:lnSpc>
                          <a:spcPct val="100000"/>
                        </a:lnSpc>
                        <a:spcBef>
                          <a:spcPts val="0"/>
                        </a:spcBef>
                        <a:spcAft>
                          <a:spcPts val="0"/>
                        </a:spcAft>
                        <a:buClrTx/>
                        <a:buSzTx/>
                        <a:buFontTx/>
                        <a:buNone/>
                        <a:tabLst/>
                        <a:defRPr/>
                      </a:pPr>
                      <a:r>
                        <a:rPr lang="it-IT" sz="1200" dirty="0" smtClean="0"/>
                        <a:t>(Tasso </a:t>
                      </a:r>
                      <a:r>
                        <a:rPr lang="it-IT" sz="1200" dirty="0" err="1" smtClean="0"/>
                        <a:t>BCE+spread</a:t>
                      </a:r>
                      <a:r>
                        <a:rPr lang="it-IT" sz="1200" dirty="0" smtClean="0"/>
                        <a:t>)</a:t>
                      </a:r>
                    </a:p>
                    <a:p>
                      <a:endParaRPr lang="it-IT" sz="1200" dirty="0"/>
                    </a:p>
                  </a:txBody>
                  <a:tcPr/>
                </a:tc>
              </a:tr>
              <a:tr h="334105">
                <a:tc>
                  <a:txBody>
                    <a:bodyPr/>
                    <a:lstStyle/>
                    <a:p>
                      <a:r>
                        <a:rPr lang="it-IT" sz="1200" dirty="0" smtClean="0"/>
                        <a:t>Da 5 a 20 anni</a:t>
                      </a:r>
                      <a:endParaRPr lang="it-IT" sz="1200" dirty="0"/>
                    </a:p>
                  </a:txBody>
                  <a:tcPr/>
                </a:tc>
                <a:tc>
                  <a:txBody>
                    <a:bodyPr/>
                    <a:lstStyle/>
                    <a:p>
                      <a:r>
                        <a:rPr lang="it-IT" sz="1200" dirty="0" smtClean="0"/>
                        <a:t>3.5%</a:t>
                      </a:r>
                      <a:endParaRPr lang="it-IT" sz="1200" dirty="0"/>
                    </a:p>
                  </a:txBody>
                  <a:tcPr/>
                </a:tc>
                <a:tc>
                  <a:txBody>
                    <a:bodyPr/>
                    <a:lstStyle/>
                    <a:p>
                      <a:r>
                        <a:rPr lang="it-IT" sz="1200" dirty="0" smtClean="0"/>
                        <a:t>4.377%</a:t>
                      </a:r>
                      <a:endParaRPr lang="it-IT" sz="1200" dirty="0"/>
                    </a:p>
                  </a:txBody>
                  <a:tcPr/>
                </a:tc>
                <a:tc>
                  <a:txBody>
                    <a:bodyPr/>
                    <a:lstStyle/>
                    <a:p>
                      <a:r>
                        <a:rPr lang="it-IT" sz="1200" dirty="0" smtClean="0"/>
                        <a:t>4.682%</a:t>
                      </a:r>
                      <a:endParaRPr lang="it-IT" sz="1200" dirty="0"/>
                    </a:p>
                  </a:txBody>
                  <a:tcPr/>
                </a:tc>
                <a:tc>
                  <a:txBody>
                    <a:bodyPr/>
                    <a:lstStyle/>
                    <a:p>
                      <a:r>
                        <a:rPr lang="it-IT" sz="1200" dirty="0" smtClean="0"/>
                        <a:t>4.5%</a:t>
                      </a:r>
                      <a:endParaRPr lang="it-IT" sz="1200" dirty="0"/>
                    </a:p>
                  </a:txBody>
                  <a:tcPr/>
                </a:tc>
              </a:tr>
              <a:tr h="334105">
                <a:tc>
                  <a:txBody>
                    <a:bodyPr/>
                    <a:lstStyle/>
                    <a:p>
                      <a:r>
                        <a:rPr lang="it-IT" sz="1200" dirty="0" smtClean="0"/>
                        <a:t>Da 21 a 30 anni</a:t>
                      </a:r>
                      <a:endParaRPr lang="it-IT" sz="1200" dirty="0"/>
                    </a:p>
                  </a:txBody>
                  <a:tcPr/>
                </a:tc>
                <a:tc>
                  <a:txBody>
                    <a:bodyPr/>
                    <a:lstStyle/>
                    <a:p>
                      <a:r>
                        <a:rPr lang="it-IT" sz="1200" dirty="0" smtClean="0"/>
                        <a:t>4%</a:t>
                      </a:r>
                      <a:endParaRPr lang="it-IT" sz="1200" dirty="0"/>
                    </a:p>
                  </a:txBody>
                  <a:tcPr/>
                </a:tc>
                <a:tc>
                  <a:txBody>
                    <a:bodyPr/>
                    <a:lstStyle/>
                    <a:p>
                      <a:r>
                        <a:rPr lang="it-IT" sz="1200" dirty="0" smtClean="0"/>
                        <a:t>4.877%</a:t>
                      </a:r>
                      <a:endParaRPr lang="it-IT" sz="1200" dirty="0"/>
                    </a:p>
                  </a:txBody>
                  <a:tcPr/>
                </a:tc>
                <a:tc>
                  <a:txBody>
                    <a:bodyPr/>
                    <a:lstStyle/>
                    <a:p>
                      <a:r>
                        <a:rPr lang="it-IT" sz="1200" dirty="0" smtClean="0"/>
                        <a:t>5.182%</a:t>
                      </a:r>
                      <a:endParaRPr lang="it-IT" sz="1200" dirty="0"/>
                    </a:p>
                  </a:txBody>
                  <a:tcPr/>
                </a:tc>
                <a:tc>
                  <a:txBody>
                    <a:bodyPr/>
                    <a:lstStyle/>
                    <a:p>
                      <a:r>
                        <a:rPr lang="it-IT" sz="1200" dirty="0" smtClean="0"/>
                        <a:t>5%</a:t>
                      </a:r>
                      <a:endParaRPr lang="it-IT" sz="1200" dirty="0"/>
                    </a:p>
                  </a:txBody>
                  <a:tcPr/>
                </a:tc>
              </a:tr>
            </a:tbl>
          </a:graphicData>
        </a:graphic>
      </p:graphicFrame>
      <p:graphicFrame>
        <p:nvGraphicFramePr>
          <p:cNvPr id="5" name="Tabella 4"/>
          <p:cNvGraphicFramePr>
            <a:graphicFrameLocks noGrp="1"/>
          </p:cNvGraphicFramePr>
          <p:nvPr>
            <p:extLst>
              <p:ext uri="{D42A27DB-BD31-4B8C-83A1-F6EECF244321}">
                <p14:modId xmlns:p14="http://schemas.microsoft.com/office/powerpoint/2010/main" val="1746970290"/>
              </p:ext>
            </p:extLst>
          </p:nvPr>
        </p:nvGraphicFramePr>
        <p:xfrm>
          <a:off x="971600" y="5301208"/>
          <a:ext cx="7488832" cy="1152128"/>
        </p:xfrm>
        <a:graphic>
          <a:graphicData uri="http://schemas.openxmlformats.org/drawingml/2006/table">
            <a:tbl>
              <a:tblPr firstRow="1" bandRow="1">
                <a:tableStyleId>{5C22544A-7EE6-4342-B048-85BDC9FD1C3A}</a:tableStyleId>
              </a:tblPr>
              <a:tblGrid>
                <a:gridCol w="1872208"/>
                <a:gridCol w="1872208"/>
                <a:gridCol w="1872208"/>
                <a:gridCol w="1872208"/>
              </a:tblGrid>
              <a:tr h="324760">
                <a:tc>
                  <a:txBody>
                    <a:bodyPr/>
                    <a:lstStyle/>
                    <a:p>
                      <a:r>
                        <a:rPr lang="it-IT" sz="1200" dirty="0" smtClean="0"/>
                        <a:t>Durata</a:t>
                      </a:r>
                      <a:endParaRPr lang="it-IT" sz="1200" dirty="0"/>
                    </a:p>
                  </a:txBody>
                  <a:tcPr/>
                </a:tc>
                <a:tc>
                  <a:txBody>
                    <a:bodyPr/>
                    <a:lstStyle/>
                    <a:p>
                      <a:r>
                        <a:rPr lang="it-IT" sz="1200" dirty="0" smtClean="0"/>
                        <a:t>IRS di riferimento</a:t>
                      </a:r>
                      <a:endParaRPr lang="it-IT" sz="1200" dirty="0"/>
                    </a:p>
                  </a:txBody>
                  <a:tcPr/>
                </a:tc>
                <a:tc>
                  <a:txBody>
                    <a:bodyPr/>
                    <a:lstStyle/>
                    <a:p>
                      <a:r>
                        <a:rPr lang="it-IT" sz="1200" dirty="0" smtClean="0"/>
                        <a:t>Spread</a:t>
                      </a:r>
                      <a:endParaRPr lang="it-IT" sz="1200" dirty="0"/>
                    </a:p>
                  </a:txBody>
                  <a:tcPr/>
                </a:tc>
                <a:tc>
                  <a:txBody>
                    <a:bodyPr/>
                    <a:lstStyle/>
                    <a:p>
                      <a:r>
                        <a:rPr lang="it-IT" sz="1200" dirty="0" smtClean="0"/>
                        <a:t>TAN (tasso </a:t>
                      </a:r>
                      <a:r>
                        <a:rPr lang="it-IT" sz="1200" dirty="0" err="1" smtClean="0"/>
                        <a:t>IRS+spread</a:t>
                      </a:r>
                      <a:r>
                        <a:rPr lang="it-IT" sz="1200" dirty="0" smtClean="0"/>
                        <a:t>)</a:t>
                      </a:r>
                      <a:endParaRPr lang="it-IT" sz="1200" dirty="0"/>
                    </a:p>
                  </a:txBody>
                  <a:tcPr/>
                </a:tc>
              </a:tr>
              <a:tr h="276524">
                <a:tc>
                  <a:txBody>
                    <a:bodyPr/>
                    <a:lstStyle/>
                    <a:p>
                      <a:r>
                        <a:rPr lang="it-IT" sz="1200" dirty="0" smtClean="0"/>
                        <a:t>Da 5 a 10 anni</a:t>
                      </a:r>
                      <a:endParaRPr lang="it-IT" sz="1200" dirty="0"/>
                    </a:p>
                  </a:txBody>
                  <a:tcPr/>
                </a:tc>
                <a:tc>
                  <a:txBody>
                    <a:bodyPr/>
                    <a:lstStyle/>
                    <a:p>
                      <a:r>
                        <a:rPr lang="it-IT" sz="1200" dirty="0" smtClean="0"/>
                        <a:t>10</a:t>
                      </a:r>
                      <a:endParaRPr lang="it-IT" sz="1200" dirty="0"/>
                    </a:p>
                  </a:txBody>
                  <a:tcPr/>
                </a:tc>
                <a:tc>
                  <a:txBody>
                    <a:bodyPr/>
                    <a:lstStyle/>
                    <a:p>
                      <a:r>
                        <a:rPr lang="it-IT" sz="1200" dirty="0" smtClean="0"/>
                        <a:t>3.5%</a:t>
                      </a:r>
                      <a:endParaRPr lang="it-IT" sz="1200" dirty="0"/>
                    </a:p>
                  </a:txBody>
                  <a:tcPr/>
                </a:tc>
                <a:tc>
                  <a:txBody>
                    <a:bodyPr/>
                    <a:lstStyle/>
                    <a:p>
                      <a:r>
                        <a:rPr lang="it-IT" sz="1200" dirty="0" smtClean="0"/>
                        <a:t>5.810%</a:t>
                      </a:r>
                      <a:endParaRPr lang="it-IT" sz="1200" dirty="0"/>
                    </a:p>
                  </a:txBody>
                  <a:tcPr/>
                </a:tc>
              </a:tr>
              <a:tr h="276524">
                <a:tc>
                  <a:txBody>
                    <a:bodyPr/>
                    <a:lstStyle/>
                    <a:p>
                      <a:r>
                        <a:rPr lang="it-IT" sz="1200" dirty="0" smtClean="0"/>
                        <a:t>Da 11 a 15 anni</a:t>
                      </a:r>
                      <a:endParaRPr lang="it-IT" sz="1200" dirty="0"/>
                    </a:p>
                  </a:txBody>
                  <a:tcPr/>
                </a:tc>
                <a:tc>
                  <a:txBody>
                    <a:bodyPr/>
                    <a:lstStyle/>
                    <a:p>
                      <a:r>
                        <a:rPr lang="it-IT" sz="1200" dirty="0" smtClean="0"/>
                        <a:t>15</a:t>
                      </a:r>
                      <a:endParaRPr lang="it-IT" sz="1200" dirty="0"/>
                    </a:p>
                  </a:txBody>
                  <a:tcPr/>
                </a:tc>
                <a:tc>
                  <a:txBody>
                    <a:bodyPr/>
                    <a:lstStyle/>
                    <a:p>
                      <a:r>
                        <a:rPr lang="it-IT" sz="1200" dirty="0" smtClean="0"/>
                        <a:t>3.5%</a:t>
                      </a:r>
                      <a:endParaRPr lang="it-IT" sz="1200" dirty="0"/>
                    </a:p>
                  </a:txBody>
                  <a:tcPr/>
                </a:tc>
                <a:tc>
                  <a:txBody>
                    <a:bodyPr/>
                    <a:lstStyle/>
                    <a:p>
                      <a:r>
                        <a:rPr lang="it-IT" sz="1200" dirty="0" smtClean="0"/>
                        <a:t>6.120%</a:t>
                      </a:r>
                      <a:endParaRPr lang="it-IT" sz="1200" dirty="0"/>
                    </a:p>
                  </a:txBody>
                  <a:tcPr/>
                </a:tc>
              </a:tr>
              <a:tr h="141879">
                <a:tc>
                  <a:txBody>
                    <a:bodyPr/>
                    <a:lstStyle/>
                    <a:p>
                      <a:r>
                        <a:rPr lang="it-IT" sz="1200" dirty="0" smtClean="0"/>
                        <a:t>,,,</a:t>
                      </a:r>
                      <a:endParaRPr lang="it-IT" sz="1200" dirty="0"/>
                    </a:p>
                  </a:txBody>
                  <a:tcPr/>
                </a:tc>
                <a:tc>
                  <a:txBody>
                    <a:bodyPr/>
                    <a:lstStyle/>
                    <a:p>
                      <a:r>
                        <a:rPr lang="it-IT" sz="1200" dirty="0" smtClean="0"/>
                        <a:t>,,,</a:t>
                      </a:r>
                      <a:endParaRPr lang="it-IT" sz="1200" dirty="0"/>
                    </a:p>
                  </a:txBody>
                  <a:tcPr/>
                </a:tc>
                <a:tc>
                  <a:txBody>
                    <a:bodyPr/>
                    <a:lstStyle/>
                    <a:p>
                      <a:r>
                        <a:rPr lang="it-IT" sz="1200" dirty="0" smtClean="0"/>
                        <a:t>,,,</a:t>
                      </a:r>
                      <a:endParaRPr lang="it-IT" sz="1200" dirty="0"/>
                    </a:p>
                  </a:txBody>
                  <a:tcPr/>
                </a:tc>
                <a:tc>
                  <a:txBody>
                    <a:bodyPr/>
                    <a:lstStyle/>
                    <a:p>
                      <a:r>
                        <a:rPr lang="it-IT" sz="1200" dirty="0" smtClean="0"/>
                        <a:t>,,,</a:t>
                      </a:r>
                      <a:endParaRPr lang="it-IT" sz="1200" dirty="0"/>
                    </a:p>
                  </a:txBody>
                  <a:tcPr/>
                </a:tc>
              </a:tr>
            </a:tbl>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Tipologie</a:t>
            </a:r>
            <a:endParaRPr lang="it-IT" dirty="0"/>
          </a:p>
        </p:txBody>
      </p:sp>
      <p:sp>
        <p:nvSpPr>
          <p:cNvPr id="3" name="Segnaposto contenuto 2"/>
          <p:cNvSpPr>
            <a:spLocks noGrp="1"/>
          </p:cNvSpPr>
          <p:nvPr>
            <p:ph idx="1"/>
          </p:nvPr>
        </p:nvSpPr>
        <p:spPr/>
        <p:txBody>
          <a:bodyPr>
            <a:normAutofit fontScale="92500"/>
          </a:bodyPr>
          <a:lstStyle/>
          <a:p>
            <a:r>
              <a:rPr lang="it-IT" b="1" dirty="0" smtClean="0"/>
              <a:t>Credito fondiario</a:t>
            </a:r>
            <a:r>
              <a:rPr lang="it-IT" dirty="0" smtClean="0"/>
              <a:t>: </a:t>
            </a:r>
          </a:p>
          <a:p>
            <a:pPr>
              <a:buNone/>
            </a:pPr>
            <a:r>
              <a:rPr lang="it-IT" dirty="0" smtClean="0"/>
              <a:t>		</a:t>
            </a:r>
            <a:r>
              <a:rPr lang="it-IT" sz="2600" dirty="0" smtClean="0"/>
              <a:t>destinato al settore privato per operazioni su 	beni immobili assistite da ipoteca sui beni stessi</a:t>
            </a:r>
          </a:p>
          <a:p>
            <a:pPr>
              <a:buNone/>
            </a:pPr>
            <a:endParaRPr lang="it-IT" dirty="0" smtClean="0"/>
          </a:p>
          <a:p>
            <a:r>
              <a:rPr lang="it-IT" b="1" dirty="0" smtClean="0"/>
              <a:t>Credito al settore industriale e commerciale</a:t>
            </a:r>
            <a:r>
              <a:rPr lang="it-IT" dirty="0" smtClean="0"/>
              <a:t>:</a:t>
            </a:r>
          </a:p>
          <a:p>
            <a:pPr lvl="1">
              <a:buNone/>
            </a:pPr>
            <a:r>
              <a:rPr lang="it-IT" dirty="0" smtClean="0"/>
              <a:t>	forma di finanziamento per l’attività d’impresa, sia per la realizzazione di uno specifico progetto sia per la copertura del fabbisogno finanziario di medio e lungo periodo	</a:t>
            </a:r>
          </a:p>
          <a:p>
            <a:pPr>
              <a:buNone/>
            </a:pPr>
            <a:endParaRPr lang="it-IT" dirty="0" smtClean="0"/>
          </a:p>
          <a:p>
            <a:endParaRPr lang="it-IT"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3600" dirty="0" smtClean="0"/>
              <a:t>Trasformazione da tasso variabile a tasso fisso – esercizio 7</a:t>
            </a:r>
            <a:endParaRPr lang="it-IT" sz="3600" dirty="0"/>
          </a:p>
        </p:txBody>
      </p:sp>
      <p:sp>
        <p:nvSpPr>
          <p:cNvPr id="3" name="Segnaposto contenuto 2"/>
          <p:cNvSpPr>
            <a:spLocks noGrp="1"/>
          </p:cNvSpPr>
          <p:nvPr>
            <p:ph idx="1"/>
          </p:nvPr>
        </p:nvSpPr>
        <p:spPr>
          <a:xfrm>
            <a:off x="457200" y="1700808"/>
            <a:ext cx="8229600" cy="5157192"/>
          </a:xfrm>
        </p:spPr>
        <p:txBody>
          <a:bodyPr>
            <a:normAutofit fontScale="47500" lnSpcReduction="20000"/>
          </a:bodyPr>
          <a:lstStyle/>
          <a:p>
            <a:pPr>
              <a:buNone/>
            </a:pPr>
            <a:r>
              <a:rPr lang="it-IT" sz="3800" dirty="0" smtClean="0"/>
              <a:t>Considerate il seguente finanziamento:</a:t>
            </a:r>
          </a:p>
          <a:p>
            <a:pPr>
              <a:buNone/>
            </a:pPr>
            <a:endParaRPr lang="it-IT" dirty="0" smtClean="0"/>
          </a:p>
          <a:p>
            <a:pPr lvl="1"/>
            <a:endParaRPr lang="it-IT" dirty="0" smtClean="0"/>
          </a:p>
          <a:p>
            <a:pPr>
              <a:buNone/>
            </a:pPr>
            <a:endParaRPr lang="it-IT" dirty="0" smtClean="0"/>
          </a:p>
          <a:p>
            <a:pPr>
              <a:buNone/>
            </a:pPr>
            <a:endParaRPr lang="it-IT" dirty="0"/>
          </a:p>
          <a:p>
            <a:pPr>
              <a:buNone/>
            </a:pPr>
            <a:endParaRPr lang="it-IT" dirty="0" smtClean="0"/>
          </a:p>
          <a:p>
            <a:pPr>
              <a:buNone/>
            </a:pPr>
            <a:endParaRPr lang="it-IT" dirty="0"/>
          </a:p>
          <a:p>
            <a:pPr>
              <a:buNone/>
            </a:pPr>
            <a:endParaRPr lang="it-IT" dirty="0" smtClean="0"/>
          </a:p>
          <a:p>
            <a:pPr>
              <a:buNone/>
            </a:pPr>
            <a:endParaRPr lang="it-IT" dirty="0"/>
          </a:p>
          <a:p>
            <a:pPr>
              <a:buNone/>
            </a:pPr>
            <a:endParaRPr lang="it-IT" dirty="0" smtClean="0"/>
          </a:p>
          <a:p>
            <a:pPr algn="just">
              <a:buNone/>
            </a:pPr>
            <a:endParaRPr lang="it-IT" dirty="0" smtClean="0"/>
          </a:p>
          <a:p>
            <a:pPr algn="just">
              <a:buNone/>
            </a:pPr>
            <a:endParaRPr lang="it-IT" dirty="0" smtClean="0"/>
          </a:p>
          <a:p>
            <a:pPr algn="just">
              <a:buNone/>
            </a:pPr>
            <a:endParaRPr lang="it-IT" dirty="0" smtClean="0"/>
          </a:p>
          <a:p>
            <a:pPr algn="just">
              <a:buNone/>
            </a:pPr>
            <a:r>
              <a:rPr lang="it-IT" sz="3300" dirty="0" smtClean="0"/>
              <a:t>	</a:t>
            </a:r>
            <a:r>
              <a:rPr lang="it-IT" sz="3800" dirty="0" smtClean="0"/>
              <a:t>Redigete il piano di ammortamento e illustrate il meccanismo di funzionamento della </a:t>
            </a:r>
            <a:r>
              <a:rPr lang="it-IT" sz="3800" dirty="0" err="1" smtClean="0"/>
              <a:t>swaption</a:t>
            </a:r>
            <a:r>
              <a:rPr lang="it-IT" sz="3800" dirty="0" smtClean="0"/>
              <a:t>, ipotizzando che l’Euribor assuma i seguenti valori:</a:t>
            </a:r>
          </a:p>
          <a:p>
            <a:pPr algn="just">
              <a:buNone/>
            </a:pPr>
            <a:endParaRPr lang="it-IT" sz="3300" dirty="0" smtClean="0"/>
          </a:p>
          <a:p>
            <a:pPr lvl="1" algn="just">
              <a:buNone/>
            </a:pPr>
            <a:r>
              <a:rPr lang="it-IT" sz="3300" dirty="0" smtClean="0"/>
              <a:t>t0) Euribor 12M: 	2,00%; </a:t>
            </a:r>
          </a:p>
          <a:p>
            <a:pPr lvl="1" algn="just">
              <a:buNone/>
            </a:pPr>
            <a:r>
              <a:rPr lang="it-IT" sz="3300" dirty="0" smtClean="0"/>
              <a:t>t1)  Euribor 12M: 	2,25%; </a:t>
            </a:r>
          </a:p>
          <a:p>
            <a:pPr lvl="1" algn="just">
              <a:buNone/>
            </a:pPr>
            <a:r>
              <a:rPr lang="it-IT" sz="3300" dirty="0" smtClean="0"/>
              <a:t>t2)  Euribor 12M: 	2,75%; </a:t>
            </a:r>
          </a:p>
          <a:p>
            <a:pPr lvl="1" algn="just">
              <a:buNone/>
            </a:pPr>
            <a:r>
              <a:rPr lang="it-IT" sz="3300" dirty="0" smtClean="0"/>
              <a:t>t3) Euribor 12M:	3,00%; </a:t>
            </a:r>
          </a:p>
          <a:p>
            <a:pPr lvl="1" algn="just">
              <a:buNone/>
            </a:pPr>
            <a:r>
              <a:rPr lang="it-IT" sz="3300" dirty="0" smtClean="0"/>
              <a:t>t4) Euribor 12M: 	3,25%</a:t>
            </a:r>
          </a:p>
          <a:p>
            <a:pPr lvl="1">
              <a:buNone/>
            </a:pPr>
            <a:endParaRPr lang="it-IT" dirty="0" smtClean="0"/>
          </a:p>
        </p:txBody>
      </p:sp>
      <p:graphicFrame>
        <p:nvGraphicFramePr>
          <p:cNvPr id="5" name="Tabella 4"/>
          <p:cNvGraphicFramePr>
            <a:graphicFrameLocks noGrp="1"/>
          </p:cNvGraphicFramePr>
          <p:nvPr/>
        </p:nvGraphicFramePr>
        <p:xfrm>
          <a:off x="611560" y="2132856"/>
          <a:ext cx="7848872" cy="2133600"/>
        </p:xfrm>
        <a:graphic>
          <a:graphicData uri="http://schemas.openxmlformats.org/drawingml/2006/table">
            <a:tbl>
              <a:tblPr firstRow="1" bandRow="1">
                <a:tableStyleId>{5C22544A-7EE6-4342-B048-85BDC9FD1C3A}</a:tableStyleId>
              </a:tblPr>
              <a:tblGrid>
                <a:gridCol w="4728389"/>
                <a:gridCol w="3120483"/>
              </a:tblGrid>
              <a:tr h="304800">
                <a:tc>
                  <a:txBody>
                    <a:bodyPr/>
                    <a:lstStyle/>
                    <a:p>
                      <a:pPr algn="l" fontAlgn="b"/>
                      <a:r>
                        <a:rPr lang="it-IT" sz="2000" b="0" i="0" u="none" strike="noStrike" dirty="0">
                          <a:solidFill>
                            <a:srgbClr val="000000"/>
                          </a:solidFill>
                          <a:latin typeface="Calibri"/>
                        </a:rPr>
                        <a:t>Importo del finanziamento</a:t>
                      </a:r>
                    </a:p>
                  </a:txBody>
                  <a:tcPr marL="0" marR="0" marT="0" marB="0" anchor="b"/>
                </a:tc>
                <a:tc>
                  <a:txBody>
                    <a:bodyPr/>
                    <a:lstStyle/>
                    <a:p>
                      <a:pPr algn="l" fontAlgn="b"/>
                      <a:r>
                        <a:rPr lang="it-IT" sz="2000" b="0" i="0" u="none" strike="noStrike" dirty="0">
                          <a:solidFill>
                            <a:srgbClr val="000000"/>
                          </a:solidFill>
                          <a:latin typeface="Calibri"/>
                        </a:rPr>
                        <a:t>50000</a:t>
                      </a:r>
                    </a:p>
                  </a:txBody>
                  <a:tcPr marL="0" marR="0" marT="0" marB="0" anchor="b"/>
                </a:tc>
              </a:tr>
              <a:tr h="286291">
                <a:tc>
                  <a:txBody>
                    <a:bodyPr/>
                    <a:lstStyle/>
                    <a:p>
                      <a:pPr algn="l" fontAlgn="b"/>
                      <a:r>
                        <a:rPr lang="it-IT" sz="2000" b="0" i="0" u="none" strike="noStrike">
                          <a:solidFill>
                            <a:srgbClr val="000000"/>
                          </a:solidFill>
                          <a:latin typeface="Calibri"/>
                        </a:rPr>
                        <a:t>Durata del finanziamento</a:t>
                      </a:r>
                    </a:p>
                  </a:txBody>
                  <a:tcPr marL="0" marR="0" marT="0" marB="0" anchor="b"/>
                </a:tc>
                <a:tc>
                  <a:txBody>
                    <a:bodyPr/>
                    <a:lstStyle/>
                    <a:p>
                      <a:pPr algn="l" fontAlgn="b"/>
                      <a:r>
                        <a:rPr lang="it-IT" sz="2000" b="0" i="0" u="none" strike="noStrike" dirty="0">
                          <a:solidFill>
                            <a:srgbClr val="000000"/>
                          </a:solidFill>
                          <a:latin typeface="Calibri"/>
                        </a:rPr>
                        <a:t>5 anni</a:t>
                      </a:r>
                    </a:p>
                  </a:txBody>
                  <a:tcPr marL="0" marR="0" marT="0" marB="0" anchor="b"/>
                </a:tc>
              </a:tr>
              <a:tr h="286291">
                <a:tc>
                  <a:txBody>
                    <a:bodyPr/>
                    <a:lstStyle/>
                    <a:p>
                      <a:pPr algn="l" fontAlgn="b"/>
                      <a:r>
                        <a:rPr lang="it-IT" sz="2000" b="0" i="0" u="none" strike="noStrike">
                          <a:solidFill>
                            <a:srgbClr val="000000"/>
                          </a:solidFill>
                          <a:latin typeface="Calibri"/>
                        </a:rPr>
                        <a:t>Rate posticipate annuali</a:t>
                      </a:r>
                    </a:p>
                  </a:txBody>
                  <a:tcPr marL="0" marR="0" marT="0" marB="0" anchor="b"/>
                </a:tc>
                <a:tc>
                  <a:txBody>
                    <a:bodyPr/>
                    <a:lstStyle/>
                    <a:p>
                      <a:pPr algn="l" fontAlgn="b"/>
                      <a:r>
                        <a:rPr lang="it-IT" sz="2000" b="0" i="0" u="none" strike="noStrike" dirty="0">
                          <a:solidFill>
                            <a:srgbClr val="000000"/>
                          </a:solidFill>
                          <a:latin typeface="Calibri"/>
                        </a:rPr>
                        <a:t>5</a:t>
                      </a:r>
                    </a:p>
                  </a:txBody>
                  <a:tcPr marL="0" marR="0" marT="0" marB="0" anchor="b"/>
                </a:tc>
              </a:tr>
              <a:tr h="286291">
                <a:tc>
                  <a:txBody>
                    <a:bodyPr/>
                    <a:lstStyle/>
                    <a:p>
                      <a:pPr algn="l" fontAlgn="b"/>
                      <a:r>
                        <a:rPr lang="it-IT" sz="2000" b="0" i="0" u="none" strike="noStrike">
                          <a:solidFill>
                            <a:srgbClr val="000000"/>
                          </a:solidFill>
                          <a:latin typeface="Calibri"/>
                        </a:rPr>
                        <a:t>Tasso di interesse </a:t>
                      </a:r>
                    </a:p>
                  </a:txBody>
                  <a:tcPr marL="0" marR="0" marT="0" marB="0" anchor="b"/>
                </a:tc>
                <a:tc>
                  <a:txBody>
                    <a:bodyPr/>
                    <a:lstStyle/>
                    <a:p>
                      <a:pPr algn="l" fontAlgn="b"/>
                      <a:r>
                        <a:rPr lang="it-IT" sz="2000" b="0" i="0" u="none" strike="noStrike" dirty="0">
                          <a:solidFill>
                            <a:srgbClr val="000000"/>
                          </a:solidFill>
                          <a:latin typeface="Calibri"/>
                        </a:rPr>
                        <a:t>Euribor 12M + spread</a:t>
                      </a:r>
                    </a:p>
                  </a:txBody>
                  <a:tcPr marL="0" marR="0" marT="0" marB="0" anchor="b"/>
                </a:tc>
              </a:tr>
              <a:tr h="286291">
                <a:tc>
                  <a:txBody>
                    <a:bodyPr/>
                    <a:lstStyle/>
                    <a:p>
                      <a:pPr algn="l" fontAlgn="b"/>
                      <a:r>
                        <a:rPr lang="it-IT" sz="2000" b="0" i="0" u="none" strike="noStrike">
                          <a:solidFill>
                            <a:srgbClr val="000000"/>
                          </a:solidFill>
                          <a:latin typeface="Calibri"/>
                        </a:rPr>
                        <a:t>Spread</a:t>
                      </a:r>
                    </a:p>
                  </a:txBody>
                  <a:tcPr marL="0" marR="0" marT="0" marB="0" anchor="b"/>
                </a:tc>
                <a:tc>
                  <a:txBody>
                    <a:bodyPr/>
                    <a:lstStyle/>
                    <a:p>
                      <a:pPr algn="l" fontAlgn="b"/>
                      <a:r>
                        <a:rPr lang="it-IT" sz="2000" b="0" i="0" u="none" strike="noStrike" dirty="0">
                          <a:solidFill>
                            <a:srgbClr val="000000"/>
                          </a:solidFill>
                          <a:latin typeface="Calibri"/>
                        </a:rPr>
                        <a:t>3,50%</a:t>
                      </a:r>
                    </a:p>
                  </a:txBody>
                  <a:tcPr marL="0" marR="0" marT="0" marB="0" anchor="b"/>
                </a:tc>
              </a:tr>
              <a:tr h="286291">
                <a:tc>
                  <a:txBody>
                    <a:bodyPr/>
                    <a:lstStyle/>
                    <a:p>
                      <a:pPr algn="l" fontAlgn="b"/>
                      <a:r>
                        <a:rPr lang="it-IT" sz="2000" b="0" i="0" u="none" strike="noStrike">
                          <a:solidFill>
                            <a:srgbClr val="000000"/>
                          </a:solidFill>
                          <a:latin typeface="Calibri"/>
                        </a:rPr>
                        <a:t>IRS 5 anni</a:t>
                      </a:r>
                    </a:p>
                  </a:txBody>
                  <a:tcPr marL="0" marR="0" marT="0" marB="0" anchor="b"/>
                </a:tc>
                <a:tc>
                  <a:txBody>
                    <a:bodyPr/>
                    <a:lstStyle/>
                    <a:p>
                      <a:pPr algn="l" fontAlgn="b"/>
                      <a:r>
                        <a:rPr lang="it-IT" sz="2000" b="0" i="0" u="none" strike="noStrike" dirty="0">
                          <a:solidFill>
                            <a:srgbClr val="000000"/>
                          </a:solidFill>
                          <a:latin typeface="Calibri"/>
                        </a:rPr>
                        <a:t>2,30%</a:t>
                      </a:r>
                    </a:p>
                  </a:txBody>
                  <a:tcPr marL="0" marR="0" marT="0" marB="0" anchor="b"/>
                </a:tc>
              </a:tr>
              <a:tr h="286291">
                <a:tc>
                  <a:txBody>
                    <a:bodyPr/>
                    <a:lstStyle/>
                    <a:p>
                      <a:pPr algn="l" fontAlgn="b"/>
                      <a:r>
                        <a:rPr lang="it-IT" sz="2000" b="0" i="0" u="none" strike="noStrike">
                          <a:solidFill>
                            <a:srgbClr val="000000"/>
                          </a:solidFill>
                          <a:latin typeface="Calibri"/>
                        </a:rPr>
                        <a:t>Tasso fisso = IRS + spread</a:t>
                      </a:r>
                    </a:p>
                  </a:txBody>
                  <a:tcPr marL="0" marR="0" marT="0" marB="0" anchor="b"/>
                </a:tc>
                <a:tc>
                  <a:txBody>
                    <a:bodyPr/>
                    <a:lstStyle/>
                    <a:p>
                      <a:pPr algn="l" fontAlgn="b"/>
                      <a:r>
                        <a:rPr lang="it-IT" sz="2000" b="0" i="0" u="none" strike="noStrike" dirty="0">
                          <a:solidFill>
                            <a:srgbClr val="000000"/>
                          </a:solidFill>
                          <a:latin typeface="Calibri"/>
                        </a:rPr>
                        <a:t>5,80%</a:t>
                      </a:r>
                    </a:p>
                  </a:txBody>
                  <a:tcPr marL="0" marR="0" marT="0" marB="0" anchor="b"/>
                </a:tc>
              </a:tr>
            </a:tbl>
          </a:graphicData>
        </a:graphic>
      </p:graphicFrame>
    </p:spTree>
    <p:extLst>
      <p:ext uri="{BB962C8B-B14F-4D97-AF65-F5344CB8AC3E}">
        <p14:creationId xmlns:p14="http://schemas.microsoft.com/office/powerpoint/2010/main" val="102643645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899592" y="4149080"/>
            <a:ext cx="7704856" cy="21602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Titolo 1"/>
          <p:cNvSpPr>
            <a:spLocks noGrp="1"/>
          </p:cNvSpPr>
          <p:nvPr>
            <p:ph type="title"/>
          </p:nvPr>
        </p:nvSpPr>
        <p:spPr/>
        <p:txBody>
          <a:bodyPr/>
          <a:lstStyle/>
          <a:p>
            <a:r>
              <a:rPr lang="it-IT" dirty="0" smtClean="0"/>
              <a:t>Tasso massimo - </a:t>
            </a:r>
            <a:r>
              <a:rPr lang="it-IT" dirty="0" err="1" smtClean="0"/>
              <a:t>cap</a:t>
            </a:r>
            <a:endParaRPr lang="it-IT" dirty="0"/>
          </a:p>
        </p:txBody>
      </p:sp>
      <p:sp>
        <p:nvSpPr>
          <p:cNvPr id="3" name="Segnaposto contenuto 2"/>
          <p:cNvSpPr>
            <a:spLocks noGrp="1"/>
          </p:cNvSpPr>
          <p:nvPr>
            <p:ph idx="1"/>
          </p:nvPr>
        </p:nvSpPr>
        <p:spPr/>
        <p:txBody>
          <a:bodyPr>
            <a:normAutofit fontScale="92500" lnSpcReduction="20000"/>
          </a:bodyPr>
          <a:lstStyle/>
          <a:p>
            <a:r>
              <a:rPr lang="it-IT" dirty="0" smtClean="0"/>
              <a:t>Limite massimo prefissato alla variabilità del tasso di indebitamento</a:t>
            </a:r>
          </a:p>
          <a:p>
            <a:endParaRPr lang="it-IT" dirty="0" smtClean="0"/>
          </a:p>
          <a:p>
            <a:r>
              <a:rPr lang="it-IT" dirty="0" smtClean="0"/>
              <a:t>E’ come se il cliente acquistasse dalla banca un </a:t>
            </a:r>
            <a:r>
              <a:rPr lang="it-IT" b="1" dirty="0" smtClean="0"/>
              <a:t>interest rate </a:t>
            </a:r>
            <a:r>
              <a:rPr lang="it-IT" b="1" dirty="0" err="1" smtClean="0"/>
              <a:t>cap</a:t>
            </a:r>
            <a:endParaRPr lang="it-IT" b="1" dirty="0" smtClean="0"/>
          </a:p>
          <a:p>
            <a:endParaRPr lang="it-IT" b="1" dirty="0" smtClean="0"/>
          </a:p>
          <a:p>
            <a:pPr>
              <a:buNone/>
            </a:pPr>
            <a:r>
              <a:rPr lang="it-IT" sz="2800" b="1" dirty="0" smtClean="0"/>
              <a:t>	</a:t>
            </a:r>
            <a:r>
              <a:rPr lang="it-IT" sz="2500" b="1" dirty="0" smtClean="0"/>
              <a:t>L’interest rate </a:t>
            </a:r>
            <a:r>
              <a:rPr lang="it-IT" sz="2500" b="1" dirty="0" err="1" smtClean="0"/>
              <a:t>cap</a:t>
            </a:r>
            <a:r>
              <a:rPr lang="it-IT" sz="2500" b="1" dirty="0" smtClean="0"/>
              <a:t> </a:t>
            </a:r>
            <a:r>
              <a:rPr lang="it-IT" sz="2500" dirty="0" smtClean="0"/>
              <a:t>è un contratto di opzione mediante il quale l’acquirente, previo pagamento di un premio, acquista il diritto di ricevere dal venditore, a scadenze prestabilite, la differenza positiva fra un tasso variabile di riferimento e un tasso fisso predeterminato detto </a:t>
            </a:r>
            <a:r>
              <a:rPr lang="it-IT" sz="2500" dirty="0" err="1" smtClean="0"/>
              <a:t>cap</a:t>
            </a:r>
            <a:r>
              <a:rPr lang="it-IT" sz="2500" dirty="0" smtClean="0"/>
              <a:t> rate o strike rate(opzione </a:t>
            </a:r>
            <a:r>
              <a:rPr lang="it-IT" sz="2500" dirty="0" err="1" smtClean="0"/>
              <a:t>call</a:t>
            </a:r>
            <a:r>
              <a:rPr lang="it-IT" sz="2500" dirty="0" smtClean="0"/>
              <a:t> sul tasso)</a:t>
            </a:r>
          </a:p>
          <a:p>
            <a:endParaRPr lang="it-IT" b="1" dirty="0" smtClean="0"/>
          </a:p>
          <a:p>
            <a:endParaRPr lang="it-IT" b="1" dirty="0" smtClean="0"/>
          </a:p>
          <a:p>
            <a:endParaRPr lang="it-IT"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Tasso variabile e rata variabile con </a:t>
            </a:r>
            <a:r>
              <a:rPr lang="it-IT" dirty="0" err="1" smtClean="0"/>
              <a:t>cap</a:t>
            </a:r>
            <a:r>
              <a:rPr lang="it-IT" dirty="0" smtClean="0"/>
              <a:t> – esercizio 8</a:t>
            </a:r>
            <a:endParaRPr lang="it-IT" dirty="0"/>
          </a:p>
        </p:txBody>
      </p:sp>
      <p:sp>
        <p:nvSpPr>
          <p:cNvPr id="3" name="Segnaposto contenuto 2"/>
          <p:cNvSpPr>
            <a:spLocks noGrp="1"/>
          </p:cNvSpPr>
          <p:nvPr>
            <p:ph idx="1"/>
          </p:nvPr>
        </p:nvSpPr>
        <p:spPr>
          <a:xfrm>
            <a:off x="457200" y="1700808"/>
            <a:ext cx="8229600" cy="4754000"/>
          </a:xfrm>
        </p:spPr>
        <p:txBody>
          <a:bodyPr>
            <a:normAutofit fontScale="55000" lnSpcReduction="20000"/>
          </a:bodyPr>
          <a:lstStyle/>
          <a:p>
            <a:pPr>
              <a:buNone/>
            </a:pPr>
            <a:r>
              <a:rPr lang="it-IT" dirty="0" smtClean="0"/>
              <a:t>Considerate il seguente finanziamento:</a:t>
            </a:r>
          </a:p>
          <a:p>
            <a:pPr>
              <a:buNone/>
            </a:pPr>
            <a:endParaRPr lang="it-IT" dirty="0" smtClean="0"/>
          </a:p>
          <a:p>
            <a:pPr lvl="1"/>
            <a:endParaRPr lang="it-IT" dirty="0" smtClean="0"/>
          </a:p>
          <a:p>
            <a:pPr>
              <a:buNone/>
            </a:pPr>
            <a:endParaRPr lang="it-IT" dirty="0" smtClean="0"/>
          </a:p>
          <a:p>
            <a:pPr>
              <a:buNone/>
            </a:pPr>
            <a:endParaRPr lang="it-IT" dirty="0"/>
          </a:p>
          <a:p>
            <a:pPr>
              <a:buNone/>
            </a:pPr>
            <a:endParaRPr lang="it-IT" dirty="0" smtClean="0"/>
          </a:p>
          <a:p>
            <a:pPr>
              <a:buNone/>
            </a:pPr>
            <a:endParaRPr lang="it-IT" dirty="0"/>
          </a:p>
          <a:p>
            <a:pPr>
              <a:buNone/>
            </a:pPr>
            <a:endParaRPr lang="it-IT" dirty="0" smtClean="0"/>
          </a:p>
          <a:p>
            <a:pPr>
              <a:buNone/>
            </a:pPr>
            <a:endParaRPr lang="it-IT" dirty="0"/>
          </a:p>
          <a:p>
            <a:pPr>
              <a:buNone/>
            </a:pPr>
            <a:endParaRPr lang="it-IT" dirty="0" smtClean="0"/>
          </a:p>
          <a:p>
            <a:pPr algn="just">
              <a:buNone/>
            </a:pPr>
            <a:r>
              <a:rPr lang="it-IT" dirty="0" smtClean="0"/>
              <a:t>Redigete il piano di ammortamento e illustrate il meccanismo di funzionamento del </a:t>
            </a:r>
            <a:r>
              <a:rPr lang="it-IT" dirty="0" err="1" smtClean="0"/>
              <a:t>cap</a:t>
            </a:r>
            <a:r>
              <a:rPr lang="it-IT" dirty="0" smtClean="0"/>
              <a:t>, ipotizzando che l’Euribor assuma i seguenti valori:</a:t>
            </a:r>
          </a:p>
          <a:p>
            <a:pPr>
              <a:buNone/>
            </a:pPr>
            <a:endParaRPr lang="it-IT" dirty="0" smtClean="0"/>
          </a:p>
          <a:p>
            <a:pPr lvl="1"/>
            <a:r>
              <a:rPr lang="it-IT" dirty="0" smtClean="0"/>
              <a:t>t1) </a:t>
            </a:r>
            <a:r>
              <a:rPr lang="it-IT" dirty="0" err="1" smtClean="0"/>
              <a:t>Euribor</a:t>
            </a:r>
            <a:r>
              <a:rPr lang="it-IT" dirty="0" smtClean="0"/>
              <a:t> 12M: 	2,00%</a:t>
            </a:r>
          </a:p>
          <a:p>
            <a:pPr lvl="1"/>
            <a:r>
              <a:rPr lang="it-IT" dirty="0" smtClean="0"/>
              <a:t>t2)  </a:t>
            </a:r>
            <a:r>
              <a:rPr lang="it-IT" dirty="0" err="1" smtClean="0"/>
              <a:t>Euribor</a:t>
            </a:r>
            <a:r>
              <a:rPr lang="it-IT" dirty="0" smtClean="0"/>
              <a:t> 12M: 	2,25%</a:t>
            </a:r>
          </a:p>
          <a:p>
            <a:pPr lvl="1"/>
            <a:r>
              <a:rPr lang="it-IT" dirty="0" smtClean="0"/>
              <a:t>t3)  </a:t>
            </a:r>
            <a:r>
              <a:rPr lang="it-IT" dirty="0" err="1" smtClean="0"/>
              <a:t>Euribor</a:t>
            </a:r>
            <a:r>
              <a:rPr lang="it-IT" dirty="0" smtClean="0"/>
              <a:t> 12M: 	2,75%</a:t>
            </a:r>
          </a:p>
          <a:p>
            <a:pPr lvl="1"/>
            <a:r>
              <a:rPr lang="it-IT" dirty="0" smtClean="0"/>
              <a:t>t4) </a:t>
            </a:r>
            <a:r>
              <a:rPr lang="it-IT" dirty="0" err="1" smtClean="0"/>
              <a:t>Euribor</a:t>
            </a:r>
            <a:r>
              <a:rPr lang="it-IT" dirty="0" smtClean="0"/>
              <a:t> 12M:	3,00%</a:t>
            </a:r>
          </a:p>
          <a:p>
            <a:pPr lvl="1"/>
            <a:r>
              <a:rPr lang="it-IT" dirty="0" smtClean="0"/>
              <a:t>t5) </a:t>
            </a:r>
            <a:r>
              <a:rPr lang="it-IT" dirty="0" err="1" smtClean="0"/>
              <a:t>Euribor</a:t>
            </a:r>
            <a:r>
              <a:rPr lang="it-IT" dirty="0" smtClean="0"/>
              <a:t> 12M: 	3,25%</a:t>
            </a:r>
          </a:p>
          <a:p>
            <a:pPr lvl="1"/>
            <a:endParaRPr lang="it-IT" dirty="0" smtClean="0"/>
          </a:p>
          <a:p>
            <a:pPr>
              <a:buNone/>
            </a:pPr>
            <a:endParaRPr lang="it-IT" dirty="0" smtClean="0"/>
          </a:p>
        </p:txBody>
      </p:sp>
      <p:pic>
        <p:nvPicPr>
          <p:cNvPr id="1025" name="Picture 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3568" y="2276872"/>
            <a:ext cx="5400600" cy="18304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Tasso variabile e rata fissa con </a:t>
            </a:r>
            <a:r>
              <a:rPr lang="it-IT" dirty="0" err="1" smtClean="0"/>
              <a:t>cap</a:t>
            </a:r>
            <a:r>
              <a:rPr lang="it-IT" dirty="0" smtClean="0"/>
              <a:t> – esercizio 9</a:t>
            </a:r>
            <a:endParaRPr lang="it-IT" dirty="0"/>
          </a:p>
        </p:txBody>
      </p:sp>
      <p:sp>
        <p:nvSpPr>
          <p:cNvPr id="3" name="Segnaposto contenuto 2"/>
          <p:cNvSpPr>
            <a:spLocks noGrp="1"/>
          </p:cNvSpPr>
          <p:nvPr>
            <p:ph idx="1"/>
          </p:nvPr>
        </p:nvSpPr>
        <p:spPr>
          <a:xfrm>
            <a:off x="457200" y="1700808"/>
            <a:ext cx="8229600" cy="4754000"/>
          </a:xfrm>
        </p:spPr>
        <p:txBody>
          <a:bodyPr>
            <a:normAutofit fontScale="55000" lnSpcReduction="20000"/>
          </a:bodyPr>
          <a:lstStyle/>
          <a:p>
            <a:pPr>
              <a:buNone/>
            </a:pPr>
            <a:r>
              <a:rPr lang="it-IT" dirty="0" smtClean="0"/>
              <a:t>Considerate il seguente finanziamento:</a:t>
            </a:r>
          </a:p>
          <a:p>
            <a:pPr>
              <a:buNone/>
            </a:pPr>
            <a:endParaRPr lang="it-IT" dirty="0" smtClean="0"/>
          </a:p>
          <a:p>
            <a:pPr lvl="1"/>
            <a:endParaRPr lang="it-IT" dirty="0" smtClean="0"/>
          </a:p>
          <a:p>
            <a:pPr>
              <a:buNone/>
            </a:pPr>
            <a:endParaRPr lang="it-IT" dirty="0" smtClean="0"/>
          </a:p>
          <a:p>
            <a:pPr>
              <a:buNone/>
            </a:pPr>
            <a:endParaRPr lang="it-IT" dirty="0"/>
          </a:p>
          <a:p>
            <a:pPr>
              <a:buNone/>
            </a:pPr>
            <a:endParaRPr lang="it-IT" dirty="0" smtClean="0"/>
          </a:p>
          <a:p>
            <a:pPr>
              <a:buNone/>
            </a:pPr>
            <a:endParaRPr lang="it-IT" dirty="0"/>
          </a:p>
          <a:p>
            <a:pPr>
              <a:buNone/>
            </a:pPr>
            <a:endParaRPr lang="it-IT" dirty="0" smtClean="0"/>
          </a:p>
          <a:p>
            <a:pPr>
              <a:buNone/>
            </a:pPr>
            <a:endParaRPr lang="it-IT" dirty="0"/>
          </a:p>
          <a:p>
            <a:pPr>
              <a:buNone/>
            </a:pPr>
            <a:endParaRPr lang="it-IT" dirty="0" smtClean="0"/>
          </a:p>
          <a:p>
            <a:pPr algn="just">
              <a:buNone/>
            </a:pPr>
            <a:r>
              <a:rPr lang="it-IT" dirty="0" smtClean="0"/>
              <a:t>Redigete il piano di ammortamento e illustrate il meccanismo di funzionamento del </a:t>
            </a:r>
            <a:r>
              <a:rPr lang="it-IT" dirty="0" err="1" smtClean="0"/>
              <a:t>cap</a:t>
            </a:r>
            <a:r>
              <a:rPr lang="it-IT" dirty="0" smtClean="0"/>
              <a:t>, ipotizzando che l’Euribor assuma i seguenti valori:</a:t>
            </a:r>
          </a:p>
          <a:p>
            <a:pPr>
              <a:buNone/>
            </a:pPr>
            <a:endParaRPr lang="it-IT" dirty="0" smtClean="0"/>
          </a:p>
          <a:p>
            <a:pPr lvl="1"/>
            <a:r>
              <a:rPr lang="it-IT" dirty="0" smtClean="0"/>
              <a:t>t1) </a:t>
            </a:r>
            <a:r>
              <a:rPr lang="it-IT" dirty="0" err="1" smtClean="0"/>
              <a:t>Euribor</a:t>
            </a:r>
            <a:r>
              <a:rPr lang="it-IT" dirty="0" smtClean="0"/>
              <a:t> 12M: 	2,00%</a:t>
            </a:r>
          </a:p>
          <a:p>
            <a:pPr lvl="1"/>
            <a:r>
              <a:rPr lang="it-IT" dirty="0" smtClean="0"/>
              <a:t>t2)  </a:t>
            </a:r>
            <a:r>
              <a:rPr lang="it-IT" dirty="0" err="1" smtClean="0"/>
              <a:t>Euribor</a:t>
            </a:r>
            <a:r>
              <a:rPr lang="it-IT" dirty="0" smtClean="0"/>
              <a:t> 12M: 	2,25%</a:t>
            </a:r>
          </a:p>
          <a:p>
            <a:pPr lvl="1"/>
            <a:r>
              <a:rPr lang="it-IT" dirty="0" smtClean="0"/>
              <a:t>t3)  </a:t>
            </a:r>
            <a:r>
              <a:rPr lang="it-IT" dirty="0" err="1" smtClean="0"/>
              <a:t>Euribor</a:t>
            </a:r>
            <a:r>
              <a:rPr lang="it-IT" dirty="0" smtClean="0"/>
              <a:t> 12M: 	2,75%</a:t>
            </a:r>
          </a:p>
          <a:p>
            <a:pPr lvl="1"/>
            <a:r>
              <a:rPr lang="it-IT" dirty="0" smtClean="0"/>
              <a:t>t4) </a:t>
            </a:r>
            <a:r>
              <a:rPr lang="it-IT" dirty="0" err="1" smtClean="0"/>
              <a:t>Euribor</a:t>
            </a:r>
            <a:r>
              <a:rPr lang="it-IT" dirty="0" smtClean="0"/>
              <a:t> 12M:	3,00%</a:t>
            </a:r>
          </a:p>
          <a:p>
            <a:pPr lvl="1"/>
            <a:r>
              <a:rPr lang="it-IT" dirty="0" smtClean="0"/>
              <a:t>t5) </a:t>
            </a:r>
            <a:r>
              <a:rPr lang="it-IT" dirty="0" err="1" smtClean="0"/>
              <a:t>Euribor</a:t>
            </a:r>
            <a:r>
              <a:rPr lang="it-IT" dirty="0" smtClean="0"/>
              <a:t> 12M: 	3,25%</a:t>
            </a:r>
          </a:p>
          <a:p>
            <a:pPr lvl="1"/>
            <a:endParaRPr lang="it-IT" dirty="0" smtClean="0"/>
          </a:p>
          <a:p>
            <a:pPr>
              <a:buNone/>
            </a:pPr>
            <a:endParaRPr lang="it-IT" dirty="0" smtClean="0"/>
          </a:p>
        </p:txBody>
      </p:sp>
      <p:pic>
        <p:nvPicPr>
          <p:cNvPr id="205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99592" y="2279650"/>
            <a:ext cx="5090684" cy="17254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5283432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899592" y="4149080"/>
            <a:ext cx="7704856" cy="21602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Titolo 1"/>
          <p:cNvSpPr>
            <a:spLocks noGrp="1"/>
          </p:cNvSpPr>
          <p:nvPr>
            <p:ph type="title"/>
          </p:nvPr>
        </p:nvSpPr>
        <p:spPr/>
        <p:txBody>
          <a:bodyPr/>
          <a:lstStyle/>
          <a:p>
            <a:r>
              <a:rPr lang="it-IT" dirty="0" smtClean="0"/>
              <a:t>Tasso minimo - </a:t>
            </a:r>
            <a:r>
              <a:rPr lang="it-IT" dirty="0" err="1" smtClean="0"/>
              <a:t>floor</a:t>
            </a:r>
            <a:endParaRPr lang="it-IT" dirty="0"/>
          </a:p>
        </p:txBody>
      </p:sp>
      <p:sp>
        <p:nvSpPr>
          <p:cNvPr id="3" name="Segnaposto contenuto 2"/>
          <p:cNvSpPr>
            <a:spLocks noGrp="1"/>
          </p:cNvSpPr>
          <p:nvPr>
            <p:ph idx="1"/>
          </p:nvPr>
        </p:nvSpPr>
        <p:spPr/>
        <p:txBody>
          <a:bodyPr>
            <a:normAutofit fontScale="92500" lnSpcReduction="20000"/>
          </a:bodyPr>
          <a:lstStyle/>
          <a:p>
            <a:r>
              <a:rPr lang="it-IT" dirty="0" smtClean="0"/>
              <a:t>Limite minimo prefissato alla variabilità del tasso di indebitamento</a:t>
            </a:r>
          </a:p>
          <a:p>
            <a:endParaRPr lang="it-IT" dirty="0" smtClean="0"/>
          </a:p>
          <a:p>
            <a:r>
              <a:rPr lang="it-IT" dirty="0" smtClean="0"/>
              <a:t>E’ come se la banca acquistasse un </a:t>
            </a:r>
            <a:r>
              <a:rPr lang="it-IT" b="1" dirty="0" smtClean="0"/>
              <a:t>interest rate </a:t>
            </a:r>
            <a:r>
              <a:rPr lang="it-IT" b="1" dirty="0" err="1" smtClean="0"/>
              <a:t>floor</a:t>
            </a:r>
            <a:r>
              <a:rPr lang="it-IT" b="1" dirty="0" smtClean="0"/>
              <a:t> </a:t>
            </a:r>
            <a:r>
              <a:rPr lang="it-IT" dirty="0" smtClean="0"/>
              <a:t>dal cliente</a:t>
            </a:r>
          </a:p>
          <a:p>
            <a:endParaRPr lang="it-IT" b="1" dirty="0" smtClean="0"/>
          </a:p>
          <a:p>
            <a:pPr>
              <a:buNone/>
            </a:pPr>
            <a:r>
              <a:rPr lang="it-IT" sz="2800" b="1" dirty="0" smtClean="0"/>
              <a:t>	</a:t>
            </a:r>
            <a:r>
              <a:rPr lang="it-IT" sz="2500" b="1" dirty="0" smtClean="0"/>
              <a:t>L’interest rate </a:t>
            </a:r>
            <a:r>
              <a:rPr lang="it-IT" sz="2500" b="1" dirty="0" err="1" smtClean="0"/>
              <a:t>floor</a:t>
            </a:r>
            <a:r>
              <a:rPr lang="it-IT" sz="2500" b="1" dirty="0" smtClean="0"/>
              <a:t> </a:t>
            </a:r>
            <a:r>
              <a:rPr lang="it-IT" sz="2500" dirty="0" smtClean="0"/>
              <a:t>è un contratto di opzione mediante il quale l’acquirente, previo pagamento di un premio, acquista il diritto di ricevere dal venditore, a scadenze prestabilite, la differenza positiva fra un tasso fisso predeterminato detto </a:t>
            </a:r>
            <a:r>
              <a:rPr lang="it-IT" sz="2500" dirty="0" err="1" smtClean="0"/>
              <a:t>floor</a:t>
            </a:r>
            <a:r>
              <a:rPr lang="it-IT" sz="2500" dirty="0" smtClean="0"/>
              <a:t> rate o strike rate e un tasso variabile di riferimento (opzione put sul tasso)</a:t>
            </a:r>
          </a:p>
          <a:p>
            <a:endParaRPr lang="it-IT" b="1" dirty="0" smtClean="0"/>
          </a:p>
          <a:p>
            <a:endParaRPr lang="it-IT" b="1" dirty="0" smtClean="0"/>
          </a:p>
          <a:p>
            <a:endParaRPr lang="it-IT"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smtClean="0"/>
              <a:t>Cap</a:t>
            </a:r>
            <a:r>
              <a:rPr lang="it-IT" dirty="0" smtClean="0"/>
              <a:t> + </a:t>
            </a:r>
            <a:r>
              <a:rPr lang="it-IT" dirty="0" err="1" smtClean="0"/>
              <a:t>floor</a:t>
            </a:r>
            <a:r>
              <a:rPr lang="it-IT" dirty="0" smtClean="0"/>
              <a:t> = </a:t>
            </a:r>
            <a:r>
              <a:rPr lang="it-IT" dirty="0" err="1" smtClean="0"/>
              <a:t>collar</a:t>
            </a:r>
            <a:endParaRPr lang="it-IT" dirty="0"/>
          </a:p>
        </p:txBody>
      </p:sp>
      <p:sp>
        <p:nvSpPr>
          <p:cNvPr id="3" name="Segnaposto contenuto 2"/>
          <p:cNvSpPr>
            <a:spLocks noGrp="1"/>
          </p:cNvSpPr>
          <p:nvPr>
            <p:ph idx="1"/>
          </p:nvPr>
        </p:nvSpPr>
        <p:spPr/>
        <p:txBody>
          <a:bodyPr>
            <a:normAutofit lnSpcReduction="10000"/>
          </a:bodyPr>
          <a:lstStyle/>
          <a:p>
            <a:r>
              <a:rPr lang="it-IT" dirty="0" smtClean="0"/>
              <a:t>Limine massimo e minimo alla variabilità del costo del debito prefissato </a:t>
            </a:r>
          </a:p>
          <a:p>
            <a:endParaRPr lang="it-IT" dirty="0" smtClean="0"/>
          </a:p>
          <a:p>
            <a:r>
              <a:rPr lang="it-IT" dirty="0" smtClean="0"/>
              <a:t>La banca vende al cliente un </a:t>
            </a:r>
            <a:r>
              <a:rPr lang="it-IT" dirty="0" err="1" smtClean="0"/>
              <a:t>cap</a:t>
            </a:r>
            <a:r>
              <a:rPr lang="it-IT" dirty="0" smtClean="0"/>
              <a:t> e acquista contemporaneamente un </a:t>
            </a:r>
            <a:r>
              <a:rPr lang="it-IT" dirty="0" err="1" smtClean="0"/>
              <a:t>floor</a:t>
            </a:r>
            <a:r>
              <a:rPr lang="it-IT" dirty="0" smtClean="0"/>
              <a:t>, ovvero vende un </a:t>
            </a:r>
            <a:r>
              <a:rPr lang="it-IT" b="1" dirty="0" smtClean="0"/>
              <a:t>interest rate </a:t>
            </a:r>
            <a:r>
              <a:rPr lang="it-IT" b="1" dirty="0" err="1" smtClean="0"/>
              <a:t>collar</a:t>
            </a:r>
            <a:endParaRPr lang="it-IT" b="1" dirty="0" smtClean="0"/>
          </a:p>
          <a:p>
            <a:endParaRPr lang="it-IT" b="1" dirty="0" smtClean="0"/>
          </a:p>
          <a:p>
            <a:r>
              <a:rPr lang="it-IT" dirty="0" smtClean="0"/>
              <a:t>Il mutuatario paga un premio pari a:</a:t>
            </a:r>
          </a:p>
          <a:p>
            <a:pPr>
              <a:buNone/>
            </a:pPr>
            <a:r>
              <a:rPr lang="it-IT" dirty="0" smtClean="0"/>
              <a:t>	</a:t>
            </a:r>
            <a:r>
              <a:rPr lang="it-IT" dirty="0" err="1" smtClean="0"/>
              <a:t>P</a:t>
            </a:r>
            <a:r>
              <a:rPr lang="it-IT" baseline="-25000" dirty="0" err="1" smtClean="0"/>
              <a:t>floor</a:t>
            </a:r>
            <a:r>
              <a:rPr lang="it-IT" dirty="0" smtClean="0"/>
              <a:t> – </a:t>
            </a:r>
            <a:r>
              <a:rPr lang="it-IT" dirty="0" err="1" smtClean="0"/>
              <a:t>P</a:t>
            </a:r>
            <a:r>
              <a:rPr lang="it-IT" baseline="-25000" dirty="0" err="1" smtClean="0"/>
              <a:t>call</a:t>
            </a:r>
            <a:r>
              <a:rPr lang="it-IT" dirty="0" smtClean="0"/>
              <a:t> = ± </a:t>
            </a:r>
            <a:r>
              <a:rPr lang="it-IT" dirty="0" err="1" smtClean="0"/>
              <a:t>P</a:t>
            </a:r>
            <a:r>
              <a:rPr lang="it-IT" baseline="-25000" dirty="0" err="1" smtClean="0"/>
              <a:t>collar</a:t>
            </a:r>
            <a:endParaRPr lang="it-IT" baseline="-25000"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Altri costi</a:t>
            </a:r>
            <a:endParaRPr lang="it-IT" dirty="0"/>
          </a:p>
        </p:txBody>
      </p:sp>
      <p:sp>
        <p:nvSpPr>
          <p:cNvPr id="3" name="Segnaposto contenuto 2"/>
          <p:cNvSpPr>
            <a:spLocks noGrp="1"/>
          </p:cNvSpPr>
          <p:nvPr>
            <p:ph idx="1"/>
          </p:nvPr>
        </p:nvSpPr>
        <p:spPr>
          <a:xfrm>
            <a:off x="467544" y="1700808"/>
            <a:ext cx="8229600" cy="4572000"/>
          </a:xfrm>
        </p:spPr>
        <p:txBody>
          <a:bodyPr>
            <a:normAutofit fontScale="92500" lnSpcReduction="10000"/>
          </a:bodyPr>
          <a:lstStyle/>
          <a:p>
            <a:pPr>
              <a:buNone/>
            </a:pPr>
            <a:r>
              <a:rPr lang="it-IT" dirty="0" smtClean="0"/>
              <a:t>Al tasso di interesse vanno aggiunti:</a:t>
            </a:r>
          </a:p>
          <a:p>
            <a:pPr>
              <a:buNone/>
            </a:pPr>
            <a:endParaRPr lang="it-IT" dirty="0" smtClean="0"/>
          </a:p>
          <a:p>
            <a:r>
              <a:rPr lang="it-IT" sz="2600" dirty="0" smtClean="0"/>
              <a:t>Le spese di istruttoria (fisse o in % dell’importo finanziato)</a:t>
            </a:r>
          </a:p>
          <a:p>
            <a:r>
              <a:rPr lang="it-IT" sz="2600" dirty="0" smtClean="0"/>
              <a:t>Le spese di perizia dell’immobile</a:t>
            </a:r>
          </a:p>
          <a:p>
            <a:r>
              <a:rPr lang="it-IT" sz="2600" dirty="0" smtClean="0"/>
              <a:t>Le spese notarili per il contratto di mutuo e l’iscrizione dell’ipoteca nei registri immobiliari</a:t>
            </a:r>
          </a:p>
          <a:p>
            <a:r>
              <a:rPr lang="it-IT" sz="2600" dirty="0" smtClean="0"/>
              <a:t>L’eventuale costo del premio assicurativo </a:t>
            </a:r>
          </a:p>
          <a:p>
            <a:r>
              <a:rPr lang="it-IT" sz="2600" dirty="0" smtClean="0"/>
              <a:t>Altre spese periodiche, quali la commissione annua di gestione, le spese di incasso rata, le spese di invio comunicazioni</a:t>
            </a:r>
          </a:p>
          <a:p>
            <a:endParaRPr lang="it-IT" sz="2600" dirty="0" smtClean="0"/>
          </a:p>
          <a:p>
            <a:endParaRPr lang="it-IT" sz="2600"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67494"/>
            <a:ext cx="8229600" cy="1001266"/>
          </a:xfrm>
        </p:spPr>
        <p:txBody>
          <a:bodyPr>
            <a:normAutofit fontScale="90000"/>
          </a:bodyPr>
          <a:lstStyle/>
          <a:p>
            <a:r>
              <a:rPr lang="it-IT" dirty="0" smtClean="0"/>
              <a:t>Esempio di spese tipiche supplementari</a:t>
            </a:r>
            <a:endParaRPr lang="it-IT" dirty="0"/>
          </a:p>
        </p:txBody>
      </p:sp>
      <p:graphicFrame>
        <p:nvGraphicFramePr>
          <p:cNvPr id="4" name="Segnaposto contenuto 3"/>
          <p:cNvGraphicFramePr>
            <a:graphicFrameLocks noGrp="1"/>
          </p:cNvGraphicFramePr>
          <p:nvPr>
            <p:ph idx="1"/>
          </p:nvPr>
        </p:nvGraphicFramePr>
        <p:xfrm>
          <a:off x="467544" y="1628800"/>
          <a:ext cx="8147248" cy="4678042"/>
        </p:xfrm>
        <a:graphic>
          <a:graphicData uri="http://schemas.openxmlformats.org/drawingml/2006/table">
            <a:tbl>
              <a:tblPr firstRow="1" bandRow="1">
                <a:tableStyleId>{5C22544A-7EE6-4342-B048-85BDC9FD1C3A}</a:tableStyleId>
              </a:tblPr>
              <a:tblGrid>
                <a:gridCol w="4073624"/>
                <a:gridCol w="4073624"/>
              </a:tblGrid>
              <a:tr h="298324">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it-IT" sz="1100" dirty="0" smtClean="0"/>
                        <a:t>Spese per la stipula</a:t>
                      </a:r>
                      <a:r>
                        <a:rPr lang="it-IT" sz="1100" baseline="0" dirty="0" smtClean="0"/>
                        <a:t> del contratto</a:t>
                      </a:r>
                      <a:endParaRPr lang="it-IT" sz="1100" dirty="0" smtClean="0"/>
                    </a:p>
                  </a:txBody>
                  <a:tcPr/>
                </a:tc>
                <a:tc>
                  <a:txBody>
                    <a:bodyPr/>
                    <a:lstStyle/>
                    <a:p>
                      <a:r>
                        <a:rPr lang="it-IT" sz="1100" dirty="0" smtClean="0"/>
                        <a:t>Importo </a:t>
                      </a:r>
                      <a:endParaRPr lang="it-IT" sz="1100" dirty="0"/>
                    </a:p>
                  </a:txBody>
                  <a:tcPr/>
                </a:tc>
              </a:tr>
              <a:tr h="421754">
                <a:tc>
                  <a:txBody>
                    <a:bodyPr/>
                    <a:lstStyle/>
                    <a:p>
                      <a:r>
                        <a:rPr lang="it-IT" sz="1100" dirty="0" smtClean="0"/>
                        <a:t>Istruttoria</a:t>
                      </a:r>
                      <a:endParaRPr lang="it-IT" sz="1100" dirty="0"/>
                    </a:p>
                  </a:txBody>
                  <a:tcPr/>
                </a:tc>
                <a:tc>
                  <a:txBody>
                    <a:bodyPr/>
                    <a:lstStyle/>
                    <a:p>
                      <a:r>
                        <a:rPr lang="it-IT" sz="1100" dirty="0" smtClean="0"/>
                        <a:t>1% dell’importo erogato </a:t>
                      </a:r>
                    </a:p>
                    <a:p>
                      <a:r>
                        <a:rPr lang="it-IT" sz="1100" dirty="0" smtClean="0"/>
                        <a:t>(min. 1000 € - </a:t>
                      </a:r>
                      <a:r>
                        <a:rPr lang="it-IT" sz="1100" dirty="0" err="1" smtClean="0"/>
                        <a:t>max</a:t>
                      </a:r>
                      <a:r>
                        <a:rPr lang="it-IT" sz="1100" dirty="0" smtClean="0"/>
                        <a:t> 3000 €)</a:t>
                      </a:r>
                      <a:endParaRPr lang="it-IT" sz="1100" dirty="0"/>
                    </a:p>
                  </a:txBody>
                  <a:tcPr/>
                </a:tc>
              </a:tr>
              <a:tr h="298324">
                <a:tc>
                  <a:txBody>
                    <a:bodyPr/>
                    <a:lstStyle/>
                    <a:p>
                      <a:pPr algn="ctr"/>
                      <a:r>
                        <a:rPr lang="it-IT" sz="1100" b="1" dirty="0" smtClean="0">
                          <a:solidFill>
                            <a:schemeClr val="bg1"/>
                          </a:solidFill>
                        </a:rPr>
                        <a:t>Spese per la gestione del rapporto</a:t>
                      </a:r>
                      <a:endParaRPr lang="it-IT" sz="1100" b="1" dirty="0">
                        <a:solidFill>
                          <a:schemeClr val="bg1"/>
                        </a:solidFill>
                      </a:endParaRPr>
                    </a:p>
                  </a:txBody>
                  <a:tcPr>
                    <a:solidFill>
                      <a:schemeClr val="accent1"/>
                    </a:solidFill>
                  </a:tcPr>
                </a:tc>
                <a:tc>
                  <a:txBody>
                    <a:bodyPr/>
                    <a:lstStyle/>
                    <a:p>
                      <a:endParaRPr lang="it-IT" sz="1100" dirty="0"/>
                    </a:p>
                  </a:txBody>
                  <a:tcPr>
                    <a:solidFill>
                      <a:schemeClr val="accent1"/>
                    </a:solidFill>
                  </a:tcPr>
                </a:tc>
              </a:tr>
              <a:tr h="400231">
                <a:tc>
                  <a:txBody>
                    <a:bodyPr/>
                    <a:lstStyle/>
                    <a:p>
                      <a:r>
                        <a:rPr lang="it-IT" sz="1100" dirty="0" smtClean="0"/>
                        <a:t>Incasso</a:t>
                      </a:r>
                      <a:r>
                        <a:rPr lang="it-IT" sz="1100" baseline="0" dirty="0" smtClean="0"/>
                        <a:t> rata</a:t>
                      </a:r>
                      <a:endParaRPr lang="it-IT" sz="1100" dirty="0"/>
                    </a:p>
                  </a:txBody>
                  <a:tcPr/>
                </a:tc>
                <a:tc>
                  <a:txBody>
                    <a:bodyPr/>
                    <a:lstStyle/>
                    <a:p>
                      <a:r>
                        <a:rPr lang="it-IT" sz="1100" dirty="0" smtClean="0"/>
                        <a:t>€1.20 per rate mensili / € 2.40 per rate trimestrali</a:t>
                      </a:r>
                      <a:endParaRPr lang="it-IT" sz="1100" dirty="0"/>
                    </a:p>
                  </a:txBody>
                  <a:tcPr/>
                </a:tc>
              </a:tr>
              <a:tr h="515287">
                <a:tc>
                  <a:txBody>
                    <a:bodyPr/>
                    <a:lstStyle/>
                    <a:p>
                      <a:r>
                        <a:rPr lang="it-IT" sz="1100" dirty="0" smtClean="0"/>
                        <a:t>Avviso scadenza rata</a:t>
                      </a:r>
                      <a:endParaRPr lang="it-IT" sz="1100" dirty="0"/>
                    </a:p>
                  </a:txBody>
                  <a:tcPr/>
                </a:tc>
                <a:tc>
                  <a:txBody>
                    <a:bodyPr/>
                    <a:lstStyle/>
                    <a:p>
                      <a:r>
                        <a:rPr lang="it-IT" sz="1100" dirty="0" smtClean="0"/>
                        <a:t>€ 2.60 (se non effettuato con addebito in c/</a:t>
                      </a:r>
                      <a:r>
                        <a:rPr lang="it-IT" sz="1100" dirty="0" err="1" smtClean="0"/>
                        <a:t>c</a:t>
                      </a:r>
                      <a:r>
                        <a:rPr lang="it-IT" sz="1100" dirty="0" smtClean="0"/>
                        <a:t>)</a:t>
                      </a:r>
                      <a:endParaRPr lang="it-IT" sz="1100" dirty="0"/>
                    </a:p>
                  </a:txBody>
                  <a:tcPr/>
                </a:tc>
              </a:tr>
              <a:tr h="298324">
                <a:tc>
                  <a:txBody>
                    <a:bodyPr/>
                    <a:lstStyle/>
                    <a:p>
                      <a:r>
                        <a:rPr lang="it-IT" sz="1100" dirty="0" smtClean="0"/>
                        <a:t>Invio rendiconto</a:t>
                      </a:r>
                      <a:r>
                        <a:rPr lang="it-IT" sz="1100" baseline="0" dirty="0" smtClean="0"/>
                        <a:t> periodico</a:t>
                      </a:r>
                      <a:endParaRPr lang="it-IT" sz="1100" dirty="0"/>
                    </a:p>
                  </a:txBody>
                  <a:tcPr/>
                </a:tc>
                <a:tc>
                  <a:txBody>
                    <a:bodyPr/>
                    <a:lstStyle/>
                    <a:p>
                      <a:r>
                        <a:rPr lang="it-IT" sz="1100" dirty="0" smtClean="0"/>
                        <a:t>€ 0.85</a:t>
                      </a:r>
                      <a:endParaRPr lang="it-IT" sz="1100" dirty="0"/>
                    </a:p>
                  </a:txBody>
                  <a:tcPr/>
                </a:tc>
              </a:tr>
              <a:tr h="298324">
                <a:tc>
                  <a:txBody>
                    <a:bodyPr/>
                    <a:lstStyle/>
                    <a:p>
                      <a:r>
                        <a:rPr lang="it-IT" sz="1100" dirty="0" smtClean="0"/>
                        <a:t>Invio documento di sintesi periodico</a:t>
                      </a:r>
                      <a:endParaRPr lang="it-IT" sz="1100" dirty="0"/>
                    </a:p>
                  </a:txBody>
                  <a:tcPr/>
                </a:tc>
                <a:tc>
                  <a:txBody>
                    <a:bodyPr/>
                    <a:lstStyle/>
                    <a:p>
                      <a:r>
                        <a:rPr lang="it-IT" sz="1100" dirty="0" smtClean="0"/>
                        <a:t>€ 0.85</a:t>
                      </a:r>
                      <a:endParaRPr lang="it-IT" sz="1100" dirty="0"/>
                    </a:p>
                  </a:txBody>
                  <a:tcPr/>
                </a:tc>
              </a:tr>
              <a:tr h="298324">
                <a:tc>
                  <a:txBody>
                    <a:bodyPr/>
                    <a:lstStyle/>
                    <a:p>
                      <a:r>
                        <a:rPr lang="it-IT" sz="1100" dirty="0" smtClean="0"/>
                        <a:t>Accollo mutuo</a:t>
                      </a:r>
                      <a:endParaRPr lang="it-IT" sz="1100" dirty="0"/>
                    </a:p>
                  </a:txBody>
                  <a:tcPr/>
                </a:tc>
                <a:tc>
                  <a:txBody>
                    <a:bodyPr/>
                    <a:lstStyle/>
                    <a:p>
                      <a:r>
                        <a:rPr lang="it-IT" sz="1100" dirty="0" smtClean="0"/>
                        <a:t>€</a:t>
                      </a:r>
                      <a:r>
                        <a:rPr lang="it-IT" sz="1100" baseline="0" dirty="0" smtClean="0"/>
                        <a:t> 350</a:t>
                      </a:r>
                      <a:endParaRPr lang="it-IT" sz="1100" dirty="0"/>
                    </a:p>
                  </a:txBody>
                  <a:tcPr/>
                </a:tc>
              </a:tr>
              <a:tr h="298324">
                <a:tc>
                  <a:txBody>
                    <a:bodyPr/>
                    <a:lstStyle/>
                    <a:p>
                      <a:r>
                        <a:rPr lang="it-IT" sz="1100" dirty="0" smtClean="0"/>
                        <a:t>Restrizione/riduzione ipoteca</a:t>
                      </a:r>
                      <a:endParaRPr lang="it-IT" sz="1100" dirty="0"/>
                    </a:p>
                  </a:txBody>
                  <a:tcPr/>
                </a:tc>
                <a:tc>
                  <a:txBody>
                    <a:bodyPr/>
                    <a:lstStyle/>
                    <a:p>
                      <a:r>
                        <a:rPr lang="it-IT" sz="1100" dirty="0" smtClean="0"/>
                        <a:t>€</a:t>
                      </a:r>
                      <a:r>
                        <a:rPr lang="it-IT" sz="1100" baseline="0" dirty="0" smtClean="0"/>
                        <a:t>  250</a:t>
                      </a:r>
                      <a:endParaRPr lang="it-IT" sz="1100" dirty="0"/>
                    </a:p>
                  </a:txBody>
                  <a:tcPr/>
                </a:tc>
              </a:tr>
              <a:tr h="298324">
                <a:tc>
                  <a:txBody>
                    <a:bodyPr/>
                    <a:lstStyle/>
                    <a:p>
                      <a:r>
                        <a:rPr lang="it-IT" sz="1100" dirty="0" err="1" smtClean="0"/>
                        <a:t>Postergazione</a:t>
                      </a:r>
                      <a:r>
                        <a:rPr lang="it-IT" sz="1100" dirty="0" smtClean="0"/>
                        <a:t> ipoteca</a:t>
                      </a:r>
                      <a:endParaRPr lang="it-IT" sz="1100" dirty="0"/>
                    </a:p>
                  </a:txBody>
                  <a:tcPr/>
                </a:tc>
                <a:tc>
                  <a:txBody>
                    <a:bodyPr/>
                    <a:lstStyle/>
                    <a:p>
                      <a:r>
                        <a:rPr lang="it-IT" sz="1100" dirty="0" smtClean="0"/>
                        <a:t>€</a:t>
                      </a:r>
                      <a:r>
                        <a:rPr lang="it-IT" sz="1100" baseline="0" dirty="0" smtClean="0"/>
                        <a:t>  150</a:t>
                      </a:r>
                      <a:endParaRPr lang="it-IT" sz="1100" dirty="0"/>
                    </a:p>
                  </a:txBody>
                  <a:tcPr/>
                </a:tc>
              </a:tr>
              <a:tr h="298324">
                <a:tc>
                  <a:txBody>
                    <a:bodyPr/>
                    <a:lstStyle/>
                    <a:p>
                      <a:r>
                        <a:rPr lang="it-IT" sz="1100" dirty="0" smtClean="0"/>
                        <a:t>Trasferimento ipoteca</a:t>
                      </a:r>
                      <a:endParaRPr lang="it-IT" sz="1100" dirty="0"/>
                    </a:p>
                  </a:txBody>
                  <a:tcPr/>
                </a:tc>
                <a:tc>
                  <a:txBody>
                    <a:bodyPr/>
                    <a:lstStyle/>
                    <a:p>
                      <a:r>
                        <a:rPr lang="it-IT" sz="1100" dirty="0" smtClean="0"/>
                        <a:t>€</a:t>
                      </a:r>
                      <a:r>
                        <a:rPr lang="it-IT" sz="1100" baseline="0" dirty="0" smtClean="0"/>
                        <a:t>  200</a:t>
                      </a:r>
                      <a:endParaRPr lang="it-IT" sz="1100" dirty="0"/>
                    </a:p>
                  </a:txBody>
                  <a:tcPr/>
                </a:tc>
              </a:tr>
              <a:tr h="325444">
                <a:tc>
                  <a:txBody>
                    <a:bodyPr/>
                    <a:lstStyle/>
                    <a:p>
                      <a:r>
                        <a:rPr lang="it-IT" sz="1100" dirty="0" smtClean="0"/>
                        <a:t>Frazionamento</a:t>
                      </a:r>
                      <a:endParaRPr lang="it-IT" sz="1100" dirty="0"/>
                    </a:p>
                  </a:txBody>
                  <a:tcPr/>
                </a:tc>
                <a:tc>
                  <a:txBody>
                    <a:bodyPr/>
                    <a:lstStyle/>
                    <a:p>
                      <a:r>
                        <a:rPr lang="it-IT" sz="1100" dirty="0" smtClean="0"/>
                        <a:t>€</a:t>
                      </a:r>
                      <a:r>
                        <a:rPr lang="it-IT" sz="1100" baseline="0" dirty="0" smtClean="0"/>
                        <a:t> 180 per ogni lotto creato</a:t>
                      </a:r>
                      <a:endParaRPr lang="it-IT" sz="1100" dirty="0"/>
                    </a:p>
                  </a:txBody>
                  <a:tcPr/>
                </a:tc>
              </a:tr>
              <a:tr h="325444">
                <a:tc>
                  <a:txBody>
                    <a:bodyPr/>
                    <a:lstStyle/>
                    <a:p>
                      <a:r>
                        <a:rPr lang="it-IT" sz="1100" dirty="0" smtClean="0"/>
                        <a:t>Modifica atto originario</a:t>
                      </a:r>
                      <a:endParaRPr lang="it-IT" sz="1100" dirty="0"/>
                    </a:p>
                  </a:txBody>
                  <a:tcPr/>
                </a:tc>
                <a:tc>
                  <a:txBody>
                    <a:bodyPr/>
                    <a:lstStyle/>
                    <a:p>
                      <a:r>
                        <a:rPr lang="it-IT" sz="1100" dirty="0" smtClean="0"/>
                        <a:t>€</a:t>
                      </a:r>
                      <a:r>
                        <a:rPr lang="it-IT" sz="1100" baseline="0" dirty="0" smtClean="0"/>
                        <a:t>  250</a:t>
                      </a:r>
                      <a:endParaRPr lang="it-IT" sz="1100" dirty="0"/>
                    </a:p>
                  </a:txBody>
                  <a:tcPr/>
                </a:tc>
              </a:tr>
              <a:tr h="298324">
                <a:tc>
                  <a:txBody>
                    <a:bodyPr/>
                    <a:lstStyle/>
                    <a:p>
                      <a:r>
                        <a:rPr lang="it-IT" sz="1100" dirty="0" smtClean="0"/>
                        <a:t>Cancellazione ipoteca</a:t>
                      </a:r>
                      <a:endParaRPr lang="it-IT" sz="1100" dirty="0"/>
                    </a:p>
                  </a:txBody>
                  <a:tcPr/>
                </a:tc>
                <a:tc>
                  <a:txBody>
                    <a:bodyPr/>
                    <a:lstStyle/>
                    <a:p>
                      <a:r>
                        <a:rPr lang="it-IT" sz="1100" dirty="0" smtClean="0"/>
                        <a:t>€</a:t>
                      </a:r>
                      <a:r>
                        <a:rPr lang="it-IT" sz="1100" baseline="0" dirty="0" smtClean="0"/>
                        <a:t>  155</a:t>
                      </a:r>
                      <a:endParaRPr lang="it-IT" sz="1100" dirty="0"/>
                    </a:p>
                  </a:txBody>
                  <a:tcPr/>
                </a:tc>
              </a:tr>
            </a:tbl>
          </a:graphicData>
        </a:graphic>
      </p:graphicFrame>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LE COPERTURE ASSICURATIVE</a:t>
            </a:r>
            <a:endParaRPr lang="it-IT" dirty="0"/>
          </a:p>
        </p:txBody>
      </p:sp>
      <p:sp>
        <p:nvSpPr>
          <p:cNvPr id="3" name="Segnaposto contenuto 2"/>
          <p:cNvSpPr>
            <a:spLocks noGrp="1"/>
          </p:cNvSpPr>
          <p:nvPr>
            <p:ph idx="1"/>
          </p:nvPr>
        </p:nvSpPr>
        <p:spPr/>
        <p:txBody>
          <a:bodyPr>
            <a:normAutofit fontScale="92500" lnSpcReduction="10000"/>
          </a:bodyPr>
          <a:lstStyle/>
          <a:p>
            <a:pPr>
              <a:buNone/>
            </a:pPr>
            <a:r>
              <a:rPr lang="it-IT" dirty="0" smtClean="0"/>
              <a:t>Normalmente la banca richiede la stipula di due coperture assicurative:</a:t>
            </a:r>
          </a:p>
          <a:p>
            <a:pPr>
              <a:buNone/>
            </a:pPr>
            <a:endParaRPr lang="it-IT" dirty="0" smtClean="0"/>
          </a:p>
          <a:p>
            <a:pPr marL="578358" indent="-514350">
              <a:buFont typeface="+mj-lt"/>
              <a:buAutoNum type="arabicPeriod"/>
            </a:pPr>
            <a:r>
              <a:rPr lang="it-IT" b="1" dirty="0" smtClean="0"/>
              <a:t>Contro i danni sull’immobile</a:t>
            </a:r>
            <a:r>
              <a:rPr lang="it-IT" dirty="0" smtClean="0"/>
              <a:t>, a fronte di una perdita di valore del bene ottenuto in garanzia</a:t>
            </a:r>
          </a:p>
          <a:p>
            <a:pPr marL="578358" indent="-514350">
              <a:buFont typeface="+mj-lt"/>
              <a:buAutoNum type="arabicPeriod"/>
            </a:pPr>
            <a:endParaRPr lang="it-IT" dirty="0" smtClean="0"/>
          </a:p>
          <a:p>
            <a:pPr marL="578358" indent="-514350">
              <a:buFont typeface="+mj-lt"/>
              <a:buAutoNum type="arabicPeriod"/>
            </a:pPr>
            <a:r>
              <a:rPr lang="it-IT" b="1" dirty="0" smtClean="0"/>
              <a:t>Sulla vita del mutuatario</a:t>
            </a:r>
            <a:r>
              <a:rPr lang="it-IT" dirty="0" smtClean="0"/>
              <a:t>, a fronte del rischio di insolvenza del debitore a causa di rischi attinenti la sua vita</a:t>
            </a:r>
          </a:p>
          <a:p>
            <a:pPr marL="578358" indent="-514350">
              <a:buNone/>
            </a:pPr>
            <a:endParaRPr lang="it-IT"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Autofit/>
          </a:bodyPr>
          <a:lstStyle/>
          <a:p>
            <a:r>
              <a:rPr lang="it-IT" sz="3200" dirty="0" smtClean="0"/>
              <a:t>POLIZZA INCENDIO MUTUI – INTESA SANPAOLO</a:t>
            </a:r>
            <a:endParaRPr lang="it-IT" sz="3200" dirty="0"/>
          </a:p>
        </p:txBody>
      </p:sp>
      <p:sp>
        <p:nvSpPr>
          <p:cNvPr id="3" name="Segnaposto contenuto 2"/>
          <p:cNvSpPr>
            <a:spLocks noGrp="1"/>
          </p:cNvSpPr>
          <p:nvPr>
            <p:ph idx="1"/>
          </p:nvPr>
        </p:nvSpPr>
        <p:spPr>
          <a:xfrm>
            <a:off x="457200" y="1700808"/>
            <a:ext cx="8229600" cy="4754000"/>
          </a:xfrm>
        </p:spPr>
        <p:txBody>
          <a:bodyPr>
            <a:normAutofit fontScale="55000" lnSpcReduction="20000"/>
          </a:bodyPr>
          <a:lstStyle/>
          <a:p>
            <a:r>
              <a:rPr lang="it-IT" dirty="0" smtClean="0"/>
              <a:t>Copertura assicurativa offerta:</a:t>
            </a:r>
          </a:p>
          <a:p>
            <a:pPr lvl="1"/>
            <a:r>
              <a:rPr lang="it-IT" sz="2500" dirty="0" smtClean="0"/>
              <a:t>Danni diretti (incendio, fulmine, esplosione, scoppio, implosione, caduta aeromobili, meteoriti, corpi e veicoli spaziali, bang sonico);</a:t>
            </a:r>
          </a:p>
          <a:p>
            <a:pPr lvl="1"/>
            <a:r>
              <a:rPr lang="it-IT" sz="2500" dirty="0" smtClean="0"/>
              <a:t>Danni conseguenti: (quali ad esempio sviluppo fumi, gas, vapori, mancato o anormale funzionamento di impianti idrici, igienici, di riscaldamento o condizionamento)</a:t>
            </a:r>
          </a:p>
          <a:p>
            <a:pPr lvl="1"/>
            <a:endParaRPr lang="it-IT" dirty="0" smtClean="0"/>
          </a:p>
          <a:p>
            <a:r>
              <a:rPr lang="it-IT" dirty="0" smtClean="0"/>
              <a:t>Premio unico anticipato</a:t>
            </a:r>
          </a:p>
          <a:p>
            <a:endParaRPr lang="it-IT" dirty="0" smtClean="0"/>
          </a:p>
          <a:p>
            <a:r>
              <a:rPr lang="it-IT" dirty="0" smtClean="0"/>
              <a:t>Somma assicurata:</a:t>
            </a:r>
          </a:p>
          <a:p>
            <a:pPr lvl="1"/>
            <a:r>
              <a:rPr lang="it-IT" sz="2500" dirty="0" smtClean="0"/>
              <a:t>80% del valore commerciale risultante dalla perizia commissionata dalla banca</a:t>
            </a:r>
          </a:p>
          <a:p>
            <a:pPr lvl="1"/>
            <a:r>
              <a:rPr lang="it-IT" sz="2500" dirty="0" smtClean="0"/>
              <a:t>Indicizzazione annuale nella misura fissa del 3% dell’ultimo importo</a:t>
            </a:r>
          </a:p>
          <a:p>
            <a:pPr>
              <a:buNone/>
            </a:pPr>
            <a:endParaRPr lang="it-IT" dirty="0" smtClean="0"/>
          </a:p>
          <a:p>
            <a:r>
              <a:rPr lang="it-IT" dirty="0" smtClean="0"/>
              <a:t>Forma dell’assicurazione</a:t>
            </a:r>
          </a:p>
          <a:p>
            <a:pPr>
              <a:buNone/>
            </a:pPr>
            <a:r>
              <a:rPr lang="it-IT" sz="2200" dirty="0" smtClean="0"/>
              <a:t>	</a:t>
            </a:r>
            <a:r>
              <a:rPr lang="it-IT" sz="2600" dirty="0" smtClean="0"/>
              <a:t>Primo rischi assoluto (rinuncia della banca all’applicazione della regola proporzionale di cui all’art. 1907 c.c.)</a:t>
            </a:r>
          </a:p>
          <a:p>
            <a:pPr>
              <a:buNone/>
            </a:pPr>
            <a:endParaRPr lang="it-IT" sz="2200" dirty="0" smtClean="0"/>
          </a:p>
          <a:p>
            <a:r>
              <a:rPr lang="it-IT" dirty="0" smtClean="0"/>
              <a:t>Limite di indennizzo:</a:t>
            </a:r>
          </a:p>
          <a:p>
            <a:pPr>
              <a:buNone/>
            </a:pPr>
            <a:r>
              <a:rPr lang="it-IT" dirty="0" smtClean="0"/>
              <a:t>	</a:t>
            </a:r>
            <a:r>
              <a:rPr lang="it-IT" sz="2600" dirty="0" smtClean="0"/>
              <a:t>la somma risarcita non può superare il costo per l’integrale costruzione a nuovo del fabbricato alla data di decorrenza dell’assicurazione</a:t>
            </a:r>
            <a:endParaRPr lang="it-IT" sz="2200"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Struttura tecnica del mutuo </a:t>
            </a:r>
            <a:endParaRPr lang="it-IT" dirty="0"/>
          </a:p>
        </p:txBody>
      </p:sp>
      <p:sp>
        <p:nvSpPr>
          <p:cNvPr id="3" name="Segnaposto contenuto 2"/>
          <p:cNvSpPr>
            <a:spLocks noGrp="1"/>
          </p:cNvSpPr>
          <p:nvPr>
            <p:ph idx="1"/>
          </p:nvPr>
        </p:nvSpPr>
        <p:spPr/>
        <p:txBody>
          <a:bodyPr>
            <a:normAutofit lnSpcReduction="10000"/>
          </a:bodyPr>
          <a:lstStyle/>
          <a:p>
            <a:pPr>
              <a:buNone/>
            </a:pPr>
            <a:r>
              <a:rPr lang="it-IT" dirty="0" smtClean="0"/>
              <a:t>Le principali variabili che definiscono la struttura tecnica del mutuo sono:</a:t>
            </a:r>
          </a:p>
          <a:p>
            <a:pPr>
              <a:buNone/>
            </a:pPr>
            <a:endParaRPr lang="it-IT" dirty="0" smtClean="0"/>
          </a:p>
          <a:p>
            <a:r>
              <a:rPr lang="it-IT" dirty="0" smtClean="0"/>
              <a:t>Importo del finanziamento</a:t>
            </a:r>
          </a:p>
          <a:p>
            <a:r>
              <a:rPr lang="it-IT" dirty="0" smtClean="0"/>
              <a:t>Durata</a:t>
            </a:r>
          </a:p>
          <a:p>
            <a:r>
              <a:rPr lang="it-IT" dirty="0" smtClean="0"/>
              <a:t>Tasso di interesse</a:t>
            </a:r>
          </a:p>
          <a:p>
            <a:r>
              <a:rPr lang="it-IT" dirty="0" smtClean="0"/>
              <a:t>Tipologia di piano di rimborso o ammortamento</a:t>
            </a:r>
          </a:p>
          <a:p>
            <a:r>
              <a:rPr lang="it-IT" dirty="0" smtClean="0"/>
              <a:t>Altri costi</a:t>
            </a:r>
            <a:endParaRPr lang="it-IT"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Autofit/>
          </a:bodyPr>
          <a:lstStyle/>
          <a:p>
            <a:r>
              <a:rPr lang="it-IT" sz="3200" dirty="0" smtClean="0"/>
              <a:t>POLIZZA PROTEGGI MUTUO – INTESA SANPAOLO</a:t>
            </a:r>
            <a:endParaRPr lang="it-IT" sz="3200" dirty="0"/>
          </a:p>
        </p:txBody>
      </p:sp>
      <p:sp>
        <p:nvSpPr>
          <p:cNvPr id="3" name="Segnaposto contenuto 2"/>
          <p:cNvSpPr>
            <a:spLocks noGrp="1"/>
          </p:cNvSpPr>
          <p:nvPr>
            <p:ph idx="1"/>
          </p:nvPr>
        </p:nvSpPr>
        <p:spPr>
          <a:xfrm>
            <a:off x="457200" y="1700808"/>
            <a:ext cx="8229600" cy="4754000"/>
          </a:xfrm>
        </p:spPr>
        <p:txBody>
          <a:bodyPr>
            <a:normAutofit fontScale="70000" lnSpcReduction="20000"/>
          </a:bodyPr>
          <a:lstStyle/>
          <a:p>
            <a:r>
              <a:rPr lang="it-IT" dirty="0" smtClean="0"/>
              <a:t>Eventi assicurati:</a:t>
            </a:r>
          </a:p>
          <a:p>
            <a:pPr lvl="1"/>
            <a:r>
              <a:rPr lang="it-IT" dirty="0" smtClean="0"/>
              <a:t>Decesso dell’assicurato/mutuatario;</a:t>
            </a:r>
          </a:p>
          <a:p>
            <a:pPr lvl="1"/>
            <a:r>
              <a:rPr lang="it-IT" dirty="0" smtClean="0"/>
              <a:t>Infortunio o malattia che provochino invalidità totale (&gt;60%)</a:t>
            </a:r>
          </a:p>
          <a:p>
            <a:pPr lvl="1"/>
            <a:r>
              <a:rPr lang="it-IT" dirty="0" smtClean="0"/>
              <a:t>Infortunio o malattia che provochino inabilità temporanea dell’assicurato lavoratore</a:t>
            </a:r>
          </a:p>
          <a:p>
            <a:pPr lvl="1"/>
            <a:r>
              <a:rPr lang="it-IT" dirty="0" smtClean="0"/>
              <a:t>Disoccupazione dell’assicurato di almeno 30 giorni</a:t>
            </a:r>
          </a:p>
          <a:p>
            <a:pPr lvl="1"/>
            <a:r>
              <a:rPr lang="it-IT" dirty="0" smtClean="0"/>
              <a:t>Malattie gravi previste in polizza</a:t>
            </a:r>
          </a:p>
          <a:p>
            <a:pPr lvl="1"/>
            <a:endParaRPr lang="it-IT" dirty="0" smtClean="0"/>
          </a:p>
          <a:p>
            <a:r>
              <a:rPr lang="it-IT" dirty="0" smtClean="0"/>
              <a:t>Prestazione pagata in caso di sinistro:</a:t>
            </a:r>
          </a:p>
          <a:p>
            <a:pPr lvl="1"/>
            <a:r>
              <a:rPr lang="it-IT" dirty="0" smtClean="0"/>
              <a:t>Se decesso o inabilità totale, debito residuo</a:t>
            </a:r>
          </a:p>
          <a:p>
            <a:pPr lvl="1"/>
            <a:r>
              <a:rPr lang="it-IT" dirty="0" smtClean="0"/>
              <a:t>Se inabilità temporanea o disoccupazione, rate fino al permanere dell’inabilità o disoccupazione (minimo 30 </a:t>
            </a:r>
            <a:r>
              <a:rPr lang="it-IT" dirty="0" err="1" smtClean="0"/>
              <a:t>gg</a:t>
            </a:r>
            <a:r>
              <a:rPr lang="it-IT" dirty="0" smtClean="0"/>
              <a:t>)</a:t>
            </a:r>
          </a:p>
          <a:p>
            <a:pPr lvl="1"/>
            <a:endParaRPr lang="it-IT" dirty="0" smtClean="0"/>
          </a:p>
          <a:p>
            <a:r>
              <a:rPr lang="it-IT" dirty="0" smtClean="0"/>
              <a:t>Premio Unico anticipato alla data di stipula del contratto di mutuo</a:t>
            </a:r>
          </a:p>
          <a:p>
            <a:r>
              <a:rPr lang="it-IT" dirty="0" smtClean="0">
                <a:latin typeface="+mj-lt"/>
              </a:rPr>
              <a:t>Capitale assicurato </a:t>
            </a:r>
            <a:r>
              <a:rPr lang="it-IT" dirty="0" smtClean="0">
                <a:latin typeface="+mj-lt"/>
                <a:cs typeface="Arial"/>
              </a:rPr>
              <a:t>≤ importo del mutuo con limite di 500.000 per intestatario (</a:t>
            </a:r>
            <a:r>
              <a:rPr lang="it-IT" dirty="0" err="1" smtClean="0">
                <a:latin typeface="+mj-lt"/>
                <a:cs typeface="Arial"/>
              </a:rPr>
              <a:t>max</a:t>
            </a:r>
            <a:r>
              <a:rPr lang="it-IT" dirty="0" smtClean="0">
                <a:latin typeface="+mj-lt"/>
                <a:cs typeface="Arial"/>
              </a:rPr>
              <a:t> 3 intestatari)</a:t>
            </a:r>
            <a:endParaRPr lang="it-IT" dirty="0" smtClean="0">
              <a:latin typeface="+mj-lt"/>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95536" y="332656"/>
            <a:ext cx="8229600" cy="1361306"/>
          </a:xfrm>
        </p:spPr>
        <p:txBody>
          <a:bodyPr>
            <a:normAutofit fontScale="90000"/>
          </a:bodyPr>
          <a:lstStyle/>
          <a:p>
            <a:r>
              <a:rPr lang="it-IT" dirty="0" smtClean="0"/>
              <a:t>L’accesso al credito in tempo di crisi</a:t>
            </a:r>
            <a:endParaRPr lang="it-IT" dirty="0"/>
          </a:p>
        </p:txBody>
      </p:sp>
      <p:sp>
        <p:nvSpPr>
          <p:cNvPr id="3" name="Segnaposto contenuto 2"/>
          <p:cNvSpPr>
            <a:spLocks noGrp="1"/>
          </p:cNvSpPr>
          <p:nvPr>
            <p:ph idx="1"/>
          </p:nvPr>
        </p:nvSpPr>
        <p:spPr>
          <a:xfrm>
            <a:off x="457200" y="1844824"/>
            <a:ext cx="8229600" cy="4609984"/>
          </a:xfrm>
        </p:spPr>
        <p:txBody>
          <a:bodyPr>
            <a:normAutofit fontScale="62500" lnSpcReduction="20000"/>
          </a:bodyPr>
          <a:lstStyle/>
          <a:p>
            <a:pPr>
              <a:buNone/>
            </a:pPr>
            <a:r>
              <a:rPr lang="it-IT" dirty="0" smtClean="0"/>
              <a:t>Dalla fine 2008 sono state adottate diverse  misure di sostegno all’acceso al credito per imprese e famiglie</a:t>
            </a:r>
          </a:p>
          <a:p>
            <a:pPr>
              <a:buNone/>
            </a:pPr>
            <a:endParaRPr lang="it-IT" dirty="0" smtClean="0"/>
          </a:p>
          <a:p>
            <a:pPr>
              <a:buNone/>
            </a:pPr>
            <a:r>
              <a:rPr lang="it-IT" dirty="0" smtClean="0"/>
              <a:t>Tra le più significative ricordiamo:</a:t>
            </a:r>
          </a:p>
          <a:p>
            <a:pPr>
              <a:buNone/>
            </a:pPr>
            <a:endParaRPr lang="it-IT" dirty="0" smtClean="0"/>
          </a:p>
          <a:p>
            <a:r>
              <a:rPr lang="it-IT" b="1" dirty="0" smtClean="0"/>
              <a:t>PER LE PICCOLE E MEDIE IMPRESE</a:t>
            </a:r>
            <a:r>
              <a:rPr lang="it-IT" dirty="0" smtClean="0"/>
              <a:t>:</a:t>
            </a:r>
          </a:p>
          <a:p>
            <a:pPr lvl="1"/>
            <a:r>
              <a:rPr lang="it-IT" dirty="0" smtClean="0"/>
              <a:t>08/2009, “avviso comune” per la sospensione dei debiti delle PMI</a:t>
            </a:r>
          </a:p>
          <a:p>
            <a:pPr lvl="1"/>
            <a:r>
              <a:rPr lang="it-IT" dirty="0" smtClean="0"/>
              <a:t>05/2009, plafond PMI della Cassa Depositi e Prestiti</a:t>
            </a:r>
          </a:p>
          <a:p>
            <a:pPr lvl="1"/>
            <a:r>
              <a:rPr lang="it-IT" dirty="0" smtClean="0"/>
              <a:t>05/2009, rafforzamento del Fondo Centrale di Garanzia per le PMI</a:t>
            </a:r>
          </a:p>
          <a:p>
            <a:pPr lvl="1"/>
            <a:endParaRPr lang="it-IT" dirty="0" smtClean="0"/>
          </a:p>
          <a:p>
            <a:r>
              <a:rPr lang="it-IT" b="1" dirty="0" smtClean="0"/>
              <a:t>PER LE FAMIGLIE</a:t>
            </a:r>
            <a:r>
              <a:rPr lang="it-IT" dirty="0" smtClean="0"/>
              <a:t>:</a:t>
            </a:r>
          </a:p>
          <a:p>
            <a:pPr lvl="1"/>
            <a:r>
              <a:rPr lang="it-IT" dirty="0" smtClean="0"/>
              <a:t>12/2009, il “piano famiglie” per la sospensione del pagamento delle rate del mutuo</a:t>
            </a:r>
          </a:p>
          <a:p>
            <a:pPr lvl="1"/>
            <a:r>
              <a:rPr lang="it-IT" dirty="0" smtClean="0"/>
              <a:t>2010, fondo per prestiti alle famiglie con nuovi nati</a:t>
            </a:r>
          </a:p>
          <a:p>
            <a:pPr lvl="1"/>
            <a:r>
              <a:rPr lang="it-IT" dirty="0" smtClean="0"/>
              <a:t>2011, fondo per l’accesso al mutuo prima casa delle giovani coppie</a:t>
            </a:r>
          </a:p>
          <a:p>
            <a:pPr lvl="1"/>
            <a:r>
              <a:rPr lang="it-IT" dirty="0" smtClean="0"/>
              <a:t>2011, rinegoziazione del tasso dei mutui (“Decreto Sviluppo”)</a:t>
            </a:r>
            <a:endParaRPr lang="it-IT"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Autofit/>
          </a:bodyPr>
          <a:lstStyle/>
          <a:p>
            <a:r>
              <a:rPr lang="it-IT" sz="3400" dirty="0" smtClean="0"/>
              <a:t>“Avviso comune” per la sospensione del rimborso del debito delle PMI</a:t>
            </a:r>
            <a:endParaRPr lang="it-IT" sz="3400" dirty="0"/>
          </a:p>
        </p:txBody>
      </p:sp>
      <p:sp>
        <p:nvSpPr>
          <p:cNvPr id="3" name="Segnaposto contenuto 2"/>
          <p:cNvSpPr>
            <a:spLocks noGrp="1"/>
          </p:cNvSpPr>
          <p:nvPr>
            <p:ph idx="1"/>
          </p:nvPr>
        </p:nvSpPr>
        <p:spPr/>
        <p:txBody>
          <a:bodyPr>
            <a:normAutofit fontScale="55000" lnSpcReduction="20000"/>
          </a:bodyPr>
          <a:lstStyle/>
          <a:p>
            <a:r>
              <a:rPr lang="it-IT" sz="3600" dirty="0" smtClean="0"/>
              <a:t>Accordo firmato nell’agosto 2009 tra Ministero dell’Economia e delle Finanze, l’ABI e le Associazioni dei rappresentanti delle PMI, e successivamente prorogato,prevede:</a:t>
            </a:r>
          </a:p>
          <a:p>
            <a:endParaRPr lang="it-IT" sz="2900" dirty="0" smtClean="0"/>
          </a:p>
          <a:p>
            <a:pPr lvl="1"/>
            <a:r>
              <a:rPr lang="it-IT" sz="2900" dirty="0" smtClean="0"/>
              <a:t>La sospensione per 12 mesi della quota capitale delle rate del mutuo</a:t>
            </a:r>
          </a:p>
          <a:p>
            <a:pPr lvl="1"/>
            <a:r>
              <a:rPr lang="it-IT" sz="2900" dirty="0" smtClean="0"/>
              <a:t>La sospensione per 12 o 6 mesi della quota capitale delle rate rispettivamente di leasing immobiliari e mobiliari</a:t>
            </a:r>
          </a:p>
          <a:p>
            <a:pPr lvl="1"/>
            <a:r>
              <a:rPr lang="it-IT" sz="2900" dirty="0" smtClean="0"/>
              <a:t>L’allungamento a 270 </a:t>
            </a:r>
            <a:r>
              <a:rPr lang="it-IT" sz="2900" dirty="0" err="1" smtClean="0"/>
              <a:t>gg</a:t>
            </a:r>
            <a:r>
              <a:rPr lang="it-IT" sz="2900" dirty="0" smtClean="0"/>
              <a:t> delle scadenze delle anticipazioni su crediti</a:t>
            </a:r>
          </a:p>
          <a:p>
            <a:pPr lvl="1"/>
            <a:endParaRPr lang="it-IT" dirty="0" smtClean="0"/>
          </a:p>
          <a:p>
            <a:r>
              <a:rPr lang="it-IT" sz="3600" dirty="0" smtClean="0"/>
              <a:t>Inibito alle imprese con gravi anomalie, riclassificate tra le ristrutturate o in sofferenza o con rate scadute da oltre 6 mesi</a:t>
            </a:r>
          </a:p>
          <a:p>
            <a:endParaRPr lang="it-IT" sz="3500" dirty="0" smtClean="0"/>
          </a:p>
          <a:p>
            <a:r>
              <a:rPr lang="it-IT" sz="3600" dirty="0" smtClean="0"/>
              <a:t>Elevata adesione nel settore industria e commercio alberghiero</a:t>
            </a:r>
          </a:p>
          <a:p>
            <a:endParaRPr lang="it-IT" sz="3600" dirty="0" smtClean="0"/>
          </a:p>
          <a:p>
            <a:r>
              <a:rPr lang="it-IT" sz="3600" dirty="0" smtClean="0"/>
              <a:t>Scadenza presentazione delle domande: 31.12.2012 (per allungamento finanziamento a breve 30.06.2013)</a:t>
            </a:r>
            <a:endParaRPr lang="it-IT" sz="3600" dirty="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sz="4000" dirty="0" smtClean="0"/>
              <a:t>Utilizzo della moratoria per settore</a:t>
            </a:r>
            <a:r>
              <a:rPr lang="it-IT" dirty="0" smtClean="0"/>
              <a:t/>
            </a:r>
            <a:br>
              <a:rPr lang="it-IT" dirty="0" smtClean="0"/>
            </a:br>
            <a:r>
              <a:rPr lang="it-IT" sz="2700" dirty="0" smtClean="0"/>
              <a:t>Indagine Banca d’Italia, </a:t>
            </a:r>
            <a:r>
              <a:rPr lang="it-IT" sz="2700" dirty="0" err="1" smtClean="0"/>
              <a:t>Occasional</a:t>
            </a:r>
            <a:r>
              <a:rPr lang="it-IT" sz="2700" dirty="0" smtClean="0"/>
              <a:t> </a:t>
            </a:r>
            <a:r>
              <a:rPr lang="it-IT" sz="2700" dirty="0" err="1" smtClean="0"/>
              <a:t>Paper</a:t>
            </a:r>
            <a:r>
              <a:rPr lang="it-IT" sz="2700" dirty="0" smtClean="0"/>
              <a:t> n. 111</a:t>
            </a:r>
            <a:endParaRPr lang="it-IT" sz="2700" dirty="0"/>
          </a:p>
        </p:txBody>
      </p:sp>
      <p:pic>
        <p:nvPicPr>
          <p:cNvPr id="1026" name="Picture 2"/>
          <p:cNvPicPr>
            <a:picLocks noGrp="1" noChangeAspect="1" noChangeArrowheads="1"/>
          </p:cNvPicPr>
          <p:nvPr>
            <p:ph idx="1"/>
          </p:nvPr>
        </p:nvPicPr>
        <p:blipFill>
          <a:blip r:embed="rId3" cstate="print"/>
          <a:srcRect/>
          <a:stretch>
            <a:fillRect/>
          </a:stretch>
        </p:blipFill>
        <p:spPr bwMode="auto">
          <a:xfrm>
            <a:off x="755576" y="1700808"/>
            <a:ext cx="7797781" cy="470284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dirty="0" smtClean="0"/>
              <a:t>“Piano famiglie : sospensione delle rate del mutuo”</a:t>
            </a:r>
            <a:endParaRPr lang="it-IT" dirty="0"/>
          </a:p>
        </p:txBody>
      </p:sp>
      <p:sp>
        <p:nvSpPr>
          <p:cNvPr id="3" name="Segnaposto contenuto 2"/>
          <p:cNvSpPr>
            <a:spLocks noGrp="1"/>
          </p:cNvSpPr>
          <p:nvPr>
            <p:ph idx="1"/>
          </p:nvPr>
        </p:nvSpPr>
        <p:spPr/>
        <p:txBody>
          <a:bodyPr>
            <a:normAutofit fontScale="62500" lnSpcReduction="20000"/>
          </a:bodyPr>
          <a:lstStyle/>
          <a:p>
            <a:r>
              <a:rPr lang="it-IT" dirty="0" smtClean="0"/>
              <a:t>Misura straordinaria di sostegno alle famiglie in difficoltà</a:t>
            </a:r>
          </a:p>
          <a:p>
            <a:endParaRPr lang="it-IT" dirty="0" smtClean="0"/>
          </a:p>
          <a:p>
            <a:r>
              <a:rPr lang="it-IT" dirty="0" smtClean="0"/>
              <a:t>Firmato nel dicembre 2009 tra ABI e Associazioni di consumatori e successivamente prorogato nel corso del 2011, prevede la sospensione del rimborso delle rate del mutuo per almeno 12 mesi e per una sola volta:</a:t>
            </a:r>
          </a:p>
          <a:p>
            <a:endParaRPr lang="it-IT" dirty="0" smtClean="0"/>
          </a:p>
          <a:p>
            <a:pPr lvl="1"/>
            <a:r>
              <a:rPr lang="it-IT" dirty="0" smtClean="0"/>
              <a:t>Per i mutui di importo fino a 150.000 euro accesi per l’abitazione principale, anche se </a:t>
            </a:r>
            <a:r>
              <a:rPr lang="it-IT" dirty="0" err="1" smtClean="0"/>
              <a:t>cartolarizzati</a:t>
            </a:r>
            <a:r>
              <a:rPr lang="it-IT" dirty="0" smtClean="0"/>
              <a:t>;</a:t>
            </a:r>
          </a:p>
          <a:p>
            <a:pPr lvl="1"/>
            <a:r>
              <a:rPr lang="it-IT" dirty="0" smtClean="0"/>
              <a:t>Nei confronti di clienti con reddito imponibile fino a 40.000 euro annuo e soggetti a eventi particolarmente negativi (morte, perdita di autosufficienza, perdita occupazione, cassa integrazione)</a:t>
            </a:r>
          </a:p>
          <a:p>
            <a:pPr lvl="1"/>
            <a:r>
              <a:rPr lang="it-IT" dirty="0" smtClean="0"/>
              <a:t>Nei confronti di clienti regolari nel pagamento del mutuo o con morosità fino a 180gg</a:t>
            </a:r>
          </a:p>
          <a:p>
            <a:pPr lvl="1"/>
            <a:endParaRPr lang="it-IT" dirty="0" smtClean="0"/>
          </a:p>
          <a:p>
            <a:r>
              <a:rPr lang="it-IT" dirty="0" smtClean="0"/>
              <a:t>Scadenza presentazione della domanda: 31.12.2012 </a:t>
            </a:r>
          </a:p>
          <a:p>
            <a:pPr lvl="1">
              <a:buNone/>
            </a:pPr>
            <a:endParaRPr lang="it-IT" dirty="0" smtClean="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“Piano famiglie: sospensione delle rate del mutuo” – </a:t>
            </a:r>
            <a:r>
              <a:rPr lang="it-IT" sz="2800" dirty="0" err="1" smtClean="0"/>
              <a:t>continua…</a:t>
            </a:r>
            <a:endParaRPr lang="it-IT" sz="2800" dirty="0"/>
          </a:p>
        </p:txBody>
      </p:sp>
      <p:sp>
        <p:nvSpPr>
          <p:cNvPr id="3" name="Segnaposto contenuto 2"/>
          <p:cNvSpPr>
            <a:spLocks noGrp="1"/>
          </p:cNvSpPr>
          <p:nvPr>
            <p:ph idx="1"/>
          </p:nvPr>
        </p:nvSpPr>
        <p:spPr>
          <a:xfrm>
            <a:off x="457200" y="1988840"/>
            <a:ext cx="8229600" cy="4465968"/>
          </a:xfrm>
        </p:spPr>
        <p:txBody>
          <a:bodyPr>
            <a:normAutofit fontScale="62500" lnSpcReduction="20000"/>
          </a:bodyPr>
          <a:lstStyle/>
          <a:p>
            <a:r>
              <a:rPr lang="it-IT" dirty="0" smtClean="0"/>
              <a:t>Condizioni di sospensione:</a:t>
            </a:r>
          </a:p>
          <a:p>
            <a:pPr>
              <a:buNone/>
            </a:pPr>
            <a:endParaRPr lang="it-IT" dirty="0" smtClean="0"/>
          </a:p>
          <a:p>
            <a:pPr lvl="1"/>
            <a:r>
              <a:rPr lang="it-IT" dirty="0" smtClean="0"/>
              <a:t>Due modalità di sospensione:</a:t>
            </a:r>
          </a:p>
          <a:p>
            <a:pPr lvl="2"/>
            <a:r>
              <a:rPr lang="it-IT" dirty="0" smtClean="0"/>
              <a:t>Intera rata</a:t>
            </a:r>
          </a:p>
          <a:p>
            <a:pPr lvl="2"/>
            <a:r>
              <a:rPr lang="it-IT" dirty="0" smtClean="0"/>
              <a:t>Sola quota capitale</a:t>
            </a:r>
          </a:p>
          <a:p>
            <a:pPr lvl="2"/>
            <a:endParaRPr lang="it-IT" dirty="0" smtClean="0"/>
          </a:p>
          <a:p>
            <a:pPr lvl="1"/>
            <a:r>
              <a:rPr lang="it-IT" dirty="0" smtClean="0"/>
              <a:t>Terminato il periodo di sospensione viene riattivato il processo di ammortamento e il piano si allunga per una durata pari al periodo di sospensione</a:t>
            </a:r>
          </a:p>
          <a:p>
            <a:pPr lvl="1">
              <a:buNone/>
            </a:pPr>
            <a:endParaRPr lang="it-IT" dirty="0" smtClean="0"/>
          </a:p>
          <a:p>
            <a:pPr lvl="1"/>
            <a:r>
              <a:rPr lang="it-IT" dirty="0" smtClean="0"/>
              <a:t>Durante il periodo di sospensione non può essere applicata  nessuna commissione</a:t>
            </a:r>
          </a:p>
          <a:p>
            <a:pPr lvl="2"/>
            <a:endParaRPr lang="it-IT" dirty="0" smtClean="0"/>
          </a:p>
          <a:p>
            <a:pPr lvl="2">
              <a:buNone/>
            </a:pPr>
            <a:endParaRPr lang="it-IT" dirty="0" smtClean="0"/>
          </a:p>
          <a:p>
            <a:r>
              <a:rPr lang="it-IT" dirty="0" smtClean="0"/>
              <a:t>Al 31 ottobre 2011, sono stati sospesi 53.648 mutui per un controvalore di circa 6.6 miliardi di euro, garantendo un risparmio alle famiglie interessate di 409 milioni di euro</a:t>
            </a:r>
          </a:p>
          <a:p>
            <a:endParaRPr lang="it-IT" dirty="0" smtClean="0"/>
          </a:p>
          <a:p>
            <a:endParaRPr lang="it-IT" dirty="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sz="4000" dirty="0" smtClean="0"/>
              <a:t>Utilizzo della moratoria per settore</a:t>
            </a:r>
            <a:r>
              <a:rPr lang="it-IT" dirty="0" smtClean="0"/>
              <a:t/>
            </a:r>
            <a:br>
              <a:rPr lang="it-IT" dirty="0" smtClean="0"/>
            </a:br>
            <a:r>
              <a:rPr lang="it-IT" sz="2700" dirty="0" smtClean="0"/>
              <a:t>Indagine Banca d’Italia, </a:t>
            </a:r>
            <a:r>
              <a:rPr lang="it-IT" sz="2700" dirty="0" err="1" smtClean="0"/>
              <a:t>Occasional</a:t>
            </a:r>
            <a:r>
              <a:rPr lang="it-IT" sz="2700" dirty="0" smtClean="0"/>
              <a:t> </a:t>
            </a:r>
            <a:r>
              <a:rPr lang="it-IT" sz="2700" dirty="0" err="1" smtClean="0"/>
              <a:t>Paper</a:t>
            </a:r>
            <a:r>
              <a:rPr lang="it-IT" sz="2700" dirty="0" smtClean="0"/>
              <a:t> n. 111</a:t>
            </a:r>
            <a:endParaRPr lang="it-IT" sz="2700" dirty="0"/>
          </a:p>
        </p:txBody>
      </p:sp>
      <p:pic>
        <p:nvPicPr>
          <p:cNvPr id="2050" name="Picture 2"/>
          <p:cNvPicPr>
            <a:picLocks noGrp="1" noChangeAspect="1" noChangeArrowheads="1"/>
          </p:cNvPicPr>
          <p:nvPr>
            <p:ph idx="1"/>
          </p:nvPr>
        </p:nvPicPr>
        <p:blipFill>
          <a:blip r:embed="rId3" cstate="print"/>
          <a:srcRect/>
          <a:stretch>
            <a:fillRect/>
          </a:stretch>
        </p:blipFill>
        <p:spPr bwMode="auto">
          <a:xfrm>
            <a:off x="1259632" y="1628800"/>
            <a:ext cx="6767737" cy="499819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dirty="0" smtClean="0"/>
              <a:t>L’efficacia delle moratorie:</a:t>
            </a:r>
            <a:br>
              <a:rPr lang="it-IT" dirty="0" smtClean="0"/>
            </a:br>
            <a:r>
              <a:rPr lang="it-IT" sz="2400" dirty="0" smtClean="0"/>
              <a:t>indagine Banca d’Italia, </a:t>
            </a:r>
            <a:r>
              <a:rPr lang="it-IT" sz="2400" dirty="0" err="1" smtClean="0"/>
              <a:t>Occasional</a:t>
            </a:r>
            <a:r>
              <a:rPr lang="it-IT" sz="2400" dirty="0" smtClean="0"/>
              <a:t> </a:t>
            </a:r>
            <a:r>
              <a:rPr lang="it-IT" sz="2400" dirty="0" err="1" smtClean="0"/>
              <a:t>Paper</a:t>
            </a:r>
            <a:r>
              <a:rPr lang="it-IT" sz="2400" dirty="0" smtClean="0"/>
              <a:t> n. 2011</a:t>
            </a:r>
            <a:endParaRPr lang="it-IT" sz="2400" dirty="0"/>
          </a:p>
        </p:txBody>
      </p:sp>
      <p:sp>
        <p:nvSpPr>
          <p:cNvPr id="5" name="Segnaposto contenuto 4"/>
          <p:cNvSpPr>
            <a:spLocks noGrp="1"/>
          </p:cNvSpPr>
          <p:nvPr>
            <p:ph idx="1"/>
          </p:nvPr>
        </p:nvSpPr>
        <p:spPr/>
        <p:txBody>
          <a:bodyPr>
            <a:normAutofit/>
          </a:bodyPr>
          <a:lstStyle/>
          <a:p>
            <a:r>
              <a:rPr lang="it-IT" sz="1600" dirty="0" smtClean="0"/>
              <a:t>Analisi condotta nel corso del 2011 presso cinque gruppi bancari</a:t>
            </a:r>
          </a:p>
          <a:p>
            <a:r>
              <a:rPr lang="it-IT" sz="1600" dirty="0" smtClean="0"/>
              <a:t>I dati considerano sia le moratorie “Avviso Comune” e “Piano Famiglie” sia eventuali estensioni da parte degli intermediari intervistati a soggetti che non presentavano i requisiti degli accordi</a:t>
            </a:r>
          </a:p>
          <a:p>
            <a:r>
              <a:rPr lang="it-IT" sz="1600" dirty="0" smtClean="0"/>
              <a:t>Il quadro di sintesi è il seguente:</a:t>
            </a:r>
            <a:endParaRPr lang="it-IT" sz="1600" dirty="0"/>
          </a:p>
        </p:txBody>
      </p:sp>
      <p:pic>
        <p:nvPicPr>
          <p:cNvPr id="3077" name="Picture 5"/>
          <p:cNvPicPr>
            <a:picLocks noChangeAspect="1" noChangeArrowheads="1"/>
          </p:cNvPicPr>
          <p:nvPr/>
        </p:nvPicPr>
        <p:blipFill>
          <a:blip r:embed="rId3" cstate="print"/>
          <a:srcRect/>
          <a:stretch>
            <a:fillRect/>
          </a:stretch>
        </p:blipFill>
        <p:spPr bwMode="auto">
          <a:xfrm>
            <a:off x="539033" y="3429000"/>
            <a:ext cx="8486351" cy="29321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67494"/>
            <a:ext cx="8229600" cy="1145282"/>
          </a:xfrm>
        </p:spPr>
        <p:txBody>
          <a:bodyPr>
            <a:normAutofit/>
          </a:bodyPr>
          <a:lstStyle/>
          <a:p>
            <a:r>
              <a:rPr lang="it-IT" dirty="0" smtClean="0"/>
              <a:t>L’efficacia delle moratorie:</a:t>
            </a:r>
            <a:br>
              <a:rPr lang="it-IT" dirty="0" smtClean="0"/>
            </a:br>
            <a:r>
              <a:rPr lang="it-IT" sz="2400" dirty="0" err="1" smtClean="0"/>
              <a:t>continua…</a:t>
            </a:r>
            <a:endParaRPr lang="it-IT" sz="2400" dirty="0"/>
          </a:p>
        </p:txBody>
      </p:sp>
      <p:sp>
        <p:nvSpPr>
          <p:cNvPr id="5" name="Segnaposto contenuto 4"/>
          <p:cNvSpPr>
            <a:spLocks noGrp="1"/>
          </p:cNvSpPr>
          <p:nvPr>
            <p:ph idx="1"/>
          </p:nvPr>
        </p:nvSpPr>
        <p:spPr>
          <a:xfrm>
            <a:off x="457200" y="1412776"/>
            <a:ext cx="8229600" cy="5184576"/>
          </a:xfrm>
        </p:spPr>
        <p:txBody>
          <a:bodyPr>
            <a:normAutofit/>
          </a:bodyPr>
          <a:lstStyle/>
          <a:p>
            <a:r>
              <a:rPr lang="it-IT" sz="1400" dirty="0" smtClean="0"/>
              <a:t>Tra gennaio 2009 e gennaio 2001, la maggior parte del debito è riferita alle imprese (18.7 miliardi) e rappresenta oltre il 5% dei prestiti in essere alla fine del 2008, mentre per le famiglie il corrispondente valore è pari al 2%</a:t>
            </a:r>
          </a:p>
          <a:p>
            <a:r>
              <a:rPr lang="it-IT" sz="1400" dirty="0" smtClean="0"/>
              <a:t>Diversa distribuzione temporale delle moratorie tra imprese e famiglie</a:t>
            </a:r>
            <a:endParaRPr lang="it-IT" sz="1400" dirty="0"/>
          </a:p>
        </p:txBody>
      </p:sp>
      <p:pic>
        <p:nvPicPr>
          <p:cNvPr id="4099" name="Picture 3"/>
          <p:cNvPicPr>
            <a:picLocks noChangeAspect="1" noChangeArrowheads="1"/>
          </p:cNvPicPr>
          <p:nvPr/>
        </p:nvPicPr>
        <p:blipFill>
          <a:blip r:embed="rId3" cstate="print"/>
          <a:srcRect/>
          <a:stretch>
            <a:fillRect/>
          </a:stretch>
        </p:blipFill>
        <p:spPr bwMode="auto">
          <a:xfrm>
            <a:off x="851753" y="2506976"/>
            <a:ext cx="6984776" cy="419476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67494"/>
            <a:ext cx="8229600" cy="1073274"/>
          </a:xfrm>
        </p:spPr>
        <p:txBody>
          <a:bodyPr>
            <a:normAutofit/>
          </a:bodyPr>
          <a:lstStyle/>
          <a:p>
            <a:r>
              <a:rPr lang="it-IT" sz="3200" dirty="0" smtClean="0"/>
              <a:t>Le condizioni della clientela all’inizio del periodo di sospensione</a:t>
            </a:r>
            <a:endParaRPr lang="it-IT" sz="3200" dirty="0"/>
          </a:p>
        </p:txBody>
      </p:sp>
      <p:pic>
        <p:nvPicPr>
          <p:cNvPr id="6146" name="Picture 2"/>
          <p:cNvPicPr>
            <a:picLocks noGrp="1" noChangeAspect="1" noChangeArrowheads="1"/>
          </p:cNvPicPr>
          <p:nvPr>
            <p:ph idx="1"/>
          </p:nvPr>
        </p:nvPicPr>
        <p:blipFill>
          <a:blip r:embed="rId3" cstate="print"/>
          <a:srcRect/>
          <a:stretch>
            <a:fillRect/>
          </a:stretch>
        </p:blipFill>
        <p:spPr bwMode="auto">
          <a:xfrm>
            <a:off x="467544" y="1628800"/>
            <a:ext cx="6556201" cy="4705502"/>
          </a:xfrm>
          <a:prstGeom prst="rect">
            <a:avLst/>
          </a:prstGeom>
          <a:noFill/>
          <a:ln w="9525">
            <a:noFill/>
            <a:miter lim="800000"/>
            <a:headEnd/>
            <a:tailEnd/>
          </a:ln>
        </p:spPr>
      </p:pic>
      <p:sp>
        <p:nvSpPr>
          <p:cNvPr id="5" name="Rettangolo 4"/>
          <p:cNvSpPr/>
          <p:nvPr/>
        </p:nvSpPr>
        <p:spPr>
          <a:xfrm>
            <a:off x="7020272" y="2780928"/>
            <a:ext cx="1907704" cy="1384995"/>
          </a:xfrm>
          <a:prstGeom prst="rect">
            <a:avLst/>
          </a:prstGeom>
          <a:ln>
            <a:solidFill>
              <a:srgbClr val="FFC000"/>
            </a:solidFill>
          </a:ln>
        </p:spPr>
        <p:txBody>
          <a:bodyPr wrap="square">
            <a:spAutoFit/>
          </a:bodyPr>
          <a:lstStyle/>
          <a:p>
            <a:r>
              <a:rPr lang="it-IT" sz="1200" b="1" dirty="0" smtClean="0"/>
              <a:t>La concentrazione delle moratorie per famiglie nelle classi di rischio più elevate dipende anche dai requisiti più stringenti del “Piano Famiglie</a:t>
            </a:r>
            <a:r>
              <a:rPr lang="it-IT" sz="1200" dirty="0" smtClean="0"/>
              <a:t>”</a:t>
            </a:r>
            <a:endParaRPr lang="it-IT" sz="12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Importo del finanziamento</a:t>
            </a:r>
            <a:endParaRPr lang="it-IT" dirty="0"/>
          </a:p>
        </p:txBody>
      </p:sp>
      <p:sp>
        <p:nvSpPr>
          <p:cNvPr id="3" name="Segnaposto contenuto 2"/>
          <p:cNvSpPr>
            <a:spLocks noGrp="1"/>
          </p:cNvSpPr>
          <p:nvPr>
            <p:ph idx="1"/>
          </p:nvPr>
        </p:nvSpPr>
        <p:spPr/>
        <p:txBody>
          <a:bodyPr>
            <a:normAutofit fontScale="77500" lnSpcReduction="20000"/>
          </a:bodyPr>
          <a:lstStyle/>
          <a:p>
            <a:r>
              <a:rPr lang="it-IT" dirty="0" smtClean="0">
                <a:latin typeface="+mj-lt"/>
              </a:rPr>
              <a:t>In generale, l’importo non supera l’80% del valore dell’immobile:</a:t>
            </a:r>
          </a:p>
          <a:p>
            <a:endParaRPr lang="it-IT" dirty="0" smtClean="0">
              <a:latin typeface="+mj-lt"/>
            </a:endParaRPr>
          </a:p>
          <a:p>
            <a:pPr>
              <a:buNone/>
            </a:pPr>
            <a:r>
              <a:rPr lang="it-IT" dirty="0" smtClean="0">
                <a:latin typeface="+mj-lt"/>
              </a:rPr>
              <a:t>	</a:t>
            </a:r>
            <a:r>
              <a:rPr lang="it-IT" b="1" dirty="0" smtClean="0">
                <a:latin typeface="+mj-lt"/>
              </a:rPr>
              <a:t>LTV (LOAN TO VALUE) </a:t>
            </a:r>
            <a:r>
              <a:rPr lang="it-IT" b="1" dirty="0" smtClean="0">
                <a:latin typeface="+mj-lt"/>
                <a:cs typeface="Arial"/>
              </a:rPr>
              <a:t>≤ 80%</a:t>
            </a:r>
          </a:p>
          <a:p>
            <a:pPr>
              <a:buNone/>
            </a:pPr>
            <a:endParaRPr lang="it-IT" b="1" dirty="0" smtClean="0">
              <a:latin typeface="+mj-lt"/>
              <a:cs typeface="Arial"/>
            </a:endParaRPr>
          </a:p>
          <a:p>
            <a:pPr>
              <a:buNone/>
            </a:pPr>
            <a:r>
              <a:rPr lang="it-IT" sz="2400" dirty="0" smtClean="0">
                <a:latin typeface="+mj-lt"/>
                <a:cs typeface="Arial"/>
              </a:rPr>
              <a:t>	ove il </a:t>
            </a:r>
            <a:r>
              <a:rPr lang="it-IT" sz="2400" i="1" dirty="0" err="1" smtClean="0">
                <a:latin typeface="+mj-lt"/>
                <a:cs typeface="Arial"/>
              </a:rPr>
              <a:t>value</a:t>
            </a:r>
            <a:r>
              <a:rPr lang="it-IT" sz="2400" dirty="0" smtClean="0">
                <a:latin typeface="+mj-lt"/>
                <a:cs typeface="Arial"/>
              </a:rPr>
              <a:t> corrisponde normalmente al minore tra:</a:t>
            </a:r>
          </a:p>
          <a:p>
            <a:pPr lvl="1"/>
            <a:r>
              <a:rPr lang="it-IT" dirty="0" smtClean="0">
                <a:latin typeface="+mj-lt"/>
                <a:cs typeface="Arial"/>
              </a:rPr>
              <a:t>il prezzo di acquisto dell’immobile</a:t>
            </a:r>
          </a:p>
          <a:p>
            <a:pPr lvl="1"/>
            <a:r>
              <a:rPr lang="it-IT" dirty="0" smtClean="0">
                <a:latin typeface="+mj-lt"/>
                <a:cs typeface="Arial"/>
              </a:rPr>
              <a:t>il valore dell’immobile riportato nella perizia </a:t>
            </a:r>
          </a:p>
          <a:p>
            <a:pPr lvl="1"/>
            <a:endParaRPr lang="it-IT" dirty="0" smtClean="0">
              <a:latin typeface="+mj-lt"/>
              <a:cs typeface="Arial"/>
            </a:endParaRPr>
          </a:p>
          <a:p>
            <a:r>
              <a:rPr lang="it-IT" dirty="0" smtClean="0">
                <a:latin typeface="+mj-lt"/>
                <a:cs typeface="Arial"/>
              </a:rPr>
              <a:t>Il rimborso periodico (rata) non dovrebbe superare un terzo del reddito disponibile:</a:t>
            </a:r>
          </a:p>
          <a:p>
            <a:endParaRPr lang="it-IT" dirty="0" smtClean="0">
              <a:latin typeface="+mj-lt"/>
              <a:cs typeface="Arial"/>
            </a:endParaRPr>
          </a:p>
          <a:p>
            <a:pPr>
              <a:buNone/>
            </a:pPr>
            <a:r>
              <a:rPr lang="it-IT" b="1" dirty="0" smtClean="0">
                <a:latin typeface="+mj-lt"/>
                <a:cs typeface="Arial"/>
              </a:rPr>
              <a:t>	RATA /REDDITO DISPONIBILE ≤ 30% circa</a:t>
            </a:r>
            <a:r>
              <a:rPr lang="it-IT" b="1" dirty="0" smtClean="0">
                <a:latin typeface="Arial"/>
                <a:cs typeface="Arial"/>
              </a:rPr>
              <a:t>	</a:t>
            </a:r>
          </a:p>
          <a:p>
            <a:pPr>
              <a:buNone/>
            </a:pPr>
            <a:endParaRPr lang="it-IT" dirty="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L’efficacia delle sospensioni di pagamento per le PMI</a:t>
            </a:r>
            <a:endParaRPr lang="it-IT" dirty="0"/>
          </a:p>
        </p:txBody>
      </p:sp>
      <p:pic>
        <p:nvPicPr>
          <p:cNvPr id="4" name="Picture 2"/>
          <p:cNvPicPr>
            <a:picLocks noGrp="1" noChangeAspect="1" noChangeArrowheads="1"/>
          </p:cNvPicPr>
          <p:nvPr>
            <p:ph idx="1"/>
          </p:nvPr>
        </p:nvPicPr>
        <p:blipFill>
          <a:blip r:embed="rId3" cstate="print"/>
          <a:srcRect/>
          <a:stretch>
            <a:fillRect/>
          </a:stretch>
        </p:blipFill>
        <p:spPr bwMode="auto">
          <a:xfrm>
            <a:off x="1187624" y="1772816"/>
            <a:ext cx="6220916" cy="470157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L’efficacia delle sospensioni di pagamento per le famiglie</a:t>
            </a:r>
            <a:endParaRPr lang="it-IT" dirty="0"/>
          </a:p>
        </p:txBody>
      </p:sp>
      <p:pic>
        <p:nvPicPr>
          <p:cNvPr id="7171" name="Picture 3"/>
          <p:cNvPicPr>
            <a:picLocks noGrp="1" noChangeAspect="1" noChangeArrowheads="1"/>
          </p:cNvPicPr>
          <p:nvPr>
            <p:ph idx="1"/>
          </p:nvPr>
        </p:nvPicPr>
        <p:blipFill>
          <a:blip r:embed="rId3" cstate="print"/>
          <a:stretch>
            <a:fillRect/>
          </a:stretch>
        </p:blipFill>
        <p:spPr bwMode="auto">
          <a:xfrm>
            <a:off x="1187624" y="1844824"/>
            <a:ext cx="6192688" cy="453611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sz="3600" dirty="0" smtClean="0"/>
              <a:t>Rinegoziazione da tasso variabile a tasso fisso per i mutui ipotecari (Decreto Sviluppo)</a:t>
            </a:r>
            <a:endParaRPr lang="it-IT" sz="3600" dirty="0"/>
          </a:p>
        </p:txBody>
      </p:sp>
      <p:sp>
        <p:nvSpPr>
          <p:cNvPr id="3" name="Segnaposto contenuto 2"/>
          <p:cNvSpPr>
            <a:spLocks noGrp="1"/>
          </p:cNvSpPr>
          <p:nvPr>
            <p:ph idx="1"/>
          </p:nvPr>
        </p:nvSpPr>
        <p:spPr>
          <a:xfrm>
            <a:off x="457200" y="1772816"/>
            <a:ext cx="8229600" cy="4681992"/>
          </a:xfrm>
        </p:spPr>
        <p:txBody>
          <a:bodyPr>
            <a:normAutofit fontScale="92500" lnSpcReduction="10000"/>
          </a:bodyPr>
          <a:lstStyle/>
          <a:p>
            <a:pPr>
              <a:buNone/>
            </a:pPr>
            <a:r>
              <a:rPr lang="it-IT" sz="2000" dirty="0" smtClean="0"/>
              <a:t>Il Decreto Legge n. 70/2011 (cd. Decreto Sviluppo)prevede che entro il 31/12/2012 il mutuatario che ha stipulato o si è accollato un contratto di mutuo ipotecario prima del 14.5.2011 ha diritto ad ottenere la rinegoziazione del mutuo da tasso variabile a tasso fisso.</a:t>
            </a:r>
          </a:p>
          <a:p>
            <a:pPr>
              <a:buNone/>
            </a:pPr>
            <a:endParaRPr lang="it-IT" sz="2000" dirty="0" smtClean="0"/>
          </a:p>
          <a:p>
            <a:pPr>
              <a:buNone/>
            </a:pPr>
            <a:r>
              <a:rPr lang="it-IT" sz="2000" dirty="0" smtClean="0"/>
              <a:t>Requisiti richiesti per la rinegoziazione ai sensi del </a:t>
            </a:r>
            <a:r>
              <a:rPr lang="it-IT" sz="2000" dirty="0" err="1" smtClean="0"/>
              <a:t>DL</a:t>
            </a:r>
            <a:r>
              <a:rPr lang="it-IT" sz="2000" dirty="0" smtClean="0"/>
              <a:t>. N. 70/2011:</a:t>
            </a:r>
          </a:p>
          <a:p>
            <a:pPr lvl="1"/>
            <a:r>
              <a:rPr lang="it-IT" sz="1600" dirty="0" smtClean="0"/>
              <a:t>ISEE non superiore a 35.000 euro (di almeno uno dei mutuatari)</a:t>
            </a:r>
          </a:p>
          <a:p>
            <a:pPr lvl="1"/>
            <a:r>
              <a:rPr lang="it-IT" sz="1600" dirty="0" smtClean="0"/>
              <a:t>Richiesta entro 31.12.2012</a:t>
            </a:r>
          </a:p>
          <a:p>
            <a:pPr lvl="1"/>
            <a:r>
              <a:rPr lang="it-IT" sz="1600" dirty="0" smtClean="0"/>
              <a:t>Mutuo erogato:</a:t>
            </a:r>
          </a:p>
          <a:p>
            <a:pPr lvl="2"/>
            <a:r>
              <a:rPr lang="it-IT" sz="1500" dirty="0" smtClean="0"/>
              <a:t>A persone fisiche;</a:t>
            </a:r>
          </a:p>
          <a:p>
            <a:pPr lvl="2"/>
            <a:r>
              <a:rPr lang="it-IT" sz="1500" dirty="0" smtClean="0"/>
              <a:t>Con finalità di acquisto, ristrutturazione e  costruzione di unità immobiliare adibita ad abitazione (prima e seconda casa) anche a seguito di accollo;</a:t>
            </a:r>
          </a:p>
          <a:p>
            <a:pPr lvl="2"/>
            <a:r>
              <a:rPr lang="it-IT" sz="1500" dirty="0" smtClean="0"/>
              <a:t>A tasso e rata variabile per tutta la durata del finanziamento;</a:t>
            </a:r>
          </a:p>
          <a:p>
            <a:pPr lvl="2"/>
            <a:r>
              <a:rPr lang="it-IT" sz="1500" dirty="0" smtClean="0"/>
              <a:t>Di importo originario non superiore a 200.000 euro;</a:t>
            </a:r>
          </a:p>
          <a:p>
            <a:pPr lvl="2"/>
            <a:r>
              <a:rPr lang="it-IT" sz="1500" dirty="0" smtClean="0"/>
              <a:t>In regola con i pagamento delle rate;</a:t>
            </a:r>
          </a:p>
          <a:p>
            <a:pPr lvl="2"/>
            <a:r>
              <a:rPr lang="it-IT" sz="1500" dirty="0" smtClean="0"/>
              <a:t>Stipulato prima della rata di entrata in vigore della legge (quindi erogato sino al 13.5.2011)</a:t>
            </a:r>
            <a:endParaRPr lang="it-IT" sz="1500" dirty="0"/>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3600" dirty="0" smtClean="0"/>
              <a:t>Rinegoziazione da tasso variabile a tasso fisso – </a:t>
            </a:r>
            <a:r>
              <a:rPr lang="it-IT" sz="3600" dirty="0" err="1" smtClean="0"/>
              <a:t>continua…</a:t>
            </a:r>
            <a:endParaRPr lang="it-IT" sz="3600" dirty="0"/>
          </a:p>
        </p:txBody>
      </p:sp>
      <p:sp>
        <p:nvSpPr>
          <p:cNvPr id="3" name="Segnaposto contenuto 2"/>
          <p:cNvSpPr>
            <a:spLocks noGrp="1"/>
          </p:cNvSpPr>
          <p:nvPr>
            <p:ph idx="1"/>
          </p:nvPr>
        </p:nvSpPr>
        <p:spPr/>
        <p:txBody>
          <a:bodyPr>
            <a:normAutofit fontScale="85000" lnSpcReduction="20000"/>
          </a:bodyPr>
          <a:lstStyle/>
          <a:p>
            <a:pPr>
              <a:buNone/>
            </a:pPr>
            <a:r>
              <a:rPr lang="it-IT" sz="2200" dirty="0" smtClean="0"/>
              <a:t>La rinegoziazione assicura l’applicazione per tutta la durata residua del mutuo o, con l’accordo del cliente, per un periodo inferiore, di un tasso annuo nominale FISSO non superiore al tasso che si ottiene in base al minore tra:</a:t>
            </a:r>
          </a:p>
          <a:p>
            <a:pPr>
              <a:buNone/>
            </a:pPr>
            <a:endParaRPr lang="it-IT" sz="1800" dirty="0" smtClean="0"/>
          </a:p>
          <a:p>
            <a:pPr lvl="1"/>
            <a:r>
              <a:rPr lang="it-IT" sz="1800" dirty="0" smtClean="0"/>
              <a:t>IRS a 10 anni</a:t>
            </a:r>
          </a:p>
          <a:p>
            <a:pPr lvl="1"/>
            <a:r>
              <a:rPr lang="it-IT" sz="1800" dirty="0" smtClean="0"/>
              <a:t>IRS di durata pari alla durata residua del mutuo ovvero , se non disponibile, la quotazione dell’IRS per la durata precedente,</a:t>
            </a:r>
          </a:p>
          <a:p>
            <a:pPr lvl="1"/>
            <a:endParaRPr lang="it-IT" sz="2200" dirty="0" smtClean="0"/>
          </a:p>
          <a:p>
            <a:pPr lvl="1">
              <a:buNone/>
            </a:pPr>
            <a:r>
              <a:rPr lang="it-IT" sz="2200" dirty="0" smtClean="0"/>
              <a:t>maggiorato di uno spread pari a quello indicato, ai fini della determinazione del tasso, nel contratto di mutuo</a:t>
            </a:r>
          </a:p>
          <a:p>
            <a:pPr lvl="1">
              <a:buNone/>
            </a:pPr>
            <a:endParaRPr lang="it-IT" sz="2200" dirty="0" smtClean="0"/>
          </a:p>
          <a:p>
            <a:pPr>
              <a:buNone/>
            </a:pPr>
            <a:r>
              <a:rPr lang="it-IT" sz="2200" dirty="0" smtClean="0"/>
              <a:t>La durata del mutuo può essere allungata sino ad massimo di 5 anni, </a:t>
            </a:r>
            <a:r>
              <a:rPr lang="it-IT" sz="2200" dirty="0" err="1" smtClean="0"/>
              <a:t>purchè</a:t>
            </a:r>
            <a:r>
              <a:rPr lang="it-IT" sz="2200" dirty="0" smtClean="0"/>
              <a:t> tale allungamento non determini una durata residua superiore a 25 anni</a:t>
            </a:r>
          </a:p>
          <a:p>
            <a:pPr>
              <a:buNone/>
            </a:pPr>
            <a:endParaRPr lang="it-IT" sz="1900" dirty="0" smtClean="0"/>
          </a:p>
          <a:p>
            <a:pPr>
              <a:buNone/>
            </a:pPr>
            <a:r>
              <a:rPr lang="it-IT" sz="1900" dirty="0" smtClean="0"/>
              <a:t>La rinegoziazione non comporta alcun onere aggiuntivo per il mutuatario</a:t>
            </a:r>
          </a:p>
          <a:p>
            <a:pPr>
              <a:buNone/>
            </a:pPr>
            <a:r>
              <a:rPr lang="it-IT" sz="1900" dirty="0" smtClean="0"/>
              <a:t>Le garanzie ipotecarie già prestate continuano ad assistere il mutuo</a:t>
            </a: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3600" dirty="0" smtClean="0"/>
              <a:t>Rinegoziazione da tasso variabile a tasso fisso – esempio</a:t>
            </a:r>
            <a:endParaRPr lang="it-IT" sz="3600" dirty="0"/>
          </a:p>
        </p:txBody>
      </p:sp>
      <p:sp>
        <p:nvSpPr>
          <p:cNvPr id="3" name="Segnaposto contenuto 2"/>
          <p:cNvSpPr>
            <a:spLocks noGrp="1"/>
          </p:cNvSpPr>
          <p:nvPr>
            <p:ph idx="1"/>
          </p:nvPr>
        </p:nvSpPr>
        <p:spPr/>
        <p:txBody>
          <a:bodyPr/>
          <a:lstStyle/>
          <a:p>
            <a:pPr>
              <a:buNone/>
            </a:pPr>
            <a:r>
              <a:rPr lang="it-IT" sz="2100" dirty="0" smtClean="0"/>
              <a:t>Esempio di rinegoziazione effettuata in data 24.12.2011 di un mutuo con:</a:t>
            </a:r>
          </a:p>
          <a:p>
            <a:r>
              <a:rPr lang="it-IT" sz="2100" dirty="0" smtClean="0"/>
              <a:t>Durata residua: 15 anni</a:t>
            </a:r>
          </a:p>
          <a:p>
            <a:r>
              <a:rPr lang="it-IT" sz="2100" dirty="0" smtClean="0"/>
              <a:t>Spread contrattuale sul tasso variabile: 2.10%</a:t>
            </a:r>
          </a:p>
          <a:p>
            <a:endParaRPr lang="it-IT" sz="2100" dirty="0" smtClean="0"/>
          </a:p>
          <a:p>
            <a:pPr>
              <a:buNone/>
            </a:pPr>
            <a:r>
              <a:rPr lang="it-IT" sz="2100" dirty="0" smtClean="0"/>
              <a:t>Le quotazioni dei parametri disponibili (g. precedente) sono:</a:t>
            </a:r>
          </a:p>
          <a:p>
            <a:r>
              <a:rPr lang="it-IT" sz="2100" dirty="0" smtClean="0"/>
              <a:t>IRS a 10 anni: 2.567%</a:t>
            </a:r>
          </a:p>
          <a:p>
            <a:r>
              <a:rPr lang="it-IT" sz="2100" dirty="0" smtClean="0"/>
              <a:t>IRS a 15 anni: 2.799%</a:t>
            </a:r>
          </a:p>
          <a:p>
            <a:pPr>
              <a:buNone/>
            </a:pPr>
            <a:endParaRPr lang="it-IT" sz="2100" dirty="0" smtClean="0"/>
          </a:p>
          <a:p>
            <a:pPr>
              <a:buNone/>
            </a:pPr>
            <a:r>
              <a:rPr lang="it-IT" sz="2100" dirty="0" smtClean="0"/>
              <a:t>Il tasso da applicare alla rinegoziazione sarà:</a:t>
            </a:r>
          </a:p>
          <a:p>
            <a:pPr>
              <a:buNone/>
            </a:pPr>
            <a:r>
              <a:rPr lang="it-IT" sz="2100" dirty="0" smtClean="0"/>
              <a:t>2.567% + 2.10% = 4.667%</a:t>
            </a:r>
          </a:p>
          <a:p>
            <a:endParaRPr lang="it-IT" dirty="0" smtClean="0"/>
          </a:p>
          <a:p>
            <a:pPr>
              <a:buNone/>
            </a:pPr>
            <a:endParaRPr lang="it-IT" dirty="0"/>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Il Plafond PMI della Cassa Depositi e Prestiti</a:t>
            </a:r>
            <a:endParaRPr lang="it-IT" dirty="0"/>
          </a:p>
        </p:txBody>
      </p:sp>
      <p:sp>
        <p:nvSpPr>
          <p:cNvPr id="3" name="Segnaposto contenuto 2"/>
          <p:cNvSpPr>
            <a:spLocks noGrp="1"/>
          </p:cNvSpPr>
          <p:nvPr>
            <p:ph idx="1"/>
          </p:nvPr>
        </p:nvSpPr>
        <p:spPr/>
        <p:txBody>
          <a:bodyPr>
            <a:normAutofit fontScale="70000" lnSpcReduction="20000"/>
          </a:bodyPr>
          <a:lstStyle/>
          <a:p>
            <a:r>
              <a:rPr lang="it-IT" dirty="0" smtClean="0"/>
              <a:t>Dal 2009 la CDP può utilizzare il risparmio postale per erogare alle banche finanziamenti finalizzati alla concessione di prestiti alle PMI</a:t>
            </a:r>
          </a:p>
          <a:p>
            <a:endParaRPr lang="it-IT" dirty="0" smtClean="0"/>
          </a:p>
          <a:p>
            <a:r>
              <a:rPr lang="it-IT" dirty="0" smtClean="0"/>
              <a:t>Plafond complessivo: 8 miliardi di euro, sia per spese di investimento sia per incremento del capitale circolante</a:t>
            </a:r>
          </a:p>
          <a:p>
            <a:endParaRPr lang="it-IT" dirty="0" smtClean="0"/>
          </a:p>
          <a:p>
            <a:r>
              <a:rPr lang="it-IT" dirty="0" smtClean="0"/>
              <a:t>Tre fasi:</a:t>
            </a:r>
          </a:p>
          <a:p>
            <a:pPr marL="1051560" lvl="1" indent="-514350">
              <a:buFont typeface="+mj-lt"/>
              <a:buAutoNum type="arabicPeriod"/>
            </a:pPr>
            <a:r>
              <a:rPr lang="it-IT" dirty="0" smtClean="0"/>
              <a:t>2009, prestiti quinquennali</a:t>
            </a:r>
          </a:p>
          <a:p>
            <a:pPr marL="1051560" lvl="1" indent="-514350">
              <a:buFont typeface="+mj-lt"/>
              <a:buAutoNum type="arabicPeriod"/>
            </a:pPr>
            <a:r>
              <a:rPr lang="it-IT" dirty="0" smtClean="0"/>
              <a:t>2010, prestiti da 3 a 7 anni</a:t>
            </a:r>
          </a:p>
          <a:p>
            <a:pPr marL="1051560" lvl="1" indent="-514350">
              <a:buFont typeface="+mj-lt"/>
              <a:buAutoNum type="arabicPeriod"/>
            </a:pPr>
            <a:r>
              <a:rPr lang="it-IT" dirty="0" smtClean="0"/>
              <a:t>2011, prestiti fino a 10 anni</a:t>
            </a:r>
          </a:p>
          <a:p>
            <a:pPr marL="1051560" lvl="1" indent="-514350">
              <a:buNone/>
            </a:pPr>
            <a:endParaRPr lang="it-IT" dirty="0" smtClean="0"/>
          </a:p>
          <a:p>
            <a:pPr marL="676656" indent="-514350"/>
            <a:r>
              <a:rPr lang="it-IT" dirty="0" smtClean="0"/>
              <a:t>Costo del finanziamento: EURIBOR 6M + spread fissato in base al livello di </a:t>
            </a:r>
            <a:r>
              <a:rPr lang="it-IT" dirty="0" err="1" smtClean="0"/>
              <a:t>patrimonializzazione</a:t>
            </a:r>
            <a:r>
              <a:rPr lang="it-IT" dirty="0" smtClean="0"/>
              <a:t> della banca (</a:t>
            </a:r>
            <a:r>
              <a:rPr lang="it-IT" dirty="0" err="1" smtClean="0"/>
              <a:t>Tier</a:t>
            </a:r>
            <a:r>
              <a:rPr lang="it-IT" dirty="0" smtClean="0"/>
              <a:t> I </a:t>
            </a:r>
            <a:r>
              <a:rPr lang="it-IT" dirty="0" err="1" smtClean="0"/>
              <a:t>ratio</a:t>
            </a:r>
            <a:r>
              <a:rPr lang="it-IT" dirty="0" smtClean="0"/>
              <a:t> &gt;7%)</a:t>
            </a:r>
          </a:p>
          <a:p>
            <a:endParaRPr lang="it-IT" dirty="0"/>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L’utilizzo del plafond CDP</a:t>
            </a:r>
            <a:endParaRPr lang="it-IT" dirty="0"/>
          </a:p>
        </p:txBody>
      </p:sp>
      <p:sp>
        <p:nvSpPr>
          <p:cNvPr id="3" name="Segnaposto contenuto 2"/>
          <p:cNvSpPr>
            <a:spLocks noGrp="1"/>
          </p:cNvSpPr>
          <p:nvPr>
            <p:ph idx="1"/>
          </p:nvPr>
        </p:nvSpPr>
        <p:spPr>
          <a:xfrm>
            <a:off x="457200" y="1628800"/>
            <a:ext cx="8229600" cy="4826008"/>
          </a:xfrm>
        </p:spPr>
        <p:txBody>
          <a:bodyPr>
            <a:normAutofit fontScale="62500" lnSpcReduction="20000"/>
          </a:bodyPr>
          <a:lstStyle/>
          <a:p>
            <a:r>
              <a:rPr lang="it-IT" dirty="0" smtClean="0"/>
              <a:t>L’intero plafond è stato interamente stipulato dalle banche, ma a sett.2011 erogato solo per 5.9 miliardi (di cui 3.1 nel 2011)</a:t>
            </a:r>
          </a:p>
          <a:p>
            <a:endParaRPr lang="it-IT" dirty="0" smtClean="0"/>
          </a:p>
          <a:p>
            <a:r>
              <a:rPr lang="it-IT" dirty="0" smtClean="0"/>
              <a:t>Assicurata forte capillarità sul territorio: le banche beneficiarie rappresentano il 76% degli sportelli e il 92% in termini di quota di mercato</a:t>
            </a:r>
          </a:p>
          <a:p>
            <a:endParaRPr lang="it-IT" dirty="0" smtClean="0"/>
          </a:p>
          <a:p>
            <a:r>
              <a:rPr lang="it-IT" dirty="0" smtClean="0"/>
              <a:t>Netta preferenza per forme di provvista a </a:t>
            </a:r>
            <a:r>
              <a:rPr lang="it-IT" dirty="0" err="1" smtClean="0"/>
              <a:t>medio-lungo</a:t>
            </a:r>
            <a:r>
              <a:rPr lang="it-IT" dirty="0" smtClean="0"/>
              <a:t> termine: 75% dei volumi erogati ha scadenza 5 anni, il 20% a 7-10 anni</a:t>
            </a:r>
          </a:p>
          <a:p>
            <a:endParaRPr lang="it-IT" dirty="0" smtClean="0"/>
          </a:p>
          <a:p>
            <a:r>
              <a:rPr lang="it-IT" smtClean="0"/>
              <a:t>Al 30.06.2011 </a:t>
            </a:r>
            <a:r>
              <a:rPr lang="it-IT" dirty="0" smtClean="0"/>
              <a:t>le banche, a fronte della raccolta CDP, hanno erogato circa 4.5 miliardi di euro alle PMI, l’11.7% dei finanziamenti con scadenza superiore all’anno erogati tra giugno 2009 e giugno 2011</a:t>
            </a:r>
          </a:p>
          <a:p>
            <a:endParaRPr lang="it-IT" dirty="0" smtClean="0"/>
          </a:p>
          <a:p>
            <a:r>
              <a:rPr lang="it-IT" dirty="0" smtClean="0"/>
              <a:t>L’allocazione territoriale dei fondi privilegia il Nord (68%), ma riflette anche la dislocazione delle attività produttive</a:t>
            </a:r>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Il Fondo Centrale di Garanzia per le PMI</a:t>
            </a:r>
            <a:endParaRPr lang="it-IT" dirty="0"/>
          </a:p>
        </p:txBody>
      </p:sp>
      <p:sp>
        <p:nvSpPr>
          <p:cNvPr id="3" name="Segnaposto contenuto 2"/>
          <p:cNvSpPr>
            <a:spLocks noGrp="1"/>
          </p:cNvSpPr>
          <p:nvPr>
            <p:ph idx="1"/>
          </p:nvPr>
        </p:nvSpPr>
        <p:spPr/>
        <p:txBody>
          <a:bodyPr>
            <a:normAutofit fontScale="92500" lnSpcReduction="20000"/>
          </a:bodyPr>
          <a:lstStyle/>
          <a:p>
            <a:r>
              <a:rPr lang="it-IT" sz="2200" dirty="0" smtClean="0"/>
              <a:t>Da oltre un decennio concede garanzie a fronte di operazioni finanziarie finalizzate all’attività d’impresa perfezionate da banche, intermediari finanziari 107 e società finanziarie per l’innovazione e lo sviluppo (SFIS)</a:t>
            </a:r>
          </a:p>
          <a:p>
            <a:r>
              <a:rPr lang="it-IT" sz="2200" dirty="0" smtClean="0"/>
              <a:t>Da inizio 2009 a settembre 2011: </a:t>
            </a:r>
          </a:p>
          <a:p>
            <a:pPr lvl="1"/>
            <a:r>
              <a:rPr lang="it-IT" sz="1800" dirty="0" smtClean="0"/>
              <a:t>oltre 117.000 richieste per un importo garantito di 11.5 miliardi </a:t>
            </a:r>
          </a:p>
          <a:p>
            <a:pPr lvl="1"/>
            <a:r>
              <a:rPr lang="it-IT" sz="1800" dirty="0" smtClean="0"/>
              <a:t>Volume totale di finanziamenti pari a 20.6 miliardi</a:t>
            </a:r>
          </a:p>
          <a:p>
            <a:r>
              <a:rPr lang="it-IT" sz="2200" dirty="0" smtClean="0"/>
              <a:t>Nel solo 2010:</a:t>
            </a:r>
          </a:p>
          <a:p>
            <a:pPr lvl="1"/>
            <a:r>
              <a:rPr lang="it-IT" sz="1800" dirty="0" smtClean="0"/>
              <a:t>9.1 miliardi di prestiti concessi grazie alla garanzia FCG di cui</a:t>
            </a:r>
          </a:p>
          <a:p>
            <a:pPr lvl="1"/>
            <a:r>
              <a:rPr lang="it-IT" sz="1800" dirty="0" smtClean="0"/>
              <a:t> il 53% alle imprese del Nord</a:t>
            </a:r>
          </a:p>
          <a:p>
            <a:pPr lvl="1"/>
            <a:r>
              <a:rPr lang="it-IT" sz="1800" dirty="0" smtClean="0"/>
              <a:t>Il 54% all’industria, 31% commercio, 15% servizi</a:t>
            </a:r>
          </a:p>
          <a:p>
            <a:pPr lvl="1"/>
            <a:r>
              <a:rPr lang="it-IT" sz="1800" dirty="0" smtClean="0"/>
              <a:t>Il 70% a PMI</a:t>
            </a:r>
          </a:p>
          <a:p>
            <a:r>
              <a:rPr lang="it-IT" sz="2200" dirty="0" smtClean="0"/>
              <a:t>Nuovo rifinanziamento del fondo per 400 milioni annui dal 2012 al 2014</a:t>
            </a:r>
          </a:p>
          <a:p>
            <a:r>
              <a:rPr lang="it-IT" sz="2200" dirty="0" smtClean="0"/>
              <a:t>Modifiche all’operatività a partire dal 2012 per ampliarne il </a:t>
            </a:r>
            <a:r>
              <a:rPr lang="it-IT" sz="2200" smtClean="0"/>
              <a:t>raggio d’azione</a:t>
            </a:r>
            <a:endParaRPr lang="it-IT" sz="2200" dirty="0"/>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Operatività del FCG</a:t>
            </a:r>
            <a:endParaRPr lang="it-IT" dirty="0"/>
          </a:p>
        </p:txBody>
      </p:sp>
      <p:pic>
        <p:nvPicPr>
          <p:cNvPr id="8195" name="Picture 3"/>
          <p:cNvPicPr>
            <a:picLocks noGrp="1" noChangeAspect="1" noChangeArrowheads="1"/>
          </p:cNvPicPr>
          <p:nvPr>
            <p:ph idx="1"/>
          </p:nvPr>
        </p:nvPicPr>
        <p:blipFill>
          <a:blip r:embed="rId3" cstate="print"/>
          <a:srcRect/>
          <a:stretch>
            <a:fillRect/>
          </a:stretch>
        </p:blipFill>
        <p:spPr bwMode="auto">
          <a:xfrm>
            <a:off x="755576" y="1425868"/>
            <a:ext cx="7704856" cy="490309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title"/>
          </p:nvPr>
        </p:nvSpPr>
        <p:spPr>
          <a:xfrm>
            <a:off x="323528" y="764704"/>
            <a:ext cx="8229600" cy="3312368"/>
          </a:xfrm>
        </p:spPr>
        <p:txBody>
          <a:bodyPr>
            <a:normAutofit/>
          </a:bodyPr>
          <a:lstStyle/>
          <a:p>
            <a:r>
              <a:rPr lang="it-IT" sz="4000" dirty="0" smtClean="0"/>
              <a:t>Il mercato dei mutui in Italia:</a:t>
            </a:r>
            <a:br>
              <a:rPr lang="it-IT" sz="4000" dirty="0" smtClean="0"/>
            </a:br>
            <a:r>
              <a:rPr lang="it-IT" sz="4000" dirty="0" smtClean="0"/>
              <a:t/>
            </a:r>
            <a:br>
              <a:rPr lang="it-IT" sz="4000" dirty="0" smtClean="0"/>
            </a:br>
            <a:r>
              <a:rPr lang="it-IT" sz="3600" dirty="0" smtClean="0"/>
              <a:t>caratteristiche ed evoluzione</a:t>
            </a:r>
            <a:endParaRPr lang="it-IT" sz="36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Durata</a:t>
            </a:r>
            <a:endParaRPr lang="it-IT" dirty="0"/>
          </a:p>
        </p:txBody>
      </p:sp>
      <p:sp>
        <p:nvSpPr>
          <p:cNvPr id="3" name="Segnaposto contenuto 2"/>
          <p:cNvSpPr>
            <a:spLocks noGrp="1"/>
          </p:cNvSpPr>
          <p:nvPr>
            <p:ph idx="1"/>
          </p:nvPr>
        </p:nvSpPr>
        <p:spPr/>
        <p:txBody>
          <a:bodyPr>
            <a:normAutofit lnSpcReduction="10000"/>
          </a:bodyPr>
          <a:lstStyle/>
          <a:p>
            <a:r>
              <a:rPr lang="it-IT" dirty="0" smtClean="0"/>
              <a:t>Durata </a:t>
            </a:r>
            <a:r>
              <a:rPr lang="it-IT" dirty="0" err="1" smtClean="0"/>
              <a:t>medio-lunga</a:t>
            </a:r>
            <a:r>
              <a:rPr lang="it-IT" dirty="0" smtClean="0"/>
              <a:t>:  3 - 35 anni (normalmente non oltre 30)</a:t>
            </a:r>
          </a:p>
          <a:p>
            <a:pPr>
              <a:buNone/>
            </a:pPr>
            <a:endParaRPr lang="it-IT" dirty="0" smtClean="0"/>
          </a:p>
          <a:p>
            <a:r>
              <a:rPr lang="it-IT" dirty="0" smtClean="0"/>
              <a:t>La durata incide sull’importo della rata</a:t>
            </a:r>
          </a:p>
          <a:p>
            <a:pPr>
              <a:buNone/>
            </a:pPr>
            <a:endParaRPr lang="it-IT" dirty="0" smtClean="0"/>
          </a:p>
          <a:p>
            <a:r>
              <a:rPr lang="it-IT" dirty="0" smtClean="0"/>
              <a:t>La durata concordata può variare in caso di: </a:t>
            </a:r>
          </a:p>
          <a:p>
            <a:pPr lvl="1"/>
            <a:r>
              <a:rPr lang="it-IT" dirty="0" smtClean="0"/>
              <a:t>Mutuo a tasso variabile e rata fissa</a:t>
            </a:r>
          </a:p>
          <a:p>
            <a:pPr lvl="1"/>
            <a:r>
              <a:rPr lang="it-IT" dirty="0" smtClean="0"/>
              <a:t>Rimborso anticipato del prestito</a:t>
            </a:r>
          </a:p>
          <a:p>
            <a:pPr lvl="1"/>
            <a:endParaRPr lang="it-IT" dirty="0" smtClean="0"/>
          </a:p>
          <a:p>
            <a:endParaRPr lang="it-IT" dirty="0"/>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p:cNvSpPr>
            <a:spLocks noGrp="1"/>
          </p:cNvSpPr>
          <p:nvPr>
            <p:ph type="title"/>
          </p:nvPr>
        </p:nvSpPr>
        <p:spPr/>
        <p:txBody>
          <a:bodyPr>
            <a:normAutofit/>
          </a:bodyPr>
          <a:lstStyle/>
          <a:p>
            <a:r>
              <a:rPr lang="it-IT" dirty="0" smtClean="0"/>
              <a:t>Prima della crisi </a:t>
            </a:r>
            <a:r>
              <a:rPr lang="it-IT" dirty="0" err="1" smtClean="0"/>
              <a:t>subprime</a:t>
            </a:r>
            <a:r>
              <a:rPr lang="it-IT" dirty="0" smtClean="0"/>
              <a:t>:</a:t>
            </a:r>
            <a:br>
              <a:rPr lang="it-IT" dirty="0" smtClean="0"/>
            </a:br>
            <a:r>
              <a:rPr lang="it-IT" sz="2200" dirty="0" smtClean="0"/>
              <a:t>indagine Banca d’Italia – </a:t>
            </a:r>
            <a:r>
              <a:rPr lang="it-IT" sz="2200" dirty="0" err="1" smtClean="0"/>
              <a:t>Occasional</a:t>
            </a:r>
            <a:r>
              <a:rPr lang="it-IT" sz="2200" dirty="0" smtClean="0"/>
              <a:t> </a:t>
            </a:r>
            <a:r>
              <a:rPr lang="it-IT" sz="2200" dirty="0" err="1" smtClean="0"/>
              <a:t>Paper</a:t>
            </a:r>
            <a:r>
              <a:rPr lang="it-IT" sz="2200" dirty="0" smtClean="0"/>
              <a:t> n.13</a:t>
            </a:r>
            <a:endParaRPr lang="it-IT" sz="2200" dirty="0"/>
          </a:p>
        </p:txBody>
      </p:sp>
      <p:sp>
        <p:nvSpPr>
          <p:cNvPr id="4" name="Segnaposto contenuto 3"/>
          <p:cNvSpPr>
            <a:spLocks noGrp="1"/>
          </p:cNvSpPr>
          <p:nvPr>
            <p:ph idx="1"/>
          </p:nvPr>
        </p:nvSpPr>
        <p:spPr>
          <a:xfrm>
            <a:off x="467544" y="1844824"/>
            <a:ext cx="8229600" cy="4608512"/>
          </a:xfrm>
        </p:spPr>
        <p:txBody>
          <a:bodyPr>
            <a:normAutofit fontScale="70000" lnSpcReduction="20000"/>
          </a:bodyPr>
          <a:lstStyle/>
          <a:p>
            <a:pPr>
              <a:buNone/>
            </a:pPr>
            <a:r>
              <a:rPr lang="it-IT" dirty="0" smtClean="0"/>
              <a:t>Dalla fine degli anni ‘90 al 2006:</a:t>
            </a:r>
          </a:p>
          <a:p>
            <a:pPr>
              <a:buNone/>
            </a:pPr>
            <a:endParaRPr lang="it-IT" dirty="0" smtClean="0"/>
          </a:p>
          <a:p>
            <a:r>
              <a:rPr lang="it-IT" sz="2900" dirty="0" smtClean="0"/>
              <a:t>Forte crescita del mercato immobiliare</a:t>
            </a:r>
          </a:p>
          <a:p>
            <a:r>
              <a:rPr lang="it-IT" sz="2900" dirty="0" smtClean="0"/>
              <a:t>Incremento del rapporto </a:t>
            </a:r>
            <a:r>
              <a:rPr lang="it-IT" sz="2900" i="1" dirty="0" err="1" smtClean="0"/>
              <a:t>Loan</a:t>
            </a:r>
            <a:r>
              <a:rPr lang="it-IT" sz="2900" i="1" dirty="0" smtClean="0"/>
              <a:t> </a:t>
            </a:r>
            <a:r>
              <a:rPr lang="it-IT" sz="2900" i="1" dirty="0" err="1" smtClean="0"/>
              <a:t>to</a:t>
            </a:r>
            <a:r>
              <a:rPr lang="it-IT" sz="2900" i="1" dirty="0" smtClean="0"/>
              <a:t> </a:t>
            </a:r>
            <a:r>
              <a:rPr lang="it-IT" sz="2900" i="1" dirty="0" err="1" smtClean="0"/>
              <a:t>value</a:t>
            </a:r>
            <a:endParaRPr lang="it-IT" sz="2900" i="1" dirty="0" smtClean="0"/>
          </a:p>
          <a:p>
            <a:r>
              <a:rPr lang="it-IT" sz="2900" dirty="0" smtClean="0"/>
              <a:t>Aumento  dell’offerta alla clientela con minori </a:t>
            </a:r>
            <a:r>
              <a:rPr lang="it-IT" sz="2900" dirty="0" err="1" smtClean="0"/>
              <a:t>disponibilita’</a:t>
            </a:r>
            <a:r>
              <a:rPr lang="it-IT" sz="2900" dirty="0" smtClean="0"/>
              <a:t> economiche </a:t>
            </a:r>
          </a:p>
          <a:p>
            <a:r>
              <a:rPr lang="it-IT" sz="2900" dirty="0" smtClean="0"/>
              <a:t>Ampliamento della varietà dei prodotti di mutuo offerti:</a:t>
            </a:r>
          </a:p>
          <a:p>
            <a:pPr lvl="1"/>
            <a:r>
              <a:rPr lang="it-IT" sz="2900" dirty="0" smtClean="0"/>
              <a:t>Allungamento della durata </a:t>
            </a:r>
          </a:p>
          <a:p>
            <a:pPr lvl="1"/>
            <a:r>
              <a:rPr lang="it-IT" sz="2900" dirty="0" smtClean="0"/>
              <a:t>Piani di rimborso elastici a rata fissa ma tasso e durata variabile</a:t>
            </a:r>
          </a:p>
          <a:p>
            <a:r>
              <a:rPr lang="it-IT" sz="2900" dirty="0" smtClean="0"/>
              <a:t>Diffusione e sviluppo delle tecniche di </a:t>
            </a:r>
            <a:r>
              <a:rPr lang="it-IT" sz="2900" dirty="0" err="1" smtClean="0"/>
              <a:t>credit</a:t>
            </a:r>
            <a:r>
              <a:rPr lang="it-IT" sz="2900" dirty="0" smtClean="0"/>
              <a:t> </a:t>
            </a:r>
            <a:r>
              <a:rPr lang="it-IT" sz="2900" dirty="0" err="1" smtClean="0"/>
              <a:t>scoring</a:t>
            </a:r>
            <a:r>
              <a:rPr lang="it-IT" sz="2900" dirty="0" smtClean="0"/>
              <a:t> a partire dal 2003:</a:t>
            </a:r>
          </a:p>
          <a:p>
            <a:pPr lvl="1"/>
            <a:r>
              <a:rPr lang="it-IT" sz="2900" dirty="0" smtClean="0"/>
              <a:t>Fondamentali nella decisione sulla concessione o meno del finanziamento e nella determinazione dell’importo;</a:t>
            </a:r>
          </a:p>
          <a:p>
            <a:pPr lvl="1"/>
            <a:r>
              <a:rPr lang="it-IT" sz="2900" dirty="0" smtClean="0"/>
              <a:t>Poco utilizzate per la definizione del tasso da applicare</a:t>
            </a:r>
            <a:endParaRPr lang="it-IT" sz="2900" dirty="0"/>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67494"/>
            <a:ext cx="8229600" cy="1001266"/>
          </a:xfrm>
        </p:spPr>
        <p:txBody>
          <a:bodyPr>
            <a:normAutofit fontScale="90000"/>
          </a:bodyPr>
          <a:lstStyle/>
          <a:p>
            <a:r>
              <a:rPr lang="it-IT" dirty="0" smtClean="0"/>
              <a:t>Prestiti alle famiglie: confronto internazionale</a:t>
            </a:r>
            <a:endParaRPr lang="it-IT" dirty="0"/>
          </a:p>
        </p:txBody>
      </p:sp>
      <p:pic>
        <p:nvPicPr>
          <p:cNvPr id="8194" name="Picture 2"/>
          <p:cNvPicPr>
            <a:picLocks noGrp="1" noChangeAspect="1" noChangeArrowheads="1"/>
          </p:cNvPicPr>
          <p:nvPr>
            <p:ph idx="1"/>
          </p:nvPr>
        </p:nvPicPr>
        <p:blipFill>
          <a:blip r:embed="rId3" cstate="print"/>
          <a:srcRect/>
          <a:stretch>
            <a:fillRect/>
          </a:stretch>
        </p:blipFill>
        <p:spPr bwMode="auto">
          <a:xfrm>
            <a:off x="1043608" y="1556792"/>
            <a:ext cx="7421702" cy="490168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Evoluzione dell’offerta di mutui a scadenza protratta</a:t>
            </a:r>
            <a:endParaRPr lang="it-IT" dirty="0"/>
          </a:p>
        </p:txBody>
      </p:sp>
      <p:pic>
        <p:nvPicPr>
          <p:cNvPr id="1026" name="Picture 2"/>
          <p:cNvPicPr>
            <a:picLocks noGrp="1" noChangeAspect="1" noChangeArrowheads="1"/>
          </p:cNvPicPr>
          <p:nvPr>
            <p:ph idx="1"/>
          </p:nvPr>
        </p:nvPicPr>
        <p:blipFill>
          <a:blip r:embed="rId3" cstate="print"/>
          <a:stretch>
            <a:fillRect/>
          </a:stretch>
        </p:blipFill>
        <p:spPr bwMode="auto">
          <a:xfrm>
            <a:off x="395536" y="2132856"/>
            <a:ext cx="8484511" cy="447853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Evoluzione dell’offerta di mutui a scadenza protratta (2)</a:t>
            </a:r>
            <a:endParaRPr lang="it-IT" dirty="0"/>
          </a:p>
        </p:txBody>
      </p:sp>
      <p:pic>
        <p:nvPicPr>
          <p:cNvPr id="4" name="Picture 3"/>
          <p:cNvPicPr>
            <a:picLocks noGrp="1" noChangeAspect="1" noChangeArrowheads="1"/>
          </p:cNvPicPr>
          <p:nvPr>
            <p:ph idx="1"/>
          </p:nvPr>
        </p:nvPicPr>
        <p:blipFill>
          <a:blip r:embed="rId3" cstate="print"/>
          <a:srcRect/>
          <a:stretch>
            <a:fillRect/>
          </a:stretch>
        </p:blipFill>
        <p:spPr bwMode="auto">
          <a:xfrm>
            <a:off x="899592" y="1700808"/>
            <a:ext cx="7272808" cy="50479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sz="3600" dirty="0" smtClean="0"/>
              <a:t>Evoluzione dell’offerta di mutui elastici a rata costante e durata variabile</a:t>
            </a:r>
            <a:endParaRPr lang="it-IT" dirty="0"/>
          </a:p>
        </p:txBody>
      </p:sp>
      <p:pic>
        <p:nvPicPr>
          <p:cNvPr id="2050" name="Picture 2"/>
          <p:cNvPicPr>
            <a:picLocks noGrp="1" noChangeAspect="1" noChangeArrowheads="1"/>
          </p:cNvPicPr>
          <p:nvPr>
            <p:ph idx="1"/>
          </p:nvPr>
        </p:nvPicPr>
        <p:blipFill>
          <a:blip r:embed="rId3" cstate="print"/>
          <a:srcRect/>
          <a:stretch>
            <a:fillRect/>
          </a:stretch>
        </p:blipFill>
        <p:spPr bwMode="auto">
          <a:xfrm>
            <a:off x="683568" y="1916832"/>
            <a:ext cx="7920880" cy="443653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Autofit/>
          </a:bodyPr>
          <a:lstStyle/>
          <a:p>
            <a:r>
              <a:rPr lang="it-IT" sz="3200" dirty="0" smtClean="0"/>
              <a:t>Evoluzione dell’offerta di mutui elastici a rata costante e durata variabile (2)</a:t>
            </a:r>
            <a:endParaRPr lang="it-IT" sz="3200" dirty="0"/>
          </a:p>
        </p:txBody>
      </p:sp>
      <p:pic>
        <p:nvPicPr>
          <p:cNvPr id="3074" name="Picture 2"/>
          <p:cNvPicPr>
            <a:picLocks noGrp="1" noChangeAspect="1" noChangeArrowheads="1"/>
          </p:cNvPicPr>
          <p:nvPr>
            <p:ph idx="1"/>
          </p:nvPr>
        </p:nvPicPr>
        <p:blipFill>
          <a:blip r:embed="rId3" cstate="print"/>
          <a:srcRect/>
          <a:stretch>
            <a:fillRect/>
          </a:stretch>
        </p:blipFill>
        <p:spPr bwMode="auto">
          <a:xfrm>
            <a:off x="971600" y="1599274"/>
            <a:ext cx="6840760" cy="503357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sz="3600" dirty="0" smtClean="0"/>
              <a:t>Evoluzione dell’offerta di mutui elastici con LTV superiore all’80 per cento</a:t>
            </a:r>
            <a:r>
              <a:rPr lang="it-IT" dirty="0" smtClean="0"/>
              <a:t/>
            </a:r>
            <a:br>
              <a:rPr lang="it-IT" dirty="0" smtClean="0"/>
            </a:br>
            <a:endParaRPr lang="it-IT" dirty="0"/>
          </a:p>
        </p:txBody>
      </p:sp>
      <p:pic>
        <p:nvPicPr>
          <p:cNvPr id="4098" name="Picture 2"/>
          <p:cNvPicPr>
            <a:picLocks noGrp="1" noChangeAspect="1" noChangeArrowheads="1"/>
          </p:cNvPicPr>
          <p:nvPr>
            <p:ph idx="1"/>
          </p:nvPr>
        </p:nvPicPr>
        <p:blipFill>
          <a:blip r:embed="rId3" cstate="print"/>
          <a:srcRect/>
          <a:stretch>
            <a:fillRect/>
          </a:stretch>
        </p:blipFill>
        <p:spPr bwMode="auto">
          <a:xfrm>
            <a:off x="323527" y="1988840"/>
            <a:ext cx="8538091" cy="451069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sz="3600" dirty="0" smtClean="0"/>
              <a:t>Evoluzione dell’offerta di mutui elastici con LTV superiore all’80 per cento (2)</a:t>
            </a:r>
            <a:r>
              <a:rPr lang="it-IT" dirty="0" smtClean="0"/>
              <a:t/>
            </a:r>
            <a:br>
              <a:rPr lang="it-IT" dirty="0" smtClean="0"/>
            </a:br>
            <a:endParaRPr lang="it-IT" dirty="0"/>
          </a:p>
        </p:txBody>
      </p:sp>
      <p:pic>
        <p:nvPicPr>
          <p:cNvPr id="5122" name="Picture 2"/>
          <p:cNvPicPr>
            <a:picLocks noGrp="1" noChangeAspect="1" noChangeArrowheads="1"/>
          </p:cNvPicPr>
          <p:nvPr>
            <p:ph idx="1"/>
          </p:nvPr>
        </p:nvPicPr>
        <p:blipFill>
          <a:blip r:embed="rId3" cstate="print"/>
          <a:srcRect/>
          <a:stretch>
            <a:fillRect/>
          </a:stretch>
        </p:blipFill>
        <p:spPr bwMode="auto">
          <a:xfrm>
            <a:off x="683568" y="1324464"/>
            <a:ext cx="7488832" cy="527515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67494"/>
            <a:ext cx="8229600" cy="1145282"/>
          </a:xfrm>
        </p:spPr>
        <p:txBody>
          <a:bodyPr>
            <a:normAutofit fontScale="90000"/>
          </a:bodyPr>
          <a:lstStyle/>
          <a:p>
            <a:r>
              <a:rPr lang="it-IT" dirty="0" smtClean="0"/>
              <a:t>Sintesi dell’offerta di contratti innovativi</a:t>
            </a:r>
            <a:endParaRPr lang="it-IT" dirty="0"/>
          </a:p>
        </p:txBody>
      </p:sp>
      <p:pic>
        <p:nvPicPr>
          <p:cNvPr id="6147" name="Picture 3"/>
          <p:cNvPicPr>
            <a:picLocks noGrp="1" noChangeAspect="1" noChangeArrowheads="1"/>
          </p:cNvPicPr>
          <p:nvPr>
            <p:ph idx="1"/>
          </p:nvPr>
        </p:nvPicPr>
        <p:blipFill>
          <a:blip r:embed="rId3" cstate="print"/>
          <a:srcRect/>
          <a:stretch>
            <a:fillRect/>
          </a:stretch>
        </p:blipFill>
        <p:spPr bwMode="auto">
          <a:xfrm>
            <a:off x="323528" y="1700808"/>
            <a:ext cx="8648939" cy="493204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dirty="0" smtClean="0"/>
              <a:t>Diffusione delle metodologie di </a:t>
            </a:r>
            <a:r>
              <a:rPr lang="it-IT" dirty="0" err="1" smtClean="0"/>
              <a:t>scoring</a:t>
            </a:r>
            <a:endParaRPr lang="it-IT" dirty="0"/>
          </a:p>
        </p:txBody>
      </p:sp>
      <p:pic>
        <p:nvPicPr>
          <p:cNvPr id="7170" name="Picture 2"/>
          <p:cNvPicPr>
            <a:picLocks noGrp="1" noChangeAspect="1" noChangeArrowheads="1"/>
          </p:cNvPicPr>
          <p:nvPr>
            <p:ph idx="1"/>
          </p:nvPr>
        </p:nvPicPr>
        <p:blipFill>
          <a:blip r:embed="rId3" cstate="print"/>
          <a:srcRect/>
          <a:stretch>
            <a:fillRect/>
          </a:stretch>
        </p:blipFill>
        <p:spPr bwMode="auto">
          <a:xfrm>
            <a:off x="251520" y="1916832"/>
            <a:ext cx="8719761" cy="463014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Tasso di interesse</a:t>
            </a:r>
            <a:endParaRPr lang="it-IT" dirty="0"/>
          </a:p>
        </p:txBody>
      </p:sp>
      <p:sp>
        <p:nvSpPr>
          <p:cNvPr id="3" name="Segnaposto contenuto 2"/>
          <p:cNvSpPr>
            <a:spLocks noGrp="1"/>
          </p:cNvSpPr>
          <p:nvPr>
            <p:ph idx="1"/>
          </p:nvPr>
        </p:nvSpPr>
        <p:spPr/>
        <p:txBody>
          <a:bodyPr/>
          <a:lstStyle/>
          <a:p>
            <a:pPr>
              <a:buNone/>
            </a:pPr>
            <a:r>
              <a:rPr lang="it-IT" dirty="0" smtClean="0"/>
              <a:t>	Il tasso di interesse, utilizzato per determinare gli interessi che maturano sul finanziamento erogato, può essere:</a:t>
            </a:r>
          </a:p>
          <a:p>
            <a:pPr>
              <a:buNone/>
            </a:pPr>
            <a:endParaRPr lang="it-IT" dirty="0" smtClean="0"/>
          </a:p>
          <a:p>
            <a:pPr lvl="1"/>
            <a:r>
              <a:rPr lang="it-IT" sz="3000" dirty="0" smtClean="0"/>
              <a:t>Fisso</a:t>
            </a:r>
          </a:p>
          <a:p>
            <a:pPr lvl="1"/>
            <a:r>
              <a:rPr lang="it-IT" sz="3000" dirty="0" smtClean="0"/>
              <a:t>Variabile</a:t>
            </a:r>
          </a:p>
          <a:p>
            <a:pPr lvl="1"/>
            <a:r>
              <a:rPr lang="it-IT" sz="3000" dirty="0" smtClean="0"/>
              <a:t>Misto</a:t>
            </a:r>
          </a:p>
          <a:p>
            <a:pPr lvl="1"/>
            <a:endParaRPr lang="it-IT" dirty="0"/>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Dalla crisi dei mutui </a:t>
            </a:r>
            <a:r>
              <a:rPr lang="it-IT" dirty="0" err="1" smtClean="0"/>
              <a:t>subprime</a:t>
            </a:r>
            <a:r>
              <a:rPr lang="it-IT" dirty="0" smtClean="0"/>
              <a:t> ad oggi: tendenze</a:t>
            </a:r>
            <a:endParaRPr lang="it-IT" dirty="0"/>
          </a:p>
        </p:txBody>
      </p:sp>
      <p:sp>
        <p:nvSpPr>
          <p:cNvPr id="3" name="Segnaposto contenuto 2"/>
          <p:cNvSpPr>
            <a:spLocks noGrp="1"/>
          </p:cNvSpPr>
          <p:nvPr>
            <p:ph idx="1"/>
          </p:nvPr>
        </p:nvSpPr>
        <p:spPr/>
        <p:txBody>
          <a:bodyPr>
            <a:noAutofit/>
          </a:bodyPr>
          <a:lstStyle/>
          <a:p>
            <a:pPr>
              <a:buNone/>
            </a:pPr>
            <a:r>
              <a:rPr lang="it-IT" sz="1600" dirty="0" smtClean="0"/>
              <a:t>A partire dal 2008, a seguito dello scoppio della crisi dei mutui </a:t>
            </a:r>
            <a:r>
              <a:rPr lang="it-IT" sz="1600" dirty="0" err="1" smtClean="0"/>
              <a:t>subprime</a:t>
            </a:r>
            <a:r>
              <a:rPr lang="it-IT" sz="1600" dirty="0" smtClean="0"/>
              <a:t>:</a:t>
            </a:r>
          </a:p>
          <a:p>
            <a:endParaRPr lang="it-IT" sz="2000" dirty="0" smtClean="0"/>
          </a:p>
          <a:p>
            <a:r>
              <a:rPr lang="it-IT" sz="1900" dirty="0" smtClean="0"/>
              <a:t>Progressiva contrazione dell’offerta di credito, salvo temporanea ripresa nel corso del 2010 </a:t>
            </a:r>
          </a:p>
          <a:p>
            <a:r>
              <a:rPr lang="it-IT" sz="1900" dirty="0" smtClean="0"/>
              <a:t>Iniziale restrizione da parte delle banche grandi a favore di un incremento dell’offerta da parte delle banche piccole e medie</a:t>
            </a:r>
          </a:p>
          <a:p>
            <a:r>
              <a:rPr lang="it-IT" sz="1900" dirty="0" smtClean="0"/>
              <a:t>Calo della domanda da parte di famiglie e imprese</a:t>
            </a:r>
          </a:p>
          <a:p>
            <a:r>
              <a:rPr lang="it-IT" sz="1900" dirty="0" smtClean="0"/>
              <a:t>Inasprimento delle condizioni di accesso al credito</a:t>
            </a:r>
          </a:p>
          <a:p>
            <a:r>
              <a:rPr lang="it-IT" sz="1900" dirty="0" smtClean="0"/>
              <a:t>Volatilità dei tassi di interesse e crollo a partire dal 2009</a:t>
            </a:r>
          </a:p>
          <a:p>
            <a:r>
              <a:rPr lang="it-IT" sz="1900" dirty="0" smtClean="0"/>
              <a:t>Incremento erogazione mutui a tasso variabile</a:t>
            </a:r>
          </a:p>
          <a:p>
            <a:r>
              <a:rPr lang="it-IT" sz="1900" dirty="0" smtClean="0"/>
              <a:t>Aumento degli </a:t>
            </a:r>
            <a:r>
              <a:rPr lang="it-IT" sz="1900" dirty="0" err="1" smtClean="0"/>
              <a:t>spreads</a:t>
            </a:r>
            <a:r>
              <a:rPr lang="it-IT" sz="1900" dirty="0" smtClean="0"/>
              <a:t> e delle richieste di  garanzie</a:t>
            </a:r>
          </a:p>
          <a:p>
            <a:r>
              <a:rPr lang="it-IT" sz="1900" dirty="0" smtClean="0"/>
              <a:t>Incremento richiesta di mutui per ristrutturazione del debito</a:t>
            </a:r>
          </a:p>
          <a:p>
            <a:r>
              <a:rPr lang="it-IT" sz="1900" dirty="0" smtClean="0"/>
              <a:t>Forte peggioramento della qualità del credito</a:t>
            </a:r>
            <a:endParaRPr lang="it-IT" sz="1900" dirty="0"/>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67494"/>
            <a:ext cx="8229600" cy="1001266"/>
          </a:xfrm>
        </p:spPr>
        <p:txBody>
          <a:bodyPr/>
          <a:lstStyle/>
          <a:p>
            <a:r>
              <a:rPr lang="it-IT" dirty="0" smtClean="0"/>
              <a:t>L’offerta di credito</a:t>
            </a:r>
            <a:endParaRPr lang="it-IT" dirty="0"/>
          </a:p>
        </p:txBody>
      </p:sp>
      <p:pic>
        <p:nvPicPr>
          <p:cNvPr id="2050" name="Picture 2"/>
          <p:cNvPicPr>
            <a:picLocks noGrp="1" noChangeAspect="1" noChangeArrowheads="1"/>
          </p:cNvPicPr>
          <p:nvPr>
            <p:ph idx="1"/>
          </p:nvPr>
        </p:nvPicPr>
        <p:blipFill>
          <a:blip r:embed="rId3" cstate="print"/>
          <a:srcRect t="3232"/>
          <a:stretch>
            <a:fillRect/>
          </a:stretch>
        </p:blipFill>
        <p:spPr bwMode="auto">
          <a:xfrm>
            <a:off x="395535" y="1484784"/>
            <a:ext cx="8532387" cy="505914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67494"/>
            <a:ext cx="8229600" cy="1073274"/>
          </a:xfrm>
        </p:spPr>
        <p:txBody>
          <a:bodyPr>
            <a:normAutofit fontScale="90000"/>
          </a:bodyPr>
          <a:lstStyle/>
          <a:p>
            <a:r>
              <a:rPr lang="it-IT" dirty="0" smtClean="0"/>
              <a:t>Prestiti per settore di attività economica</a:t>
            </a:r>
            <a:endParaRPr lang="it-IT" dirty="0"/>
          </a:p>
        </p:txBody>
      </p:sp>
      <p:pic>
        <p:nvPicPr>
          <p:cNvPr id="9218" name="Picture 2"/>
          <p:cNvPicPr>
            <a:picLocks noGrp="1" noChangeAspect="1" noChangeArrowheads="1"/>
          </p:cNvPicPr>
          <p:nvPr>
            <p:ph idx="1"/>
          </p:nvPr>
        </p:nvPicPr>
        <p:blipFill>
          <a:blip r:embed="rId3" cstate="print"/>
          <a:srcRect t="1859" r="-399"/>
          <a:stretch>
            <a:fillRect/>
          </a:stretch>
        </p:blipFill>
        <p:spPr bwMode="auto">
          <a:xfrm>
            <a:off x="323528" y="1556792"/>
            <a:ext cx="8736070" cy="515858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67494"/>
            <a:ext cx="8229600" cy="785242"/>
          </a:xfrm>
        </p:spPr>
        <p:txBody>
          <a:bodyPr/>
          <a:lstStyle/>
          <a:p>
            <a:r>
              <a:rPr lang="it-IT" dirty="0" smtClean="0"/>
              <a:t>La qualità del credito</a:t>
            </a:r>
            <a:endParaRPr lang="it-IT" dirty="0"/>
          </a:p>
        </p:txBody>
      </p:sp>
      <p:pic>
        <p:nvPicPr>
          <p:cNvPr id="3074" name="Picture 2"/>
          <p:cNvPicPr>
            <a:picLocks noGrp="1" noChangeAspect="1" noChangeArrowheads="1"/>
          </p:cNvPicPr>
          <p:nvPr>
            <p:ph idx="1"/>
          </p:nvPr>
        </p:nvPicPr>
        <p:blipFill rotWithShape="1">
          <a:blip r:embed="rId3" cstate="print"/>
          <a:srcRect l="2661" t="1574" r="6294" b="2826"/>
          <a:stretch/>
        </p:blipFill>
        <p:spPr bwMode="auto">
          <a:xfrm>
            <a:off x="467544" y="1052736"/>
            <a:ext cx="7704856" cy="569672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67494"/>
            <a:ext cx="8229600" cy="713234"/>
          </a:xfrm>
        </p:spPr>
        <p:txBody>
          <a:bodyPr>
            <a:normAutofit fontScale="90000"/>
          </a:bodyPr>
          <a:lstStyle/>
          <a:p>
            <a:r>
              <a:rPr lang="it-IT" dirty="0" smtClean="0"/>
              <a:t>Il costo del credito</a:t>
            </a:r>
            <a:endParaRPr lang="it-IT" dirty="0"/>
          </a:p>
        </p:txBody>
      </p:sp>
      <p:pic>
        <p:nvPicPr>
          <p:cNvPr id="5122" name="Picture 2"/>
          <p:cNvPicPr>
            <a:picLocks noGrp="1" noChangeAspect="1" noChangeArrowheads="1"/>
          </p:cNvPicPr>
          <p:nvPr>
            <p:ph idx="1"/>
          </p:nvPr>
        </p:nvPicPr>
        <p:blipFill rotWithShape="1">
          <a:blip r:embed="rId3" cstate="print"/>
          <a:srcRect l="2532" t="2583" r="3839"/>
          <a:stretch/>
        </p:blipFill>
        <p:spPr bwMode="auto">
          <a:xfrm>
            <a:off x="683568" y="1052736"/>
            <a:ext cx="7776864" cy="564223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67494"/>
            <a:ext cx="8229600" cy="1217290"/>
          </a:xfrm>
        </p:spPr>
        <p:txBody>
          <a:bodyPr>
            <a:noAutofit/>
          </a:bodyPr>
          <a:lstStyle/>
          <a:p>
            <a:r>
              <a:rPr lang="it-IT" sz="3200" dirty="0" smtClean="0"/>
              <a:t>L’indebitamento delle famiglie italiane: confronto internazionale</a:t>
            </a:r>
            <a:endParaRPr lang="it-IT" sz="3200" dirty="0"/>
          </a:p>
        </p:txBody>
      </p:sp>
      <p:pic>
        <p:nvPicPr>
          <p:cNvPr id="4098" name="Picture 2"/>
          <p:cNvPicPr>
            <a:picLocks noGrp="1" noChangeAspect="1" noChangeArrowheads="1"/>
          </p:cNvPicPr>
          <p:nvPr>
            <p:ph idx="1"/>
          </p:nvPr>
        </p:nvPicPr>
        <p:blipFill rotWithShape="1">
          <a:blip r:embed="rId3" cstate="print"/>
          <a:srcRect l="1431" t="2966" r="6474"/>
          <a:stretch/>
        </p:blipFill>
        <p:spPr bwMode="auto">
          <a:xfrm>
            <a:off x="971600" y="1411518"/>
            <a:ext cx="5328592" cy="53322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67494"/>
            <a:ext cx="8229600" cy="1145282"/>
          </a:xfrm>
        </p:spPr>
        <p:txBody>
          <a:bodyPr>
            <a:normAutofit fontScale="90000"/>
          </a:bodyPr>
          <a:lstStyle/>
          <a:p>
            <a:r>
              <a:rPr lang="it-IT" dirty="0" smtClean="0"/>
              <a:t>La vulnerabilità delle famiglie italiane</a:t>
            </a:r>
            <a:endParaRPr lang="it-IT" dirty="0"/>
          </a:p>
        </p:txBody>
      </p:sp>
      <p:pic>
        <p:nvPicPr>
          <p:cNvPr id="6146" name="Picture 2"/>
          <p:cNvPicPr>
            <a:picLocks noGrp="1" noChangeAspect="1" noChangeArrowheads="1"/>
          </p:cNvPicPr>
          <p:nvPr>
            <p:ph idx="1"/>
          </p:nvPr>
        </p:nvPicPr>
        <p:blipFill rotWithShape="1">
          <a:blip r:embed="rId3" cstate="print"/>
          <a:srcRect l="2003" t="1612" r="1891"/>
          <a:stretch/>
        </p:blipFill>
        <p:spPr bwMode="auto">
          <a:xfrm>
            <a:off x="755576" y="1556792"/>
            <a:ext cx="7706036" cy="510295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Mutuo a tasso fisso</a:t>
            </a:r>
            <a:endParaRPr lang="it-IT" dirty="0"/>
          </a:p>
        </p:txBody>
      </p:sp>
      <p:sp>
        <p:nvSpPr>
          <p:cNvPr id="3" name="Segnaposto contenuto 2"/>
          <p:cNvSpPr>
            <a:spLocks noGrp="1"/>
          </p:cNvSpPr>
          <p:nvPr>
            <p:ph idx="1"/>
          </p:nvPr>
        </p:nvSpPr>
        <p:spPr>
          <a:xfrm>
            <a:off x="457200" y="1700808"/>
            <a:ext cx="8229600" cy="4754000"/>
          </a:xfrm>
        </p:spPr>
        <p:txBody>
          <a:bodyPr>
            <a:normAutofit fontScale="70000" lnSpcReduction="20000"/>
          </a:bodyPr>
          <a:lstStyle/>
          <a:p>
            <a:r>
              <a:rPr lang="it-IT" dirty="0" smtClean="0"/>
              <a:t>Il tasso di interesse rimane fisso per tutta la durata del mutuo. </a:t>
            </a:r>
          </a:p>
          <a:p>
            <a:pPr lvl="4">
              <a:buNone/>
            </a:pPr>
            <a:r>
              <a:rPr lang="it-IT" dirty="0" smtClean="0"/>
              <a:t>	</a:t>
            </a:r>
          </a:p>
          <a:p>
            <a:pPr lvl="4">
              <a:buNone/>
            </a:pPr>
            <a:r>
              <a:rPr lang="it-IT" sz="2200" dirty="0" smtClean="0"/>
              <a:t>	</a:t>
            </a:r>
            <a:r>
              <a:rPr lang="it-IT" sz="2900" dirty="0" smtClean="0"/>
              <a:t>Ne consegue che i pagamenti periodici a titolo di rimborso (rate) rimangono fissi.</a:t>
            </a:r>
          </a:p>
          <a:p>
            <a:pPr>
              <a:buNone/>
            </a:pPr>
            <a:r>
              <a:rPr lang="it-IT" dirty="0" smtClean="0"/>
              <a:t>			</a:t>
            </a:r>
          </a:p>
          <a:p>
            <a:r>
              <a:rPr lang="it-IT" dirty="0" smtClean="0"/>
              <a:t>Parametro di riferimento per la determinazione del tasso fisso: tasso IRS (Interest Rate Swap) + spread a copertura del rischio di credito</a:t>
            </a:r>
          </a:p>
          <a:p>
            <a:endParaRPr lang="it-IT" dirty="0" smtClean="0"/>
          </a:p>
          <a:p>
            <a:r>
              <a:rPr lang="it-IT" sz="2900" u="sng" dirty="0" smtClean="0"/>
              <a:t>Vantaggio</a:t>
            </a:r>
            <a:r>
              <a:rPr lang="it-IT" sz="2900" dirty="0" smtClean="0"/>
              <a:t>:</a:t>
            </a:r>
          </a:p>
          <a:p>
            <a:pPr lvl="1">
              <a:buNone/>
            </a:pPr>
            <a:r>
              <a:rPr lang="it-IT" sz="2900" dirty="0" smtClean="0"/>
              <a:t>certezza sull’ammontare degli interessi, delle rate e quindi dell’ammontare complessivo del debito da restituire</a:t>
            </a:r>
          </a:p>
          <a:p>
            <a:pPr lvl="1">
              <a:buNone/>
            </a:pPr>
            <a:endParaRPr lang="it-IT" sz="2900" dirty="0" smtClean="0"/>
          </a:p>
          <a:p>
            <a:r>
              <a:rPr lang="it-IT" sz="2900" u="sng" dirty="0" smtClean="0"/>
              <a:t>Svantaggio</a:t>
            </a:r>
            <a:r>
              <a:rPr lang="it-IT" sz="2900" dirty="0" smtClean="0"/>
              <a:t>:</a:t>
            </a:r>
          </a:p>
          <a:p>
            <a:pPr>
              <a:buNone/>
            </a:pPr>
            <a:r>
              <a:rPr lang="it-IT" sz="2900" dirty="0" smtClean="0"/>
              <a:t>	non poter sfruttare eventuali riduzioni dei tassi di mercato</a:t>
            </a:r>
          </a:p>
          <a:p>
            <a:endParaRPr lang="it-IT" dirty="0" smtClean="0"/>
          </a:p>
          <a:p>
            <a:pPr>
              <a:buNone/>
            </a:pPr>
            <a:endParaRPr lang="it-IT" dirty="0" smtClean="0"/>
          </a:p>
          <a:p>
            <a:pPr lvl="1">
              <a:buNone/>
            </a:pPr>
            <a:endParaRPr lang="it-IT" dirty="0" smtClean="0"/>
          </a:p>
        </p:txBody>
      </p:sp>
      <p:sp>
        <p:nvSpPr>
          <p:cNvPr id="5" name="Freccia angolare in su 4"/>
          <p:cNvSpPr/>
          <p:nvPr/>
        </p:nvSpPr>
        <p:spPr>
          <a:xfrm rot="5400000">
            <a:off x="1223628" y="2240868"/>
            <a:ext cx="576064" cy="936104"/>
          </a:xfrm>
          <a:prstGeom prst="bentUpArrow">
            <a:avLst>
              <a:gd name="adj1" fmla="val 26924"/>
              <a:gd name="adj2" fmla="val 38468"/>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2004</TotalTime>
  <Words>3971</Words>
  <Application>Microsoft Office PowerPoint</Application>
  <PresentationFormat>Presentazione su schermo (4:3)</PresentationFormat>
  <Paragraphs>811</Paragraphs>
  <Slides>86</Slides>
  <Notes>84</Notes>
  <HiddenSlides>0</HiddenSlides>
  <MMClips>0</MMClips>
  <ScaleCrop>false</ScaleCrop>
  <HeadingPairs>
    <vt:vector size="4" baseType="variant">
      <vt:variant>
        <vt:lpstr>Tema</vt:lpstr>
      </vt:variant>
      <vt:variant>
        <vt:i4>1</vt:i4>
      </vt:variant>
      <vt:variant>
        <vt:lpstr>Titoli diapositive</vt:lpstr>
      </vt:variant>
      <vt:variant>
        <vt:i4>86</vt:i4>
      </vt:variant>
    </vt:vector>
  </HeadingPairs>
  <TitlesOfParts>
    <vt:vector size="87" baseType="lpstr">
      <vt:lpstr>Verve</vt:lpstr>
      <vt:lpstr>Presentazione standard di PowerPoint</vt:lpstr>
      <vt:lpstr>IL MUTUO</vt:lpstr>
      <vt:lpstr>Definizione</vt:lpstr>
      <vt:lpstr>Tipologie</vt:lpstr>
      <vt:lpstr>Struttura tecnica del mutuo </vt:lpstr>
      <vt:lpstr>Importo del finanziamento</vt:lpstr>
      <vt:lpstr>Durata</vt:lpstr>
      <vt:lpstr>Tasso di interesse</vt:lpstr>
      <vt:lpstr>Mutuo a tasso fisso</vt:lpstr>
      <vt:lpstr>Interest rate swap - IRS</vt:lpstr>
      <vt:lpstr>IRS - quotazioni</vt:lpstr>
      <vt:lpstr>Mutuo a tasso variabile</vt:lpstr>
      <vt:lpstr>I principali tassi di riferimento</vt:lpstr>
      <vt:lpstr>EURIBOR:  costo del denaro tra banche area Euro</vt:lpstr>
      <vt:lpstr>EURIBOR e IRS   tabelle de Il Sole 24 Ore</vt:lpstr>
      <vt:lpstr>Euribor 6M – pagina Bloomberg</vt:lpstr>
      <vt:lpstr>DIFFERENZIALE EURIBOR-EUREPO</vt:lpstr>
      <vt:lpstr>LIBOR:  costo del denaro tra banche piazza di Londra</vt:lpstr>
      <vt:lpstr>LIBOR  tabelle de Il Sole 24 Ore</vt:lpstr>
      <vt:lpstr> Tutto è partito dalla transazione da 453 milioni di dollari tra Barclays e le autorità americane e britanniche. Il prestigioso istituto ha pagato la somma alla U.S. Commodity Futures Trading Commission, al U.S. Department of Justice e alla Financial Services Authority britannica per chiudere un procedimento su base civile basato sull'accusa di aver manipolato dal 2005 al 2009 il tasso Libor (London interbank offered rate) a suo vantaggio</vt:lpstr>
      <vt:lpstr>Tasso BCE</vt:lpstr>
      <vt:lpstr>Tasso BCE – andamento storico</vt:lpstr>
      <vt:lpstr>Livello corrente dei tassi Fonte: Il Sole 24 Ore, 21/09/2012</vt:lpstr>
      <vt:lpstr>Mutuo a tasso misto</vt:lpstr>
      <vt:lpstr>Il piano di rimborso</vt:lpstr>
      <vt:lpstr>Il piano di ammortamento </vt:lpstr>
      <vt:lpstr>Ammortamento alla francese</vt:lpstr>
      <vt:lpstr>Ammortamento all’italiana</vt:lpstr>
      <vt:lpstr>Preammortamento</vt:lpstr>
      <vt:lpstr>Ampia varietà di scelta</vt:lpstr>
      <vt:lpstr>Esercizio 1: ammortamento alla francese – tasso fisso</vt:lpstr>
      <vt:lpstr>Esercizio 2: ammortamento all’italiana – tasso fisso</vt:lpstr>
      <vt:lpstr>Esercizio 3: ammortamento all’italiana – tasso variabile</vt:lpstr>
      <vt:lpstr>Esercizio 4: ammortamento alla francese – tasso variabile e rata variabile</vt:lpstr>
      <vt:lpstr>Esercizio 5: ammortamento alla francese – tasso variabile in aumento e rata fissa</vt:lpstr>
      <vt:lpstr>Esercizio 6: ammortamento alla francese – tasso variabile in diminuzione e rata fissa</vt:lpstr>
      <vt:lpstr>Ulteriori elementi di strutturazione del mutuo</vt:lpstr>
      <vt:lpstr>Trasformazione da tasso fisso a tasso variabile</vt:lpstr>
      <vt:lpstr>Swaption - esempio</vt:lpstr>
      <vt:lpstr>Trasformazione da tasso variabile a tasso fisso – esercizio 7</vt:lpstr>
      <vt:lpstr>Tasso massimo - cap</vt:lpstr>
      <vt:lpstr>Tasso variabile e rata variabile con cap – esercizio 8</vt:lpstr>
      <vt:lpstr>Tasso variabile e rata fissa con cap – esercizio 9</vt:lpstr>
      <vt:lpstr>Tasso minimo - floor</vt:lpstr>
      <vt:lpstr>Cap + floor = collar</vt:lpstr>
      <vt:lpstr>Altri costi</vt:lpstr>
      <vt:lpstr>Esempio di spese tipiche supplementari</vt:lpstr>
      <vt:lpstr>LE COPERTURE ASSICURATIVE</vt:lpstr>
      <vt:lpstr>POLIZZA INCENDIO MUTUI – INTESA SANPAOLO</vt:lpstr>
      <vt:lpstr>POLIZZA PROTEGGI MUTUO – INTESA SANPAOLO</vt:lpstr>
      <vt:lpstr>L’accesso al credito in tempo di crisi</vt:lpstr>
      <vt:lpstr>“Avviso comune” per la sospensione del rimborso del debito delle PMI</vt:lpstr>
      <vt:lpstr>Utilizzo della moratoria per settore Indagine Banca d’Italia, Occasional Paper n. 111</vt:lpstr>
      <vt:lpstr>“Piano famiglie : sospensione delle rate del mutuo”</vt:lpstr>
      <vt:lpstr>“Piano famiglie: sospensione delle rate del mutuo” – continua…</vt:lpstr>
      <vt:lpstr>Utilizzo della moratoria per settore Indagine Banca d’Italia, Occasional Paper n. 111</vt:lpstr>
      <vt:lpstr>L’efficacia delle moratorie: indagine Banca d’Italia, Occasional Paper n. 2011</vt:lpstr>
      <vt:lpstr>L’efficacia delle moratorie: continua…</vt:lpstr>
      <vt:lpstr>Le condizioni della clientela all’inizio del periodo di sospensione</vt:lpstr>
      <vt:lpstr>L’efficacia delle sospensioni di pagamento per le PMI</vt:lpstr>
      <vt:lpstr>L’efficacia delle sospensioni di pagamento per le famiglie</vt:lpstr>
      <vt:lpstr>Rinegoziazione da tasso variabile a tasso fisso per i mutui ipotecari (Decreto Sviluppo)</vt:lpstr>
      <vt:lpstr>Rinegoziazione da tasso variabile a tasso fisso – continua…</vt:lpstr>
      <vt:lpstr>Rinegoziazione da tasso variabile a tasso fisso – esempio</vt:lpstr>
      <vt:lpstr>Il Plafond PMI della Cassa Depositi e Prestiti</vt:lpstr>
      <vt:lpstr>L’utilizzo del plafond CDP</vt:lpstr>
      <vt:lpstr>Il Fondo Centrale di Garanzia per le PMI</vt:lpstr>
      <vt:lpstr>Operatività del FCG</vt:lpstr>
      <vt:lpstr>Il mercato dei mutui in Italia:  caratteristiche ed evoluzione</vt:lpstr>
      <vt:lpstr>Prima della crisi subprime: indagine Banca d’Italia – Occasional Paper n.13</vt:lpstr>
      <vt:lpstr>Prestiti alle famiglie: confronto internazionale</vt:lpstr>
      <vt:lpstr>Evoluzione dell’offerta di mutui a scadenza protratta</vt:lpstr>
      <vt:lpstr>Evoluzione dell’offerta di mutui a scadenza protratta (2)</vt:lpstr>
      <vt:lpstr>Evoluzione dell’offerta di mutui elastici a rata costante e durata variabile</vt:lpstr>
      <vt:lpstr>Evoluzione dell’offerta di mutui elastici a rata costante e durata variabile (2)</vt:lpstr>
      <vt:lpstr>Evoluzione dell’offerta di mutui elastici con LTV superiore all’80 per cento </vt:lpstr>
      <vt:lpstr>Evoluzione dell’offerta di mutui elastici con LTV superiore all’80 per cento (2) </vt:lpstr>
      <vt:lpstr>Sintesi dell’offerta di contratti innovativi</vt:lpstr>
      <vt:lpstr>Diffusione delle metodologie di scoring</vt:lpstr>
      <vt:lpstr>Dalla crisi dei mutui subprime ad oggi: tendenze</vt:lpstr>
      <vt:lpstr>L’offerta di credito</vt:lpstr>
      <vt:lpstr>Prestiti per settore di attività economica</vt:lpstr>
      <vt:lpstr>La qualità del credito</vt:lpstr>
      <vt:lpstr>Il costo del credito</vt:lpstr>
      <vt:lpstr>L’indebitamento delle famiglie italiane: confronto internazionale</vt:lpstr>
      <vt:lpstr>La vulnerabilità delle famiglie italiane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IL MUTUO</dc:title>
  <dc:creator>Isaia</dc:creator>
  <cp:lastModifiedBy>Eleonora</cp:lastModifiedBy>
  <cp:revision>134</cp:revision>
  <cp:lastPrinted>2012-06-21T12:43:45Z</cp:lastPrinted>
  <dcterms:created xsi:type="dcterms:W3CDTF">2012-05-31T07:43:11Z</dcterms:created>
  <dcterms:modified xsi:type="dcterms:W3CDTF">2012-09-24T17:23:19Z</dcterms:modified>
</cp:coreProperties>
</file>