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6" r:id="rId2"/>
    <p:sldId id="260" r:id="rId3"/>
    <p:sldId id="257" r:id="rId4"/>
    <p:sldId id="258" r:id="rId5"/>
    <p:sldId id="262" r:id="rId6"/>
    <p:sldId id="259" r:id="rId7"/>
    <p:sldId id="268" r:id="rId8"/>
    <p:sldId id="269" r:id="rId9"/>
    <p:sldId id="270" r:id="rId10"/>
    <p:sldId id="271" r:id="rId11"/>
    <p:sldId id="261" r:id="rId12"/>
    <p:sldId id="263" r:id="rId13"/>
    <p:sldId id="264" r:id="rId14"/>
    <p:sldId id="265" r:id="rId15"/>
    <p:sldId id="266" r:id="rId16"/>
    <p:sldId id="267" r:id="rId1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498" y="1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818142CF-1CA7-4387-AD16-16B06F8F6368}" type="datetimeFigureOut">
              <a:rPr lang="it-IT" smtClean="0"/>
              <a:t>26/06/2014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9011779-D60B-4099-9B6B-ED79EA8491A0}" type="slidenum">
              <a:rPr lang="it-IT" smtClean="0"/>
              <a:t>‹N›</a:t>
            </a:fld>
            <a:endParaRPr lang="it-IT"/>
          </a:p>
        </p:txBody>
      </p:sp>
    </p:spTree>
    <p:extLst>
      <p:ext uri="{BB962C8B-B14F-4D97-AF65-F5344CB8AC3E}">
        <p14:creationId xmlns:p14="http://schemas.microsoft.com/office/powerpoint/2010/main" val="3249507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18142CF-1CA7-4387-AD16-16B06F8F6368}" type="datetimeFigureOut">
              <a:rPr lang="it-IT" smtClean="0"/>
              <a:t>26/06/2014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9011779-D60B-4099-9B6B-ED79EA8491A0}" type="slidenum">
              <a:rPr lang="it-IT" smtClean="0"/>
              <a:t>‹N›</a:t>
            </a:fld>
            <a:endParaRPr lang="it-IT"/>
          </a:p>
        </p:txBody>
      </p:sp>
    </p:spTree>
    <p:extLst>
      <p:ext uri="{BB962C8B-B14F-4D97-AF65-F5344CB8AC3E}">
        <p14:creationId xmlns:p14="http://schemas.microsoft.com/office/powerpoint/2010/main" val="1647146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18142CF-1CA7-4387-AD16-16B06F8F6368}" type="datetimeFigureOut">
              <a:rPr lang="it-IT" smtClean="0"/>
              <a:t>26/06/2014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9011779-D60B-4099-9B6B-ED79EA8491A0}" type="slidenum">
              <a:rPr lang="it-IT" smtClean="0"/>
              <a:t>‹N›</a:t>
            </a:fld>
            <a:endParaRPr lang="it-IT"/>
          </a:p>
        </p:txBody>
      </p:sp>
    </p:spTree>
    <p:extLst>
      <p:ext uri="{BB962C8B-B14F-4D97-AF65-F5344CB8AC3E}">
        <p14:creationId xmlns:p14="http://schemas.microsoft.com/office/powerpoint/2010/main" val="4104332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18142CF-1CA7-4387-AD16-16B06F8F6368}" type="datetimeFigureOut">
              <a:rPr lang="it-IT" smtClean="0"/>
              <a:t>26/06/2014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9011779-D60B-4099-9B6B-ED79EA8491A0}" type="slidenum">
              <a:rPr lang="it-IT" smtClean="0"/>
              <a:t>‹N›</a:t>
            </a:fld>
            <a:endParaRPr lang="it-IT"/>
          </a:p>
        </p:txBody>
      </p:sp>
    </p:spTree>
    <p:extLst>
      <p:ext uri="{BB962C8B-B14F-4D97-AF65-F5344CB8AC3E}">
        <p14:creationId xmlns:p14="http://schemas.microsoft.com/office/powerpoint/2010/main" val="3085214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818142CF-1CA7-4387-AD16-16B06F8F6368}" type="datetimeFigureOut">
              <a:rPr lang="it-IT" smtClean="0"/>
              <a:t>26/06/2014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9011779-D60B-4099-9B6B-ED79EA8491A0}" type="slidenum">
              <a:rPr lang="it-IT" smtClean="0"/>
              <a:t>‹N›</a:t>
            </a:fld>
            <a:endParaRPr lang="it-IT"/>
          </a:p>
        </p:txBody>
      </p:sp>
    </p:spTree>
    <p:extLst>
      <p:ext uri="{BB962C8B-B14F-4D97-AF65-F5344CB8AC3E}">
        <p14:creationId xmlns:p14="http://schemas.microsoft.com/office/powerpoint/2010/main" val="2187266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818142CF-1CA7-4387-AD16-16B06F8F6368}" type="datetimeFigureOut">
              <a:rPr lang="it-IT" smtClean="0"/>
              <a:t>26/06/2014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9011779-D60B-4099-9B6B-ED79EA8491A0}" type="slidenum">
              <a:rPr lang="it-IT" smtClean="0"/>
              <a:t>‹N›</a:t>
            </a:fld>
            <a:endParaRPr lang="it-IT"/>
          </a:p>
        </p:txBody>
      </p:sp>
    </p:spTree>
    <p:extLst>
      <p:ext uri="{BB962C8B-B14F-4D97-AF65-F5344CB8AC3E}">
        <p14:creationId xmlns:p14="http://schemas.microsoft.com/office/powerpoint/2010/main" val="2354614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818142CF-1CA7-4387-AD16-16B06F8F6368}" type="datetimeFigureOut">
              <a:rPr lang="it-IT" smtClean="0"/>
              <a:t>26/06/2014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A9011779-D60B-4099-9B6B-ED79EA8491A0}" type="slidenum">
              <a:rPr lang="it-IT" smtClean="0"/>
              <a:t>‹N›</a:t>
            </a:fld>
            <a:endParaRPr lang="it-IT"/>
          </a:p>
        </p:txBody>
      </p:sp>
    </p:spTree>
    <p:extLst>
      <p:ext uri="{BB962C8B-B14F-4D97-AF65-F5344CB8AC3E}">
        <p14:creationId xmlns:p14="http://schemas.microsoft.com/office/powerpoint/2010/main" val="3787537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818142CF-1CA7-4387-AD16-16B06F8F6368}" type="datetimeFigureOut">
              <a:rPr lang="it-IT" smtClean="0"/>
              <a:t>26/06/2014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9011779-D60B-4099-9B6B-ED79EA8491A0}" type="slidenum">
              <a:rPr lang="it-IT" smtClean="0"/>
              <a:t>‹N›</a:t>
            </a:fld>
            <a:endParaRPr lang="it-IT"/>
          </a:p>
        </p:txBody>
      </p:sp>
    </p:spTree>
    <p:extLst>
      <p:ext uri="{BB962C8B-B14F-4D97-AF65-F5344CB8AC3E}">
        <p14:creationId xmlns:p14="http://schemas.microsoft.com/office/powerpoint/2010/main" val="3337218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18142CF-1CA7-4387-AD16-16B06F8F6368}" type="datetimeFigureOut">
              <a:rPr lang="it-IT" smtClean="0"/>
              <a:t>26/06/2014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9011779-D60B-4099-9B6B-ED79EA8491A0}" type="slidenum">
              <a:rPr lang="it-IT" smtClean="0"/>
              <a:t>‹N›</a:t>
            </a:fld>
            <a:endParaRPr lang="it-IT"/>
          </a:p>
        </p:txBody>
      </p:sp>
    </p:spTree>
    <p:extLst>
      <p:ext uri="{BB962C8B-B14F-4D97-AF65-F5344CB8AC3E}">
        <p14:creationId xmlns:p14="http://schemas.microsoft.com/office/powerpoint/2010/main" val="301562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18142CF-1CA7-4387-AD16-16B06F8F6368}" type="datetimeFigureOut">
              <a:rPr lang="it-IT" smtClean="0"/>
              <a:t>26/06/2014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9011779-D60B-4099-9B6B-ED79EA8491A0}" type="slidenum">
              <a:rPr lang="it-IT" smtClean="0"/>
              <a:t>‹N›</a:t>
            </a:fld>
            <a:endParaRPr lang="it-IT"/>
          </a:p>
        </p:txBody>
      </p:sp>
    </p:spTree>
    <p:extLst>
      <p:ext uri="{BB962C8B-B14F-4D97-AF65-F5344CB8AC3E}">
        <p14:creationId xmlns:p14="http://schemas.microsoft.com/office/powerpoint/2010/main" val="3749935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18142CF-1CA7-4387-AD16-16B06F8F6368}" type="datetimeFigureOut">
              <a:rPr lang="it-IT" smtClean="0"/>
              <a:t>26/06/2014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9011779-D60B-4099-9B6B-ED79EA8491A0}" type="slidenum">
              <a:rPr lang="it-IT" smtClean="0"/>
              <a:t>‹N›</a:t>
            </a:fld>
            <a:endParaRPr lang="it-IT"/>
          </a:p>
        </p:txBody>
      </p:sp>
    </p:spTree>
    <p:extLst>
      <p:ext uri="{BB962C8B-B14F-4D97-AF65-F5344CB8AC3E}">
        <p14:creationId xmlns:p14="http://schemas.microsoft.com/office/powerpoint/2010/main" val="1920736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8142CF-1CA7-4387-AD16-16B06F8F6368}" type="datetimeFigureOut">
              <a:rPr lang="it-IT" smtClean="0"/>
              <a:t>26/06/2014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011779-D60B-4099-9B6B-ED79EA8491A0}" type="slidenum">
              <a:rPr lang="it-IT" smtClean="0"/>
              <a:t>‹N›</a:t>
            </a:fld>
            <a:endParaRPr lang="it-IT"/>
          </a:p>
        </p:txBody>
      </p:sp>
    </p:spTree>
    <p:extLst>
      <p:ext uri="{BB962C8B-B14F-4D97-AF65-F5344CB8AC3E}">
        <p14:creationId xmlns:p14="http://schemas.microsoft.com/office/powerpoint/2010/main" val="2749867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9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9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9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normattiva.it/uri-res/N2Ls?urn:nir:stato:decreto.legge:2011;98%7Eart20-com2"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normattiva.it/uri-res/N2Ls?urn:nir:stato:decreto.legge:2011;98%7Eart20-com3" TargetMode="External"/><Relationship Id="rId2" Type="http://schemas.openxmlformats.org/officeDocument/2006/relationships/hyperlink" Target="http://www.normattiva.it/uri-res/N2Ls?urn:nir:stato:legge:2012;228"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it.wikipedia.org/wiki/Disavanzo_pubblico" TargetMode="External"/><Relationship Id="rId2" Type="http://schemas.openxmlformats.org/officeDocument/2006/relationships/hyperlink" Target="http://it.wikipedia.org/wiki/Finanza_pubblica" TargetMode="External"/><Relationship Id="rId1" Type="http://schemas.openxmlformats.org/officeDocument/2006/relationships/slideLayout" Target="../slideLayouts/slideLayout2.xml"/><Relationship Id="rId6" Type="http://schemas.openxmlformats.org/officeDocument/2006/relationships/hyperlink" Target="http://it.wikipedia.org/wiki/Debito_pubblico" TargetMode="External"/><Relationship Id="rId5" Type="http://schemas.openxmlformats.org/officeDocument/2006/relationships/hyperlink" Target="http://it.wikipedia.org/w/index.php?title=Esercizio_finanziario&amp;action=edit&amp;redlink=1" TargetMode="External"/><Relationship Id="rId4" Type="http://schemas.openxmlformats.org/officeDocument/2006/relationships/hyperlink" Target="http://it.wikipedia.org/wiki/Prodotto_interno_lordo"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it.wikipedia.org/wiki/Investimento" TargetMode="External"/><Relationship Id="rId3" Type="http://schemas.openxmlformats.org/officeDocument/2006/relationships/hyperlink" Target="http://it.wikipedia.org/wiki/Valore_(economia)" TargetMode="External"/><Relationship Id="rId7" Type="http://schemas.openxmlformats.org/officeDocument/2006/relationships/hyperlink" Target="http://it.wikipedia.org/wiki/Consumo" TargetMode="External"/><Relationship Id="rId2" Type="http://schemas.openxmlformats.org/officeDocument/2006/relationships/hyperlink" Target="http://it.wikipedia.org/wiki/Macroeconomia" TargetMode="External"/><Relationship Id="rId1" Type="http://schemas.openxmlformats.org/officeDocument/2006/relationships/slideLayout" Target="../slideLayouts/slideLayout2.xml"/><Relationship Id="rId6" Type="http://schemas.openxmlformats.org/officeDocument/2006/relationships/hyperlink" Target="http://it.wikipedia.org/wiki/Paese_(area_geografica)" TargetMode="External"/><Relationship Id="rId5" Type="http://schemas.openxmlformats.org/officeDocument/2006/relationships/hyperlink" Target="http://it.wikipedia.org/wiki/Servizio" TargetMode="External"/><Relationship Id="rId10" Type="http://schemas.openxmlformats.org/officeDocument/2006/relationships/hyperlink" Target="http://it.wikipedia.org/wiki/Consumi_intermedi" TargetMode="External"/><Relationship Id="rId4" Type="http://schemas.openxmlformats.org/officeDocument/2006/relationships/hyperlink" Target="http://it.wikipedia.org/wiki/Bene_(economia)" TargetMode="External"/><Relationship Id="rId9" Type="http://schemas.openxmlformats.org/officeDocument/2006/relationships/hyperlink" Target="http://it.wikipedia.org/wiki/Esportazioni"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bd01.leggiditalia.it/cgi-bin/FulShow?TIPO=5&amp;NOTXT=1&amp;KEY=01LX0000143551" TargetMode="External"/><Relationship Id="rId3" Type="http://schemas.openxmlformats.org/officeDocument/2006/relationships/hyperlink" Target="http://bd01.leggiditalia.it/cgi-bin/FulShow?TIPO=5&amp;NOTXT=1&amp;KEY=01LX0000760430+o+01LX0000760439" TargetMode="External"/><Relationship Id="rId7" Type="http://schemas.openxmlformats.org/officeDocument/2006/relationships/hyperlink" Target="http://bd01.leggiditalia.it/cgi-bin/FulShow?TIPO=5&amp;NOTXT=1&amp;KEY=01LX0000143551ART35" TargetMode="External"/><Relationship Id="rId2" Type="http://schemas.openxmlformats.org/officeDocument/2006/relationships/hyperlink" Target="http://bd70.leggiditalia.it/cgi-bin/FulShow?NAVIPOS=1&amp;DS_POS=0&amp;KEY=70DG7000021855&amp;FT_CID=205&amp;OPERA=70#titolo_somm1" TargetMode="External"/><Relationship Id="rId1" Type="http://schemas.openxmlformats.org/officeDocument/2006/relationships/slideLayout" Target="../slideLayouts/slideLayout2.xml"/><Relationship Id="rId6" Type="http://schemas.openxmlformats.org/officeDocument/2006/relationships/hyperlink" Target="http://bd01.leggiditalia.it/cgi-bin/FulShow?TIPO=5&amp;NOTXT=1&amp;KEY=01LX0000758201" TargetMode="External"/><Relationship Id="rId5" Type="http://schemas.openxmlformats.org/officeDocument/2006/relationships/hyperlink" Target="http://bd01.leggiditalia.it/cgi-bin/FulShow?TIPO=5&amp;NOTXT=1&amp;KEY=01LX0000756931" TargetMode="External"/><Relationship Id="rId4" Type="http://schemas.openxmlformats.org/officeDocument/2006/relationships/hyperlink" Target="http://bd01.leggiditalia.it/cgi-bin/FulShow?TIPO=5&amp;NOTXT=1&amp;KEY=01LX0000756931ART40"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bd01.leggiditalia.it/cgi-bin/FulShow?TIPO=5&amp;NOTXT=1&amp;KEY=01LX0000760430" TargetMode="External"/><Relationship Id="rId2" Type="http://schemas.openxmlformats.org/officeDocument/2006/relationships/hyperlink" Target="http://bd01.leggiditalia.it/cgi-bin/FulShow?TIPO=5&amp;NOTXT=1&amp;KEY=01LX0000760430ART43"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bd01.leggiditalia.it/cgi-bin/FulShow?TIPO=5&amp;NOTXT=1&amp;KEY=01LX0000793923" TargetMode="External"/><Relationship Id="rId2" Type="http://schemas.openxmlformats.org/officeDocument/2006/relationships/hyperlink" Target="http://bd70.leggiditalia.it/cgi-bin/FulShow?NAVIPOS=1&amp;DS_POS=0&amp;KEY=70DG7000021855&amp;FT_CID=205&amp;OPERA=70#titolo_somm5" TargetMode="External"/><Relationship Id="rId1" Type="http://schemas.openxmlformats.org/officeDocument/2006/relationships/slideLayout" Target="../slideLayouts/slideLayout2.xml"/><Relationship Id="rId4" Type="http://schemas.openxmlformats.org/officeDocument/2006/relationships/hyperlink" Target="http://bd01.leggiditalia.it/cgi-bin/FulShow?TIPO=5&amp;NOTXT=1&amp;KEY=01LX000066138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IL PATTO DI STABILITA’ INTERNO</a:t>
            </a:r>
            <a:endParaRPr lang="it-IT" dirty="0"/>
          </a:p>
        </p:txBody>
      </p:sp>
      <p:sp>
        <p:nvSpPr>
          <p:cNvPr id="3" name="Sottotitolo 2"/>
          <p:cNvSpPr>
            <a:spLocks noGrp="1"/>
          </p:cNvSpPr>
          <p:nvPr>
            <p:ph type="subTitle" idx="1"/>
          </p:nvPr>
        </p:nvSpPr>
        <p:spPr/>
        <p:txBody>
          <a:bodyPr/>
          <a:lstStyle/>
          <a:p>
            <a:r>
              <a:rPr lang="it-IT" dirty="0" smtClean="0"/>
              <a:t>Aspetti giuridico-finanziari</a:t>
            </a:r>
          </a:p>
          <a:p>
            <a:endParaRPr lang="it-IT" dirty="0"/>
          </a:p>
          <a:p>
            <a:endParaRPr lang="it-IT" dirty="0"/>
          </a:p>
        </p:txBody>
      </p:sp>
    </p:spTree>
    <p:extLst>
      <p:ext uri="{BB962C8B-B14F-4D97-AF65-F5344CB8AC3E}">
        <p14:creationId xmlns:p14="http://schemas.microsoft.com/office/powerpoint/2010/main" val="9669361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1800" dirty="0" smtClean="0"/>
              <a:t>Previsioni escluse dal computo del saldo per il patto di stabilità</a:t>
            </a:r>
            <a:endParaRPr lang="it-IT" sz="1800" dirty="0"/>
          </a:p>
        </p:txBody>
      </p:sp>
      <p:sp>
        <p:nvSpPr>
          <p:cNvPr id="3" name="Segnaposto contenuto 2"/>
          <p:cNvSpPr>
            <a:spLocks noGrp="1"/>
          </p:cNvSpPr>
          <p:nvPr>
            <p:ph idx="1"/>
          </p:nvPr>
        </p:nvSpPr>
        <p:spPr>
          <a:xfrm>
            <a:off x="457200" y="908720"/>
            <a:ext cx="8229600" cy="5217443"/>
          </a:xfrm>
        </p:spPr>
        <p:txBody>
          <a:bodyPr>
            <a:normAutofit/>
          </a:bodyPr>
          <a:lstStyle/>
          <a:p>
            <a:pPr algn="just">
              <a:lnSpc>
                <a:spcPct val="115000"/>
              </a:lnSpc>
              <a:spcAft>
                <a:spcPts val="1000"/>
              </a:spcAft>
            </a:pPr>
            <a:r>
              <a:rPr lang="it-IT" sz="1400" dirty="0" smtClean="0">
                <a:effectLst/>
                <a:latin typeface="Times New Roman"/>
                <a:ea typeface="Times New Roman"/>
                <a:cs typeface="Times New Roman"/>
              </a:rPr>
              <a:t>Perché sia rispettata la condizione è necessario che le previsioni di entrata e di spesa del bilancio preventivo rispecchino l'obiettivo del patto di stabilità interno, tenuto conto che non vanno considerate le previsioni escluse dall'obiettivo del patto o che sono destinate a non tradursi in atti gestionali validi ai fini del patto e, cioè, in accertamenti e riscossioni e in impegni e pagamenti, le previsioni relative a:</a:t>
            </a:r>
            <a:endParaRPr lang="it-IT" sz="1400" dirty="0">
              <a:ea typeface="Calibri"/>
              <a:cs typeface="Times New Roman"/>
            </a:endParaRPr>
          </a:p>
          <a:p>
            <a:pPr>
              <a:lnSpc>
                <a:spcPct val="115000"/>
              </a:lnSpc>
              <a:spcAft>
                <a:spcPts val="1000"/>
              </a:spcAft>
            </a:pPr>
            <a:r>
              <a:rPr lang="it-IT" sz="1400" dirty="0" smtClean="0">
                <a:effectLst/>
                <a:latin typeface="Times New Roman"/>
                <a:ea typeface="Times New Roman"/>
                <a:cs typeface="Times New Roman"/>
              </a:rPr>
              <a:t>- avanzo o disavanzo di amministrazione;</a:t>
            </a:r>
            <a:endParaRPr lang="it-IT" sz="1400" dirty="0">
              <a:ea typeface="Calibri"/>
              <a:cs typeface="Times New Roman"/>
            </a:endParaRPr>
          </a:p>
          <a:p>
            <a:pPr>
              <a:lnSpc>
                <a:spcPct val="115000"/>
              </a:lnSpc>
              <a:spcAft>
                <a:spcPts val="1000"/>
              </a:spcAft>
            </a:pPr>
            <a:r>
              <a:rPr lang="it-IT" sz="1400" dirty="0" smtClean="0">
                <a:effectLst/>
                <a:latin typeface="Times New Roman"/>
                <a:ea typeface="Times New Roman"/>
                <a:cs typeface="Times New Roman"/>
              </a:rPr>
              <a:t>- fondo di cassa;</a:t>
            </a:r>
            <a:endParaRPr lang="it-IT" sz="1400" dirty="0">
              <a:ea typeface="Calibri"/>
              <a:cs typeface="Times New Roman"/>
            </a:endParaRPr>
          </a:p>
          <a:p>
            <a:pPr>
              <a:lnSpc>
                <a:spcPct val="115000"/>
              </a:lnSpc>
              <a:spcAft>
                <a:spcPts val="1000"/>
              </a:spcAft>
            </a:pPr>
            <a:r>
              <a:rPr lang="it-IT" sz="1400" dirty="0" smtClean="0">
                <a:effectLst/>
                <a:latin typeface="Times New Roman"/>
                <a:ea typeface="Times New Roman"/>
                <a:cs typeface="Times New Roman"/>
              </a:rPr>
              <a:t>- riscossioni e concessioni di crediti;</a:t>
            </a:r>
            <a:endParaRPr lang="it-IT" sz="1400" dirty="0">
              <a:ea typeface="Calibri"/>
              <a:cs typeface="Times New Roman"/>
            </a:endParaRPr>
          </a:p>
          <a:p>
            <a:pPr>
              <a:lnSpc>
                <a:spcPct val="115000"/>
              </a:lnSpc>
              <a:spcAft>
                <a:spcPts val="1000"/>
              </a:spcAft>
            </a:pPr>
            <a:r>
              <a:rPr lang="it-IT" sz="1400" dirty="0" smtClean="0">
                <a:effectLst/>
                <a:latin typeface="Times New Roman"/>
                <a:ea typeface="Times New Roman"/>
                <a:cs typeface="Times New Roman"/>
              </a:rPr>
              <a:t>- accensione e rimborsi di mutui e prestiti;</a:t>
            </a:r>
            <a:endParaRPr lang="it-IT" sz="1400" dirty="0">
              <a:ea typeface="Calibri"/>
              <a:cs typeface="Times New Roman"/>
            </a:endParaRPr>
          </a:p>
          <a:p>
            <a:pPr>
              <a:lnSpc>
                <a:spcPct val="115000"/>
              </a:lnSpc>
              <a:spcAft>
                <a:spcPts val="1000"/>
              </a:spcAft>
            </a:pPr>
            <a:r>
              <a:rPr lang="it-IT" sz="1400" dirty="0" smtClean="0">
                <a:effectLst/>
                <a:latin typeface="Times New Roman"/>
                <a:ea typeface="Times New Roman"/>
                <a:cs typeface="Times New Roman"/>
              </a:rPr>
              <a:t>- servizi conto terzi;</a:t>
            </a:r>
            <a:endParaRPr lang="it-IT" sz="1400" dirty="0">
              <a:ea typeface="Calibri"/>
              <a:cs typeface="Times New Roman"/>
            </a:endParaRPr>
          </a:p>
          <a:p>
            <a:pPr algn="just">
              <a:lnSpc>
                <a:spcPct val="115000"/>
              </a:lnSpc>
              <a:spcAft>
                <a:spcPts val="1000"/>
              </a:spcAft>
            </a:pPr>
            <a:r>
              <a:rPr lang="it-IT" sz="1400" dirty="0" smtClean="0">
                <a:effectLst/>
                <a:latin typeface="Times New Roman"/>
                <a:ea typeface="Times New Roman"/>
                <a:cs typeface="Times New Roman"/>
              </a:rPr>
              <a:t>- fondo di ammortamento, fondo svalutazione crediti e "fondo patto di stabilità interno". </a:t>
            </a:r>
            <a:r>
              <a:rPr lang="it-IT" sz="1400" i="1" dirty="0" smtClean="0">
                <a:effectLst/>
                <a:latin typeface="Times New Roman"/>
                <a:ea typeface="Times New Roman"/>
                <a:cs typeface="Times New Roman"/>
              </a:rPr>
              <a:t>(circolari ragioneria generale dello Stato, 22 febbraio 2007, n. 12; 30 marzo 2010, n. 15; 6 aprile 2011, n. 11; 14 febbraio 2012, n. 5; 7 febbraio 2013, n. 5; 18 febbraio 2014, n. 6).</a:t>
            </a:r>
            <a:r>
              <a:rPr lang="it-IT" sz="1400" dirty="0" smtClean="0">
                <a:effectLst/>
                <a:latin typeface="Times New Roman"/>
                <a:ea typeface="Times New Roman"/>
                <a:cs typeface="Times New Roman"/>
              </a:rPr>
              <a:t> </a:t>
            </a:r>
            <a:endParaRPr lang="it-IT" sz="1400" dirty="0">
              <a:ea typeface="Calibri"/>
              <a:cs typeface="Times New Roman"/>
            </a:endParaRPr>
          </a:p>
          <a:p>
            <a:pPr marL="0" algn="just">
              <a:lnSpc>
                <a:spcPct val="150000"/>
              </a:lnSpc>
              <a:spcBef>
                <a:spcPts val="0"/>
              </a:spcBef>
            </a:pPr>
            <a:endParaRPr lang="it-IT" sz="1400" dirty="0"/>
          </a:p>
        </p:txBody>
      </p:sp>
    </p:spTree>
    <p:extLst>
      <p:ext uri="{BB962C8B-B14F-4D97-AF65-F5344CB8AC3E}">
        <p14:creationId xmlns:p14="http://schemas.microsoft.com/office/powerpoint/2010/main" val="396236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000" dirty="0" smtClean="0"/>
              <a:t>MECCANISMI PREMIALI</a:t>
            </a:r>
            <a:endParaRPr lang="it-IT" sz="2000" dirty="0"/>
          </a:p>
        </p:txBody>
      </p:sp>
      <p:sp>
        <p:nvSpPr>
          <p:cNvPr id="3" name="Segnaposto contenuto 2"/>
          <p:cNvSpPr>
            <a:spLocks noGrp="1"/>
          </p:cNvSpPr>
          <p:nvPr>
            <p:ph idx="1"/>
          </p:nvPr>
        </p:nvSpPr>
        <p:spPr/>
        <p:txBody>
          <a:bodyPr>
            <a:normAutofit/>
          </a:bodyPr>
          <a:lstStyle/>
          <a:p>
            <a:pPr algn="just"/>
            <a:r>
              <a:rPr lang="it-IT" sz="1600" dirty="0" smtClean="0"/>
              <a:t>Il meccanismo - introdotto a decorrere dall’anno </a:t>
            </a:r>
            <a:r>
              <a:rPr lang="it-IT" sz="1600" dirty="0" smtClean="0">
                <a:solidFill>
                  <a:srgbClr val="FF0000"/>
                </a:solidFill>
              </a:rPr>
              <a:t>2012</a:t>
            </a:r>
            <a:r>
              <a:rPr lang="it-IT" sz="1600" dirty="0" smtClean="0"/>
              <a:t> - prevede che gli obiettivi del patto di stabilità interno siano attribuiti ai singoli enti locali di ciascun comparto in base alla loro virtuosità, misurata operando una valutazione ponderata di alcuni specifici parametri, appositamente indicati dalla norma.</a:t>
            </a:r>
          </a:p>
          <a:p>
            <a:pPr algn="just"/>
            <a:r>
              <a:rPr lang="it-IT" sz="1600" dirty="0" smtClean="0"/>
              <a:t>L'</a:t>
            </a:r>
            <a:r>
              <a:rPr lang="it-IT" sz="1600" dirty="0" smtClean="0">
                <a:hlinkClick r:id="rId2"/>
              </a:rPr>
              <a:t>articolo 20, comma 2, del D.L. n. 98/2011</a:t>
            </a:r>
            <a:r>
              <a:rPr lang="it-IT" sz="1600" dirty="0" smtClean="0"/>
              <a:t> indica i seguenti </a:t>
            </a:r>
            <a:r>
              <a:rPr lang="it-IT" sz="1600" b="1" dirty="0" smtClean="0"/>
              <a:t>parametri di virtuosità</a:t>
            </a:r>
            <a:r>
              <a:rPr lang="it-IT" sz="1600" dirty="0" smtClean="0"/>
              <a:t>: a) prioritaria considerazione della convergenza tra spesa storica e costi e fabbisogni standard; b) rispetto del patto di stabilità interno; c) incidenza della spesa del personale sulla spesa corrente dell'ente in relazione al numero dei dipendenti in rapporto alla popolazione residente, alle funzioni svolte anche attraverso esternalizzazioni nonché all'ampiezza del territorio; d) autonomia finanziaria; e) equilibrio di parte corrente; f) tasso di copertura dei costi dei servizi a domanda individuale per gli enti locali; g) rapporto tra gli introiti derivanti dall'effettiva partecipazione all'azione di contrasto all'evasione fiscale e i tributi erariali, per le regioni; h) effettiva partecipazione degli enti locali all'azione di contrasto all'evasione fiscale; i) rapporto tra le entrate di parte corrente riscosse e accertate; j) operazioni di dismissioni di partecipazioni societarie nel rispetto della normativa vigente.</a:t>
            </a:r>
          </a:p>
          <a:p>
            <a:endParaRPr lang="it-IT" sz="1400" dirty="0"/>
          </a:p>
        </p:txBody>
      </p:sp>
    </p:spTree>
    <p:extLst>
      <p:ext uri="{BB962C8B-B14F-4D97-AF65-F5344CB8AC3E}">
        <p14:creationId xmlns:p14="http://schemas.microsoft.com/office/powerpoint/2010/main" val="1230871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1800" dirty="0" smtClean="0"/>
              <a:t>Meccanismi premiali (segue)</a:t>
            </a:r>
            <a:endParaRPr lang="it-IT" sz="1800" dirty="0"/>
          </a:p>
        </p:txBody>
      </p:sp>
      <p:sp>
        <p:nvSpPr>
          <p:cNvPr id="3" name="Segnaposto contenuto 2"/>
          <p:cNvSpPr>
            <a:spLocks noGrp="1"/>
          </p:cNvSpPr>
          <p:nvPr>
            <p:ph idx="1"/>
          </p:nvPr>
        </p:nvSpPr>
        <p:spPr>
          <a:xfrm>
            <a:off x="457200" y="1340768"/>
            <a:ext cx="8229600" cy="4785395"/>
          </a:xfrm>
        </p:spPr>
        <p:txBody>
          <a:bodyPr>
            <a:normAutofit/>
          </a:bodyPr>
          <a:lstStyle/>
          <a:p>
            <a:pPr algn="just"/>
            <a:r>
              <a:rPr lang="it-IT" sz="1800" dirty="0" smtClean="0"/>
              <a:t>L’onere connesso al minor contributo che viene richiesto agli enti virtuosi è, pertanto, sostenuto interamente dagli enti non virtuosi, i cui obiettivi saranno conseguentemente rideterminati. Di conseguenza, mentre gli enti virtuosi beneficeranno di un miglioramento dei propri obiettivi del patto di stabilità, per gli enti non virtuosi è invece prevista una penalizzazione, consistente nella rideterminazione in aumento del proprio obiettivo finanziario.</a:t>
            </a:r>
          </a:p>
          <a:p>
            <a:pPr algn="just"/>
            <a:r>
              <a:rPr lang="it-IT" sz="1800" dirty="0" smtClean="0"/>
              <a:t>Il </a:t>
            </a:r>
            <a:r>
              <a:rPr lang="it-IT" sz="1800" b="1" dirty="0" smtClean="0"/>
              <a:t>meccanismo</a:t>
            </a:r>
            <a:r>
              <a:rPr lang="it-IT" sz="1800" dirty="0" smtClean="0"/>
              <a:t> di redistribuzione della manovra fra gli enti locali sulla base del meccanismo di “virtuosità” è stato poi modificato dall’articolo 1, </a:t>
            </a:r>
            <a:r>
              <a:rPr lang="it-IT" sz="1800" b="1" dirty="0" smtClean="0"/>
              <a:t>commi 428-431,</a:t>
            </a:r>
            <a:r>
              <a:rPr lang="it-IT" sz="1800" dirty="0" smtClean="0"/>
              <a:t> </a:t>
            </a:r>
            <a:r>
              <a:rPr lang="it-IT" sz="1800" b="1" dirty="0" smtClean="0">
                <a:hlinkClick r:id="rId2"/>
              </a:rPr>
              <a:t>legge n. 228/2012</a:t>
            </a:r>
            <a:r>
              <a:rPr lang="it-IT" sz="1800" dirty="0" smtClean="0"/>
              <a:t> (legge di stabilità per il 2013), il quale ha ridefinito, </a:t>
            </a:r>
            <a:r>
              <a:rPr lang="it-IT" sz="1800" b="1" dirty="0" smtClean="0"/>
              <a:t>per gli anni 2013</a:t>
            </a:r>
            <a:r>
              <a:rPr lang="it-IT" sz="1800" dirty="0" smtClean="0"/>
              <a:t> e successivi, gli obiettivi finanziari del patto per gli </a:t>
            </a:r>
            <a:r>
              <a:rPr lang="it-IT" sz="1800" b="1" dirty="0" smtClean="0"/>
              <a:t>enti virtuosi</a:t>
            </a:r>
            <a:r>
              <a:rPr lang="it-IT" sz="1800" dirty="0" smtClean="0"/>
              <a:t> (regioni, province e comuni) appartenenti al singolo livello di governo, fermo restando l'obiettivo del comparto.</a:t>
            </a:r>
          </a:p>
          <a:p>
            <a:pPr algn="just"/>
            <a:r>
              <a:rPr lang="it-IT" sz="1800" dirty="0" smtClean="0"/>
              <a:t>In particolare, ai sensi del </a:t>
            </a:r>
            <a:r>
              <a:rPr lang="it-IT" sz="1800" dirty="0" smtClean="0">
                <a:hlinkClick r:id="rId3"/>
              </a:rPr>
              <a:t>comma 3 dell’articolo 20 del D.L. n. 98/2011,</a:t>
            </a:r>
            <a:r>
              <a:rPr lang="it-IT" sz="1800" dirty="0" smtClean="0"/>
              <a:t> come modificato dal comma 429 dell’articolo 1 della legge di stabilità 2013, agli enti locali che risultano collocati nella classe dei </a:t>
            </a:r>
            <a:r>
              <a:rPr lang="it-IT" sz="1800" b="1" dirty="0" smtClean="0"/>
              <a:t>virtuosi</a:t>
            </a:r>
            <a:r>
              <a:rPr lang="it-IT" sz="1800" dirty="0" smtClean="0"/>
              <a:t> è attribuito, per l’anno 2013, un </a:t>
            </a:r>
            <a:r>
              <a:rPr lang="it-IT" sz="1800" b="1" dirty="0" smtClean="0"/>
              <a:t>saldo obiettivo,</a:t>
            </a:r>
            <a:r>
              <a:rPr lang="it-IT" sz="1800" dirty="0" smtClean="0"/>
              <a:t> espresso in termini di competenza mista, </a:t>
            </a:r>
            <a:r>
              <a:rPr lang="it-IT" sz="1800" b="1" dirty="0" smtClean="0"/>
              <a:t>pari a zero.</a:t>
            </a:r>
            <a:endParaRPr lang="it-IT" sz="1800" dirty="0" smtClean="0"/>
          </a:p>
          <a:p>
            <a:endParaRPr lang="it-IT" sz="1800" dirty="0"/>
          </a:p>
        </p:txBody>
      </p:sp>
    </p:spTree>
    <p:extLst>
      <p:ext uri="{BB962C8B-B14F-4D97-AF65-F5344CB8AC3E}">
        <p14:creationId xmlns:p14="http://schemas.microsoft.com/office/powerpoint/2010/main" val="65979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06090"/>
          </a:xfrm>
        </p:spPr>
        <p:txBody>
          <a:bodyPr>
            <a:normAutofit/>
          </a:bodyPr>
          <a:lstStyle/>
          <a:p>
            <a:pPr>
              <a:spcAft>
                <a:spcPts val="1400"/>
              </a:spcAft>
            </a:pPr>
            <a:r>
              <a:rPr lang="it-IT" sz="1800" b="0" dirty="0" smtClean="0">
                <a:solidFill>
                  <a:srgbClr val="FF0000"/>
                </a:solidFill>
                <a:effectLst/>
                <a:latin typeface="Tahoma"/>
                <a:ea typeface="Times New Roman"/>
                <a:cs typeface="Times New Roman"/>
              </a:rPr>
              <a:t>Patto di stabilità interno- Profili di responsabilità e danno erariale</a:t>
            </a:r>
            <a:endParaRPr lang="it-IT" sz="1400" dirty="0">
              <a:solidFill>
                <a:srgbClr val="FF0000"/>
              </a:solidFill>
              <a:effectLst/>
              <a:latin typeface="Times New Roman"/>
              <a:ea typeface="Times New Roman"/>
            </a:endParaRPr>
          </a:p>
        </p:txBody>
      </p:sp>
      <p:sp>
        <p:nvSpPr>
          <p:cNvPr id="3" name="Segnaposto contenuto 2"/>
          <p:cNvSpPr>
            <a:spLocks noGrp="1"/>
          </p:cNvSpPr>
          <p:nvPr>
            <p:ph idx="1"/>
          </p:nvPr>
        </p:nvSpPr>
        <p:spPr>
          <a:xfrm>
            <a:off x="457200" y="1124744"/>
            <a:ext cx="8229600" cy="5001419"/>
          </a:xfrm>
        </p:spPr>
        <p:txBody>
          <a:bodyPr>
            <a:normAutofit lnSpcReduction="10000"/>
          </a:bodyPr>
          <a:lstStyle/>
          <a:p>
            <a:pPr algn="just">
              <a:spcAft>
                <a:spcPts val="600"/>
              </a:spcAft>
            </a:pPr>
            <a:r>
              <a:rPr lang="it-IT" sz="1400" b="1" u="sng" dirty="0" smtClean="0">
                <a:effectLst/>
                <a:latin typeface="Tahoma"/>
                <a:ea typeface="Times New Roman"/>
                <a:cs typeface="Times New Roman"/>
              </a:rPr>
              <a:t>Le sanzioni </a:t>
            </a:r>
            <a:r>
              <a:rPr lang="it-IT" sz="1400" dirty="0" smtClean="0">
                <a:effectLst/>
                <a:latin typeface="Tahoma"/>
                <a:ea typeface="Times New Roman"/>
                <a:cs typeface="Times New Roman"/>
              </a:rPr>
              <a:t>per il mancato rispetto del patto di stabilità sono  previste all’articolo 1, commi 119 e 120 della L. 13 dicembre 2010, n. 220 (legge di stabilità 2011). Il comma 119 reca misure di carattere sanzionatorio che prevedono, a carico dell’ente inadempiente, nell’anno successivo a quello dell’inadempienza:</a:t>
            </a:r>
            <a:endParaRPr lang="it-IT" sz="1400" dirty="0" smtClean="0">
              <a:effectLst/>
              <a:latin typeface="Times New Roman"/>
              <a:ea typeface="Times New Roman"/>
            </a:endParaRPr>
          </a:p>
          <a:p>
            <a:pPr algn="just">
              <a:spcAft>
                <a:spcPts val="600"/>
              </a:spcAft>
            </a:pPr>
            <a:r>
              <a:rPr lang="it-IT" sz="1400" dirty="0" smtClean="0">
                <a:effectLst/>
                <a:latin typeface="Tahoma"/>
                <a:ea typeface="Times New Roman"/>
                <a:cs typeface="Times New Roman"/>
              </a:rPr>
              <a:t>a) la riduzione dei trasferimenti erariali dovuti agli enti locali in misura pari allo scostamento tra il risultato registrato e l’obiettivo programmatico predeterminato. La riduzione è effettuata con decreto del Ministro dell'interno, a valere sui trasferimenti corrisposti dallo stesso Ministero, con esclusione di quelli destinati all'onere di ammortamento dei mutui.</a:t>
            </a:r>
            <a:r>
              <a:rPr lang="it-IT" sz="1400" dirty="0" smtClean="0">
                <a:effectLst/>
                <a:latin typeface="Times New Roman"/>
                <a:ea typeface="Times New Roman"/>
              </a:rPr>
              <a:t> </a:t>
            </a:r>
            <a:r>
              <a:rPr lang="it-IT" sz="1400" dirty="0" smtClean="0">
                <a:effectLst/>
                <a:latin typeface="Tahoma"/>
                <a:ea typeface="Times New Roman"/>
                <a:cs typeface="Times New Roman"/>
              </a:rPr>
              <a:t>In caso di insufficienza dei trasferimenti, ovvero nel caso in cui fossero stati in parte o in tutto già erogati, la riduzione viene effettuata a valere sui trasferimenti degli anni successivi.</a:t>
            </a:r>
            <a:endParaRPr lang="it-IT" sz="1400" dirty="0" smtClean="0">
              <a:effectLst/>
              <a:latin typeface="Times New Roman"/>
              <a:ea typeface="Times New Roman"/>
            </a:endParaRPr>
          </a:p>
          <a:p>
            <a:pPr algn="just">
              <a:spcAft>
                <a:spcPts val="600"/>
              </a:spcAft>
            </a:pPr>
            <a:r>
              <a:rPr lang="it-IT" sz="1400" dirty="0" smtClean="0">
                <a:effectLst/>
                <a:latin typeface="Tahoma"/>
                <a:ea typeface="Times New Roman"/>
                <a:cs typeface="Times New Roman"/>
              </a:rPr>
              <a:t>b) il divieto di impegnare spese correnti in misura superiore all’importo annuale medio dei corrispondenti impegni effettuati nell’ultimo triennio. </a:t>
            </a:r>
            <a:endParaRPr lang="it-IT" sz="1400" dirty="0" smtClean="0">
              <a:effectLst/>
              <a:latin typeface="Times New Roman"/>
              <a:ea typeface="Times New Roman"/>
            </a:endParaRPr>
          </a:p>
          <a:p>
            <a:pPr algn="just">
              <a:spcAft>
                <a:spcPts val="600"/>
              </a:spcAft>
            </a:pPr>
            <a:r>
              <a:rPr lang="it-IT" sz="1400" dirty="0" smtClean="0">
                <a:effectLst/>
                <a:latin typeface="Tahoma"/>
                <a:ea typeface="Times New Roman"/>
                <a:cs typeface="Times New Roman"/>
              </a:rPr>
              <a:t>c) il divieto di ricorrere all’indebitamento per finanziare gli investimenti. La Circolare n. 11 chiarisce che costituisce operazione di indebitamento il leasing finanziario quando l’ente non ha la facoltà, ma l’obbligo, di riscattare il bene al termine del contratto.</a:t>
            </a:r>
            <a:endParaRPr lang="it-IT" sz="1400" dirty="0" smtClean="0">
              <a:effectLst/>
              <a:latin typeface="Times New Roman"/>
              <a:ea typeface="Times New Roman"/>
            </a:endParaRPr>
          </a:p>
          <a:p>
            <a:pPr algn="just">
              <a:spcAft>
                <a:spcPts val="600"/>
              </a:spcAft>
            </a:pPr>
            <a:r>
              <a:rPr lang="it-IT" sz="1400" dirty="0" smtClean="0">
                <a:effectLst/>
                <a:latin typeface="Tahoma"/>
                <a:ea typeface="Times New Roman"/>
                <a:cs typeface="Times New Roman"/>
              </a:rPr>
              <a:t>d) il divieto di procedere ad assunzioni di personale a qualsiasi titolo, con qualsivoglia tipologia di contratto, anche con riguardo ai processi di stabilizzazione in atto. E’ fatto altresì divieto agli enti di stipulare contratti di servizio con soggetti privati che si configurino come elusivi della citata disposizione. </a:t>
            </a:r>
            <a:endParaRPr lang="it-IT" sz="1400" dirty="0" smtClean="0">
              <a:effectLst/>
              <a:latin typeface="Times New Roman"/>
              <a:ea typeface="Times New Roman"/>
            </a:endParaRPr>
          </a:p>
          <a:p>
            <a:pPr algn="just">
              <a:spcAft>
                <a:spcPts val="600"/>
              </a:spcAft>
            </a:pPr>
            <a:r>
              <a:rPr lang="it-IT" sz="1400" dirty="0" smtClean="0">
                <a:effectLst/>
                <a:latin typeface="Tahoma"/>
                <a:ea typeface="Times New Roman"/>
                <a:cs typeface="Times New Roman"/>
              </a:rPr>
              <a:t>e) la riduzione delle indennità di funzione e dei gettoni di presenza indicati nell’articolo 82 del TUEL (decreto legislativo n. 267 del 2000), che vengono rideterminati con una riduzione del 30 per cento rispetto all’ammontare risultante alla data del 30 giugno 2008 (comma 120). </a:t>
            </a:r>
            <a:endParaRPr lang="it-IT" sz="1400" dirty="0" smtClean="0">
              <a:effectLst/>
              <a:latin typeface="Times New Roman"/>
              <a:ea typeface="Times New Roman"/>
            </a:endParaRPr>
          </a:p>
          <a:p>
            <a:endParaRPr lang="it-IT" sz="1400" dirty="0"/>
          </a:p>
        </p:txBody>
      </p:sp>
    </p:spTree>
    <p:extLst>
      <p:ext uri="{BB962C8B-B14F-4D97-AF65-F5344CB8AC3E}">
        <p14:creationId xmlns:p14="http://schemas.microsoft.com/office/powerpoint/2010/main" val="3790091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dirty="0" smtClean="0"/>
              <a:t>L’</a:t>
            </a:r>
            <a:r>
              <a:rPr lang="it-IT" sz="2400" dirty="0" err="1" smtClean="0"/>
              <a:t>autoapplicazione</a:t>
            </a:r>
            <a:r>
              <a:rPr lang="it-IT" sz="2400" dirty="0" smtClean="0"/>
              <a:t> delle sanzioni da parte dei Comuni</a:t>
            </a:r>
            <a:endParaRPr lang="it-IT" sz="2400" dirty="0"/>
          </a:p>
        </p:txBody>
      </p:sp>
      <p:sp>
        <p:nvSpPr>
          <p:cNvPr id="3" name="Segnaposto contenuto 2"/>
          <p:cNvSpPr>
            <a:spLocks noGrp="1"/>
          </p:cNvSpPr>
          <p:nvPr>
            <p:ph idx="1"/>
          </p:nvPr>
        </p:nvSpPr>
        <p:spPr/>
        <p:txBody>
          <a:bodyPr>
            <a:normAutofit/>
          </a:bodyPr>
          <a:lstStyle/>
          <a:p>
            <a:pPr algn="just">
              <a:spcAft>
                <a:spcPts val="600"/>
              </a:spcAft>
            </a:pPr>
            <a:r>
              <a:rPr lang="it-IT" sz="1600" dirty="0" smtClean="0">
                <a:effectLst/>
                <a:latin typeface="Tahoma"/>
                <a:ea typeface="Times New Roman"/>
                <a:cs typeface="Times New Roman"/>
              </a:rPr>
              <a:t>L’</a:t>
            </a:r>
            <a:r>
              <a:rPr lang="it-IT" sz="1600" dirty="0" err="1" smtClean="0">
                <a:effectLst/>
                <a:latin typeface="Tahoma"/>
                <a:ea typeface="Times New Roman"/>
                <a:cs typeface="Times New Roman"/>
              </a:rPr>
              <a:t>autoapplicazione</a:t>
            </a:r>
            <a:r>
              <a:rPr lang="it-IT" sz="1600" dirty="0" smtClean="0">
                <a:effectLst/>
                <a:latin typeface="Tahoma"/>
                <a:ea typeface="Times New Roman"/>
                <a:cs typeface="Times New Roman"/>
              </a:rPr>
              <a:t> delle sanzioni opera anche nel corso dell’esercizio in cui vi sia chiara evidenza che, alla fine dell’esercizio stesso, il patto non sarà rispettato. Più precisamente, in tale circostanza, l’</a:t>
            </a:r>
            <a:r>
              <a:rPr lang="it-IT" sz="1600" dirty="0" err="1" smtClean="0">
                <a:effectLst/>
                <a:latin typeface="Tahoma"/>
                <a:ea typeface="Times New Roman"/>
                <a:cs typeface="Times New Roman"/>
              </a:rPr>
              <a:t>autoapplicazione</a:t>
            </a:r>
            <a:r>
              <a:rPr lang="it-IT" sz="1600" dirty="0" smtClean="0">
                <a:effectLst/>
                <a:latin typeface="Tahoma"/>
                <a:ea typeface="Times New Roman"/>
                <a:cs typeface="Times New Roman"/>
              </a:rPr>
              <a:t> della sanzione in corso di esercizio si configura come un intervento correttivo e di contenimento che l’ente, autonomamente, pone in essere per recuperare il prevedibile sforamento del patto di stabilità interno evidenziato dalla gestione finanziaria dell’anno. Peraltro, nei casi in cui la gestione finanziaria presenti un andamento non conforme al saldo programmato, l’ente deve adottare tutti i provvedimenti correttivi e contenitivi finalizzati a non aggravare la propria situazione finanziaria.</a:t>
            </a:r>
          </a:p>
          <a:p>
            <a:pPr marL="0" indent="0" algn="just">
              <a:spcAft>
                <a:spcPts val="600"/>
              </a:spcAft>
              <a:buNone/>
            </a:pPr>
            <a:r>
              <a:rPr lang="it-IT" sz="1600" dirty="0">
                <a:latin typeface="Tahoma"/>
                <a:ea typeface="Times New Roman"/>
                <a:cs typeface="Times New Roman"/>
              </a:rPr>
              <a:t>	</a:t>
            </a:r>
            <a:r>
              <a:rPr lang="it-IT" sz="1600" dirty="0" smtClean="0">
                <a:latin typeface="Tahoma"/>
                <a:ea typeface="Times New Roman"/>
                <a:cs typeface="Times New Roman"/>
              </a:rPr>
              <a:t>Si rinvia alla deliberazione n. 118 del 2014 della Sez. controllo Lombardia allegata.</a:t>
            </a:r>
            <a:endParaRPr lang="it-IT" sz="1600" dirty="0" smtClean="0">
              <a:effectLst/>
              <a:latin typeface="Times New Roman"/>
              <a:ea typeface="Times New Roman"/>
            </a:endParaRPr>
          </a:p>
          <a:p>
            <a:pPr algn="just"/>
            <a:r>
              <a:rPr lang="it-IT" sz="1600" dirty="0" smtClean="0">
                <a:effectLst/>
                <a:latin typeface="Tahoma"/>
                <a:ea typeface="Times New Roman"/>
                <a:cs typeface="Times New Roman"/>
              </a:rPr>
              <a:t>Al riguardo, la Sezione regionale di controllo della Corte dei conti per la Lombardia con il parere n. 427/2009, come ribadito con deliberazione n. 605/2009, ha affermato che l’osservanza dei vincoli di spesa o finanziari imposti dal patto di stabilità interno deve avvenire sin dalle previsioni contenute nel bilancio preventivo. </a:t>
            </a:r>
            <a:endParaRPr lang="it-IT" sz="1600" dirty="0"/>
          </a:p>
        </p:txBody>
      </p:sp>
    </p:spTree>
    <p:extLst>
      <p:ext uri="{BB962C8B-B14F-4D97-AF65-F5344CB8AC3E}">
        <p14:creationId xmlns:p14="http://schemas.microsoft.com/office/powerpoint/2010/main" val="40336528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34082"/>
          </a:xfrm>
        </p:spPr>
        <p:txBody>
          <a:bodyPr>
            <a:normAutofit/>
          </a:bodyPr>
          <a:lstStyle/>
          <a:p>
            <a:r>
              <a:rPr lang="it-IT" sz="2400" dirty="0" smtClean="0"/>
              <a:t>Il controllo della Corte dei conti</a:t>
            </a:r>
            <a:endParaRPr lang="it-IT" sz="2400" dirty="0"/>
          </a:p>
        </p:txBody>
      </p:sp>
      <p:sp>
        <p:nvSpPr>
          <p:cNvPr id="3" name="Segnaposto contenuto 2"/>
          <p:cNvSpPr>
            <a:spLocks noGrp="1"/>
          </p:cNvSpPr>
          <p:nvPr>
            <p:ph idx="1"/>
          </p:nvPr>
        </p:nvSpPr>
        <p:spPr>
          <a:xfrm>
            <a:off x="457200" y="1052736"/>
            <a:ext cx="8229600" cy="5073427"/>
          </a:xfrm>
        </p:spPr>
        <p:txBody>
          <a:bodyPr>
            <a:normAutofit/>
          </a:bodyPr>
          <a:lstStyle/>
          <a:p>
            <a:pPr algn="just">
              <a:spcAft>
                <a:spcPts val="600"/>
              </a:spcAft>
            </a:pPr>
            <a:r>
              <a:rPr lang="it-IT" sz="1600" dirty="0" smtClean="0">
                <a:effectLst/>
                <a:latin typeface="Tahoma"/>
                <a:ea typeface="Times New Roman"/>
                <a:cs typeface="Times New Roman"/>
              </a:rPr>
              <a:t>La circolare n. 11 del 6 aprile 2011, emanata dal Dipartimento della Ragioneria Generale dello Stato richiama l’attenzione sui commi 166 e successivi dell’articolo 1 della legge 23 dicembre 2005, n. 266, come integrati dall’articolo 11 della legge n. 15 del 2009, che affidano alle Sezioni regionali di controllo della Corte dei conti:</a:t>
            </a:r>
            <a:endParaRPr lang="it-IT" sz="1600" dirty="0" smtClean="0">
              <a:effectLst/>
              <a:latin typeface="Times New Roman"/>
              <a:ea typeface="Times New Roman"/>
            </a:endParaRPr>
          </a:p>
          <a:p>
            <a:pPr algn="just">
              <a:spcAft>
                <a:spcPts val="600"/>
              </a:spcAft>
            </a:pPr>
            <a:r>
              <a:rPr lang="it-IT" sz="1600" dirty="0" smtClean="0">
                <a:effectLst/>
                <a:latin typeface="Tahoma"/>
                <a:ea typeface="Times New Roman"/>
                <a:cs typeface="Times New Roman"/>
              </a:rPr>
              <a:t>- l’accertamento del mancato rispetto degli obiettivi posti con il patto di stabilità interno;</a:t>
            </a:r>
            <a:endParaRPr lang="it-IT" sz="1600" dirty="0" smtClean="0">
              <a:effectLst/>
              <a:latin typeface="Times New Roman"/>
              <a:ea typeface="Times New Roman"/>
            </a:endParaRPr>
          </a:p>
          <a:p>
            <a:pPr algn="just">
              <a:spcAft>
                <a:spcPts val="600"/>
              </a:spcAft>
            </a:pPr>
            <a:r>
              <a:rPr lang="it-IT" sz="1600" dirty="0" smtClean="0">
                <a:effectLst/>
                <a:latin typeface="Tahoma"/>
                <a:ea typeface="Times New Roman"/>
                <a:cs typeface="Times New Roman"/>
              </a:rPr>
              <a:t>- la vigilanza sull’adozione da parte dell’ente locale delle necessarie misure correttive;</a:t>
            </a:r>
            <a:endParaRPr lang="it-IT" sz="1600" dirty="0" smtClean="0">
              <a:effectLst/>
              <a:latin typeface="Times New Roman"/>
              <a:ea typeface="Times New Roman"/>
            </a:endParaRPr>
          </a:p>
          <a:p>
            <a:pPr algn="just">
              <a:spcAft>
                <a:spcPts val="600"/>
              </a:spcAft>
            </a:pPr>
            <a:r>
              <a:rPr lang="it-IT" sz="1600" dirty="0" smtClean="0">
                <a:effectLst/>
                <a:latin typeface="Tahoma"/>
                <a:ea typeface="Times New Roman"/>
                <a:cs typeface="Times New Roman"/>
              </a:rPr>
              <a:t>- la vigilanza sull’applicazione delle sanzioni e, cioè, che l’ente inadempiente rispetti il limite agli impegni di parte corrente, rispetti il divieto di indebitamento e il divieto di assunzione di personale e che deliberi la riduzione delle indennità di funzione e dei gettoni di presenza per gli amministratori.</a:t>
            </a:r>
            <a:endParaRPr lang="it-IT" sz="1600" dirty="0" smtClean="0">
              <a:effectLst/>
              <a:latin typeface="Times New Roman"/>
              <a:ea typeface="Times New Roman"/>
            </a:endParaRPr>
          </a:p>
          <a:p>
            <a:endParaRPr lang="it-IT" sz="1600" dirty="0"/>
          </a:p>
        </p:txBody>
      </p:sp>
    </p:spTree>
    <p:extLst>
      <p:ext uri="{BB962C8B-B14F-4D97-AF65-F5344CB8AC3E}">
        <p14:creationId xmlns:p14="http://schemas.microsoft.com/office/powerpoint/2010/main" val="40186612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62074"/>
          </a:xfrm>
        </p:spPr>
        <p:txBody>
          <a:bodyPr>
            <a:normAutofit/>
          </a:bodyPr>
          <a:lstStyle/>
          <a:p>
            <a:r>
              <a:rPr lang="it-IT" sz="2000" dirty="0" smtClean="0">
                <a:latin typeface="Times New Roman" panose="02020603050405020304" pitchFamily="18" charset="0"/>
                <a:cs typeface="Times New Roman" panose="02020603050405020304" pitchFamily="18" charset="0"/>
              </a:rPr>
              <a:t>TIPOLOGIE DI FORME ELUSIVE DEL PATTO</a:t>
            </a:r>
            <a:endParaRPr lang="it-IT" sz="2000" dirty="0">
              <a:latin typeface="Times New Roman" panose="02020603050405020304" pitchFamily="18" charset="0"/>
              <a:cs typeface="Times New Roman" panose="02020603050405020304" pitchFamily="18" charset="0"/>
            </a:endParaRPr>
          </a:p>
        </p:txBody>
      </p:sp>
      <p:sp>
        <p:nvSpPr>
          <p:cNvPr id="3" name="Segnaposto contenuto 2"/>
          <p:cNvSpPr>
            <a:spLocks noGrp="1"/>
          </p:cNvSpPr>
          <p:nvPr>
            <p:ph idx="1"/>
          </p:nvPr>
        </p:nvSpPr>
        <p:spPr>
          <a:xfrm>
            <a:off x="467544" y="764704"/>
            <a:ext cx="8229600" cy="5328592"/>
          </a:xfrm>
        </p:spPr>
        <p:txBody>
          <a:bodyPr>
            <a:normAutofit fontScale="25000" lnSpcReduction="20000"/>
          </a:bodyPr>
          <a:lstStyle/>
          <a:p>
            <a:pPr marL="0">
              <a:lnSpc>
                <a:spcPct val="170000"/>
              </a:lnSpc>
              <a:spcBef>
                <a:spcPts val="0"/>
              </a:spcBef>
            </a:pPr>
            <a:r>
              <a:rPr lang="it-IT" sz="4300" dirty="0" smtClean="0">
                <a:effectLst/>
                <a:latin typeface="Times New Roman"/>
                <a:ea typeface="Times New Roman"/>
                <a:cs typeface="Times New Roman"/>
              </a:rPr>
              <a:t> </a:t>
            </a:r>
            <a:r>
              <a:rPr lang="it-IT" sz="5600" dirty="0" smtClean="0">
                <a:effectLst/>
                <a:latin typeface="Times New Roman"/>
                <a:ea typeface="Times New Roman"/>
                <a:cs typeface="Times New Roman"/>
              </a:rPr>
              <a:t>Appaiono riconducibili alle forme elusive del patto (</a:t>
            </a:r>
            <a:r>
              <a:rPr lang="it-IT" sz="5600" i="1" dirty="0" err="1" smtClean="0">
                <a:effectLst/>
                <a:latin typeface="Times New Roman"/>
                <a:ea typeface="Times New Roman"/>
                <a:cs typeface="Times New Roman"/>
              </a:rPr>
              <a:t>lett</a:t>
            </a:r>
            <a:r>
              <a:rPr lang="it-IT" sz="5600" i="1" dirty="0" smtClean="0">
                <a:effectLst/>
                <a:latin typeface="Times New Roman"/>
                <a:ea typeface="Times New Roman"/>
                <a:cs typeface="Times New Roman"/>
              </a:rPr>
              <a:t>. I.3, circolare ragioneria generale dello Stato, 18 febbraio 2014, n. 6</a:t>
            </a:r>
            <a:r>
              <a:rPr lang="it-IT" sz="5600" dirty="0" smtClean="0">
                <a:effectLst/>
                <a:latin typeface="Times New Roman"/>
                <a:ea typeface="Times New Roman"/>
                <a:cs typeface="Times New Roman"/>
              </a:rPr>
              <a:t>):</a:t>
            </a:r>
            <a:endParaRPr lang="it-IT" sz="5600" dirty="0">
              <a:ea typeface="Calibri"/>
              <a:cs typeface="Times New Roman"/>
            </a:endParaRPr>
          </a:p>
          <a:p>
            <a:pPr marL="0">
              <a:lnSpc>
                <a:spcPct val="170000"/>
              </a:lnSpc>
              <a:spcBef>
                <a:spcPts val="0"/>
              </a:spcBef>
            </a:pPr>
            <a:r>
              <a:rPr lang="it-IT" sz="5600" dirty="0" smtClean="0">
                <a:effectLst/>
                <a:latin typeface="Times New Roman"/>
                <a:ea typeface="Times New Roman"/>
                <a:cs typeface="Times New Roman"/>
              </a:rPr>
              <a:t>- imputazione di poste in sezioni di bilancio, in entrata e in uscita, non rilevanti ai fini del patto che, al contrario, avrebbero dovuto essere imputate altrove;</a:t>
            </a:r>
            <a:endParaRPr lang="it-IT" sz="5600" dirty="0">
              <a:ea typeface="Calibri"/>
              <a:cs typeface="Times New Roman"/>
            </a:endParaRPr>
          </a:p>
          <a:p>
            <a:pPr marL="0">
              <a:lnSpc>
                <a:spcPct val="170000"/>
              </a:lnSpc>
              <a:spcBef>
                <a:spcPts val="0"/>
              </a:spcBef>
            </a:pPr>
            <a:r>
              <a:rPr lang="it-IT" sz="5600" dirty="0" smtClean="0">
                <a:effectLst/>
                <a:latin typeface="Times New Roman"/>
                <a:ea typeface="Times New Roman"/>
                <a:cs typeface="Times New Roman"/>
              </a:rPr>
              <a:t>- contabilizzazione tra i servizi per conto di terzi di pagamenti relativi alla realizzazione di opere pubbliche finanziate da contributi in conto capitale di altri soggetti pubblici;</a:t>
            </a:r>
            <a:endParaRPr lang="it-IT" sz="5600" dirty="0">
              <a:ea typeface="Calibri"/>
              <a:cs typeface="Times New Roman"/>
            </a:endParaRPr>
          </a:p>
          <a:p>
            <a:pPr marL="0">
              <a:lnSpc>
                <a:spcPct val="170000"/>
              </a:lnSpc>
              <a:spcBef>
                <a:spcPts val="0"/>
              </a:spcBef>
            </a:pPr>
            <a:r>
              <a:rPr lang="it-IT" sz="5600" dirty="0" smtClean="0">
                <a:effectLst/>
                <a:latin typeface="Times New Roman"/>
                <a:ea typeface="Times New Roman"/>
                <a:cs typeface="Times New Roman"/>
              </a:rPr>
              <a:t>- imputazione ai servizi per conto di terzi di pagamenti anticipati per cassa a causa della ritardata erogazione della provvista economica da parte del soggetto finanziatore;</a:t>
            </a:r>
            <a:endParaRPr lang="it-IT" sz="5600" dirty="0">
              <a:ea typeface="Calibri"/>
              <a:cs typeface="Times New Roman"/>
            </a:endParaRPr>
          </a:p>
          <a:p>
            <a:pPr marL="0">
              <a:lnSpc>
                <a:spcPct val="170000"/>
              </a:lnSpc>
              <a:spcBef>
                <a:spcPts val="0"/>
              </a:spcBef>
            </a:pPr>
            <a:r>
              <a:rPr lang="it-IT" sz="5600" dirty="0" smtClean="0">
                <a:effectLst/>
                <a:latin typeface="Times New Roman"/>
                <a:ea typeface="Times New Roman"/>
                <a:cs typeface="Times New Roman"/>
              </a:rPr>
              <a:t>- sovrastima delle entrate correnti o accertamenti effettuati in mancanza dei presupposti di legge;</a:t>
            </a:r>
            <a:endParaRPr lang="it-IT" sz="5600" dirty="0">
              <a:ea typeface="Calibri"/>
              <a:cs typeface="Times New Roman"/>
            </a:endParaRPr>
          </a:p>
          <a:p>
            <a:pPr marL="0">
              <a:lnSpc>
                <a:spcPct val="170000"/>
              </a:lnSpc>
              <a:spcBef>
                <a:spcPts val="0"/>
              </a:spcBef>
            </a:pPr>
            <a:r>
              <a:rPr lang="it-IT" sz="5600" dirty="0" smtClean="0">
                <a:effectLst/>
                <a:latin typeface="Times New Roman"/>
                <a:ea typeface="Times New Roman"/>
                <a:cs typeface="Times New Roman"/>
              </a:rPr>
              <a:t>- imputazione di spese di competenza di un esercizio finanziario ai bilanci dell'esercizio o degli esercizi successivi;</a:t>
            </a:r>
            <a:endParaRPr lang="it-IT" sz="5600" dirty="0">
              <a:ea typeface="Calibri"/>
              <a:cs typeface="Times New Roman"/>
            </a:endParaRPr>
          </a:p>
          <a:p>
            <a:pPr marL="0">
              <a:lnSpc>
                <a:spcPct val="170000"/>
              </a:lnSpc>
              <a:spcBef>
                <a:spcPts val="0"/>
              </a:spcBef>
            </a:pPr>
            <a:r>
              <a:rPr lang="it-IT" sz="5600" dirty="0" smtClean="0">
                <a:effectLst/>
                <a:latin typeface="Times New Roman"/>
                <a:ea typeface="Times New Roman"/>
                <a:cs typeface="Times New Roman"/>
              </a:rPr>
              <a:t>- l'utilizzo dello strumento societario per porre fuori del perimetro del bilancio dell'ente spese valide ai fini del patto;</a:t>
            </a:r>
            <a:endParaRPr lang="it-IT" sz="5600" dirty="0">
              <a:ea typeface="Calibri"/>
              <a:cs typeface="Times New Roman"/>
            </a:endParaRPr>
          </a:p>
          <a:p>
            <a:pPr marL="0">
              <a:lnSpc>
                <a:spcPct val="170000"/>
              </a:lnSpc>
              <a:spcBef>
                <a:spcPts val="0"/>
              </a:spcBef>
            </a:pPr>
            <a:r>
              <a:rPr lang="it-IT" sz="5600" dirty="0" smtClean="0">
                <a:effectLst/>
                <a:latin typeface="Times New Roman"/>
                <a:ea typeface="Times New Roman"/>
                <a:cs typeface="Times New Roman"/>
              </a:rPr>
              <a:t>- la sottostima dei costi dei contratti di servizio tra l'ente e le sue diramazioni societarie e para-societarie;</a:t>
            </a:r>
            <a:endParaRPr lang="it-IT" sz="5600" dirty="0">
              <a:ea typeface="Calibri"/>
              <a:cs typeface="Times New Roman"/>
            </a:endParaRPr>
          </a:p>
          <a:p>
            <a:pPr marL="0">
              <a:lnSpc>
                <a:spcPct val="170000"/>
              </a:lnSpc>
              <a:spcBef>
                <a:spcPts val="0"/>
              </a:spcBef>
            </a:pPr>
            <a:r>
              <a:rPr lang="it-IT" sz="5600" dirty="0" smtClean="0">
                <a:effectLst/>
                <a:latin typeface="Times New Roman"/>
                <a:ea typeface="Times New Roman"/>
                <a:cs typeface="Times New Roman"/>
              </a:rPr>
              <a:t>- l'illegittima traslazione di pagamenti dall'ente a società partecipate, realizzate, ad esempio, attraverso un utilizzo improprio delle concessioni e riscossioni di crediti.</a:t>
            </a:r>
          </a:p>
          <a:p>
            <a:pPr marL="0">
              <a:lnSpc>
                <a:spcPct val="170000"/>
              </a:lnSpc>
              <a:spcBef>
                <a:spcPts val="0"/>
              </a:spcBef>
            </a:pPr>
            <a:r>
              <a:rPr lang="it-IT" sz="4300" dirty="0" smtClean="0">
                <a:latin typeface="Times New Roman"/>
                <a:ea typeface="Calibri"/>
                <a:cs typeface="Times New Roman"/>
              </a:rPr>
              <a:t>Vedi fattispecie sez.  </a:t>
            </a:r>
            <a:r>
              <a:rPr lang="it-IT" sz="4300" dirty="0" err="1" smtClean="0">
                <a:latin typeface="Times New Roman"/>
                <a:ea typeface="Calibri"/>
                <a:cs typeface="Times New Roman"/>
              </a:rPr>
              <a:t>controlloVeneto</a:t>
            </a:r>
            <a:r>
              <a:rPr lang="it-IT" sz="4300" dirty="0" smtClean="0">
                <a:latin typeface="Times New Roman"/>
                <a:ea typeface="Calibri"/>
                <a:cs typeface="Times New Roman"/>
              </a:rPr>
              <a:t> allegata</a:t>
            </a:r>
            <a:endParaRPr lang="it-IT" sz="4300" dirty="0">
              <a:ea typeface="Calibri"/>
              <a:cs typeface="Times New Roman"/>
            </a:endParaRPr>
          </a:p>
          <a:p>
            <a:pPr algn="just"/>
            <a:endParaRPr lang="it-IT" sz="1600" dirty="0"/>
          </a:p>
        </p:txBody>
      </p:sp>
    </p:spTree>
    <p:extLst>
      <p:ext uri="{BB962C8B-B14F-4D97-AF65-F5344CB8AC3E}">
        <p14:creationId xmlns:p14="http://schemas.microsoft.com/office/powerpoint/2010/main" val="1490813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260648"/>
            <a:ext cx="8229600" cy="576064"/>
          </a:xfrm>
        </p:spPr>
        <p:txBody>
          <a:bodyPr>
            <a:normAutofit fontScale="90000"/>
          </a:bodyPr>
          <a:lstStyle/>
          <a:p>
            <a:r>
              <a:rPr lang="it-IT" sz="1800" dirty="0" smtClean="0">
                <a:latin typeface="Times New Roman" panose="02020603050405020304" pitchFamily="18" charset="0"/>
                <a:cs typeface="Times New Roman" panose="02020603050405020304" pitchFamily="18" charset="0"/>
              </a:rPr>
              <a:t>LE SANZIONI TIPIZZATE DI RESPONABILITA’ AMMINISTRATIVA-CONTABILE</a:t>
            </a:r>
            <a:endParaRPr lang="it-IT" sz="1800" dirty="0">
              <a:latin typeface="Times New Roman" panose="02020603050405020304" pitchFamily="18" charset="0"/>
              <a:cs typeface="Times New Roman" panose="02020603050405020304" pitchFamily="18" charset="0"/>
            </a:endParaRPr>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115616" y="1196750"/>
            <a:ext cx="6950583" cy="5435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6380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nSpc>
                <a:spcPct val="107000"/>
              </a:lnSpc>
              <a:spcAft>
                <a:spcPts val="800"/>
              </a:spcAft>
            </a:pPr>
            <a:r>
              <a:rPr lang="it-IT" dirty="0">
                <a:ea typeface="Calibri"/>
                <a:cs typeface="Times New Roman"/>
              </a:rPr>
              <a:t>Parametri di Maastricht</a:t>
            </a:r>
          </a:p>
        </p:txBody>
      </p:sp>
      <p:sp>
        <p:nvSpPr>
          <p:cNvPr id="3" name="Segnaposto contenuto 2"/>
          <p:cNvSpPr>
            <a:spLocks noGrp="1"/>
          </p:cNvSpPr>
          <p:nvPr>
            <p:ph idx="1"/>
          </p:nvPr>
        </p:nvSpPr>
        <p:spPr/>
        <p:txBody>
          <a:bodyPr>
            <a:normAutofit/>
          </a:bodyPr>
          <a:lstStyle/>
          <a:p>
            <a:pPr algn="just">
              <a:lnSpc>
                <a:spcPct val="107000"/>
              </a:lnSpc>
              <a:spcAft>
                <a:spcPts val="800"/>
              </a:spcAft>
            </a:pPr>
            <a:r>
              <a:rPr lang="it-IT" sz="1600" dirty="0" smtClean="0">
                <a:ea typeface="Calibri"/>
                <a:cs typeface="Times New Roman"/>
              </a:rPr>
              <a:t>La </a:t>
            </a:r>
            <a:r>
              <a:rPr lang="it-IT" sz="1600" i="1" dirty="0">
                <a:ea typeface="Calibri"/>
                <a:cs typeface="Times New Roman"/>
              </a:rPr>
              <a:t>situazione della </a:t>
            </a:r>
            <a:r>
              <a:rPr lang="it-IT" sz="1600" i="1" u="sng" dirty="0">
                <a:solidFill>
                  <a:srgbClr val="0000FF"/>
                </a:solidFill>
                <a:ea typeface="Calibri"/>
                <a:cs typeface="Times New Roman"/>
                <a:hlinkClick r:id="rId2" tooltip="Finanza pubblica"/>
              </a:rPr>
              <a:t>finanza pubblica</a:t>
            </a:r>
            <a:r>
              <a:rPr lang="it-IT" sz="1600" dirty="0">
                <a:ea typeface="Calibri"/>
                <a:cs typeface="Times New Roman"/>
              </a:rPr>
              <a:t>. Il trattato stabilisce che: "</a:t>
            </a:r>
            <a:r>
              <a:rPr lang="it-IT" sz="1600" i="1" dirty="0">
                <a:ea typeface="Calibri"/>
                <a:cs typeface="Times New Roman"/>
              </a:rPr>
              <a:t>La sostenibilità della situazione della finanza pubblica [...] risulterà dal conseguimento di una situazione di bilancio pubblico non caratterizzata da un disavanzo eccessivo [...]</a:t>
            </a:r>
            <a:r>
              <a:rPr lang="it-IT" sz="1600" dirty="0">
                <a:ea typeface="Calibri"/>
                <a:cs typeface="Times New Roman"/>
              </a:rPr>
              <a:t>".</a:t>
            </a:r>
          </a:p>
          <a:p>
            <a:pPr lvl="0" algn="just">
              <a:lnSpc>
                <a:spcPct val="107000"/>
              </a:lnSpc>
              <a:spcAft>
                <a:spcPts val="800"/>
              </a:spcAft>
              <a:buSzPts val="1000"/>
              <a:buFont typeface="Symbol"/>
              <a:buChar char=""/>
              <a:tabLst>
                <a:tab pos="457200" algn="l"/>
              </a:tabLst>
            </a:pPr>
            <a:r>
              <a:rPr lang="it-IT" sz="1600" u="sng" dirty="0" smtClean="0">
                <a:solidFill>
                  <a:srgbClr val="0000FF"/>
                </a:solidFill>
                <a:ea typeface="Calibri"/>
                <a:cs typeface="Times New Roman"/>
                <a:hlinkClick r:id="rId3" tooltip="Disavanzo pubblico"/>
              </a:rPr>
              <a:t>disavanzo pubblico</a:t>
            </a:r>
            <a:r>
              <a:rPr lang="it-IT" sz="1600" u="sng" dirty="0" smtClean="0">
                <a:solidFill>
                  <a:srgbClr val="0000FF"/>
                </a:solidFill>
                <a:ea typeface="Calibri"/>
                <a:cs typeface="Times New Roman"/>
              </a:rPr>
              <a:t> o deficit o indebitamento netto</a:t>
            </a:r>
            <a:r>
              <a:rPr lang="it-IT" sz="1600" dirty="0" smtClean="0">
                <a:ea typeface="Calibri"/>
                <a:cs typeface="Times New Roman"/>
              </a:rPr>
              <a:t> </a:t>
            </a:r>
            <a:r>
              <a:rPr lang="it-IT" sz="1600" dirty="0">
                <a:ea typeface="Calibri"/>
                <a:cs typeface="Times New Roman"/>
              </a:rPr>
              <a:t>annuale: il rapporto tra il disavanzo pubblico annuale e il </a:t>
            </a:r>
            <a:r>
              <a:rPr lang="it-IT" sz="1600" u="sng" dirty="0" smtClean="0">
                <a:solidFill>
                  <a:srgbClr val="0000FF"/>
                </a:solidFill>
                <a:ea typeface="Calibri"/>
                <a:cs typeface="Times New Roman"/>
                <a:hlinkClick r:id="rId4" tooltip="Prodotto interno lordo"/>
              </a:rPr>
              <a:t>PIL</a:t>
            </a:r>
            <a:r>
              <a:rPr lang="it-IT" sz="1600" u="sng" baseline="30000" dirty="0">
                <a:solidFill>
                  <a:srgbClr val="0000FF"/>
                </a:solidFill>
                <a:ea typeface="Calibri"/>
                <a:cs typeface="Times New Roman"/>
              </a:rPr>
              <a:t> </a:t>
            </a:r>
            <a:r>
              <a:rPr lang="it-IT" sz="1600" dirty="0" smtClean="0">
                <a:ea typeface="Calibri"/>
                <a:cs typeface="Times New Roman"/>
              </a:rPr>
              <a:t>non </a:t>
            </a:r>
            <a:r>
              <a:rPr lang="it-IT" sz="1600" dirty="0">
                <a:ea typeface="Calibri"/>
                <a:cs typeface="Times New Roman"/>
              </a:rPr>
              <a:t>deve superare il 3 % alla fine dell'ultimo </a:t>
            </a:r>
            <a:r>
              <a:rPr lang="it-IT" sz="1600" u="sng" dirty="0">
                <a:solidFill>
                  <a:srgbClr val="0000FF"/>
                </a:solidFill>
                <a:ea typeface="Calibri"/>
                <a:cs typeface="Times New Roman"/>
                <a:hlinkClick r:id="rId5" tooltip="Esercizio finanziario (la pagina non esiste)"/>
              </a:rPr>
              <a:t>esercizio finanziario</a:t>
            </a:r>
            <a:r>
              <a:rPr lang="it-IT" sz="1600" dirty="0">
                <a:ea typeface="Calibri"/>
                <a:cs typeface="Times New Roman"/>
              </a:rPr>
              <a:t> concluso. In caso contrario, tale rapporto deve essere diminuito in modo sostanziale e costante e aver raggiunto un livello prossimo al 3% (interpretazione tendenziale a norma dell'articolo 104, paragrafo 2) o, in alternativa, il superamento del valore di riferimento deve essere solo eccezionale e temporaneo e il rapporto deve restare vicino al valore di riferimento;</a:t>
            </a:r>
          </a:p>
          <a:p>
            <a:pPr lvl="0" algn="just">
              <a:lnSpc>
                <a:spcPct val="107000"/>
              </a:lnSpc>
              <a:spcAft>
                <a:spcPts val="800"/>
              </a:spcAft>
              <a:buSzPts val="1000"/>
              <a:buFont typeface="Symbol"/>
              <a:buChar char=""/>
              <a:tabLst>
                <a:tab pos="457200" algn="l"/>
              </a:tabLst>
            </a:pPr>
            <a:r>
              <a:rPr lang="it-IT" sz="1600" dirty="0">
                <a:ea typeface="Calibri"/>
                <a:cs typeface="Times New Roman"/>
              </a:rPr>
              <a:t>il </a:t>
            </a:r>
            <a:r>
              <a:rPr lang="it-IT" sz="1600" u="sng" dirty="0">
                <a:solidFill>
                  <a:srgbClr val="0000FF"/>
                </a:solidFill>
                <a:ea typeface="Calibri"/>
                <a:cs typeface="Times New Roman"/>
                <a:hlinkClick r:id="rId6" tooltip="Debito pubblico"/>
              </a:rPr>
              <a:t>debito pubblico</a:t>
            </a:r>
            <a:r>
              <a:rPr lang="it-IT" sz="1600" dirty="0">
                <a:ea typeface="Calibri"/>
                <a:cs typeface="Times New Roman"/>
              </a:rPr>
              <a:t>: il rapporto tra il debito pubblico lordo e il PIL non deve superare il 60 % alla fine dell'ultimo esercizio di bilancio concluso. In caso contrario, tale rapporto deve essersi ridotto in misura sufficiente e deve avvicinarsi al valore di riferimento con ritmo adeguato </a:t>
            </a:r>
            <a:endParaRPr lang="it-IT" sz="1600" dirty="0" smtClean="0">
              <a:ea typeface="Calibri"/>
              <a:cs typeface="Times New Roman"/>
            </a:endParaRPr>
          </a:p>
          <a:p>
            <a:pPr marL="0" lvl="0" indent="0" algn="just">
              <a:lnSpc>
                <a:spcPct val="107000"/>
              </a:lnSpc>
              <a:spcAft>
                <a:spcPts val="800"/>
              </a:spcAft>
              <a:buSzPts val="1000"/>
              <a:buNone/>
              <a:tabLst>
                <a:tab pos="457200" algn="l"/>
              </a:tabLst>
            </a:pPr>
            <a:endParaRPr lang="it-IT" sz="1600" dirty="0">
              <a:ea typeface="Calibri"/>
              <a:cs typeface="Times New Roman"/>
            </a:endParaRPr>
          </a:p>
        </p:txBody>
      </p:sp>
    </p:spTree>
    <p:extLst>
      <p:ext uri="{BB962C8B-B14F-4D97-AF65-F5344CB8AC3E}">
        <p14:creationId xmlns:p14="http://schemas.microsoft.com/office/powerpoint/2010/main" val="1888855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Definizione PIL</a:t>
            </a:r>
            <a:endParaRPr lang="it-IT" dirty="0"/>
          </a:p>
        </p:txBody>
      </p:sp>
      <p:sp>
        <p:nvSpPr>
          <p:cNvPr id="3" name="Segnaposto contenuto 2"/>
          <p:cNvSpPr>
            <a:spLocks noGrp="1"/>
          </p:cNvSpPr>
          <p:nvPr>
            <p:ph idx="1"/>
          </p:nvPr>
        </p:nvSpPr>
        <p:spPr/>
        <p:txBody>
          <a:bodyPr>
            <a:normAutofit/>
          </a:bodyPr>
          <a:lstStyle/>
          <a:p>
            <a:pPr marL="0" indent="0">
              <a:lnSpc>
                <a:spcPct val="107000"/>
              </a:lnSpc>
              <a:spcAft>
                <a:spcPts val="800"/>
              </a:spcAft>
              <a:buNone/>
            </a:pPr>
            <a:endParaRPr lang="it-IT" sz="1400" dirty="0">
              <a:ea typeface="Calibri"/>
              <a:cs typeface="Times New Roman"/>
            </a:endParaRPr>
          </a:p>
          <a:p>
            <a:pPr marL="0" algn="just">
              <a:lnSpc>
                <a:spcPct val="150000"/>
              </a:lnSpc>
              <a:spcBef>
                <a:spcPts val="0"/>
              </a:spcBef>
            </a:pPr>
            <a:r>
              <a:rPr lang="it-IT" sz="1600" dirty="0">
                <a:ea typeface="Calibri"/>
                <a:cs typeface="Times New Roman"/>
              </a:rPr>
              <a:t>In </a:t>
            </a:r>
            <a:r>
              <a:rPr lang="it-IT" sz="1600" u="sng" dirty="0">
                <a:solidFill>
                  <a:srgbClr val="0000FF"/>
                </a:solidFill>
                <a:ea typeface="Calibri"/>
                <a:cs typeface="Times New Roman"/>
                <a:hlinkClick r:id="rId2" tooltip="Macroeconomia"/>
              </a:rPr>
              <a:t>macroeconomia</a:t>
            </a:r>
            <a:r>
              <a:rPr lang="it-IT" sz="1600" dirty="0">
                <a:ea typeface="Calibri"/>
                <a:cs typeface="Times New Roman"/>
              </a:rPr>
              <a:t> il </a:t>
            </a:r>
            <a:r>
              <a:rPr lang="it-IT" sz="1600" b="1" dirty="0">
                <a:ea typeface="Calibri"/>
                <a:cs typeface="Times New Roman"/>
              </a:rPr>
              <a:t>prodotto interno </a:t>
            </a:r>
            <a:r>
              <a:rPr lang="it-IT" sz="1600" b="1" dirty="0" smtClean="0">
                <a:ea typeface="Calibri"/>
                <a:cs typeface="Times New Roman"/>
              </a:rPr>
              <a:t>lordo</a:t>
            </a:r>
            <a:r>
              <a:rPr lang="it-IT" sz="1600" u="sng" baseline="30000" dirty="0" smtClean="0">
                <a:solidFill>
                  <a:srgbClr val="0000FF"/>
                </a:solidFill>
                <a:ea typeface="Calibri"/>
                <a:cs typeface="Times New Roman"/>
              </a:rPr>
              <a:t>[</a:t>
            </a:r>
            <a:r>
              <a:rPr lang="it-IT" sz="1600" dirty="0" smtClean="0">
                <a:ea typeface="Calibri"/>
                <a:cs typeface="Times New Roman"/>
              </a:rPr>
              <a:t> </a:t>
            </a:r>
            <a:r>
              <a:rPr lang="it-IT" sz="1600" dirty="0">
                <a:ea typeface="Calibri"/>
                <a:cs typeface="Times New Roman"/>
              </a:rPr>
              <a:t>(</a:t>
            </a:r>
            <a:r>
              <a:rPr lang="it-IT" sz="1600" b="1" dirty="0">
                <a:ea typeface="Calibri"/>
                <a:cs typeface="Times New Roman"/>
              </a:rPr>
              <a:t>PIL</a:t>
            </a:r>
            <a:r>
              <a:rPr lang="it-IT" sz="1600" dirty="0">
                <a:ea typeface="Calibri"/>
                <a:cs typeface="Times New Roman"/>
              </a:rPr>
              <a:t>) è il </a:t>
            </a:r>
            <a:r>
              <a:rPr lang="it-IT" sz="1600" u="sng" dirty="0">
                <a:solidFill>
                  <a:srgbClr val="0000FF"/>
                </a:solidFill>
                <a:ea typeface="Calibri"/>
                <a:cs typeface="Times New Roman"/>
                <a:hlinkClick r:id="rId3" tooltip="Valore (economia)"/>
              </a:rPr>
              <a:t>valore</a:t>
            </a:r>
            <a:r>
              <a:rPr lang="it-IT" sz="1600" dirty="0">
                <a:ea typeface="Calibri"/>
                <a:cs typeface="Times New Roman"/>
              </a:rPr>
              <a:t> totale dei </a:t>
            </a:r>
            <a:r>
              <a:rPr lang="it-IT" sz="1600" u="sng" dirty="0">
                <a:solidFill>
                  <a:srgbClr val="0000FF"/>
                </a:solidFill>
                <a:ea typeface="Calibri"/>
                <a:cs typeface="Times New Roman"/>
                <a:hlinkClick r:id="rId4" tooltip="Bene (economia)"/>
              </a:rPr>
              <a:t>beni</a:t>
            </a:r>
            <a:r>
              <a:rPr lang="it-IT" sz="1600" dirty="0">
                <a:ea typeface="Calibri"/>
                <a:cs typeface="Times New Roman"/>
              </a:rPr>
              <a:t> e </a:t>
            </a:r>
            <a:r>
              <a:rPr lang="it-IT" sz="1600" u="sng" dirty="0">
                <a:solidFill>
                  <a:srgbClr val="0000FF"/>
                </a:solidFill>
                <a:ea typeface="Calibri"/>
                <a:cs typeface="Times New Roman"/>
                <a:hlinkClick r:id="rId5" tooltip="Servizio"/>
              </a:rPr>
              <a:t>servizi</a:t>
            </a:r>
            <a:r>
              <a:rPr lang="it-IT" sz="1600" dirty="0">
                <a:ea typeface="Calibri"/>
                <a:cs typeface="Times New Roman"/>
              </a:rPr>
              <a:t> prodotti in un </a:t>
            </a:r>
            <a:r>
              <a:rPr lang="it-IT" sz="1600" u="sng" dirty="0">
                <a:solidFill>
                  <a:srgbClr val="0000FF"/>
                </a:solidFill>
                <a:ea typeface="Calibri"/>
                <a:cs typeface="Times New Roman"/>
                <a:hlinkClick r:id="rId6" tooltip="Paese (area geografica)"/>
              </a:rPr>
              <a:t>Paese</a:t>
            </a:r>
            <a:r>
              <a:rPr lang="it-IT" sz="1600" dirty="0">
                <a:ea typeface="Calibri"/>
                <a:cs typeface="Times New Roman"/>
              </a:rPr>
              <a:t> da parte di operatori economici residenti e non residenti nel corso di un anno, e destinati al </a:t>
            </a:r>
            <a:r>
              <a:rPr lang="it-IT" sz="1600" u="sng" dirty="0">
                <a:solidFill>
                  <a:srgbClr val="0000FF"/>
                </a:solidFill>
                <a:ea typeface="Calibri"/>
                <a:cs typeface="Times New Roman"/>
                <a:hlinkClick r:id="rId7" tooltip="Consumo"/>
              </a:rPr>
              <a:t>consumo</a:t>
            </a:r>
            <a:r>
              <a:rPr lang="it-IT" sz="1600" dirty="0">
                <a:ea typeface="Calibri"/>
                <a:cs typeface="Times New Roman"/>
              </a:rPr>
              <a:t> dell'acquirente finale, agli </a:t>
            </a:r>
            <a:r>
              <a:rPr lang="it-IT" sz="1600" u="sng" dirty="0">
                <a:solidFill>
                  <a:srgbClr val="0000FF"/>
                </a:solidFill>
                <a:ea typeface="Calibri"/>
                <a:cs typeface="Times New Roman"/>
                <a:hlinkClick r:id="rId8" tooltip="Investimento"/>
              </a:rPr>
              <a:t>investimenti</a:t>
            </a:r>
            <a:r>
              <a:rPr lang="it-IT" sz="1600" dirty="0">
                <a:ea typeface="Calibri"/>
                <a:cs typeface="Times New Roman"/>
              </a:rPr>
              <a:t> privati e pubblici, alle </a:t>
            </a:r>
            <a:r>
              <a:rPr lang="it-IT" sz="1600" u="sng" dirty="0">
                <a:solidFill>
                  <a:srgbClr val="0000FF"/>
                </a:solidFill>
                <a:ea typeface="Calibri"/>
                <a:cs typeface="Times New Roman"/>
                <a:hlinkClick r:id="rId9" tooltip="Esportazioni"/>
              </a:rPr>
              <a:t>esportazioni</a:t>
            </a:r>
            <a:r>
              <a:rPr lang="it-IT" sz="1600" dirty="0">
                <a:ea typeface="Calibri"/>
                <a:cs typeface="Times New Roman"/>
              </a:rPr>
              <a:t> nette (esportazioni totali meno importazioni totali). Non viene quindi conteggiata la produzione destinata ai </a:t>
            </a:r>
            <a:r>
              <a:rPr lang="it-IT" sz="1600" u="sng" dirty="0">
                <a:solidFill>
                  <a:srgbClr val="0000FF"/>
                </a:solidFill>
                <a:ea typeface="Calibri"/>
                <a:cs typeface="Times New Roman"/>
                <a:hlinkClick r:id="rId10" tooltip="Consumi intermedi"/>
              </a:rPr>
              <a:t>consumi intermedi</a:t>
            </a:r>
            <a:r>
              <a:rPr lang="it-IT" sz="1600" dirty="0">
                <a:ea typeface="Calibri"/>
                <a:cs typeface="Times New Roman"/>
              </a:rPr>
              <a:t> di beni e servizi consumati e trasformati nel processo produttivo per ottenere nuovi beni e servizi.</a:t>
            </a:r>
          </a:p>
          <a:p>
            <a:endParaRPr lang="it-IT"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9627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t>Indebitamento netto : definizione</a:t>
            </a:r>
            <a:endParaRPr lang="it-IT" sz="2800" dirty="0"/>
          </a:p>
        </p:txBody>
      </p:sp>
      <p:sp>
        <p:nvSpPr>
          <p:cNvPr id="3" name="Segnaposto contenuto 2"/>
          <p:cNvSpPr>
            <a:spLocks noGrp="1"/>
          </p:cNvSpPr>
          <p:nvPr>
            <p:ph idx="1"/>
          </p:nvPr>
        </p:nvSpPr>
        <p:spPr/>
        <p:txBody>
          <a:bodyPr>
            <a:normAutofit fontScale="92500"/>
          </a:bodyPr>
          <a:lstStyle/>
          <a:p>
            <a:pPr algn="just"/>
            <a:r>
              <a:rPr lang="it-IT" sz="2400" dirty="0" smtClean="0"/>
              <a:t>L'indebitamento netto della Pubblica Amministrazione (P.A.) costituisce, quindi, il parametro principale da controllare, ai fini del rispetto dei criteri di convergenza e la causa di formazione dello stock di debito.</a:t>
            </a:r>
          </a:p>
          <a:p>
            <a:pPr algn="just"/>
            <a:r>
              <a:rPr lang="it-IT" sz="2400" dirty="0" smtClean="0"/>
              <a:t>L'indebitamento netto è definito come il saldo fra entrate e spese finali, al netto delle operazioni finanziarie (riscossione e concessioni crediti, partecipazioni e conferimenti, anticipazioni), desunte dal conto economico della P.A., preparato dall'ISTAT.</a:t>
            </a:r>
          </a:p>
          <a:p>
            <a:endParaRPr lang="it-IT" sz="2400" dirty="0" smtClean="0"/>
          </a:p>
          <a:p>
            <a:r>
              <a:rPr lang="it-IT" sz="2400" dirty="0" smtClean="0"/>
              <a:t>Un obiettivo primario delle regole fiscali che costituiscono il Patto di stabilità interno è proprio il controllo dell'indebitamento netto degli enti territoriali (regioni e enti locali).</a:t>
            </a:r>
            <a:endParaRPr lang="it-IT" sz="2400" dirty="0"/>
          </a:p>
        </p:txBody>
      </p:sp>
    </p:spTree>
    <p:extLst>
      <p:ext uri="{BB962C8B-B14F-4D97-AF65-F5344CB8AC3E}">
        <p14:creationId xmlns:p14="http://schemas.microsoft.com/office/powerpoint/2010/main" val="113692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363272" cy="562074"/>
          </a:xfrm>
        </p:spPr>
        <p:txBody>
          <a:bodyPr>
            <a:noAutofit/>
          </a:bodyPr>
          <a:lstStyle/>
          <a:p>
            <a:r>
              <a:rPr lang="it-IT" sz="3200" dirty="0" smtClean="0"/>
              <a:t>Obiettivi e finalità operative del patto </a:t>
            </a:r>
            <a:endParaRPr lang="it-IT" sz="3200" dirty="0"/>
          </a:p>
        </p:txBody>
      </p:sp>
      <p:sp>
        <p:nvSpPr>
          <p:cNvPr id="3" name="Segnaposto contenuto 2"/>
          <p:cNvSpPr>
            <a:spLocks noGrp="1"/>
          </p:cNvSpPr>
          <p:nvPr>
            <p:ph idx="1"/>
          </p:nvPr>
        </p:nvSpPr>
        <p:spPr>
          <a:xfrm>
            <a:off x="467544" y="1556792"/>
            <a:ext cx="8229600" cy="4525963"/>
          </a:xfrm>
        </p:spPr>
        <p:txBody>
          <a:bodyPr>
            <a:normAutofit/>
          </a:bodyPr>
          <a:lstStyle/>
          <a:p>
            <a:r>
              <a:rPr lang="it-IT" sz="2400" dirty="0" smtClean="0"/>
              <a:t>- risanamento del bilancio degli enti in </a:t>
            </a:r>
            <a:r>
              <a:rPr lang="it-IT" sz="2400" i="1" dirty="0" smtClean="0"/>
              <a:t>deficit</a:t>
            </a:r>
          </a:p>
          <a:p>
            <a:r>
              <a:rPr lang="it-IT" sz="2400" dirty="0" smtClean="0"/>
              <a:t>- concorso degli enti territoriali alla realizzazione delle manovre di finanza pubblica</a:t>
            </a:r>
          </a:p>
          <a:p>
            <a:r>
              <a:rPr lang="it-IT" sz="2400" dirty="0" smtClean="0"/>
              <a:t>- contenimento della pressione  fiscale</a:t>
            </a:r>
            <a:endParaRPr lang="it-IT" sz="2400" dirty="0"/>
          </a:p>
        </p:txBody>
      </p:sp>
    </p:spTree>
    <p:extLst>
      <p:ext uri="{BB962C8B-B14F-4D97-AF65-F5344CB8AC3E}">
        <p14:creationId xmlns:p14="http://schemas.microsoft.com/office/powerpoint/2010/main" val="2856508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Autofit/>
          </a:bodyPr>
          <a:lstStyle/>
          <a:p>
            <a:pPr marL="342900" lvl="0" indent="-342900">
              <a:lnSpc>
                <a:spcPct val="115000"/>
              </a:lnSpc>
              <a:spcBef>
                <a:spcPct val="20000"/>
              </a:spcBef>
              <a:spcAft>
                <a:spcPts val="1000"/>
              </a:spcAft>
            </a:pPr>
            <a:r>
              <a:rPr lang="it-IT" sz="2400" u="sng" dirty="0">
                <a:solidFill>
                  <a:srgbClr val="0000FF"/>
                </a:solidFill>
                <a:latin typeface="Times New Roman"/>
                <a:ea typeface="Times New Roman"/>
                <a:cs typeface="Times New Roman"/>
                <a:hlinkClick r:id="rId2"/>
              </a:rPr>
              <a:t>Enti soggetti al patto </a:t>
            </a:r>
            <a:r>
              <a:rPr lang="it-IT" sz="2400" dirty="0">
                <a:solidFill>
                  <a:prstClr val="black"/>
                </a:solidFill>
                <a:ea typeface="Calibri"/>
                <a:cs typeface="Times New Roman"/>
              </a:rPr>
              <a:t/>
            </a:r>
            <a:br>
              <a:rPr lang="it-IT" sz="2400" dirty="0">
                <a:solidFill>
                  <a:prstClr val="black"/>
                </a:solidFill>
                <a:ea typeface="Calibri"/>
                <a:cs typeface="Times New Roman"/>
              </a:rPr>
            </a:br>
            <a:endParaRPr lang="it-IT" sz="2400" dirty="0"/>
          </a:p>
        </p:txBody>
      </p:sp>
      <p:sp>
        <p:nvSpPr>
          <p:cNvPr id="3" name="Segnaposto contenuto 2"/>
          <p:cNvSpPr>
            <a:spLocks noGrp="1"/>
          </p:cNvSpPr>
          <p:nvPr>
            <p:ph idx="1"/>
          </p:nvPr>
        </p:nvSpPr>
        <p:spPr>
          <a:xfrm>
            <a:off x="457200" y="980728"/>
            <a:ext cx="8229600" cy="5145435"/>
          </a:xfrm>
        </p:spPr>
        <p:txBody>
          <a:bodyPr>
            <a:normAutofit fontScale="92500" lnSpcReduction="20000"/>
          </a:bodyPr>
          <a:lstStyle/>
          <a:p>
            <a:pPr marL="0">
              <a:lnSpc>
                <a:spcPct val="160000"/>
              </a:lnSpc>
              <a:spcBef>
                <a:spcPts val="0"/>
              </a:spcBef>
            </a:pPr>
            <a:r>
              <a:rPr lang="it-IT" sz="1600" b="1" dirty="0" smtClean="0">
                <a:effectLst/>
                <a:latin typeface="Times New Roman"/>
                <a:ea typeface="Times New Roman"/>
                <a:cs typeface="Times New Roman"/>
              </a:rPr>
              <a:t>1. </a:t>
            </a:r>
            <a:r>
              <a:rPr lang="it-IT" sz="1600" dirty="0" smtClean="0">
                <a:effectLst/>
                <a:latin typeface="Times New Roman"/>
                <a:ea typeface="Times New Roman"/>
                <a:cs typeface="Times New Roman"/>
              </a:rPr>
              <a:t>Nell'anno 2014 e successivi sono soggetti al patto di stabilità interno (</a:t>
            </a:r>
            <a:r>
              <a:rPr lang="it-IT" sz="1600" i="1" dirty="0" smtClean="0">
                <a:effectLst/>
                <a:latin typeface="Times New Roman"/>
                <a:ea typeface="Times New Roman"/>
                <a:cs typeface="Times New Roman"/>
              </a:rPr>
              <a:t>art. 31, c. 1, </a:t>
            </a:r>
            <a:r>
              <a:rPr lang="it-IT" sz="1600" i="1" u="sng" dirty="0" smtClean="0">
                <a:solidFill>
                  <a:srgbClr val="0000FF"/>
                </a:solidFill>
                <a:effectLst/>
                <a:latin typeface="Times New Roman"/>
                <a:ea typeface="Times New Roman"/>
                <a:cs typeface="Times New Roman"/>
                <a:hlinkClick r:id="rId3"/>
              </a:rPr>
              <a:t>legge 12 novembre 2011</a:t>
            </a:r>
            <a:r>
              <a:rPr lang="it-IT" sz="1600" i="1" dirty="0" smtClean="0">
                <a:effectLst/>
                <a:latin typeface="Times New Roman"/>
                <a:ea typeface="Times New Roman"/>
                <a:cs typeface="Times New Roman"/>
              </a:rPr>
              <a:t>. n. 183; art. </a:t>
            </a:r>
            <a:r>
              <a:rPr lang="it-IT" sz="1600" i="1" u="sng" dirty="0" smtClean="0">
                <a:solidFill>
                  <a:srgbClr val="0000FF"/>
                </a:solidFill>
                <a:effectLst/>
                <a:latin typeface="Times New Roman"/>
                <a:ea typeface="Times New Roman"/>
                <a:cs typeface="Times New Roman"/>
                <a:hlinkClick r:id="rId4"/>
              </a:rPr>
              <a:t>16, c. 31</a:t>
            </a:r>
            <a:r>
              <a:rPr lang="it-IT" sz="1600" i="1" dirty="0" smtClean="0">
                <a:effectLst/>
                <a:latin typeface="Times New Roman"/>
                <a:ea typeface="Times New Roman"/>
                <a:cs typeface="Times New Roman"/>
              </a:rPr>
              <a:t>, </a:t>
            </a:r>
            <a:r>
              <a:rPr lang="it-IT" sz="1600" i="1" u="sng" dirty="0" smtClean="0">
                <a:solidFill>
                  <a:srgbClr val="0000FF"/>
                </a:solidFill>
                <a:effectLst/>
                <a:latin typeface="Times New Roman"/>
                <a:ea typeface="Times New Roman"/>
                <a:cs typeface="Times New Roman"/>
                <a:hlinkClick r:id="rId5"/>
              </a:rPr>
              <a:t>D.L. 13 agosto 2011, n. 138</a:t>
            </a:r>
            <a:r>
              <a:rPr lang="it-IT" sz="1600" i="1" dirty="0" smtClean="0">
                <a:effectLst/>
                <a:latin typeface="Times New Roman"/>
                <a:ea typeface="Times New Roman"/>
                <a:cs typeface="Times New Roman"/>
              </a:rPr>
              <a:t>, convertito dalla </a:t>
            </a:r>
            <a:r>
              <a:rPr lang="it-IT" sz="1600" i="1" u="sng" dirty="0" smtClean="0">
                <a:solidFill>
                  <a:srgbClr val="0000FF"/>
                </a:solidFill>
                <a:effectLst/>
                <a:latin typeface="Times New Roman"/>
                <a:ea typeface="Times New Roman"/>
                <a:cs typeface="Times New Roman"/>
                <a:hlinkClick r:id="rId6"/>
              </a:rPr>
              <a:t>legge 14 settembre 2011, n. 148</a:t>
            </a:r>
            <a:r>
              <a:rPr lang="it-IT" sz="1600" dirty="0" smtClean="0">
                <a:effectLst/>
                <a:latin typeface="Times New Roman"/>
                <a:ea typeface="Times New Roman"/>
                <a:cs typeface="Times New Roman"/>
              </a:rPr>
              <a:t>):</a:t>
            </a:r>
            <a:endParaRPr lang="it-IT" sz="1400" dirty="0">
              <a:ea typeface="Calibri"/>
              <a:cs typeface="Times New Roman"/>
            </a:endParaRPr>
          </a:p>
          <a:p>
            <a:pPr marL="0">
              <a:lnSpc>
                <a:spcPct val="160000"/>
              </a:lnSpc>
              <a:spcBef>
                <a:spcPts val="0"/>
              </a:spcBef>
            </a:pPr>
            <a:r>
              <a:rPr lang="it-IT" sz="1600" dirty="0" smtClean="0">
                <a:effectLst/>
                <a:latin typeface="Times New Roman"/>
                <a:ea typeface="Times New Roman"/>
                <a:cs typeface="Times New Roman"/>
              </a:rPr>
              <a:t>- le province;</a:t>
            </a:r>
          </a:p>
          <a:p>
            <a:pPr marL="0">
              <a:lnSpc>
                <a:spcPct val="160000"/>
              </a:lnSpc>
              <a:spcBef>
                <a:spcPts val="0"/>
              </a:spcBef>
            </a:pPr>
            <a:r>
              <a:rPr lang="it-IT" sz="1600" dirty="0" smtClean="0">
                <a:effectLst/>
                <a:latin typeface="Times New Roman"/>
                <a:ea typeface="Times New Roman"/>
                <a:cs typeface="Times New Roman"/>
              </a:rPr>
              <a:t>- i comuni con popolazione superiore a 1.000 abitanti.</a:t>
            </a:r>
            <a:endParaRPr lang="it-IT" sz="1400" dirty="0">
              <a:ea typeface="Calibri"/>
              <a:cs typeface="Times New Roman"/>
            </a:endParaRPr>
          </a:p>
          <a:p>
            <a:pPr marL="0" indent="0" algn="just">
              <a:lnSpc>
                <a:spcPct val="160000"/>
              </a:lnSpc>
              <a:spcBef>
                <a:spcPts val="0"/>
              </a:spcBef>
              <a:buNone/>
            </a:pPr>
            <a:r>
              <a:rPr lang="it-IT" sz="1600" dirty="0" smtClean="0">
                <a:effectLst/>
                <a:latin typeface="Times New Roman"/>
                <a:ea typeface="Times New Roman"/>
                <a:cs typeface="Times New Roman"/>
              </a:rPr>
              <a:t>A decorrere dall'anno 2014, le unioni di comuni con popolazione fino a 1.000 abitanti sono anch'esse soggette alla disciplina del patto di stabilità interno prevista per i comuni aventi corrispondente popolazione. </a:t>
            </a:r>
            <a:endParaRPr lang="it-IT" sz="1600" dirty="0">
              <a:latin typeface="Times New Roman"/>
              <a:ea typeface="Times New Roman"/>
              <a:cs typeface="Times New Roman"/>
            </a:endParaRPr>
          </a:p>
          <a:p>
            <a:pPr marL="0" indent="0" algn="just">
              <a:lnSpc>
                <a:spcPct val="160000"/>
              </a:lnSpc>
              <a:spcBef>
                <a:spcPts val="0"/>
              </a:spcBef>
              <a:buNone/>
            </a:pPr>
            <a:r>
              <a:rPr lang="it-IT" sz="1600" dirty="0" smtClean="0">
                <a:effectLst/>
                <a:latin typeface="Times New Roman"/>
                <a:ea typeface="Times New Roman"/>
                <a:cs typeface="Times New Roman"/>
              </a:rPr>
              <a:t>Le unioni di comuni con popolazione superiore a 1.000 abitanti soggette al patto di stabilità interno a decorrere dall'anno 2014 sono esclusivamente quelle costituite per l'esercizio di tutte le funzioni e di tutti i servizi pubblici spettanti ai comuni dell'unione, a termini dell'</a:t>
            </a:r>
            <a:r>
              <a:rPr lang="it-IT" sz="1600" i="1" dirty="0" smtClean="0">
                <a:effectLst/>
                <a:latin typeface="Times New Roman"/>
                <a:ea typeface="Times New Roman"/>
                <a:cs typeface="Times New Roman"/>
              </a:rPr>
              <a:t>art. </a:t>
            </a:r>
            <a:r>
              <a:rPr lang="it-IT" sz="1600" i="1" u="sng" dirty="0" smtClean="0">
                <a:solidFill>
                  <a:srgbClr val="0000FF"/>
                </a:solidFill>
                <a:effectLst/>
                <a:latin typeface="Times New Roman"/>
                <a:ea typeface="Times New Roman"/>
                <a:cs typeface="Times New Roman"/>
                <a:hlinkClick r:id="rId4"/>
              </a:rPr>
              <a:t>16</a:t>
            </a:r>
            <a:r>
              <a:rPr lang="it-IT" sz="1600" i="1" dirty="0" smtClean="0">
                <a:effectLst/>
                <a:latin typeface="Times New Roman"/>
                <a:ea typeface="Times New Roman"/>
                <a:cs typeface="Times New Roman"/>
              </a:rPr>
              <a:t> del </a:t>
            </a:r>
            <a:r>
              <a:rPr lang="it-IT" sz="1600" i="1" u="sng" dirty="0" smtClean="0">
                <a:solidFill>
                  <a:srgbClr val="0000FF"/>
                </a:solidFill>
                <a:effectLst/>
                <a:latin typeface="Times New Roman"/>
                <a:ea typeface="Times New Roman"/>
                <a:cs typeface="Times New Roman"/>
                <a:hlinkClick r:id="rId5"/>
              </a:rPr>
              <a:t>D.L. 13 agosto 2011, n. 138</a:t>
            </a:r>
            <a:r>
              <a:rPr lang="it-IT" sz="1600" dirty="0" smtClean="0">
                <a:effectLst/>
                <a:latin typeface="Times New Roman"/>
                <a:ea typeface="Times New Roman"/>
                <a:cs typeface="Times New Roman"/>
              </a:rPr>
              <a:t>, convertito dalla </a:t>
            </a:r>
            <a:r>
              <a:rPr lang="it-IT" sz="1600" i="1" u="sng" dirty="0" smtClean="0">
                <a:solidFill>
                  <a:srgbClr val="0000FF"/>
                </a:solidFill>
                <a:effectLst/>
                <a:latin typeface="Times New Roman"/>
                <a:ea typeface="Times New Roman"/>
                <a:cs typeface="Times New Roman"/>
                <a:hlinkClick r:id="rId6"/>
              </a:rPr>
              <a:t>legge 14 settembre 2011, n. 148</a:t>
            </a:r>
            <a:r>
              <a:rPr lang="it-IT" sz="1600" dirty="0" smtClean="0">
                <a:effectLst/>
                <a:latin typeface="Times New Roman"/>
                <a:ea typeface="Times New Roman"/>
                <a:cs typeface="Times New Roman"/>
              </a:rPr>
              <a:t>, e non sono, quindi, soggette tutte le altre unioni costituite per l'esercizio associato delle funzioni fondamentali disciplinate dall'</a:t>
            </a:r>
            <a:r>
              <a:rPr lang="it-IT" sz="1600" i="1" dirty="0" smtClean="0">
                <a:effectLst/>
                <a:latin typeface="Times New Roman"/>
                <a:ea typeface="Times New Roman"/>
                <a:cs typeface="Times New Roman"/>
              </a:rPr>
              <a:t>art. </a:t>
            </a:r>
            <a:r>
              <a:rPr lang="it-IT" sz="1600" i="1" u="sng" dirty="0" smtClean="0">
                <a:solidFill>
                  <a:srgbClr val="0000FF"/>
                </a:solidFill>
                <a:effectLst/>
                <a:latin typeface="Times New Roman"/>
                <a:ea typeface="Times New Roman"/>
                <a:cs typeface="Times New Roman"/>
                <a:hlinkClick r:id="rId7"/>
              </a:rPr>
              <a:t>32</a:t>
            </a:r>
            <a:r>
              <a:rPr lang="it-IT" sz="1600" i="1" dirty="0" smtClean="0">
                <a:effectLst/>
                <a:latin typeface="Times New Roman"/>
                <a:ea typeface="Times New Roman"/>
                <a:cs typeface="Times New Roman"/>
              </a:rPr>
              <a:t> del </a:t>
            </a:r>
            <a:r>
              <a:rPr lang="it-IT" sz="1600" i="1" u="sng" dirty="0" err="1" smtClean="0">
                <a:solidFill>
                  <a:srgbClr val="0000FF"/>
                </a:solidFill>
                <a:effectLst/>
                <a:latin typeface="Times New Roman"/>
                <a:ea typeface="Times New Roman"/>
                <a:cs typeface="Times New Roman"/>
                <a:hlinkClick r:id="rId8"/>
              </a:rPr>
              <a:t>D.Lgs.</a:t>
            </a:r>
            <a:r>
              <a:rPr lang="it-IT" sz="1600" i="1" u="sng" dirty="0" smtClean="0">
                <a:solidFill>
                  <a:srgbClr val="0000FF"/>
                </a:solidFill>
                <a:effectLst/>
                <a:latin typeface="Times New Roman"/>
                <a:ea typeface="Times New Roman"/>
                <a:cs typeface="Times New Roman"/>
                <a:hlinkClick r:id="rId8"/>
              </a:rPr>
              <a:t> 267/2000</a:t>
            </a:r>
            <a:r>
              <a:rPr lang="it-IT" sz="1600" dirty="0" smtClean="0">
                <a:effectLst/>
                <a:latin typeface="Times New Roman"/>
                <a:ea typeface="Times New Roman"/>
                <a:cs typeface="Times New Roman"/>
              </a:rPr>
              <a:t>. (</a:t>
            </a:r>
            <a:r>
              <a:rPr lang="it-IT" sz="1600" i="1" dirty="0" err="1" smtClean="0">
                <a:effectLst/>
                <a:latin typeface="Times New Roman"/>
                <a:ea typeface="Times New Roman"/>
                <a:cs typeface="Times New Roman"/>
              </a:rPr>
              <a:t>lett</a:t>
            </a:r>
            <a:r>
              <a:rPr lang="it-IT" sz="1600" i="1" dirty="0" smtClean="0">
                <a:effectLst/>
                <a:latin typeface="Times New Roman"/>
                <a:ea typeface="Times New Roman"/>
                <a:cs typeface="Times New Roman"/>
              </a:rPr>
              <a:t>. A2, circolare ragioneria generale dello Stato, 18 febbraio 2014, n. 6</a:t>
            </a:r>
            <a:r>
              <a:rPr lang="it-IT" sz="1600" dirty="0" smtClean="0">
                <a:effectLst/>
                <a:latin typeface="Times New Roman"/>
                <a:ea typeface="Times New Roman"/>
                <a:cs typeface="Times New Roman"/>
              </a:rPr>
              <a:t>).</a:t>
            </a:r>
          </a:p>
          <a:p>
            <a:pPr marL="0" indent="0" algn="just">
              <a:lnSpc>
                <a:spcPct val="160000"/>
              </a:lnSpc>
              <a:spcBef>
                <a:spcPts val="0"/>
              </a:spcBef>
              <a:buNone/>
            </a:pPr>
            <a:r>
              <a:rPr lang="it-IT" sz="1600" dirty="0" smtClean="0">
                <a:latin typeface="Times New Roman"/>
                <a:ea typeface="Calibri"/>
                <a:cs typeface="Times New Roman"/>
              </a:rPr>
              <a:t>No società in </a:t>
            </a:r>
            <a:r>
              <a:rPr lang="it-IT" sz="1600" dirty="0" err="1" smtClean="0">
                <a:latin typeface="Times New Roman"/>
                <a:ea typeface="Calibri"/>
                <a:cs typeface="Times New Roman"/>
              </a:rPr>
              <a:t>house</a:t>
            </a:r>
            <a:r>
              <a:rPr lang="it-IT" sz="1600" dirty="0" smtClean="0">
                <a:latin typeface="Times New Roman"/>
                <a:ea typeface="Calibri"/>
                <a:cs typeface="Times New Roman"/>
              </a:rPr>
              <a:t> (legge stabilità per il 2014)</a:t>
            </a:r>
            <a:endParaRPr lang="it-IT" sz="1400" dirty="0">
              <a:ea typeface="Calibri"/>
              <a:cs typeface="Times New Roman"/>
            </a:endParaRPr>
          </a:p>
          <a:p>
            <a:pPr marL="0" algn="just">
              <a:spcBef>
                <a:spcPts val="0"/>
              </a:spcBef>
            </a:pPr>
            <a:endParaRPr lang="it-IT" sz="1600" dirty="0"/>
          </a:p>
        </p:txBody>
      </p:sp>
    </p:spTree>
    <p:extLst>
      <p:ext uri="{BB962C8B-B14F-4D97-AF65-F5344CB8AC3E}">
        <p14:creationId xmlns:p14="http://schemas.microsoft.com/office/powerpoint/2010/main" val="2145492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22114"/>
          </a:xfrm>
        </p:spPr>
        <p:txBody>
          <a:bodyPr/>
          <a:lstStyle/>
          <a:p>
            <a:r>
              <a:rPr lang="it-IT" sz="2400" dirty="0" smtClean="0"/>
              <a:t>Come si calcola il saldo finanziario</a:t>
            </a:r>
            <a:endParaRPr lang="it-IT" sz="2400" dirty="0"/>
          </a:p>
        </p:txBody>
      </p:sp>
      <p:sp>
        <p:nvSpPr>
          <p:cNvPr id="3" name="Segnaposto contenuto 2"/>
          <p:cNvSpPr>
            <a:spLocks noGrp="1"/>
          </p:cNvSpPr>
          <p:nvPr>
            <p:ph idx="1"/>
          </p:nvPr>
        </p:nvSpPr>
        <p:spPr>
          <a:xfrm>
            <a:off x="457200" y="1196752"/>
            <a:ext cx="8229600" cy="4929411"/>
          </a:xfrm>
        </p:spPr>
        <p:txBody>
          <a:bodyPr>
            <a:normAutofit fontScale="92500" lnSpcReduction="10000"/>
          </a:bodyPr>
          <a:lstStyle/>
          <a:p>
            <a:pPr algn="just">
              <a:lnSpc>
                <a:spcPct val="115000"/>
              </a:lnSpc>
              <a:spcAft>
                <a:spcPts val="1000"/>
              </a:spcAft>
            </a:pPr>
            <a:r>
              <a:rPr lang="it-IT" sz="2000" dirty="0" smtClean="0">
                <a:effectLst/>
                <a:latin typeface="Times New Roman"/>
                <a:ea typeface="Times New Roman"/>
                <a:cs typeface="Times New Roman"/>
              </a:rPr>
              <a:t>Lo specifico obiettivo che province e comuni soggetti al patto di stabilità interno devono raggiungere è determinato in termini di saldo finanziario tra entrate finali e spese finali di competenza mista, costituito, sulla base dei dati certificati nel rendiconto, come segue </a:t>
            </a:r>
            <a:r>
              <a:rPr lang="it-IT" sz="2000" i="1" dirty="0" smtClean="0">
                <a:effectLst/>
                <a:latin typeface="Times New Roman"/>
                <a:ea typeface="Times New Roman"/>
                <a:cs typeface="Times New Roman"/>
              </a:rPr>
              <a:t>(art. </a:t>
            </a:r>
            <a:r>
              <a:rPr lang="it-IT" sz="2000" i="1" u="sng" dirty="0" smtClean="0">
                <a:solidFill>
                  <a:srgbClr val="0000FF"/>
                </a:solidFill>
                <a:effectLst/>
                <a:latin typeface="Times New Roman"/>
                <a:ea typeface="Times New Roman"/>
                <a:cs typeface="Times New Roman"/>
                <a:hlinkClick r:id="rId2"/>
              </a:rPr>
              <a:t>31, c. 3</a:t>
            </a:r>
            <a:r>
              <a:rPr lang="it-IT" sz="2000" i="1" dirty="0" smtClean="0">
                <a:effectLst/>
                <a:latin typeface="Times New Roman"/>
                <a:ea typeface="Times New Roman"/>
                <a:cs typeface="Times New Roman"/>
              </a:rPr>
              <a:t>, </a:t>
            </a:r>
            <a:r>
              <a:rPr lang="it-IT" sz="2000" i="1" u="sng" dirty="0" smtClean="0">
                <a:solidFill>
                  <a:srgbClr val="0000FF"/>
                </a:solidFill>
                <a:effectLst/>
                <a:latin typeface="Times New Roman"/>
                <a:ea typeface="Times New Roman"/>
                <a:cs typeface="Times New Roman"/>
                <a:hlinkClick r:id="rId3"/>
              </a:rPr>
              <a:t>legge 12 novembre 2011, n. 183</a:t>
            </a:r>
            <a:r>
              <a:rPr lang="it-IT" sz="2000" i="1" dirty="0" smtClean="0">
                <a:effectLst/>
                <a:latin typeface="Times New Roman"/>
                <a:ea typeface="Times New Roman"/>
                <a:cs typeface="Times New Roman"/>
              </a:rPr>
              <a:t>)</a:t>
            </a:r>
            <a:r>
              <a:rPr lang="it-IT" sz="2000" dirty="0" smtClean="0">
                <a:effectLst/>
                <a:latin typeface="Times New Roman"/>
                <a:ea typeface="Times New Roman"/>
                <a:cs typeface="Times New Roman"/>
              </a:rPr>
              <a:t>:</a:t>
            </a:r>
            <a:endParaRPr lang="it-IT" sz="1800" dirty="0">
              <a:ea typeface="Calibri"/>
              <a:cs typeface="Times New Roman"/>
            </a:endParaRPr>
          </a:p>
          <a:p>
            <a:pPr algn="just">
              <a:lnSpc>
                <a:spcPct val="115000"/>
              </a:lnSpc>
              <a:spcAft>
                <a:spcPts val="1000"/>
              </a:spcAft>
            </a:pPr>
            <a:r>
              <a:rPr lang="it-IT" sz="2000" dirty="0" smtClean="0">
                <a:effectLst/>
                <a:latin typeface="Times New Roman"/>
                <a:ea typeface="Times New Roman"/>
                <a:cs typeface="Times New Roman"/>
              </a:rPr>
              <a:t>+ accertamenti entrate correnti;</a:t>
            </a:r>
            <a:endParaRPr lang="it-IT" sz="1800" dirty="0">
              <a:ea typeface="Calibri"/>
              <a:cs typeface="Times New Roman"/>
            </a:endParaRPr>
          </a:p>
          <a:p>
            <a:pPr algn="just">
              <a:lnSpc>
                <a:spcPct val="115000"/>
              </a:lnSpc>
              <a:spcAft>
                <a:spcPts val="1000"/>
              </a:spcAft>
            </a:pPr>
            <a:r>
              <a:rPr lang="it-IT" sz="2000" dirty="0" smtClean="0">
                <a:effectLst/>
                <a:latin typeface="Times New Roman"/>
                <a:ea typeface="Times New Roman"/>
                <a:cs typeface="Times New Roman"/>
              </a:rPr>
              <a:t>- impegni spesa corrente;</a:t>
            </a:r>
            <a:endParaRPr lang="it-IT" sz="1800" dirty="0">
              <a:ea typeface="Calibri"/>
              <a:cs typeface="Times New Roman"/>
            </a:endParaRPr>
          </a:p>
          <a:p>
            <a:pPr algn="just">
              <a:lnSpc>
                <a:spcPct val="115000"/>
              </a:lnSpc>
              <a:spcAft>
                <a:spcPts val="1000"/>
              </a:spcAft>
            </a:pPr>
            <a:r>
              <a:rPr lang="it-IT" sz="2000" dirty="0" smtClean="0">
                <a:effectLst/>
                <a:latin typeface="Times New Roman"/>
                <a:ea typeface="Times New Roman"/>
                <a:cs typeface="Times New Roman"/>
              </a:rPr>
              <a:t>+ riscossioni entrate in conto capitale, al netto delle entrate derivanti dalla riscossione di crediti;</a:t>
            </a:r>
            <a:endParaRPr lang="it-IT" sz="1800" dirty="0">
              <a:ea typeface="Calibri"/>
              <a:cs typeface="Times New Roman"/>
            </a:endParaRPr>
          </a:p>
          <a:p>
            <a:pPr algn="just">
              <a:lnSpc>
                <a:spcPct val="115000"/>
              </a:lnSpc>
              <a:spcAft>
                <a:spcPts val="1000"/>
              </a:spcAft>
            </a:pPr>
            <a:r>
              <a:rPr lang="it-IT" sz="2000" dirty="0" smtClean="0">
                <a:effectLst/>
                <a:latin typeface="Times New Roman"/>
                <a:ea typeface="Times New Roman"/>
                <a:cs typeface="Times New Roman"/>
              </a:rPr>
              <a:t>- pagamenti spese in conto capitale, al netto delle spese derivanti dalla concessione di crediti;</a:t>
            </a:r>
            <a:endParaRPr lang="it-IT" sz="1800" dirty="0">
              <a:ea typeface="Calibri"/>
              <a:cs typeface="Times New Roman"/>
            </a:endParaRPr>
          </a:p>
          <a:p>
            <a:pPr algn="just">
              <a:lnSpc>
                <a:spcPct val="115000"/>
              </a:lnSpc>
              <a:spcAft>
                <a:spcPts val="1000"/>
              </a:spcAft>
            </a:pPr>
            <a:r>
              <a:rPr lang="it-IT" sz="2000" dirty="0" smtClean="0">
                <a:effectLst/>
                <a:latin typeface="Times New Roman"/>
                <a:ea typeface="Times New Roman"/>
                <a:cs typeface="Times New Roman"/>
              </a:rPr>
              <a:t>= saldo finanziario.</a:t>
            </a:r>
            <a:endParaRPr lang="it-IT" sz="1800" dirty="0">
              <a:ea typeface="Calibri"/>
              <a:cs typeface="Times New Roman"/>
            </a:endParaRPr>
          </a:p>
          <a:p>
            <a:endParaRPr lang="it-IT" sz="2000" dirty="0"/>
          </a:p>
        </p:txBody>
      </p:sp>
    </p:spTree>
    <p:extLst>
      <p:ext uri="{BB962C8B-B14F-4D97-AF65-F5344CB8AC3E}">
        <p14:creationId xmlns:p14="http://schemas.microsoft.com/office/powerpoint/2010/main" val="54069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smtClean="0"/>
              <a:t>Come si calcola l’obiettivo programmatico</a:t>
            </a:r>
            <a:endParaRPr lang="it-IT" sz="2000" dirty="0"/>
          </a:p>
        </p:txBody>
      </p:sp>
      <p:sp>
        <p:nvSpPr>
          <p:cNvPr id="3" name="Segnaposto contenuto 2"/>
          <p:cNvSpPr>
            <a:spLocks noGrp="1"/>
          </p:cNvSpPr>
          <p:nvPr>
            <p:ph idx="1"/>
          </p:nvPr>
        </p:nvSpPr>
        <p:spPr>
          <a:xfrm>
            <a:off x="457200" y="1052736"/>
            <a:ext cx="8229600" cy="5256584"/>
          </a:xfrm>
        </p:spPr>
        <p:txBody>
          <a:bodyPr>
            <a:normAutofit fontScale="92500" lnSpcReduction="20000"/>
          </a:bodyPr>
          <a:lstStyle/>
          <a:p>
            <a:pPr marL="0" algn="just">
              <a:lnSpc>
                <a:spcPct val="160000"/>
              </a:lnSpc>
              <a:spcBef>
                <a:spcPts val="0"/>
              </a:spcBef>
            </a:pPr>
            <a:r>
              <a:rPr lang="it-IT" sz="1400" u="sng" dirty="0" smtClean="0">
                <a:solidFill>
                  <a:srgbClr val="0000FF"/>
                </a:solidFill>
                <a:effectLst/>
                <a:latin typeface="Times New Roman"/>
                <a:ea typeface="Times New Roman"/>
                <a:cs typeface="Times New Roman"/>
                <a:hlinkClick r:id="rId2"/>
              </a:rPr>
              <a:t>L'obiettivo del saldo programmatico 2014 e successivi </a:t>
            </a:r>
            <a:endParaRPr lang="it-IT" sz="1200" dirty="0">
              <a:ea typeface="Calibri"/>
              <a:cs typeface="Times New Roman"/>
            </a:endParaRPr>
          </a:p>
          <a:p>
            <a:pPr marL="0" algn="just">
              <a:lnSpc>
                <a:spcPct val="160000"/>
              </a:lnSpc>
              <a:spcBef>
                <a:spcPts val="0"/>
              </a:spcBef>
            </a:pPr>
            <a:r>
              <a:rPr lang="it-IT" sz="1400" b="1" dirty="0" smtClean="0">
                <a:effectLst/>
                <a:latin typeface="Times New Roman"/>
                <a:ea typeface="Times New Roman"/>
              </a:rPr>
              <a:t>1.</a:t>
            </a:r>
            <a:r>
              <a:rPr lang="it-IT" sz="1400" dirty="0" smtClean="0">
                <a:effectLst/>
                <a:latin typeface="Times New Roman"/>
                <a:ea typeface="Times New Roman"/>
              </a:rPr>
              <a:t> Per le province e per i comuni soggetti al patto di stabilità interno, l'obiettivo è quello del conseguimento, per ciascuno degli anni 2014 e successivi, di un saldo finanziario, in termini di competenza mista, determinato come ai punti successivi :</a:t>
            </a:r>
          </a:p>
          <a:p>
            <a:pPr marL="0" algn="just">
              <a:lnSpc>
                <a:spcPct val="160000"/>
              </a:lnSpc>
              <a:spcBef>
                <a:spcPts val="0"/>
              </a:spcBef>
            </a:pPr>
            <a:r>
              <a:rPr lang="it-IT" sz="1400" dirty="0" smtClean="0">
                <a:effectLst/>
                <a:latin typeface="Times New Roman"/>
                <a:ea typeface="Times New Roman"/>
                <a:cs typeface="Times New Roman"/>
              </a:rPr>
              <a:t>Per gli anni dal 2014 al 2017 ciascun Comune con popolazione superiore a 1.000 abitanti deve conseguire un saldo finanziario di competenza mista non inferiore al 15,07% per gli anni 2014-2015 e 15,62% per gli anni 2016-2017 della media della spesa corrente registrata negli anni 2009-2011, così come desunta dai certificati di rendiconto, diminuito, per i comuni superiori a 5.000 abitanti, dell'importo pari alla riduzione operata dall'anno 2012 sui trasferimenti statali quale concorso sui 2.500 milioni di euro complessivi alla realizzazione degli obiettivi di finanza pubblica </a:t>
            </a:r>
            <a:r>
              <a:rPr lang="it-IT" sz="1400" i="1" dirty="0" smtClean="0">
                <a:effectLst/>
                <a:latin typeface="Times New Roman"/>
                <a:ea typeface="Times New Roman"/>
                <a:cs typeface="Times New Roman"/>
              </a:rPr>
              <a:t>(art. 31, c. 2 e 4, nel testo modificato dall'art. 1, c. 532, </a:t>
            </a:r>
            <a:r>
              <a:rPr lang="it-IT" sz="1400" i="1" dirty="0" err="1" smtClean="0">
                <a:effectLst/>
                <a:latin typeface="Times New Roman"/>
                <a:ea typeface="Times New Roman"/>
                <a:cs typeface="Times New Roman"/>
              </a:rPr>
              <a:t>lett</a:t>
            </a:r>
            <a:r>
              <a:rPr lang="it-IT" sz="1400" i="1" dirty="0" smtClean="0">
                <a:effectLst/>
                <a:latin typeface="Times New Roman"/>
                <a:ea typeface="Times New Roman"/>
                <a:cs typeface="Times New Roman"/>
              </a:rPr>
              <a:t>. a, c, d, </a:t>
            </a:r>
            <a:r>
              <a:rPr lang="it-IT" sz="1400" i="1" u="sng" dirty="0" smtClean="0">
                <a:solidFill>
                  <a:srgbClr val="0000FF"/>
                </a:solidFill>
                <a:effectLst/>
                <a:latin typeface="Times New Roman"/>
                <a:ea typeface="Times New Roman"/>
                <a:cs typeface="Times New Roman"/>
                <a:hlinkClick r:id="rId3"/>
              </a:rPr>
              <a:t>legge 27 dicembre 2013, n. 147</a:t>
            </a:r>
            <a:r>
              <a:rPr lang="it-IT" sz="1400" i="1" dirty="0" smtClean="0">
                <a:effectLst/>
                <a:latin typeface="Times New Roman"/>
                <a:ea typeface="Times New Roman"/>
                <a:cs typeface="Times New Roman"/>
              </a:rPr>
              <a:t>; art. 31, c. 4 e 6; D.M. </a:t>
            </a:r>
            <a:r>
              <a:rPr lang="it-IT" sz="1400" i="1" dirty="0" err="1" smtClean="0">
                <a:effectLst/>
                <a:latin typeface="Times New Roman"/>
                <a:ea typeface="Times New Roman"/>
                <a:cs typeface="Times New Roman"/>
              </a:rPr>
              <a:t>Mef</a:t>
            </a:r>
            <a:r>
              <a:rPr lang="it-IT" sz="1400" i="1" dirty="0" smtClean="0">
                <a:effectLst/>
                <a:latin typeface="Times New Roman"/>
                <a:ea typeface="Times New Roman"/>
                <a:cs typeface="Times New Roman"/>
              </a:rPr>
              <a:t> 5 febbraio 2014, n. 10574; </a:t>
            </a:r>
            <a:r>
              <a:rPr lang="it-IT" sz="1400" i="1" dirty="0" err="1" smtClean="0">
                <a:effectLst/>
                <a:latin typeface="Times New Roman"/>
                <a:ea typeface="Times New Roman"/>
                <a:cs typeface="Times New Roman"/>
              </a:rPr>
              <a:t>lett</a:t>
            </a:r>
            <a:r>
              <a:rPr lang="it-IT" sz="1400" i="1" dirty="0" smtClean="0">
                <a:effectLst/>
                <a:latin typeface="Times New Roman"/>
                <a:ea typeface="Times New Roman"/>
                <a:cs typeface="Times New Roman"/>
              </a:rPr>
              <a:t>. B2, circolare ragioneria generale dello Stato, 18 febbraio 2014, n. 6)</a:t>
            </a:r>
            <a:r>
              <a:rPr lang="it-IT" sz="1400" dirty="0" smtClean="0">
                <a:effectLst/>
                <a:latin typeface="Times New Roman"/>
                <a:ea typeface="Times New Roman"/>
                <a:cs typeface="Times New Roman"/>
              </a:rPr>
              <a:t>:</a:t>
            </a:r>
            <a:endParaRPr lang="it-IT" sz="1200" dirty="0">
              <a:ea typeface="Calibri"/>
              <a:cs typeface="Times New Roman"/>
            </a:endParaRPr>
          </a:p>
          <a:p>
            <a:pPr marL="0" algn="just">
              <a:lnSpc>
                <a:spcPct val="160000"/>
              </a:lnSpc>
              <a:spcBef>
                <a:spcPts val="0"/>
              </a:spcBef>
            </a:pPr>
            <a:r>
              <a:rPr lang="it-IT" sz="1400" dirty="0" smtClean="0">
                <a:effectLst/>
                <a:latin typeface="Times New Roman"/>
                <a:ea typeface="Times New Roman"/>
                <a:cs typeface="Times New Roman"/>
              </a:rPr>
              <a:t>+ A media spesa corrente 2009-2011</a:t>
            </a:r>
            <a:endParaRPr lang="it-IT" sz="1200" dirty="0">
              <a:ea typeface="Calibri"/>
              <a:cs typeface="Times New Roman"/>
            </a:endParaRPr>
          </a:p>
          <a:p>
            <a:pPr marL="0" algn="just">
              <a:lnSpc>
                <a:spcPct val="160000"/>
              </a:lnSpc>
              <a:spcBef>
                <a:spcPts val="0"/>
              </a:spcBef>
            </a:pPr>
            <a:r>
              <a:rPr lang="it-IT" sz="1400" dirty="0" smtClean="0">
                <a:effectLst/>
                <a:latin typeface="Times New Roman"/>
                <a:ea typeface="Times New Roman"/>
                <a:cs typeface="Times New Roman"/>
              </a:rPr>
              <a:t>x 15,07% (anni 2014-2015) e 15,62% (anni 2016-2017)</a:t>
            </a:r>
            <a:endParaRPr lang="it-IT" sz="1200" dirty="0">
              <a:ea typeface="Calibri"/>
              <a:cs typeface="Times New Roman"/>
            </a:endParaRPr>
          </a:p>
          <a:p>
            <a:pPr marL="0" algn="just">
              <a:lnSpc>
                <a:spcPct val="160000"/>
              </a:lnSpc>
              <a:spcBef>
                <a:spcPts val="0"/>
              </a:spcBef>
            </a:pPr>
            <a:r>
              <a:rPr lang="it-IT" sz="1400" dirty="0" smtClean="0">
                <a:effectLst/>
                <a:latin typeface="Times New Roman"/>
                <a:ea typeface="Times New Roman"/>
                <a:cs typeface="Times New Roman"/>
              </a:rPr>
              <a:t>= B obiettivo provvisorio</a:t>
            </a:r>
            <a:endParaRPr lang="it-IT" sz="1200" dirty="0">
              <a:ea typeface="Calibri"/>
              <a:cs typeface="Times New Roman"/>
            </a:endParaRPr>
          </a:p>
          <a:p>
            <a:pPr marL="0" algn="just">
              <a:lnSpc>
                <a:spcPct val="160000"/>
              </a:lnSpc>
              <a:spcBef>
                <a:spcPts val="0"/>
              </a:spcBef>
            </a:pPr>
            <a:r>
              <a:rPr lang="it-IT" sz="1400" dirty="0" smtClean="0">
                <a:effectLst/>
                <a:latin typeface="Times New Roman"/>
                <a:ea typeface="Times New Roman"/>
                <a:cs typeface="Times New Roman"/>
              </a:rPr>
              <a:t>- C riduzione sui trasferimenti statali dal 2012 (</a:t>
            </a:r>
            <a:r>
              <a:rPr lang="it-IT" sz="1400" i="1" u="sng" dirty="0" smtClean="0">
                <a:solidFill>
                  <a:srgbClr val="0000FF"/>
                </a:solidFill>
                <a:effectLst/>
                <a:latin typeface="Times New Roman"/>
                <a:ea typeface="Times New Roman"/>
                <a:cs typeface="Times New Roman"/>
                <a:hlinkClick r:id="rId4"/>
              </a:rPr>
              <a:t>D.L. 78/2010</a:t>
            </a:r>
            <a:r>
              <a:rPr lang="it-IT" sz="1400" dirty="0" smtClean="0">
                <a:effectLst/>
                <a:latin typeface="Times New Roman"/>
                <a:ea typeface="Times New Roman"/>
                <a:cs typeface="Times New Roman"/>
              </a:rPr>
              <a:t>) per i comuni con popolazione superiore a 5.000 abitanti</a:t>
            </a:r>
            <a:endParaRPr lang="it-IT" sz="1200" dirty="0">
              <a:ea typeface="Calibri"/>
              <a:cs typeface="Times New Roman"/>
            </a:endParaRPr>
          </a:p>
          <a:p>
            <a:pPr marL="0" algn="just">
              <a:lnSpc>
                <a:spcPct val="160000"/>
              </a:lnSpc>
              <a:spcBef>
                <a:spcPts val="0"/>
              </a:spcBef>
            </a:pPr>
            <a:r>
              <a:rPr lang="it-IT" sz="1400" dirty="0" smtClean="0">
                <a:effectLst/>
                <a:latin typeface="Times New Roman"/>
                <a:ea typeface="Times New Roman"/>
                <a:cs typeface="Times New Roman"/>
              </a:rPr>
              <a:t>= E obiettivo programmatico 2014 e successivi (per gli anni 2015-2017 l'obiettivo è provvisorio per i comuni che risulteranno nella classe virtuosa a seguito dell'applicazione dei parametri di virtuosità.</a:t>
            </a:r>
            <a:endParaRPr lang="it-IT" sz="1200" dirty="0">
              <a:ea typeface="Calibri"/>
              <a:cs typeface="Times New Roman"/>
            </a:endParaRPr>
          </a:p>
          <a:p>
            <a:endParaRPr lang="it-IT" sz="1400" dirty="0"/>
          </a:p>
        </p:txBody>
      </p:sp>
    </p:spTree>
    <p:extLst>
      <p:ext uri="{BB962C8B-B14F-4D97-AF65-F5344CB8AC3E}">
        <p14:creationId xmlns:p14="http://schemas.microsoft.com/office/powerpoint/2010/main" val="28740245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2401</Words>
  <Application>Microsoft Office PowerPoint</Application>
  <PresentationFormat>Presentazione su schermo (4:3)</PresentationFormat>
  <Paragraphs>84</Paragraphs>
  <Slides>16</Slides>
  <Notes>0</Notes>
  <HiddenSlides>0</HiddenSlides>
  <MMClips>0</MMClips>
  <ScaleCrop>false</ScaleCrop>
  <HeadingPairs>
    <vt:vector size="4" baseType="variant">
      <vt:variant>
        <vt:lpstr>Tema</vt:lpstr>
      </vt:variant>
      <vt:variant>
        <vt:i4>1</vt:i4>
      </vt:variant>
      <vt:variant>
        <vt:lpstr>Titoli diapositive</vt:lpstr>
      </vt:variant>
      <vt:variant>
        <vt:i4>16</vt:i4>
      </vt:variant>
    </vt:vector>
  </HeadingPairs>
  <TitlesOfParts>
    <vt:vector size="17" baseType="lpstr">
      <vt:lpstr>Tema di Office</vt:lpstr>
      <vt:lpstr>IL PATTO DI STABILITA’ INTERNO</vt:lpstr>
      <vt:lpstr>LE SANZIONI TIPIZZATE DI RESPONABILITA’ AMMINISTRATIVA-CONTABILE</vt:lpstr>
      <vt:lpstr>Parametri di Maastricht</vt:lpstr>
      <vt:lpstr>Definizione PIL</vt:lpstr>
      <vt:lpstr>Indebitamento netto : definizione</vt:lpstr>
      <vt:lpstr>Obiettivi e finalità operative del patto </vt:lpstr>
      <vt:lpstr>Enti soggetti al patto  </vt:lpstr>
      <vt:lpstr>Come si calcola il saldo finanziario</vt:lpstr>
      <vt:lpstr>Come si calcola l’obiettivo programmatico</vt:lpstr>
      <vt:lpstr>Previsioni escluse dal computo del saldo per il patto di stabilità</vt:lpstr>
      <vt:lpstr>MECCANISMI PREMIALI</vt:lpstr>
      <vt:lpstr>Meccanismi premiali (segue)</vt:lpstr>
      <vt:lpstr>Patto di stabilità interno- Profili di responsabilità e danno erariale</vt:lpstr>
      <vt:lpstr>L’autoapplicazione delle sanzioni da parte dei Comuni</vt:lpstr>
      <vt:lpstr>Il controllo della Corte dei conti</vt:lpstr>
      <vt:lpstr>TIPOLOGIE DI FORME ELUSIVE DEL PATTO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PATTO DI STABILITA’ INTERNO</dc:title>
  <dc:creator>Paolo Evangelista</dc:creator>
  <cp:lastModifiedBy>Paolo Evangelista</cp:lastModifiedBy>
  <cp:revision>13</cp:revision>
  <dcterms:created xsi:type="dcterms:W3CDTF">2014-06-26T19:24:14Z</dcterms:created>
  <dcterms:modified xsi:type="dcterms:W3CDTF">2014-06-26T22:17:13Z</dcterms:modified>
</cp:coreProperties>
</file>