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40"/>
  </p:notesMasterIdLst>
  <p:handoutMasterIdLst>
    <p:handoutMasterId r:id="rId41"/>
  </p:handoutMasterIdLst>
  <p:sldIdLst>
    <p:sldId id="340" r:id="rId2"/>
    <p:sldId id="341" r:id="rId3"/>
    <p:sldId id="343" r:id="rId4"/>
    <p:sldId id="367" r:id="rId5"/>
    <p:sldId id="368" r:id="rId6"/>
    <p:sldId id="369" r:id="rId7"/>
    <p:sldId id="370" r:id="rId8"/>
    <p:sldId id="371" r:id="rId9"/>
    <p:sldId id="372" r:id="rId10"/>
    <p:sldId id="380" r:id="rId11"/>
    <p:sldId id="342" r:id="rId12"/>
    <p:sldId id="345" r:id="rId13"/>
    <p:sldId id="349" r:id="rId14"/>
    <p:sldId id="374" r:id="rId15"/>
    <p:sldId id="346" r:id="rId16"/>
    <p:sldId id="347" r:id="rId17"/>
    <p:sldId id="375" r:id="rId18"/>
    <p:sldId id="348" r:id="rId19"/>
    <p:sldId id="376" r:id="rId20"/>
    <p:sldId id="350" r:id="rId21"/>
    <p:sldId id="381" r:id="rId22"/>
    <p:sldId id="352" r:id="rId23"/>
    <p:sldId id="351" r:id="rId24"/>
    <p:sldId id="377" r:id="rId25"/>
    <p:sldId id="379" r:id="rId26"/>
    <p:sldId id="378" r:id="rId27"/>
    <p:sldId id="353" r:id="rId28"/>
    <p:sldId id="373" r:id="rId29"/>
    <p:sldId id="355" r:id="rId30"/>
    <p:sldId id="356" r:id="rId31"/>
    <p:sldId id="357" r:id="rId32"/>
    <p:sldId id="361" r:id="rId33"/>
    <p:sldId id="364" r:id="rId34"/>
    <p:sldId id="365" r:id="rId35"/>
    <p:sldId id="382" r:id="rId36"/>
    <p:sldId id="366" r:id="rId37"/>
    <p:sldId id="384" r:id="rId38"/>
    <p:sldId id="385" r:id="rId39"/>
  </p:sldIdLst>
  <p:sldSz cx="9144000" cy="6858000" type="screen4x3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BL" initials="O" lastIdx="3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3A"/>
    <a:srgbClr val="E4E4E4"/>
    <a:srgbClr val="005426"/>
    <a:srgbClr val="7A0000"/>
    <a:srgbClr val="0026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6043"/>
    </p:cViewPr>
  </p:sorterViewPr>
  <p:notesViewPr>
    <p:cSldViewPr snapToGrid="0">
      <p:cViewPr>
        <p:scale>
          <a:sx n="100" d="100"/>
          <a:sy n="100" d="100"/>
        </p:scale>
        <p:origin x="-2246" y="682"/>
      </p:cViewPr>
      <p:guideLst>
        <p:guide orient="horz" pos="3224"/>
        <p:guide pos="223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78639" cy="511175"/>
          </a:xfrm>
          <a:prstGeom prst="rect">
            <a:avLst/>
          </a:prstGeom>
        </p:spPr>
        <p:txBody>
          <a:bodyPr vert="horz" lIns="91417" tIns="45709" rIns="91417" bIns="45709" rtlCol="0"/>
          <a:lstStyle>
            <a:lvl1pPr algn="l">
              <a:defRPr sz="11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39" y="2"/>
            <a:ext cx="3078639" cy="511175"/>
          </a:xfrm>
          <a:prstGeom prst="rect">
            <a:avLst/>
          </a:prstGeom>
        </p:spPr>
        <p:txBody>
          <a:bodyPr vert="horz" lIns="91417" tIns="45709" rIns="91417" bIns="45709" rtlCol="0"/>
          <a:lstStyle>
            <a:lvl1pPr algn="r">
              <a:defRPr sz="1100"/>
            </a:lvl1pPr>
          </a:lstStyle>
          <a:p>
            <a:fld id="{976B7A16-7960-49EC-B880-3E28FD039232}" type="datetimeFigureOut">
              <a:rPr lang="en-AU" smtClean="0"/>
              <a:t>19/02/2024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721852"/>
            <a:ext cx="3078639" cy="511175"/>
          </a:xfrm>
          <a:prstGeom prst="rect">
            <a:avLst/>
          </a:prstGeom>
        </p:spPr>
        <p:txBody>
          <a:bodyPr vert="horz" lIns="91417" tIns="45709" rIns="91417" bIns="45709" rtlCol="0" anchor="b"/>
          <a:lstStyle>
            <a:lvl1pPr algn="l">
              <a:defRPr sz="11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39" y="9721852"/>
            <a:ext cx="3078639" cy="511175"/>
          </a:xfrm>
          <a:prstGeom prst="rect">
            <a:avLst/>
          </a:prstGeom>
        </p:spPr>
        <p:txBody>
          <a:bodyPr vert="horz" lIns="91417" tIns="45709" rIns="91417" bIns="45709" rtlCol="0" anchor="b"/>
          <a:lstStyle>
            <a:lvl1pPr algn="r">
              <a:defRPr sz="1100"/>
            </a:lvl1pPr>
          </a:lstStyle>
          <a:p>
            <a:fld id="{5349DF10-1245-42AA-9DE4-8B67E46B7DB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313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78427" cy="511731"/>
          </a:xfrm>
          <a:prstGeom prst="rect">
            <a:avLst/>
          </a:prstGeom>
        </p:spPr>
        <p:txBody>
          <a:bodyPr vert="horz" lIns="99023" tIns="49512" rIns="99023" bIns="4951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2"/>
            <a:ext cx="3078427" cy="511731"/>
          </a:xfrm>
          <a:prstGeom prst="rect">
            <a:avLst/>
          </a:prstGeom>
        </p:spPr>
        <p:txBody>
          <a:bodyPr vert="horz" lIns="99023" tIns="49512" rIns="99023" bIns="4951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C9C65E52-98BF-4770-8B42-3BEB42E4D7D9}" type="datetimeFigureOut">
              <a:rPr lang="en-US"/>
              <a:pPr>
                <a:defRPr/>
              </a:pPr>
              <a:t>2/19/2024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65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23" tIns="49512" rIns="99023" bIns="49512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8" y="4861442"/>
            <a:ext cx="5683250" cy="4605576"/>
          </a:xfrm>
          <a:prstGeom prst="rect">
            <a:avLst/>
          </a:prstGeom>
        </p:spPr>
        <p:txBody>
          <a:bodyPr vert="horz" lIns="99023" tIns="49512" rIns="99023" bIns="49512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721107"/>
            <a:ext cx="3078427" cy="511731"/>
          </a:xfrm>
          <a:prstGeom prst="rect">
            <a:avLst/>
          </a:prstGeom>
        </p:spPr>
        <p:txBody>
          <a:bodyPr vert="horz" lIns="99023" tIns="49512" rIns="99023" bIns="4951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1731"/>
          </a:xfrm>
          <a:prstGeom prst="rect">
            <a:avLst/>
          </a:prstGeom>
        </p:spPr>
        <p:txBody>
          <a:bodyPr vert="horz" lIns="99023" tIns="49512" rIns="99023" bIns="4951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D54ECE4B-2B65-443F-A2EE-8015FB59D4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678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4E50C80F-063B-495C-B948-E57C95B599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352FC0D5-89CD-4333-A92A-C4670A6681B3}" type="slidenum">
              <a:rPr lang="en-AU" altLang="en-US">
                <a:latin typeface="Times New Roman" panose="02020603050405020304" pitchFamily="18" charset="0"/>
              </a:rPr>
              <a:pPr eaLnBrk="1" hangingPunct="1"/>
              <a:t>1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2803C4EA-6DC9-4264-B061-1F1B0394C2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A51544DB-421B-4747-9CC8-6CC5388536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11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7317402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12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162480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13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285443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14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5526109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15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37177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16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8232554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17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2642714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18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005924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19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1679965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20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75182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2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21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9474014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22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9821715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23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5078720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24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4577675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25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8244124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26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2040490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27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5151052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28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0006585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29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0261010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30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244202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4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440816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31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5987793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32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6983559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33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255982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34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9138866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35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5588895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36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91024185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37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1205950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38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736263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5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607931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6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241212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7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4356233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8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235162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9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32936654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4E09116B-2876-4EB2-B09D-3F8DE0529B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D36F4B3-5758-4E14-8D92-BE2A1AB7FBA0}" type="slidenum">
              <a:rPr lang="en-AU" altLang="en-US">
                <a:latin typeface="Times New Roman" panose="02020603050405020304" pitchFamily="18" charset="0"/>
              </a:rPr>
              <a:pPr eaLnBrk="1" hangingPunct="1"/>
              <a:t>10</a:t>
            </a:fld>
            <a:endParaRPr lang="en-AU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8229E82-CC82-4A10-BADE-6A29324945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CF7802A-9A82-420A-9B5B-5E6D9B7D2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2467655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2F2D1-F0FA-4847-8337-A36825D0747D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035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D28D7-D245-4568-BF93-037D3E47A168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95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5D69-8580-48E8-8618-14A643350508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296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7C88A-85F4-4F56-9136-70BB9DBDBA52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663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5D18A-63F9-4AD8-8BA8-02CDF7EEDDA3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5405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E6572-4154-404C-9E0E-8DB6BFCF8CBC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9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5B608-C5F9-4F5A-93C6-B5DC269542D5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176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14854-22C7-4F79-8FD5-547517CBAA2A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648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book title"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" descr="jmb top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2209800"/>
            <a:ext cx="3276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4" descr="intro2.bmp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3551238" y="304800"/>
            <a:ext cx="5516562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5" descr="ed green.bmp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3570288" y="5670550"/>
            <a:ext cx="1920875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en-AU"/>
              <a:t>© 2010 Cengage Learning. All Rights Reserved. May not be scanned, copied or duplicated, or posted to a publicly accessible Web site, in whole or in part.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pPr>
              <a:defRPr/>
            </a:pPr>
            <a:fld id="{9D0881CB-6818-4D83-8984-834EE21F5B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142" y="1635234"/>
            <a:ext cx="5823858" cy="44929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 descr="margin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508125"/>
            <a:ext cx="9139238" cy="534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h1.bmp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286625" y="1633538"/>
            <a:ext cx="1857375" cy="193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3" descr="bkg2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22238" y="3513138"/>
            <a:ext cx="903287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3244" y="0"/>
            <a:ext cx="7430755" cy="1470025"/>
          </a:xfrm>
          <a:blipFill>
            <a:blip r:embed="rId5" cstate="print"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4400" b="1">
                <a:solidFill>
                  <a:srgbClr val="E4E4E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576" y="2236669"/>
            <a:ext cx="6400800" cy="884483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3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/>
          </p:nvPr>
        </p:nvSpPr>
        <p:spPr>
          <a:xfrm>
            <a:off x="3074988" y="5272645"/>
            <a:ext cx="5035550" cy="1199594"/>
          </a:xfrm>
        </p:spPr>
        <p:txBody>
          <a:bodyPr>
            <a:noAutofit/>
          </a:bodyPr>
          <a:lstStyle>
            <a:lvl1pPr>
              <a:buNone/>
              <a:defRPr sz="2000">
                <a:solidFill>
                  <a:srgbClr val="00003A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534390" y="3765147"/>
            <a:ext cx="8087096" cy="6048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 userDrawn="1"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7D290-E629-4409-A23D-3D419B2EC5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 userDrawn="1">
            <p:ph type="ftr" sz="quarter" idx="16"/>
          </p:nvPr>
        </p:nvSpPr>
        <p:spPr>
          <a:xfrm>
            <a:off x="74613" y="6629400"/>
            <a:ext cx="9069387" cy="228600"/>
          </a:xfr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r>
              <a:rPr lang="en-AU"/>
              <a:t>© 2010 Cengage Learning. All Rights Reserved. May not be scanned, copied or duplicated, or posted to a publicly accessible Web site, in whole or in part.  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777890" cy="1470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7C556-1537-41FB-B9EF-705787A55FD0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956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1097-C0A1-4BFC-91EB-A1F44E31427A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662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8562A-2697-491E-8E1D-FEBE395EF194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952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5E284-AC38-437B-A20A-EDFBDB1489DD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043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479E-FF5B-4FC0-94F6-EC70A47B3C7E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1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3C3A6-1AE1-4AAB-AF39-3159358F5C5C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AU"/>
              <a:t>© 2010 Cengage Learning. All Rights Reserved. May not be scanned, copied or duplicated, or posted to a publicly accessible Web site, in whole or in part.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1EB30C-87D0-4F31-971D-EC3B6EC9F35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210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8D16B-9E8E-41EC-913B-DED6B3EA7777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20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F4F13-3F6F-418D-9956-85A789C77B05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29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0888F-D449-4C06-9D05-5FB382571A99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© 2010 Cengage Learning. All Rights Reserved. May not be scanned, copied or duplicated, or posted to a publicly accessible Web site, in whole or in part.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843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56" r:id="rId17"/>
    <p:sldLayoutId id="2147483657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1A79C2F-90CA-4963-904E-4FEF70F533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2413" y="2420888"/>
            <a:ext cx="7271915" cy="2160240"/>
          </a:xfrm>
        </p:spPr>
        <p:txBody>
          <a:bodyPr>
            <a:noAutofit/>
          </a:bodyPr>
          <a:lstStyle/>
          <a:p>
            <a:pPr>
              <a:spcBef>
                <a:spcPts val="2250"/>
              </a:spcBef>
              <a:spcAft>
                <a:spcPts val="1125"/>
              </a:spcAft>
            </a:pPr>
            <a:r>
              <a:rPr lang="en-AU" b="1" spc="145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Labour market, health and well-being: economic analysis using panel data</a:t>
            </a:r>
            <a:endParaRPr lang="en-AU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22399-2D57-45AF-9DCA-A94505E17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383588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Silvia Mendolia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565652-772D-940D-0A21-673AEABDC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13" y="126660"/>
            <a:ext cx="89265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steps – Sort and look at your dataset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19642" y="958056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Use “browse” to inspect your dataset</a:t>
            </a: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000" dirty="0">
                <a:solidFill>
                  <a:srgbClr val="000000"/>
                </a:solidFill>
              </a:rPr>
              <a:t>Use “sort” to sort the dataset the way you need  or prefer </a:t>
            </a: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000" dirty="0">
                <a:solidFill>
                  <a:srgbClr val="000000"/>
                </a:solidFill>
              </a:rPr>
              <a:t>Sort </a:t>
            </a:r>
            <a:r>
              <a:rPr lang="en-AU" altLang="en-US" sz="3000" dirty="0" err="1">
                <a:solidFill>
                  <a:srgbClr val="000000"/>
                </a:solidFill>
              </a:rPr>
              <a:t>pidp</a:t>
            </a:r>
            <a:endParaRPr lang="en-AU" altLang="en-US" sz="3000" dirty="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000" dirty="0">
                <a:solidFill>
                  <a:srgbClr val="000000"/>
                </a:solidFill>
              </a:rPr>
              <a:t>Sort </a:t>
            </a:r>
            <a:r>
              <a:rPr lang="en-AU" altLang="en-US" sz="3000" dirty="0" err="1">
                <a:solidFill>
                  <a:srgbClr val="000000"/>
                </a:solidFill>
              </a:rPr>
              <a:t>gor</a:t>
            </a:r>
            <a:endParaRPr lang="en-AU" altLang="en-US" sz="3000" dirty="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000" dirty="0" err="1">
                <a:solidFill>
                  <a:srgbClr val="000000"/>
                </a:solidFill>
              </a:rPr>
              <a:t>br</a:t>
            </a:r>
            <a:r>
              <a:rPr lang="en-AU" altLang="en-US" sz="3000" dirty="0">
                <a:solidFill>
                  <a:srgbClr val="000000"/>
                </a:solidFill>
              </a:rPr>
              <a:t> </a:t>
            </a:r>
            <a:r>
              <a:rPr lang="en-AU" altLang="en-US" sz="3000" dirty="0" err="1">
                <a:solidFill>
                  <a:srgbClr val="000000"/>
                </a:solidFill>
              </a:rPr>
              <a:t>pidp</a:t>
            </a:r>
            <a:r>
              <a:rPr lang="en-AU" altLang="en-US" sz="3000" dirty="0">
                <a:solidFill>
                  <a:srgbClr val="000000"/>
                </a:solidFill>
              </a:rPr>
              <a:t> </a:t>
            </a:r>
            <a:r>
              <a:rPr lang="en-AU" altLang="en-US" sz="3000" dirty="0" err="1">
                <a:solidFill>
                  <a:srgbClr val="000000"/>
                </a:solidFill>
              </a:rPr>
              <a:t>gor</a:t>
            </a: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EE4135-0A91-48D8-B7A9-87C3F56B8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523" y="2362788"/>
            <a:ext cx="2770895" cy="26703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6FDB2A-928A-43F2-B4AD-BD60318340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2797" y="2362787"/>
            <a:ext cx="2770895" cy="266349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6FBAA2-AAEF-47DA-F3EF-0249AE90D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039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383588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Describe data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1198358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200" dirty="0"/>
              <a:t>Open your dataset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To get a general description of the dataset and the format for each variable type </a:t>
            </a:r>
            <a:r>
              <a:rPr lang="en-AU" sz="3200" b="1" dirty="0"/>
              <a:t>describe</a:t>
            </a:r>
            <a:r>
              <a:rPr lang="en-AU" sz="3200" dirty="0"/>
              <a:t> 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D4D4D59-6474-4A33-992C-15E9D84605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1028"/>
            <a:ext cx="7550172" cy="424697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45EB9C-555B-EB0F-D948-1D812D98C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940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Summarize your data (1/3)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To get some basic statistics of the dataset type </a:t>
            </a:r>
            <a:r>
              <a:rPr lang="en-AU" sz="3200" b="1" dirty="0"/>
              <a:t>summarize</a:t>
            </a:r>
            <a:r>
              <a:rPr lang="en-AU" sz="3200" dirty="0"/>
              <a:t> 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FC0B6B-1A74-4AD2-900C-84E2A68A7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34675"/>
            <a:ext cx="9144000" cy="492332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E7B14F-5023-3856-AD5A-2E4457CD2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304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Summarize your data (2/3)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To get detailed stats of a variable, use </a:t>
            </a:r>
            <a:r>
              <a:rPr lang="en-AU" sz="3200" b="1" dirty="0"/>
              <a:t>summarize, detail</a:t>
            </a: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41CEEE-1EF8-484A-A5E7-5E8819654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12616"/>
            <a:ext cx="9571330" cy="399941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7D8591-3659-CD03-5B1F-0B3F0446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447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Summarize your data (3/3)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Percentiles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sum age, detail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return list                 /* See saved results*/</a:t>
            </a:r>
          </a:p>
          <a:p>
            <a:pPr marL="0" indent="0" eaLnBrk="1" hangingPunct="1">
              <a:lnSpc>
                <a:spcPct val="80000"/>
              </a:lnSpc>
              <a:buClr>
                <a:srgbClr val="002060"/>
              </a:buClr>
              <a:buNone/>
            </a:pP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gen pctile90=r(p90)         /* Generate a variable with the 90th percentile of age variable*/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dirty="0"/>
          </a:p>
          <a:p>
            <a:pPr marL="0" indent="0" eaLnBrk="1" hangingPunct="1">
              <a:lnSpc>
                <a:spcPct val="80000"/>
              </a:lnSpc>
              <a:buClr>
                <a:srgbClr val="002060"/>
              </a:buClr>
              <a:buNone/>
            </a:pP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968F56-C1D8-DF99-84D4-348934C2F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92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Explore your data: frequencies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b="1" dirty="0"/>
              <a:t>tab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200" b="1" dirty="0"/>
              <a:t>tab sex, sum (age)</a:t>
            </a:r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8DA704-6262-482E-B87C-819AF4BC6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04" y="2225773"/>
            <a:ext cx="6652837" cy="400846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FC5935-68C3-E298-E7AE-942F3E528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022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Explore your data: cross tabs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b="1" dirty="0"/>
              <a:t>tab x y, col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b="1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7E5896-287D-4F61-B63F-93DA49E26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121" y="2139943"/>
            <a:ext cx="8786124" cy="387209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F311E8-D0EA-D871-1864-5B3B2BF09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539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Explore your data: cross tabs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b="1" dirty="0"/>
              <a:t>tab x y, row 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b="1" dirty="0"/>
              <a:t>Tab x y, col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b="1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432BF9-F552-404C-8E7B-315807A6E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97833"/>
            <a:ext cx="9144000" cy="406233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46A914-F4CB-C9FB-B12D-A1F491558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148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Explore your data: cross tabs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Three way cross tabs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499495-A667-444A-91A1-39C2D1CBC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64048"/>
            <a:ext cx="8547598" cy="509395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0E3AB0-F711-7195-84EC-0DF61AE84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063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Explore your data: cross tabs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Three way cross tabs</a:t>
            </a:r>
          </a:p>
          <a:p>
            <a:pPr marL="0" indent="0" eaLnBrk="1" hangingPunct="1">
              <a:lnSpc>
                <a:spcPct val="80000"/>
              </a:lnSpc>
              <a:buClr>
                <a:srgbClr val="002060"/>
              </a:buClr>
              <a:buNone/>
            </a:pPr>
            <a:endParaRPr lang="en-AU" altLang="en-US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91BC94-BC0D-4E7F-A4B5-7A8D5465D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8951"/>
            <a:ext cx="9144000" cy="502096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3CB905-F64C-FF60-6DFC-DE657E58B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065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383588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Plans for today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250825" y="1581816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200" dirty="0"/>
              <a:t>First steps in data analysis using Stata: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000" dirty="0"/>
              <a:t>Describe/Summarize data</a:t>
            </a:r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000" dirty="0"/>
              <a:t>Rename/Label variables</a:t>
            </a:r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000" dirty="0"/>
              <a:t>Generate variables(gen and </a:t>
            </a:r>
            <a:r>
              <a:rPr lang="en-AU" altLang="en-US" sz="3000" dirty="0" err="1"/>
              <a:t>egen</a:t>
            </a:r>
            <a:r>
              <a:rPr lang="en-AU" altLang="en-US" sz="3000" dirty="0"/>
              <a:t>)</a:t>
            </a:r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000" dirty="0"/>
              <a:t>Sorting/Dropping</a:t>
            </a:r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000" dirty="0"/>
              <a:t>Exploring data</a:t>
            </a:r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000" dirty="0"/>
              <a:t>Data preparation and descriptive statistics</a:t>
            </a:r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000" dirty="0"/>
              <a:t>Basic graphs (scatterplot; histogram)</a:t>
            </a:r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6A626D-98A2-3E47-953F-AA8F3AAE4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Renaming and labelling variables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Clr>
                <a:srgbClr val="002060"/>
              </a:buClr>
              <a:buNone/>
            </a:pPr>
            <a:r>
              <a:rPr lang="en-AU" sz="3200" b="1" dirty="0"/>
              <a:t>Rename</a:t>
            </a:r>
          </a:p>
          <a:p>
            <a:pPr marL="0" indent="0" eaLnBrk="1" hangingPunct="1">
              <a:lnSpc>
                <a:spcPct val="80000"/>
              </a:lnSpc>
              <a:buClr>
                <a:srgbClr val="002060"/>
              </a:buClr>
              <a:buNone/>
            </a:pP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F8487F-3908-4D51-B6D0-6833947E6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0" y="1512282"/>
            <a:ext cx="8647369" cy="27971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CF0C7C-BAB0-422F-A946-311F3E8B5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9" y="4141712"/>
            <a:ext cx="8496300" cy="290039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3811F4-B010-2019-94AB-3AAA19DE7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6949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0884F175-9D23-496E-80AC-F3D2FD541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2D4B7B8-5AFE-4B32-A805-72EC571E6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757D13B2-7A74-4788-8689-5EDB2DA86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23">
              <a:extLst>
                <a:ext uri="{FF2B5EF4-FFF2-40B4-BE49-F238E27FC236}">
                  <a16:creationId xmlns:a16="http://schemas.microsoft.com/office/drawing/2014/main" id="{66964837-B2CC-483D-BEDA-4BB1901BC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7" name="Rectangle 25">
              <a:extLst>
                <a:ext uri="{FF2B5EF4-FFF2-40B4-BE49-F238E27FC236}">
                  <a16:creationId xmlns:a16="http://schemas.microsoft.com/office/drawing/2014/main" id="{77D4E216-8B6C-4A3B-AF75-3016320F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77">
              <a:extLst>
                <a:ext uri="{FF2B5EF4-FFF2-40B4-BE49-F238E27FC236}">
                  <a16:creationId xmlns:a16="http://schemas.microsoft.com/office/drawing/2014/main" id="{CDD4EA12-82D2-47D7-8742-8F4746AA6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27">
              <a:extLst>
                <a:ext uri="{FF2B5EF4-FFF2-40B4-BE49-F238E27FC236}">
                  <a16:creationId xmlns:a16="http://schemas.microsoft.com/office/drawing/2014/main" id="{115B7F7E-4C23-429B-A947-A5B436DB2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0" name="Rectangle 28">
              <a:extLst>
                <a:ext uri="{FF2B5EF4-FFF2-40B4-BE49-F238E27FC236}">
                  <a16:creationId xmlns:a16="http://schemas.microsoft.com/office/drawing/2014/main" id="{A6B03A29-0A21-40D4-87E4-3C41D6F54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1" name="Rectangle 29">
              <a:extLst>
                <a:ext uri="{FF2B5EF4-FFF2-40B4-BE49-F238E27FC236}">
                  <a16:creationId xmlns:a16="http://schemas.microsoft.com/office/drawing/2014/main" id="{6C871F60-4E5A-449A-B6D8-1F58C12EE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3182795B-2BFA-4D7B-BE85-701A73E253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810B9E5C-2AE2-4B4E-916F-F954F2AA8A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75" y="-8467"/>
            <a:ext cx="3989823" cy="1320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Missing values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228783" y="1484379"/>
            <a:ext cx="4176069" cy="388077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In many datasets, missing values are coded with negative number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Remember to replace these values with missing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replace</a:t>
            </a:r>
            <a:r>
              <a:rPr lang="en-US" sz="2400" dirty="0"/>
              <a:t> scghq2=. If </a:t>
            </a:r>
            <a:r>
              <a:rPr lang="en-US" sz="2400" dirty="0" err="1"/>
              <a:t>sghq</a:t>
            </a:r>
            <a:r>
              <a:rPr lang="en-US" sz="2400" dirty="0"/>
              <a:t>&lt;0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 lvl="1"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alt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alt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295422-5836-4280-B122-679CB77A9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39036"/>
            <a:ext cx="3568826" cy="31765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A2FD5A-AC4F-4D91-A053-9AFB26E417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558" y="3689880"/>
            <a:ext cx="3503669" cy="317658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EB3E6F-3A31-04B4-C6A9-4135A5F95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038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Generate new variables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b="1" dirty="0"/>
              <a:t>gen and replace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gen </a:t>
            </a:r>
            <a:r>
              <a:rPr lang="en-AU" sz="3200" dirty="0" err="1"/>
              <a:t>age_band</a:t>
            </a:r>
            <a:r>
              <a:rPr lang="en-AU" sz="3200" dirty="0"/>
              <a:t>=1 if age&lt;=20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replace </a:t>
            </a:r>
            <a:r>
              <a:rPr lang="en-AU" sz="3200" dirty="0" err="1"/>
              <a:t>age_band</a:t>
            </a:r>
            <a:r>
              <a:rPr lang="en-AU" sz="3200" dirty="0"/>
              <a:t>=2 if age&gt;20 &amp; age&lt;=30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replace </a:t>
            </a:r>
            <a:r>
              <a:rPr lang="en-AU" sz="3200" dirty="0" err="1"/>
              <a:t>age_band</a:t>
            </a:r>
            <a:r>
              <a:rPr lang="en-AU" sz="3200" dirty="0"/>
              <a:t>=3 if age&gt;30 &amp; age&lt;=40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replace </a:t>
            </a:r>
            <a:r>
              <a:rPr lang="en-AU" sz="3200" dirty="0" err="1"/>
              <a:t>age_band</a:t>
            </a:r>
            <a:r>
              <a:rPr lang="en-AU" sz="3200" dirty="0"/>
              <a:t>=4 if age&gt;40 &amp; age&lt;=50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replace </a:t>
            </a:r>
            <a:r>
              <a:rPr lang="en-AU" sz="3200" dirty="0" err="1"/>
              <a:t>age_band</a:t>
            </a:r>
            <a:r>
              <a:rPr lang="en-AU" sz="3200" dirty="0"/>
              <a:t>=5 if age&gt;50 &amp; age&lt;=60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replace </a:t>
            </a:r>
            <a:r>
              <a:rPr lang="en-AU" sz="3200" dirty="0" err="1"/>
              <a:t>age_band</a:t>
            </a:r>
            <a:r>
              <a:rPr lang="en-AU" sz="3200" dirty="0"/>
              <a:t>=6 if age&gt;60 &amp; age&lt;=70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replace </a:t>
            </a:r>
            <a:r>
              <a:rPr lang="en-AU" sz="3200" dirty="0" err="1"/>
              <a:t>age_band</a:t>
            </a:r>
            <a:r>
              <a:rPr lang="en-AU" sz="3200" dirty="0"/>
              <a:t>=7 if age&gt;70 &amp; age&lt;=80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replace </a:t>
            </a:r>
            <a:r>
              <a:rPr lang="en-AU" sz="3200" dirty="0" err="1"/>
              <a:t>age_band</a:t>
            </a:r>
            <a:r>
              <a:rPr lang="en-AU" sz="3200" dirty="0"/>
              <a:t>=8 if age&gt;80 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replace </a:t>
            </a:r>
            <a:r>
              <a:rPr lang="en-AU" sz="3200" dirty="0" err="1"/>
              <a:t>age_band</a:t>
            </a:r>
            <a:r>
              <a:rPr lang="en-AU" sz="3200" dirty="0"/>
              <a:t>=. if age==.</a:t>
            </a:r>
            <a:endParaRPr lang="en-AU" altLang="en-US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204B18-386A-D41C-3271-2C251A499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8305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Assigning labels to variables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266022" y="1061135"/>
            <a:ext cx="8611955" cy="5909936"/>
          </a:xfrm>
          <a:noFill/>
        </p:spPr>
        <p:txBody>
          <a:bodyPr>
            <a:normAutofit fontScale="47500" lnSpcReduction="20000"/>
          </a:bodyPr>
          <a:lstStyle/>
          <a:p>
            <a:pPr eaLnBrk="1" hangingPunct="1">
              <a:lnSpc>
                <a:spcPct val="12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4000" b="1" dirty="0"/>
              <a:t>Label values</a:t>
            </a:r>
          </a:p>
          <a:p>
            <a:pPr eaLnBrk="1" hangingPunct="1">
              <a:lnSpc>
                <a:spcPct val="12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4000" dirty="0"/>
              <a:t>Adding labels to each category in a variable is a two step process in Stata.</a:t>
            </a:r>
          </a:p>
          <a:p>
            <a:pPr eaLnBrk="1" hangingPunct="1">
              <a:lnSpc>
                <a:spcPct val="12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4000" b="1" dirty="0"/>
              <a:t>Step 1</a:t>
            </a:r>
            <a:r>
              <a:rPr lang="en-AU" sz="4000" dirty="0"/>
              <a:t>: You need to create the labels using label define, type:</a:t>
            </a:r>
          </a:p>
          <a:p>
            <a:pPr eaLnBrk="1" hangingPunct="1">
              <a:lnSpc>
                <a:spcPct val="12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4000" dirty="0"/>
              <a:t>label define label1 1 “less20” 2 “20-30” etc</a:t>
            </a:r>
          </a:p>
          <a:p>
            <a:pPr eaLnBrk="1" hangingPunct="1">
              <a:lnSpc>
                <a:spcPct val="12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4000" b="1" dirty="0"/>
              <a:t>Step 2: </a:t>
            </a:r>
            <a:r>
              <a:rPr lang="en-AU" sz="4000" dirty="0"/>
              <a:t>Assign that label to a variable with those categories using label values:</a:t>
            </a:r>
          </a:p>
          <a:p>
            <a:pPr eaLnBrk="1" hangingPunct="1">
              <a:lnSpc>
                <a:spcPct val="12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4000" dirty="0"/>
              <a:t>label values var1 label1</a:t>
            </a:r>
          </a:p>
          <a:p>
            <a:pPr eaLnBrk="1" hangingPunct="1">
              <a:lnSpc>
                <a:spcPct val="12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4000" dirty="0"/>
          </a:p>
          <a:p>
            <a:pPr eaLnBrk="1" hangingPunct="1">
              <a:lnSpc>
                <a:spcPct val="12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4000" dirty="0"/>
              <a:t>If another variable has the same corresponding categories you can use the same label, type</a:t>
            </a:r>
          </a:p>
          <a:p>
            <a:pPr eaLnBrk="1" hangingPunct="1">
              <a:lnSpc>
                <a:spcPct val="12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4000" dirty="0"/>
              <a:t>label values var2 label1</a:t>
            </a:r>
          </a:p>
          <a:p>
            <a:pPr eaLnBrk="1" hangingPunct="1">
              <a:lnSpc>
                <a:spcPct val="12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4000" dirty="0"/>
              <a:t>Verify by running frequencies for var1 and var2 (using tab)</a:t>
            </a:r>
          </a:p>
          <a:p>
            <a:pPr eaLnBrk="1" hangingPunct="1">
              <a:lnSpc>
                <a:spcPct val="12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4000" dirty="0"/>
              <a:t>If you type </a:t>
            </a:r>
            <a:r>
              <a:rPr lang="en-AU" sz="4000" dirty="0" err="1"/>
              <a:t>labelbook</a:t>
            </a:r>
            <a:r>
              <a:rPr lang="en-AU" sz="4000" dirty="0"/>
              <a:t> it will list all the labels in the datafile.</a:t>
            </a:r>
          </a:p>
          <a:p>
            <a:pPr eaLnBrk="1" hangingPunct="1">
              <a:lnSpc>
                <a:spcPct val="12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40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6C9FC7-81C1-5A44-9C4A-ED9617922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042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Assigning labels to variables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11955" cy="5761863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label define </a:t>
            </a:r>
            <a:r>
              <a:rPr lang="en-AU" sz="3200" dirty="0" err="1"/>
              <a:t>age_bands</a:t>
            </a:r>
            <a:r>
              <a:rPr lang="en-AU" sz="3200" dirty="0"/>
              <a:t> 1 "less20" 2 "20-30" 3 "30-40" 4 "40-50" 5 "50-60" 6 "60-70" 7 "70-80" 8 "more80"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 label values </a:t>
            </a:r>
            <a:r>
              <a:rPr lang="en-AU" sz="3200" dirty="0" err="1"/>
              <a:t>age_band</a:t>
            </a:r>
            <a:r>
              <a:rPr lang="en-AU" sz="3200" dirty="0"/>
              <a:t> </a:t>
            </a:r>
            <a:r>
              <a:rPr lang="en-AU" sz="3200" dirty="0" err="1"/>
              <a:t>age_bands</a:t>
            </a: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CCD95F-0CCA-AE1B-7680-B5A92B62E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038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Recoding variables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11955" cy="5761863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2800" b="0" i="0" u="none" strike="noStrike" baseline="0" dirty="0">
                <a:solidFill>
                  <a:srgbClr val="000000"/>
                </a:solidFill>
              </a:rPr>
              <a:t>Recoding ‘age’ into three groups 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2800" b="0" i="0" u="none" strike="noStrike" baseline="0" dirty="0">
                <a:solidFill>
                  <a:srgbClr val="000000"/>
                </a:solidFill>
              </a:rPr>
              <a:t>Use </a:t>
            </a:r>
            <a:r>
              <a:rPr lang="en-AU" sz="2800" b="1" i="0" u="none" strike="noStrike" baseline="0" dirty="0">
                <a:solidFill>
                  <a:srgbClr val="000000"/>
                </a:solidFill>
              </a:rPr>
              <a:t>recode</a:t>
            </a:r>
            <a:r>
              <a:rPr lang="en-AU" sz="2800" b="0" i="0" u="none" strike="noStrike" baseline="0" dirty="0">
                <a:solidFill>
                  <a:srgbClr val="000000"/>
                </a:solidFill>
              </a:rPr>
              <a:t> command, type </a:t>
            </a:r>
            <a:endParaRPr lang="en-AU" sz="2800" dirty="0">
              <a:solidFill>
                <a:srgbClr val="000000"/>
              </a:solidFill>
            </a:endParaRPr>
          </a:p>
          <a:p>
            <a:pPr marR="89810" algn="l">
              <a:buFont typeface="Arial" panose="020B0604020202020204" pitchFamily="34" charset="0"/>
              <a:buChar char="•"/>
            </a:pPr>
            <a:r>
              <a:rPr lang="en-AU" sz="2800" b="0" i="0" u="none" strike="noStrike" baseline="0" dirty="0">
                <a:solidFill>
                  <a:srgbClr val="000000"/>
                </a:solidFill>
              </a:rPr>
              <a:t>recode age (18 19 = 1 “18 to 19”) /// </a:t>
            </a:r>
          </a:p>
          <a:p>
            <a:pPr marL="0" marR="89810" indent="0" algn="l">
              <a:buNone/>
            </a:pPr>
            <a:r>
              <a:rPr lang="en-AU" sz="2800" b="0" i="0" u="none" strike="noStrike" baseline="0" dirty="0">
                <a:solidFill>
                  <a:srgbClr val="000000"/>
                </a:solidFill>
              </a:rPr>
              <a:t>(20/29 = 2 “20 to 29”) /// </a:t>
            </a:r>
          </a:p>
          <a:p>
            <a:pPr marL="0" marR="34150" indent="0" algn="l">
              <a:buNone/>
            </a:pPr>
            <a:r>
              <a:rPr lang="en-AU" sz="2800" b="0" i="0" u="none" strike="noStrike" baseline="0" dirty="0">
                <a:solidFill>
                  <a:srgbClr val="000000"/>
                </a:solidFill>
              </a:rPr>
              <a:t>(30/39 = 3 “30 to 39”) (else=.), generate(</a:t>
            </a:r>
            <a:r>
              <a:rPr lang="en-AU" sz="2800" b="0" i="0" u="none" strike="noStrike" baseline="0" dirty="0" err="1">
                <a:solidFill>
                  <a:srgbClr val="000000"/>
                </a:solidFill>
              </a:rPr>
              <a:t>agegroups</a:t>
            </a:r>
            <a:r>
              <a:rPr lang="en-AU" sz="2800" b="0" i="0" u="none" strike="noStrike" baseline="0" dirty="0">
                <a:solidFill>
                  <a:srgbClr val="000000"/>
                </a:solidFill>
              </a:rPr>
              <a:t>) label(</a:t>
            </a:r>
            <a:r>
              <a:rPr lang="en-AU" sz="2800" b="0" i="0" u="none" strike="noStrike" baseline="0" dirty="0" err="1">
                <a:solidFill>
                  <a:srgbClr val="000000"/>
                </a:solidFill>
              </a:rPr>
              <a:t>agegroups</a:t>
            </a:r>
            <a:r>
              <a:rPr lang="en-AU" sz="2800" b="0" i="0" u="none" strike="noStrike" baseline="0" dirty="0">
                <a:solidFill>
                  <a:srgbClr val="000000"/>
                </a:solidFill>
              </a:rPr>
              <a:t>) </a:t>
            </a:r>
          </a:p>
          <a:p>
            <a:pPr marL="0" marR="34150" indent="0" algn="l">
              <a:buNone/>
            </a:pPr>
            <a:endParaRPr lang="en-AU" sz="2800" b="0" i="0" u="none" strike="noStrike" baseline="0" dirty="0">
              <a:solidFill>
                <a:srgbClr val="000000"/>
              </a:solidFill>
            </a:endParaRPr>
          </a:p>
          <a:p>
            <a:pPr marR="34150" algn="l">
              <a:buFont typeface="Arial" panose="020B0604020202020204" pitchFamily="34" charset="0"/>
              <a:buChar char="•"/>
            </a:pPr>
            <a:r>
              <a:rPr lang="en-AU" sz="2800" b="0" i="0" u="none" strike="noStrike" baseline="0" dirty="0">
                <a:solidFill>
                  <a:srgbClr val="000000"/>
                </a:solidFill>
              </a:rPr>
              <a:t>The new variable is called ‘</a:t>
            </a:r>
            <a:r>
              <a:rPr lang="en-AU" sz="2800" b="0" i="0" u="none" strike="noStrike" baseline="0" dirty="0" err="1">
                <a:solidFill>
                  <a:srgbClr val="000000"/>
                </a:solidFill>
              </a:rPr>
              <a:t>agegroups</a:t>
            </a:r>
            <a:r>
              <a:rPr lang="en-AU" sz="2800" b="0" i="0" u="none" strike="noStrike" baseline="0" dirty="0">
                <a:solidFill>
                  <a:srgbClr val="000000"/>
                </a:solidFill>
              </a:rPr>
              <a:t>’ </a:t>
            </a:r>
            <a:endParaRPr lang="en-AU" altLang="en-US" sz="44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4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5355CA-03F3-BC54-C294-0F8064DB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96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Generate </a:t>
            </a:r>
            <a:r>
              <a:rPr lang="en-AU" altLang="en-US" sz="40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variables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200" b="1" dirty="0"/>
              <a:t>gen</a:t>
            </a:r>
            <a:r>
              <a:rPr lang="en-AU" altLang="en-US" sz="3200" dirty="0"/>
              <a:t> </a:t>
            </a:r>
            <a:r>
              <a:rPr lang="en-AU" altLang="en-US" sz="3200" dirty="0" err="1"/>
              <a:t>agesq</a:t>
            </a:r>
            <a:r>
              <a:rPr lang="en-AU" altLang="en-US" sz="3200" dirty="0"/>
              <a:t>=age^2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200" dirty="0"/>
              <a:t>Use generate to create a constant variable</a:t>
            </a:r>
          </a:p>
          <a:p>
            <a:pPr marR="106630" lvl="1">
              <a:buFont typeface="Arial" panose="020B0604020202020204" pitchFamily="34" charset="0"/>
              <a:buChar char="•"/>
            </a:pPr>
            <a:r>
              <a:rPr lang="en-AU" sz="3200" dirty="0"/>
              <a:t>generate x = 5 </a:t>
            </a:r>
          </a:p>
          <a:p>
            <a:pPr marR="99930" lvl="1">
              <a:buFont typeface="Arial" panose="020B0604020202020204" pitchFamily="34" charset="0"/>
              <a:buChar char="•"/>
            </a:pPr>
            <a:r>
              <a:rPr lang="en-AU" sz="3200" dirty="0"/>
              <a:t>generate y = 4*15 </a:t>
            </a:r>
          </a:p>
          <a:p>
            <a:pPr marR="104950" lvl="1">
              <a:buFont typeface="Arial" panose="020B0604020202020204" pitchFamily="34" charset="0"/>
              <a:buChar char="•"/>
            </a:pPr>
            <a:r>
              <a:rPr lang="en-AU" sz="3200" dirty="0"/>
              <a:t>generate z = y/x </a:t>
            </a: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8CA096-333D-1103-C1BD-4EE04E920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5363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Generate new variables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b="1" dirty="0"/>
              <a:t>gen</a:t>
            </a:r>
            <a:r>
              <a:rPr lang="en-AU" sz="3200" dirty="0"/>
              <a:t> from a combination of other variables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To see the values of the variable “sex”: </a:t>
            </a:r>
          </a:p>
          <a:p>
            <a:pPr lvl="2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000" dirty="0"/>
              <a:t>tab sex, </a:t>
            </a:r>
            <a:r>
              <a:rPr lang="en-AU" sz="3000" dirty="0" err="1"/>
              <a:t>nolabel</a:t>
            </a:r>
            <a:endParaRPr lang="en-AU" sz="30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To create a binary variable for female:</a:t>
            </a:r>
          </a:p>
          <a:p>
            <a:pPr lvl="2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000" dirty="0"/>
              <a:t>g female=(sex==2)</a:t>
            </a:r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dirty="0"/>
              <a:t>To create a binary variable for women younger than 50:</a:t>
            </a:r>
          </a:p>
          <a:p>
            <a:pPr lvl="2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000" dirty="0"/>
              <a:t>gen fem_less50=(sex==2 &amp; age&lt;50)</a:t>
            </a:r>
          </a:p>
          <a:p>
            <a:pPr lvl="2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000" dirty="0"/>
          </a:p>
          <a:p>
            <a:pPr marL="971550" lvl="1" indent="-457200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b="1" dirty="0"/>
              <a:t>Please be careful with missing values!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D30CEF-01F1-5C36-22E1-B9070A6C6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962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1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2" name="Isosceles Triangle 141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3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4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5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6" name="Isosceles Triangle 145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7" name="Isosceles Triangle 146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987" y="106078"/>
            <a:ext cx="6447501" cy="1320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Generate new variables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-1" y="1550104"/>
            <a:ext cx="4070555" cy="478187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 err="1">
                <a:latin typeface="+mn-lt"/>
                <a:cs typeface="+mn-cs"/>
              </a:rPr>
              <a:t>egen</a:t>
            </a:r>
            <a:r>
              <a:rPr lang="en-US" sz="2800" dirty="0">
                <a:latin typeface="+mn-lt"/>
                <a:cs typeface="+mn-cs"/>
              </a:rPr>
              <a:t> is used to create a variable based on an expression and one or more other variables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latin typeface="+mn-lt"/>
              <a:cs typeface="+mn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>
                <a:latin typeface="+mn-lt"/>
                <a:cs typeface="+mn-cs"/>
              </a:rPr>
              <a:t>Check the help: very useful command with many functions!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800" dirty="0">
              <a:latin typeface="+mn-lt"/>
              <a:cs typeface="+mn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>
                <a:latin typeface="+mn-lt"/>
                <a:cs typeface="+mn-cs"/>
              </a:rPr>
              <a:t>bysort</a:t>
            </a:r>
            <a:r>
              <a:rPr lang="en-US" sz="2800" dirty="0">
                <a:latin typeface="+mn-lt"/>
                <a:cs typeface="+mn-cs"/>
              </a:rPr>
              <a:t> </a:t>
            </a:r>
            <a:r>
              <a:rPr lang="en-US" sz="2800" dirty="0" err="1">
                <a:latin typeface="+mn-lt"/>
                <a:cs typeface="+mn-cs"/>
              </a:rPr>
              <a:t>gor_dv</a:t>
            </a:r>
            <a:r>
              <a:rPr lang="en-US" sz="2800" dirty="0">
                <a:latin typeface="+mn-lt"/>
                <a:cs typeface="+mn-cs"/>
              </a:rPr>
              <a:t>: </a:t>
            </a:r>
            <a:r>
              <a:rPr lang="en-US" sz="2800" dirty="0" err="1">
                <a:latin typeface="+mn-lt"/>
                <a:cs typeface="+mn-cs"/>
              </a:rPr>
              <a:t>egen</a:t>
            </a:r>
            <a:r>
              <a:rPr lang="en-US" sz="2800" dirty="0">
                <a:latin typeface="+mn-lt"/>
                <a:cs typeface="+mn-cs"/>
              </a:rPr>
              <a:t> </a:t>
            </a:r>
            <a:r>
              <a:rPr lang="en-US" sz="2800" dirty="0" err="1">
                <a:latin typeface="+mn-lt"/>
                <a:cs typeface="+mn-cs"/>
              </a:rPr>
              <a:t>mean_age</a:t>
            </a:r>
            <a:r>
              <a:rPr lang="en-US" sz="2800" dirty="0">
                <a:latin typeface="+mn-lt"/>
                <a:cs typeface="+mn-cs"/>
              </a:rPr>
              <a:t>=mean(age)</a:t>
            </a:r>
            <a:endParaRPr lang="en-US" altLang="en-US" sz="2800" dirty="0">
              <a:latin typeface="+mn-lt"/>
              <a:cs typeface="+mn-cs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altLang="en-US" dirty="0">
              <a:latin typeface="+mn-lt"/>
              <a:cs typeface="+mn-cs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latin typeface="+mn-lt"/>
              <a:cs typeface="+mn-cs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latin typeface="+mn-lt"/>
              <a:cs typeface="+mn-cs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latin typeface="+mn-lt"/>
              <a:cs typeface="+mn-cs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latin typeface="+mn-lt"/>
              <a:cs typeface="+mn-cs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latin typeface="+mn-lt"/>
              <a:cs typeface="+mn-cs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latin typeface="+mn-lt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AB167F-E0CC-4690-B0A2-092216202C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468"/>
          <a:stretch/>
        </p:blipFill>
        <p:spPr>
          <a:xfrm>
            <a:off x="4281878" y="1426878"/>
            <a:ext cx="4567154" cy="527157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73F58F-DE6D-DA81-D669-31F5DA31F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0535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Changing variables values 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dirty="0"/>
          </a:p>
          <a:p>
            <a:pPr marL="0" indent="0" eaLnBrk="1" hangingPunct="1">
              <a:lnSpc>
                <a:spcPct val="80000"/>
              </a:lnSpc>
              <a:buClr>
                <a:srgbClr val="002060"/>
              </a:buClr>
              <a:buNone/>
            </a:pPr>
            <a:r>
              <a:rPr lang="en-AU" sz="3200" dirty="0"/>
              <a:t>Replace couple=0 if couple==2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5A8472-5C0B-4E9F-B19C-D1A2AFB53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66" y="845966"/>
            <a:ext cx="4500082" cy="32859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14097F-F0F1-4DBE-978B-2D39E471B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120" y="4745878"/>
            <a:ext cx="5006774" cy="176799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23E17E-C85F-541B-5C1E-B44201ACB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356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5D310-3162-40DF-B73B-C9076E008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F1AD7E-AC05-481E-BCB4-ECACB2609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64" y="1080852"/>
            <a:ext cx="9004936" cy="5777148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9BB23E69-4460-42F9-BB1E-B47A699EC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383588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Saving a file in Stata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2136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7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77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0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1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219" y="133616"/>
            <a:ext cx="6447501" cy="1320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Creating indices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363935" y="1454417"/>
            <a:ext cx="3716734" cy="445549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  <a:cs typeface="+mn-cs"/>
              </a:rPr>
              <a:t>Using _n, you can create a unique identifier for each case in your data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  <a:cs typeface="+mn-cs"/>
              </a:rPr>
              <a:t>gen id=_n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US" sz="2200" dirty="0">
              <a:latin typeface="+mn-lt"/>
              <a:cs typeface="+mn-cs"/>
            </a:endParaRP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  <a:cs typeface="+mn-cs"/>
              </a:rPr>
              <a:t>Using _N you can also create a variable with the total number of cases in your dataset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  <a:cs typeface="+mn-cs"/>
              </a:rPr>
              <a:t>gen ID=_N</a:t>
            </a:r>
          </a:p>
          <a:p>
            <a:endParaRPr lang="en-US" altLang="en-US" dirty="0">
              <a:latin typeface="+mn-lt"/>
              <a:cs typeface="+mn-cs"/>
            </a:endParaRPr>
          </a:p>
          <a:p>
            <a:pPr marL="0" indent="0"/>
            <a:endParaRPr lang="en-US" altLang="en-US" dirty="0">
              <a:latin typeface="+mn-lt"/>
              <a:cs typeface="+mn-cs"/>
            </a:endParaRPr>
          </a:p>
          <a:p>
            <a:endParaRPr lang="en-US" altLang="en-US" dirty="0">
              <a:latin typeface="+mn-lt"/>
              <a:cs typeface="+mn-cs"/>
            </a:endParaRPr>
          </a:p>
          <a:p>
            <a:pPr lvl="1"/>
            <a:endParaRPr lang="en-US" altLang="en-US" dirty="0">
              <a:latin typeface="+mn-lt"/>
              <a:cs typeface="+mn-cs"/>
            </a:endParaRPr>
          </a:p>
          <a:p>
            <a:endParaRPr lang="en-US" altLang="en-US" dirty="0">
              <a:latin typeface="+mn-lt"/>
              <a:cs typeface="+mn-cs"/>
            </a:endParaRPr>
          </a:p>
          <a:p>
            <a:endParaRPr lang="en-US" altLang="en-US" dirty="0">
              <a:latin typeface="+mn-lt"/>
              <a:cs typeface="+mn-cs"/>
            </a:endParaRPr>
          </a:p>
          <a:p>
            <a:endParaRPr lang="en-US" altLang="en-US" dirty="0">
              <a:latin typeface="+mn-lt"/>
              <a:cs typeface="+mn-cs"/>
            </a:endParaRPr>
          </a:p>
          <a:p>
            <a:endParaRPr lang="en-US" altLang="en-US" dirty="0">
              <a:latin typeface="+mn-lt"/>
              <a:cs typeface="+mn-cs"/>
            </a:endParaRPr>
          </a:p>
          <a:p>
            <a:endParaRPr lang="en-US" altLang="en-US" dirty="0">
              <a:latin typeface="+mn-lt"/>
              <a:cs typeface="+mn-cs"/>
            </a:endParaRPr>
          </a:p>
          <a:p>
            <a:endParaRPr lang="en-US" altLang="en-US" dirty="0">
              <a:latin typeface="+mn-lt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6CC8EB-75CD-4159-B1B5-3596936F5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2970" y="1960170"/>
            <a:ext cx="4754719" cy="330262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4B6D88-7699-DB41-48F1-24B88D471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755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7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77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0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1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2" name="Isosceles Triangle 81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3" name="Isosceles Triangle 82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506" y="287688"/>
            <a:ext cx="6447501" cy="1320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Creating indices by categories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451318" y="1474839"/>
            <a:ext cx="3863674" cy="465065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+mn-lt"/>
                <a:cs typeface="+mn-cs"/>
              </a:rPr>
              <a:t>Both _n and _N can be used to create indices by categories, using </a:t>
            </a:r>
            <a:r>
              <a:rPr lang="en-US" altLang="en-US" sz="2400" b="1" dirty="0">
                <a:latin typeface="+mn-lt"/>
                <a:cs typeface="+mn-cs"/>
              </a:rPr>
              <a:t>by</a:t>
            </a:r>
            <a:r>
              <a:rPr lang="en-US" altLang="en-US" sz="2400" dirty="0">
                <a:latin typeface="+mn-lt"/>
                <a:cs typeface="+mn-cs"/>
              </a:rPr>
              <a:t> and gen: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2400" dirty="0">
              <a:latin typeface="+mn-lt"/>
              <a:cs typeface="+mn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 err="1">
                <a:latin typeface="+mn-lt"/>
                <a:cs typeface="+mn-cs"/>
              </a:rPr>
              <a:t>bysort</a:t>
            </a:r>
            <a:r>
              <a:rPr lang="en-US" altLang="en-US" sz="2400">
                <a:latin typeface="+mn-lt"/>
                <a:cs typeface="+mn-cs"/>
              </a:rPr>
              <a:t> sex: </a:t>
            </a:r>
            <a:r>
              <a:rPr lang="en-US" altLang="en-US" sz="2400" dirty="0">
                <a:latin typeface="+mn-lt"/>
                <a:cs typeface="+mn-cs"/>
              </a:rPr>
              <a:t>gen number=_N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2400" dirty="0">
              <a:latin typeface="+mn-lt"/>
              <a:cs typeface="+mn-c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+mn-lt"/>
                <a:cs typeface="+mn-cs"/>
              </a:rPr>
              <a:t>Before using “by” we need to tell Stata to sort the data in the right way</a:t>
            </a:r>
          </a:p>
          <a:p>
            <a:endParaRPr lang="en-US" altLang="en-US" dirty="0">
              <a:latin typeface="+mn-lt"/>
              <a:cs typeface="+mn-cs"/>
            </a:endParaRPr>
          </a:p>
          <a:p>
            <a:pPr lvl="1"/>
            <a:endParaRPr lang="en-US" altLang="en-US" dirty="0">
              <a:latin typeface="+mn-lt"/>
              <a:cs typeface="+mn-cs"/>
            </a:endParaRPr>
          </a:p>
          <a:p>
            <a:endParaRPr lang="en-US" altLang="en-US" dirty="0">
              <a:latin typeface="+mn-lt"/>
              <a:cs typeface="+mn-cs"/>
            </a:endParaRPr>
          </a:p>
          <a:p>
            <a:endParaRPr lang="en-US" altLang="en-US" dirty="0">
              <a:latin typeface="+mn-lt"/>
              <a:cs typeface="+mn-cs"/>
            </a:endParaRPr>
          </a:p>
          <a:p>
            <a:endParaRPr lang="en-US" altLang="en-US" dirty="0">
              <a:latin typeface="+mn-lt"/>
              <a:cs typeface="+mn-cs"/>
            </a:endParaRPr>
          </a:p>
          <a:p>
            <a:endParaRPr lang="en-US" altLang="en-US" dirty="0">
              <a:latin typeface="+mn-lt"/>
              <a:cs typeface="+mn-cs"/>
            </a:endParaRPr>
          </a:p>
          <a:p>
            <a:endParaRPr lang="en-US" altLang="en-US" dirty="0">
              <a:latin typeface="+mn-lt"/>
              <a:cs typeface="+mn-cs"/>
            </a:endParaRPr>
          </a:p>
          <a:p>
            <a:endParaRPr lang="en-US" altLang="en-US" dirty="0">
              <a:latin typeface="+mn-lt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8F2D5D-47F0-4EED-BE46-B283565D5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595" y="1686277"/>
            <a:ext cx="4271962" cy="317658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8052D3-ED90-D6F6-0E28-5AE2D9667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1273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Dropping and keeping variables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200" dirty="0"/>
              <a:t>You can drop cases selectively using the conditional “if”, for example: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marL="0" indent="0" eaLnBrk="1" hangingPunct="1">
              <a:lnSpc>
                <a:spcPct val="80000"/>
              </a:lnSpc>
              <a:buClr>
                <a:srgbClr val="002060"/>
              </a:buClr>
              <a:buNone/>
            </a:pPr>
            <a:r>
              <a:rPr lang="en-AU" altLang="en-US" sz="3200" dirty="0"/>
              <a:t>drop if female==1</a:t>
            </a:r>
          </a:p>
          <a:p>
            <a:pPr marL="0" indent="0" eaLnBrk="1" hangingPunct="1">
              <a:lnSpc>
                <a:spcPct val="80000"/>
              </a:lnSpc>
              <a:buClr>
                <a:srgbClr val="002060"/>
              </a:buClr>
              <a:buNone/>
            </a:pPr>
            <a:endParaRPr lang="en-AU" altLang="en-US" sz="3200" dirty="0"/>
          </a:p>
          <a:p>
            <a:pPr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200" dirty="0"/>
              <a:t>Alternatively, you can keep individuals with specific characteristics</a:t>
            </a:r>
          </a:p>
          <a:p>
            <a:pPr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marL="0" indent="0">
              <a:lnSpc>
                <a:spcPct val="80000"/>
              </a:lnSpc>
              <a:buClr>
                <a:srgbClr val="002060"/>
              </a:buClr>
              <a:buNone/>
            </a:pPr>
            <a:r>
              <a:rPr lang="en-AU" altLang="en-US" sz="3200" dirty="0"/>
              <a:t>keep if age&gt;=40</a:t>
            </a:r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FF85D2-7567-3E96-A529-830E841BC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93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Graphs: histogram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6" y="958056"/>
            <a:ext cx="8496300" cy="4941887"/>
          </a:xfrm>
          <a:noFill/>
        </p:spPr>
        <p:txBody>
          <a:bodyPr>
            <a:normAutofit/>
          </a:bodyPr>
          <a:lstStyle/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2400" dirty="0"/>
              <a:t>Histograms are a good way to visually explore data, especially to check for a normal distribution. Type help histogram for details.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400" dirty="0"/>
          </a:p>
          <a:p>
            <a:pPr marL="0" indent="0" eaLnBrk="1" hangingPunct="1">
              <a:lnSpc>
                <a:spcPct val="80000"/>
              </a:lnSpc>
              <a:buClr>
                <a:srgbClr val="002060"/>
              </a:buClr>
              <a:buNone/>
            </a:pPr>
            <a:r>
              <a:rPr lang="en-AU" altLang="en-US" sz="2400" dirty="0"/>
              <a:t>Histogram age, frequency</a:t>
            </a:r>
          </a:p>
          <a:p>
            <a:pPr marL="0" indent="0" eaLnBrk="1" hangingPunct="1">
              <a:lnSpc>
                <a:spcPct val="80000"/>
              </a:lnSpc>
              <a:buClr>
                <a:srgbClr val="002060"/>
              </a:buClr>
              <a:buNone/>
            </a:pPr>
            <a:r>
              <a:rPr lang="en-AU" altLang="en-US" sz="2400" dirty="0"/>
              <a:t>Histogram age, frequency normal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A40729-EF88-47AC-BEA9-B6A808260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158" y="3647767"/>
            <a:ext cx="4412063" cy="32102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B723F7-0FC4-4F7E-B6CC-AF35E90F2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7097" y="3642457"/>
            <a:ext cx="4412064" cy="321023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0011F0-FBC9-5EA3-57CB-86DBDF90A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7295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Graphs: means (1/2)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2800" dirty="0"/>
              <a:t>Stata can also help to visually present summaries of data. </a:t>
            </a: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2800" dirty="0"/>
              <a:t>If you do not want to type you can go to ‘graphics’ in the menu.</a:t>
            </a: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2800" dirty="0"/>
              <a:t>graph </a:t>
            </a:r>
            <a:r>
              <a:rPr lang="en-AU" altLang="en-US" sz="2800" dirty="0" err="1"/>
              <a:t>hbar</a:t>
            </a:r>
            <a:r>
              <a:rPr lang="en-AU" altLang="en-US" sz="2800" dirty="0"/>
              <a:t> , over(</a:t>
            </a:r>
            <a:r>
              <a:rPr lang="en-AU" altLang="en-US" sz="2800" dirty="0" err="1"/>
              <a:t>age_band</a:t>
            </a:r>
            <a:r>
              <a:rPr lang="en-AU" altLang="en-US" sz="2800" dirty="0"/>
              <a:t>)</a:t>
            </a: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D050E2-EBB5-49C9-A575-BD6C5CCD4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873" y="3541399"/>
            <a:ext cx="4558253" cy="331660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8FDDC3-4636-0ECB-668C-F27B0E22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0172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Graphs: means (2/2)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958056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2800" dirty="0"/>
              <a:t>graph bar, over(scghq2) by(sex)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2384DA-BD30-4AFB-B339-C9320976D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740" y="2032819"/>
            <a:ext cx="5909459" cy="429974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2D8C36-C3DC-5C22-15B6-92E09D034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4064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Creating dummy variables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6" y="958056"/>
            <a:ext cx="7471412" cy="4941887"/>
          </a:xfrm>
          <a:noFill/>
        </p:spPr>
        <p:txBody>
          <a:bodyPr>
            <a:normAutofit/>
          </a:bodyPr>
          <a:lstStyle/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2800" b="0" i="0" u="none" strike="noStrike" baseline="0" dirty="0">
                <a:solidFill>
                  <a:srgbClr val="000000"/>
                </a:solidFill>
              </a:rPr>
              <a:t>You can create dummy variables by either using recode or using a combination of tab/gen commands</a:t>
            </a: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200" dirty="0"/>
              <a:t>tab </a:t>
            </a:r>
            <a:r>
              <a:rPr lang="en-AU" altLang="en-US" sz="3200" dirty="0" err="1"/>
              <a:t>hiqual_dv</a:t>
            </a:r>
            <a:r>
              <a:rPr lang="en-AU" altLang="en-US" sz="3200" dirty="0"/>
              <a:t>, gen (educ)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9D2D65-DD4A-40C9-AEB2-4C048700D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40879"/>
            <a:ext cx="4976291" cy="26443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DD3EA1-5AA2-488B-8A8D-150187A88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0663" y="1886616"/>
            <a:ext cx="3635055" cy="44809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D31E8FC-0F52-4F81-93AC-28DA473F3599}"/>
              </a:ext>
            </a:extLst>
          </p:cNvPr>
          <p:cNvSpPr/>
          <p:nvPr/>
        </p:nvSpPr>
        <p:spPr>
          <a:xfrm>
            <a:off x="5510663" y="5142271"/>
            <a:ext cx="3633337" cy="12252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833935-EAEA-FE75-0296-01A1AFC4E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3063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Merging datasets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6" y="958056"/>
            <a:ext cx="7471412" cy="4941887"/>
          </a:xfrm>
          <a:noFill/>
        </p:spPr>
        <p:txBody>
          <a:bodyPr>
            <a:normAutofit/>
          </a:bodyPr>
          <a:lstStyle/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2800" b="0" i="0" u="none" strike="noStrike" baseline="0" dirty="0">
                <a:solidFill>
                  <a:srgbClr val="000000"/>
                </a:solidFill>
              </a:rPr>
              <a:t>You can merge two or more datasets using a common variables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200" dirty="0"/>
              <a:t> sort </a:t>
            </a:r>
            <a:r>
              <a:rPr lang="en-AU" altLang="en-US" sz="3200" dirty="0" err="1"/>
              <a:t>pidp</a:t>
            </a:r>
            <a:endParaRPr lang="en-AU" altLang="en-US" sz="3200" dirty="0"/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US" altLang="en-US" sz="3200" dirty="0"/>
              <a:t> merge 1:1 </a:t>
            </a:r>
            <a:r>
              <a:rPr lang="en-US" altLang="en-US" sz="3200" dirty="0" err="1"/>
              <a:t>pidp</a:t>
            </a:r>
            <a:r>
              <a:rPr lang="en-US" altLang="en-US" sz="3200" dirty="0"/>
              <a:t> using </a:t>
            </a:r>
            <a:r>
              <a:rPr lang="en-US" altLang="en-US" sz="3200" dirty="0" err="1"/>
              <a:t>indiv_health</a:t>
            </a:r>
            <a:endParaRPr lang="en-US" altLang="en-US" sz="3200" dirty="0"/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C8AE3C4-7E79-43FF-BB83-453921539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527" y="3428999"/>
            <a:ext cx="5284012" cy="312655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F38AD1-9805-3FF8-4215-5FAB6B1F8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7347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138080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Merging datasets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27C770-45B4-42AA-9C23-9134431405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6" y="958056"/>
            <a:ext cx="7471412" cy="4941887"/>
          </a:xfrm>
          <a:noFill/>
        </p:spPr>
        <p:txBody>
          <a:bodyPr>
            <a:normAutofit/>
          </a:bodyPr>
          <a:lstStyle/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it-IT" sz="2800" b="0" i="0" u="none" strike="noStrike" baseline="0" dirty="0">
                <a:solidFill>
                  <a:srgbClr val="000000"/>
                </a:solidFill>
              </a:rPr>
              <a:t>The idea of </a:t>
            </a:r>
            <a:r>
              <a:rPr lang="it-IT" sz="2800" b="0" i="0" u="none" strike="noStrike" baseline="0" dirty="0" err="1">
                <a:solidFill>
                  <a:srgbClr val="000000"/>
                </a:solidFill>
              </a:rPr>
              <a:t>merging</a:t>
            </a:r>
            <a:r>
              <a:rPr lang="it-IT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it-IT" sz="2800" b="0" i="0" u="none" strike="noStrike" baseline="0" dirty="0" err="1">
                <a:solidFill>
                  <a:srgbClr val="000000"/>
                </a:solidFill>
              </a:rPr>
              <a:t>is</a:t>
            </a:r>
            <a:r>
              <a:rPr lang="it-IT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it-IT" sz="2800" b="0" i="0" u="none" strike="noStrike" baseline="0" dirty="0" err="1">
                <a:solidFill>
                  <a:srgbClr val="000000"/>
                </a:solidFill>
              </a:rPr>
              <a:t>that</a:t>
            </a:r>
            <a:r>
              <a:rPr lang="it-IT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it-IT" sz="2800" b="0" i="0" u="none" strike="noStrike" baseline="0" dirty="0" err="1">
                <a:solidFill>
                  <a:srgbClr val="000000"/>
                </a:solidFill>
              </a:rPr>
              <a:t>we</a:t>
            </a:r>
            <a:r>
              <a:rPr lang="it-IT" sz="2800" b="0" i="0" u="none" strike="noStrike" baseline="0" dirty="0">
                <a:solidFill>
                  <a:srgbClr val="000000"/>
                </a:solidFill>
              </a:rPr>
              <a:t> </a:t>
            </a:r>
            <a:r>
              <a:rPr lang="it-IT" sz="2800" b="0" i="0" u="none" strike="noStrike" baseline="0" dirty="0" err="1">
                <a:solidFill>
                  <a:srgbClr val="000000"/>
                </a:solidFill>
              </a:rPr>
              <a:t>add</a:t>
            </a:r>
            <a:r>
              <a:rPr lang="it-IT" sz="2800" b="0" i="0" u="none" strike="noStrike" baseline="0" dirty="0">
                <a:solidFill>
                  <a:srgbClr val="000000"/>
                </a:solidFill>
              </a:rPr>
              <a:t> some </a:t>
            </a:r>
            <a:r>
              <a:rPr lang="it-IT" sz="2800" b="0" i="0" u="none" strike="noStrike" baseline="0" dirty="0" err="1">
                <a:solidFill>
                  <a:srgbClr val="000000"/>
                </a:solidFill>
              </a:rPr>
              <a:t>variables</a:t>
            </a:r>
            <a:r>
              <a:rPr lang="it-IT" sz="2800" b="0" i="0" u="none" strike="noStrike" baseline="0" dirty="0">
                <a:solidFill>
                  <a:srgbClr val="000000"/>
                </a:solidFill>
              </a:rPr>
              <a:t> to the </a:t>
            </a:r>
            <a:r>
              <a:rPr lang="it-IT" sz="2800" b="0" i="0" u="none" strike="noStrike" baseline="0" dirty="0" err="1">
                <a:solidFill>
                  <a:srgbClr val="000000"/>
                </a:solidFill>
              </a:rPr>
              <a:t>existing</a:t>
            </a:r>
            <a:r>
              <a:rPr lang="it-IT" sz="2800" b="0" i="0" u="none" strike="noStrike" baseline="0" dirty="0">
                <a:solidFill>
                  <a:srgbClr val="000000"/>
                </a:solidFill>
              </a:rPr>
              <a:t> dataset (new </a:t>
            </a:r>
            <a:r>
              <a:rPr lang="it-IT" sz="2800" b="0" i="0" u="none" strike="noStrike" baseline="0" dirty="0" err="1">
                <a:solidFill>
                  <a:srgbClr val="000000"/>
                </a:solidFill>
              </a:rPr>
              <a:t>columns</a:t>
            </a:r>
            <a:r>
              <a:rPr lang="it-IT" sz="2800" b="0" i="0" u="none" strike="noStrike" baseline="0" dirty="0">
                <a:solidFill>
                  <a:srgbClr val="000000"/>
                </a:solidFill>
              </a:rPr>
              <a:t>)</a:t>
            </a: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it-IT" sz="2800" dirty="0">
              <a:solidFill>
                <a:srgbClr val="000000"/>
              </a:solidFill>
            </a:endParaRP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it-IT" altLang="en-US" sz="2800" dirty="0" err="1">
                <a:solidFill>
                  <a:srgbClr val="000000"/>
                </a:solidFill>
              </a:rPr>
              <a:t>We</a:t>
            </a:r>
            <a:r>
              <a:rPr lang="it-IT" altLang="en-US" sz="2800" dirty="0">
                <a:solidFill>
                  <a:srgbClr val="000000"/>
                </a:solidFill>
              </a:rPr>
              <a:t> use merge </a:t>
            </a:r>
            <a:r>
              <a:rPr lang="it-IT" altLang="en-US" sz="2800" dirty="0" err="1">
                <a:solidFill>
                  <a:srgbClr val="000000"/>
                </a:solidFill>
              </a:rPr>
              <a:t>when</a:t>
            </a:r>
            <a:r>
              <a:rPr lang="it-IT" altLang="en-US" sz="2800" dirty="0">
                <a:solidFill>
                  <a:srgbClr val="000000"/>
                </a:solidFill>
              </a:rPr>
              <a:t> </a:t>
            </a:r>
            <a:r>
              <a:rPr lang="it-IT" altLang="en-US" sz="2800" dirty="0" err="1">
                <a:solidFill>
                  <a:srgbClr val="000000"/>
                </a:solidFill>
              </a:rPr>
              <a:t>we</a:t>
            </a:r>
            <a:r>
              <a:rPr lang="it-IT" altLang="en-US" sz="2800" dirty="0">
                <a:solidFill>
                  <a:srgbClr val="000000"/>
                </a:solidFill>
              </a:rPr>
              <a:t> </a:t>
            </a:r>
            <a:r>
              <a:rPr lang="it-IT" altLang="en-US" sz="2800" dirty="0" err="1">
                <a:solidFill>
                  <a:srgbClr val="000000"/>
                </a:solidFill>
              </a:rPr>
              <a:t>have</a:t>
            </a:r>
            <a:r>
              <a:rPr lang="it-IT" altLang="en-US" sz="2800" dirty="0">
                <a:solidFill>
                  <a:srgbClr val="000000"/>
                </a:solidFill>
              </a:rPr>
              <a:t> information in </a:t>
            </a:r>
            <a:r>
              <a:rPr lang="it-IT" altLang="en-US" sz="2800" dirty="0" err="1">
                <a:solidFill>
                  <a:srgbClr val="000000"/>
                </a:solidFill>
              </a:rPr>
              <a:t>various</a:t>
            </a:r>
            <a:r>
              <a:rPr lang="it-IT" altLang="en-US" sz="2800" dirty="0">
                <a:solidFill>
                  <a:srgbClr val="000000"/>
                </a:solidFill>
              </a:rPr>
              <a:t> </a:t>
            </a:r>
            <a:r>
              <a:rPr lang="it-IT" altLang="en-US" sz="2800" dirty="0" err="1">
                <a:solidFill>
                  <a:srgbClr val="000000"/>
                </a:solidFill>
              </a:rPr>
              <a:t>datasets</a:t>
            </a:r>
            <a:r>
              <a:rPr lang="it-IT" altLang="en-US" sz="2800" dirty="0">
                <a:solidFill>
                  <a:srgbClr val="000000"/>
                </a:solidFill>
              </a:rPr>
              <a:t> and </a:t>
            </a:r>
            <a:r>
              <a:rPr lang="it-IT" altLang="en-US" sz="2800" dirty="0" err="1">
                <a:solidFill>
                  <a:srgbClr val="000000"/>
                </a:solidFill>
              </a:rPr>
              <a:t>we</a:t>
            </a:r>
            <a:r>
              <a:rPr lang="it-IT" altLang="en-US" sz="2800" dirty="0">
                <a:solidFill>
                  <a:srgbClr val="000000"/>
                </a:solidFill>
              </a:rPr>
              <a:t> </a:t>
            </a:r>
            <a:r>
              <a:rPr lang="it-IT" altLang="en-US" sz="2800" dirty="0" err="1">
                <a:solidFill>
                  <a:srgbClr val="000000"/>
                </a:solidFill>
              </a:rPr>
              <a:t>wamt</a:t>
            </a:r>
            <a:r>
              <a:rPr lang="it-IT" altLang="en-US" sz="2800" dirty="0">
                <a:solidFill>
                  <a:srgbClr val="000000"/>
                </a:solidFill>
              </a:rPr>
              <a:t> </a:t>
            </a:r>
            <a:r>
              <a:rPr lang="it-IT" altLang="en-US" sz="2800" dirty="0" err="1">
                <a:solidFill>
                  <a:srgbClr val="000000"/>
                </a:solidFill>
              </a:rPr>
              <a:t>everything</a:t>
            </a:r>
            <a:r>
              <a:rPr lang="it-IT" altLang="en-US" sz="2800" dirty="0">
                <a:solidFill>
                  <a:srgbClr val="000000"/>
                </a:solidFill>
              </a:rPr>
              <a:t> in the </a:t>
            </a:r>
            <a:r>
              <a:rPr lang="it-IT" altLang="en-US" sz="2800" dirty="0" err="1">
                <a:solidFill>
                  <a:srgbClr val="000000"/>
                </a:solidFill>
              </a:rPr>
              <a:t>same</a:t>
            </a:r>
            <a:r>
              <a:rPr lang="it-IT" altLang="en-US" sz="2800" dirty="0">
                <a:solidFill>
                  <a:srgbClr val="000000"/>
                </a:solidFill>
              </a:rPr>
              <a:t> file</a:t>
            </a:r>
            <a:endParaRPr lang="en-US" altLang="en-US" sz="2800" dirty="0"/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800" dirty="0"/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2800" dirty="0"/>
              <a:t>We can also append (new rows), when we have several waves to combine in one big longitudinal file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5C7E6D-4168-E47B-C1DE-BC17BC5C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396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383588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Understanding your data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1198358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2000" dirty="0"/>
              <a:t>An important step is to make sure variables are in their expected format.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2000" dirty="0"/>
              <a:t>Stata has a color-coded system for each type. Black is for numbers, red is for text or string and blue is for labelled variables.</a:t>
            </a:r>
          </a:p>
          <a:p>
            <a:pPr lvl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3A4BE3-53CF-4DC3-8977-E995C3709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192" y="2725405"/>
            <a:ext cx="6378493" cy="364267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1A35CF-B52E-3485-D608-2C4000A7D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985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383588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steps – Log files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1198358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200" dirty="0"/>
              <a:t>Log files help you to keep a record of your work, and lets you extract output. When using extension *.log any word processor can open the file.</a:t>
            </a:r>
            <a:endParaRPr lang="en-AU" altLang="en-US" sz="3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494527-E82C-4BDF-8EAE-3DBAA6614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75" y="2965724"/>
            <a:ext cx="7134305" cy="346929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8B8793-C148-9D60-C734-610EAB435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276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383588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steps – Do files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1198358"/>
            <a:ext cx="8647369" cy="5659642"/>
          </a:xfrm>
          <a:noFill/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200" dirty="0"/>
              <a:t>Do-files are ASCII files that contain of Stata commands to run specific procedures. 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200" dirty="0"/>
              <a:t>It is highly recommended to use do-files to store your commands so do you not have to type them again should you need to re-do your work. 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200" dirty="0"/>
              <a:t>You can use any word processor and save the file in ASCII format, or you can use Stata’s ‘do-file editor’ with the advantage that you can run the commands from there. 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200" dirty="0"/>
              <a:t>Either , in the command window type </a:t>
            </a:r>
            <a:r>
              <a:rPr lang="en-AU" altLang="en-US" sz="3200" b="1" dirty="0" err="1"/>
              <a:t>doedit</a:t>
            </a:r>
            <a:r>
              <a:rPr lang="en-AU" altLang="en-US" sz="3200" b="1" dirty="0"/>
              <a:t> </a:t>
            </a:r>
            <a:r>
              <a:rPr lang="en-AU" altLang="en-US" sz="3200" dirty="0"/>
              <a:t>or open the do file from the toolbar</a:t>
            </a:r>
            <a:endParaRPr lang="en-AU" altLang="en-US" sz="3200" b="1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6E87D6-7A42-0AD9-77A6-506D19640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785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383588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steps – Do files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1198358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You can write the commands, to run them select the line(s), and click on the last icon in the do-file window </a:t>
            </a: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7CAFA1-63D5-48D5-ADC4-C554C4968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55" y="2894162"/>
            <a:ext cx="8634267" cy="307028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AA4EB0-56DE-0116-E6ED-B0F2D55AA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69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755" y="383588"/>
            <a:ext cx="8496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steps – Open your dataset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1198358"/>
            <a:ext cx="8647369" cy="4941887"/>
          </a:xfrm>
          <a:noFill/>
        </p:spPr>
        <p:txBody>
          <a:bodyPr>
            <a:normAutofit/>
          </a:bodyPr>
          <a:lstStyle/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To open files already in Stata with extension *.</a:t>
            </a:r>
            <a:r>
              <a:rPr lang="en-AU" sz="3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dta</a:t>
            </a:r>
            <a:r>
              <a:rPr lang="en-AU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run Stata and you can either: </a:t>
            </a:r>
          </a:p>
          <a:p>
            <a:pPr lvl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Go to file-&gt;open in the menu, or</a:t>
            </a:r>
          </a:p>
          <a:p>
            <a:pPr lvl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Type use “c:\</a:t>
            </a:r>
            <a:r>
              <a:rPr lang="en-AU" sz="30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mydata</a:t>
            </a:r>
            <a:r>
              <a:rPr lang="en-AU" sz="3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\</a:t>
            </a:r>
            <a:r>
              <a:rPr lang="en-AU" sz="30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mydatafile.dta</a:t>
            </a:r>
            <a:r>
              <a:rPr lang="en-AU" sz="3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”</a:t>
            </a: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If your working directory is already set to c:\mydata, just type use </a:t>
            </a:r>
            <a:r>
              <a:rPr lang="en-AU" sz="3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mydatafile</a:t>
            </a:r>
            <a:endParaRPr lang="en-AU" sz="3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To save a data file from Stata go to file – save as or just type: save, replace</a:t>
            </a:r>
            <a:endParaRPr lang="en-AU" altLang="en-US" sz="3200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6B4064-0478-02E3-951A-6DCFE83EA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069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8BDD385-28CE-4896-9474-A00006D492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13" y="0"/>
            <a:ext cx="892658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AU" altLang="en-US" sz="4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steps – How to find the right variables</a:t>
            </a:r>
            <a:endParaRPr lang="en-AU" altLang="en-US" sz="4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83FA854-8E34-459E-AF3D-BAB5E802031D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38755" y="1198358"/>
            <a:ext cx="8647369" cy="4941887"/>
          </a:xfrm>
          <a:noFill/>
        </p:spPr>
        <p:txBody>
          <a:bodyPr>
            <a:normAutofit fontScale="77500" lnSpcReduction="20000"/>
          </a:bodyPr>
          <a:lstStyle/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sz="3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You can use the command </a:t>
            </a:r>
            <a:r>
              <a:rPr lang="en-AU" sz="32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lookfor</a:t>
            </a:r>
            <a:r>
              <a:rPr lang="en-AU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to find variables in a dataset, for example you want to see which variables refer to age, type:</a:t>
            </a:r>
          </a:p>
          <a:p>
            <a:pPr eaLnBrk="1" hangingPunct="1"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200" dirty="0">
              <a:solidFill>
                <a:srgbClr val="000000"/>
              </a:solidFill>
            </a:endParaRPr>
          </a:p>
          <a:p>
            <a:pPr lvl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2800" b="1" dirty="0" err="1">
                <a:solidFill>
                  <a:srgbClr val="000000"/>
                </a:solidFill>
              </a:rPr>
              <a:t>lookfor</a:t>
            </a:r>
            <a:r>
              <a:rPr lang="en-AU" altLang="en-US" sz="2800" b="1" dirty="0">
                <a:solidFill>
                  <a:srgbClr val="000000"/>
                </a:solidFill>
              </a:rPr>
              <a:t> age</a:t>
            </a:r>
          </a:p>
          <a:p>
            <a:pPr lvl="1"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800" b="1" dirty="0">
              <a:solidFill>
                <a:srgbClr val="000000"/>
              </a:solidFill>
            </a:endParaRP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000" dirty="0" err="1"/>
              <a:t>lookfor</a:t>
            </a:r>
            <a:r>
              <a:rPr lang="en-AU" altLang="en-US" sz="3000" dirty="0"/>
              <a:t> will look for the keyword ‘age’ in the variable name and labels. You will need to be creative with your keyword searches to find the variables you need.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3000" dirty="0"/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AU" altLang="en-US" sz="3000" dirty="0"/>
              <a:t>It always recommended to use the codebook that comes with the dataset to have a better idea of where things are</a:t>
            </a:r>
            <a:r>
              <a:rPr lang="en-AU" altLang="en-US" sz="3000" b="1" dirty="0"/>
              <a:t>.</a:t>
            </a:r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  <a:p>
            <a:pPr eaLnBrk="1" hangingPunct="1">
              <a:lnSpc>
                <a:spcPct val="8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AU" alt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DBBC63-3089-15FD-F760-96A2599E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6B72E-A0CC-4A5D-BC05-25A4995231D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46484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3822</TotalTime>
  <Words>1584</Words>
  <Application>Microsoft Office PowerPoint</Application>
  <PresentationFormat>On-screen Show (4:3)</PresentationFormat>
  <Paragraphs>431</Paragraphs>
  <Slides>38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Times New Roman</vt:lpstr>
      <vt:lpstr>Trebuchet MS</vt:lpstr>
      <vt:lpstr>Wingdings 3</vt:lpstr>
      <vt:lpstr>Facet</vt:lpstr>
      <vt:lpstr>Labour market, health and well-being: economic analysis using panel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Network Administrator</dc:creator>
  <cp:lastModifiedBy>Silvia Mendolia</cp:lastModifiedBy>
  <cp:revision>227</cp:revision>
  <cp:lastPrinted>2022-02-15T14:23:54Z</cp:lastPrinted>
  <dcterms:created xsi:type="dcterms:W3CDTF">2009-12-18T16:10:31Z</dcterms:created>
  <dcterms:modified xsi:type="dcterms:W3CDTF">2024-02-19T14:53:13Z</dcterms:modified>
</cp:coreProperties>
</file>