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5" r:id="rId9"/>
    <p:sldId id="262" r:id="rId10"/>
    <p:sldId id="261" r:id="rId11"/>
    <p:sldId id="269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07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B554B-DC21-46A3-89A9-4DA1BE75DDDF}" type="datetimeFigureOut">
              <a:rPr lang="it-IT" smtClean="0"/>
              <a:pPr/>
              <a:t>10/06/2014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1A469-0221-49EC-B840-8E5F8FBEBC1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5E9C-48BD-4038-8754-140636084BE4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0A42A-4E85-4E23-9023-E12FE94EC3B0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B2BC3-4F76-4C0D-BA37-ED498FB71C6C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DF09-55FE-4CB7-B98E-A8E3DE19BEB1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9AEF-CFFA-4653-B9E0-7D3B7221C2B1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50C8-BD85-4FF8-9970-2E9FC2FAF31F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6D5C-6B2A-490A-B7F8-328A3434E0E5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E66D-9C32-46ED-B3B7-FF6433990318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7F986-BCCF-41EB-9CC1-4DE90E350D85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AC81-47CC-4BED-B930-504655F7A741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F305-5691-4B7A-B9FB-A75E3DD8F3A6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B6DA-FB3C-4D62-83E4-A4234906ACE0}" type="datetime1">
              <a:rPr lang="it-IT" smtClean="0"/>
              <a:pPr/>
              <a:t>10/06/2014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FEF4-2104-4400-8429-F49C7478562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cap="small" dirty="0" smtClean="0"/>
              <a:t>le fonti del diritto tributario</a:t>
            </a:r>
            <a:endParaRPr lang="it-IT" cap="small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Prof. Marco Barassi</a:t>
            </a:r>
          </a:p>
          <a:p>
            <a:r>
              <a:rPr lang="it-IT" dirty="0" smtClean="0"/>
              <a:t>Università di Bergamo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I decreti legislativi 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dirty="0" smtClean="0"/>
              <a:t>I decreti legislativi:</a:t>
            </a:r>
          </a:p>
          <a:p>
            <a:pPr lvl="1" algn="just"/>
            <a:r>
              <a:rPr lang="it-IT" dirty="0" smtClean="0"/>
              <a:t>il Parlamento può delegare (legge delega) la funzione legislativa al Governo con determinazione dei principi e criteri direttivi e soltanto per un tempo limitato e per oggetti definiti</a:t>
            </a:r>
          </a:p>
          <a:p>
            <a:pPr lvl="1" algn="just"/>
            <a:r>
              <a:rPr lang="it-IT" dirty="0" smtClean="0"/>
              <a:t>il Governo deve attenersi ai principi e criteri direttivi (in caso di violazione il decreto delegato può essere dichiarato costituzionalmente illegittimo)</a:t>
            </a:r>
          </a:p>
          <a:p>
            <a:pPr lvl="1" algn="just"/>
            <a:r>
              <a:rPr lang="it-IT" dirty="0" smtClean="0"/>
              <a:t>il decreto delegato deve essere interpretato in relazione ai principi e criteri contenuti nella legge delega</a:t>
            </a:r>
          </a:p>
          <a:p>
            <a:pPr lvl="1" algn="just"/>
            <a:r>
              <a:rPr lang="it-IT" dirty="0" smtClean="0"/>
              <a:t>l’utilizzo della delega si giustifica per l’elevata tecnicità della materia tributaria che non si presta alla discussione nelle aule parlamentari</a:t>
            </a:r>
          </a:p>
          <a:p>
            <a:pPr lvl="1" algn="just"/>
            <a:r>
              <a:rPr lang="it-IT" dirty="0" smtClean="0"/>
              <a:t>esempi: </a:t>
            </a:r>
          </a:p>
          <a:p>
            <a:pPr lvl="2" algn="just"/>
            <a:r>
              <a:rPr lang="it-IT" dirty="0" smtClean="0"/>
              <a:t>riforma tributaria attuata con legge delega n. 825/1971 e relativi decreti delegati</a:t>
            </a:r>
          </a:p>
          <a:p>
            <a:pPr lvl="2" algn="just"/>
            <a:r>
              <a:rPr lang="it-IT" dirty="0" smtClean="0"/>
              <a:t>Riforma dell’</a:t>
            </a:r>
            <a:r>
              <a:rPr lang="it-IT" dirty="0" err="1" smtClean="0"/>
              <a:t>Ires</a:t>
            </a:r>
            <a:r>
              <a:rPr lang="it-IT" dirty="0" smtClean="0"/>
              <a:t> attuata con legge delega n. 80/2003 e </a:t>
            </a:r>
            <a:r>
              <a:rPr lang="it-IT" dirty="0" err="1" smtClean="0"/>
              <a:t>D.Lgs.</a:t>
            </a:r>
            <a:r>
              <a:rPr lang="it-IT" dirty="0" smtClean="0"/>
              <a:t> 344/2003</a:t>
            </a:r>
          </a:p>
          <a:p>
            <a:pPr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I regolamenti statali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it-IT" sz="3800" dirty="0" smtClean="0"/>
              <a:t>Sono fonti secondarie, completano la disciplina del tributo per quanto non riservato alla </a:t>
            </a:r>
            <a:r>
              <a:rPr lang="it-IT" sz="3800" dirty="0" smtClean="0"/>
              <a:t>legge</a:t>
            </a:r>
            <a:endParaRPr lang="it-IT" sz="3800" dirty="0" smtClean="0"/>
          </a:p>
          <a:p>
            <a:pPr algn="just"/>
            <a:r>
              <a:rPr lang="it-IT" sz="3800" dirty="0" smtClean="0"/>
              <a:t>Se illegittimi possono essere annullati dal giudice amministrativo (</a:t>
            </a:r>
            <a:r>
              <a:rPr lang="it-IT" sz="3800" i="1" dirty="0" smtClean="0"/>
              <a:t>erga </a:t>
            </a:r>
            <a:r>
              <a:rPr lang="it-IT" sz="3800" i="1" dirty="0" err="1" smtClean="0"/>
              <a:t>omnes</a:t>
            </a:r>
            <a:r>
              <a:rPr lang="it-IT" sz="3800" dirty="0" smtClean="0"/>
              <a:t>) o disapplicati dal giudice tributario </a:t>
            </a:r>
          </a:p>
          <a:p>
            <a:pPr algn="just"/>
            <a:r>
              <a:rPr lang="it-IT" sz="3800" dirty="0" smtClean="0"/>
              <a:t>I regolamenti governativi si dividono in (art. 17, L. 400/1988):</a:t>
            </a:r>
          </a:p>
          <a:p>
            <a:pPr lvl="1" algn="just"/>
            <a:r>
              <a:rPr lang="it-IT" sz="2900" dirty="0" smtClean="0"/>
              <a:t>esecutivi (regolano l’esecuzione di leggi e decreti legislativi)</a:t>
            </a:r>
          </a:p>
          <a:p>
            <a:pPr lvl="1" algn="just"/>
            <a:r>
              <a:rPr lang="it-IT" sz="2900" dirty="0" smtClean="0"/>
              <a:t>attuativi e integrativi (attuano e integrano </a:t>
            </a:r>
            <a:r>
              <a:rPr lang="it-IT" sz="2900" dirty="0" smtClean="0"/>
              <a:t>leggi </a:t>
            </a:r>
            <a:r>
              <a:rPr lang="it-IT" sz="2900" dirty="0" smtClean="0"/>
              <a:t>e d.lgs. </a:t>
            </a:r>
            <a:r>
              <a:rPr lang="it-IT" sz="2900" dirty="0" smtClean="0"/>
              <a:t>contenenti </a:t>
            </a:r>
            <a:r>
              <a:rPr lang="it-IT" sz="2900" dirty="0" smtClean="0"/>
              <a:t>norme di principio)</a:t>
            </a:r>
          </a:p>
          <a:p>
            <a:pPr lvl="1" algn="just"/>
            <a:r>
              <a:rPr lang="it-IT" sz="2900" dirty="0" smtClean="0"/>
              <a:t>indipendenti (regolano materie in cui manchi la disciplina legislativa se non si tratta di materie riservate alla legge)</a:t>
            </a:r>
          </a:p>
          <a:p>
            <a:pPr lvl="1" algn="just"/>
            <a:r>
              <a:rPr lang="it-IT" sz="2900" dirty="0" smtClean="0"/>
              <a:t>organizzatori (regolano organizzazione e funzionamento delle p.a.)</a:t>
            </a:r>
          </a:p>
          <a:p>
            <a:pPr lvl="1" algn="just"/>
            <a:r>
              <a:rPr lang="it-IT" sz="2900" dirty="0" smtClean="0"/>
              <a:t>delegati</a:t>
            </a:r>
            <a:r>
              <a:rPr lang="it-IT" sz="2900" dirty="0" smtClean="0"/>
              <a:t>: se manca riserva assoluta di legge, la legge può autorizzare la potestà regolamentare del Governo determinando le norme generali regolatrici della materia e disponendo l’abrogazione delle norme vigenti (delegificazione; esempio: D.P.R. 322/1998)</a:t>
            </a:r>
          </a:p>
          <a:p>
            <a:pPr algn="just"/>
            <a:r>
              <a:rPr lang="it-IT" sz="3800" dirty="0" smtClean="0"/>
              <a:t>A causa della riserva di legge in diritto tributario sono ammissibili regolamenti esecutivi e delegati; quelli attuativi e integrativi sono ammissibili solo per la parte di disciplina del tributo non riservata alla legge; non sono ammissibili i regolamenti indipendenti</a:t>
            </a:r>
          </a:p>
          <a:p>
            <a:pPr algn="just"/>
            <a:r>
              <a:rPr lang="it-IT" sz="3800" dirty="0" smtClean="0"/>
              <a:t>Esistono anche regolamenti ministeriali emanati dal Ministro competente quando la legge conferisce il relativo potere (numerosi esempi in materia tributaria tra cui art. 168-bis individuazioni Stati </a:t>
            </a:r>
            <a:r>
              <a:rPr lang="it-IT" sz="3800" i="1" dirty="0" err="1" smtClean="0"/>
              <a:t>white</a:t>
            </a:r>
            <a:r>
              <a:rPr lang="it-IT" sz="3800" i="1" dirty="0" smtClean="0"/>
              <a:t> </a:t>
            </a:r>
            <a:r>
              <a:rPr lang="it-IT" sz="3800" i="1" dirty="0" err="1" smtClean="0"/>
              <a:t>list</a:t>
            </a:r>
            <a:r>
              <a:rPr lang="it-IT" sz="3800" dirty="0" smtClean="0"/>
              <a:t>)</a:t>
            </a:r>
          </a:p>
          <a:p>
            <a:pPr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Le leggi regionali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it-IT" dirty="0" smtClean="0"/>
              <a:t>La riforma del Titolo V della Costituzione è stata attuata con legge cost. 3/2001</a:t>
            </a:r>
          </a:p>
          <a:p>
            <a:pPr algn="just"/>
            <a:r>
              <a:rPr lang="it-IT" dirty="0" smtClean="0"/>
              <a:t>Art</a:t>
            </a:r>
            <a:r>
              <a:rPr lang="it-IT" dirty="0" smtClean="0"/>
              <a:t>. 117 </a:t>
            </a:r>
            <a:r>
              <a:rPr lang="it-IT" dirty="0" err="1" smtClean="0"/>
              <a:t>Cost</a:t>
            </a:r>
            <a:r>
              <a:rPr lang="it-IT" dirty="0" smtClean="0"/>
              <a:t>: “</a:t>
            </a:r>
            <a:r>
              <a:rPr lang="it-IT" i="1" dirty="0" smtClean="0"/>
              <a:t>La potestà legislativa è esercitata dallo Stato e dalle Regioni nel rispetto della Costituzione nonché dei vincoli derivanti dall’ordinamento comunitario e dagli obblighi internazionali</a:t>
            </a:r>
            <a:r>
              <a:rPr lang="it-IT" dirty="0" smtClean="0"/>
              <a:t>”</a:t>
            </a:r>
          </a:p>
          <a:p>
            <a:pPr algn="just"/>
            <a:r>
              <a:rPr lang="it-IT" dirty="0" smtClean="0"/>
              <a:t>I rapporti tra legge statale e legge regionale non sono ordinati gerarchicamente ma in base alla </a:t>
            </a:r>
            <a:r>
              <a:rPr lang="it-IT" i="1" dirty="0" smtClean="0"/>
              <a:t>competenza per materie</a:t>
            </a:r>
          </a:p>
          <a:p>
            <a:pPr algn="just"/>
            <a:r>
              <a:rPr lang="it-IT" dirty="0" smtClean="0"/>
              <a:t>Art. 117, c. 4: le Regioni hanno potestà legislativa in ogni materia non </a:t>
            </a:r>
            <a:r>
              <a:rPr lang="it-IT" i="1" dirty="0" smtClean="0"/>
              <a:t>espressamente riservata</a:t>
            </a:r>
            <a:r>
              <a:rPr lang="it-IT" dirty="0" smtClean="0"/>
              <a:t> alla legislazione dello Stato</a:t>
            </a:r>
          </a:p>
          <a:p>
            <a:pPr lvl="1" algn="just"/>
            <a:r>
              <a:rPr lang="it-IT" dirty="0" smtClean="0"/>
              <a:t>è riservato alla legge statale il </a:t>
            </a:r>
            <a:r>
              <a:rPr lang="it-IT" i="1" dirty="0" smtClean="0"/>
              <a:t>sistema tributario e contabile dello Stato</a:t>
            </a:r>
            <a:r>
              <a:rPr lang="it-IT" dirty="0" smtClean="0"/>
              <a:t> e la perequazione delle risorse finanziarie (art. 117, c. 2, lett. e))</a:t>
            </a:r>
          </a:p>
          <a:p>
            <a:pPr algn="just"/>
            <a:r>
              <a:rPr lang="it-IT" dirty="0" smtClean="0"/>
              <a:t>Art. 117, c. 3: le Regioni hanno potestà legislativa </a:t>
            </a:r>
            <a:r>
              <a:rPr lang="it-IT" i="1" dirty="0" smtClean="0"/>
              <a:t>concorrente</a:t>
            </a:r>
            <a:r>
              <a:rPr lang="it-IT" dirty="0" smtClean="0"/>
              <a:t> in materia di coordinamento della finanza pubblica e del sistema tributario; nelle materie di legislazione concorrente spetta alle Regioni la potestà legislativa, salvo che per la </a:t>
            </a:r>
            <a:r>
              <a:rPr lang="it-IT" i="1" dirty="0" smtClean="0"/>
              <a:t>determinazione dei principi fondamentali</a:t>
            </a:r>
            <a:r>
              <a:rPr lang="it-IT" dirty="0" smtClean="0"/>
              <a:t>, riservata alla legislazione statale</a:t>
            </a:r>
          </a:p>
          <a:p>
            <a:pPr algn="just"/>
            <a:r>
              <a:rPr lang="it-IT" dirty="0" smtClean="0"/>
              <a:t>Tuttavia, secondo la Corte cost. (303/2003)la mancata inclusione di una materia tra quelle riservate ex art. 117, commi 2 e </a:t>
            </a:r>
            <a:r>
              <a:rPr lang="it-IT" dirty="0" smtClean="0"/>
              <a:t>3, </a:t>
            </a:r>
            <a:r>
              <a:rPr lang="it-IT" dirty="0" smtClean="0"/>
              <a:t>alla competenza esclusiva dello Stato e a quella concorrente delle regioni, non implica che essa sia necessariamente oggetto di potestà legislativa residuale delle regioni</a:t>
            </a:r>
          </a:p>
          <a:p>
            <a:pPr algn="just"/>
            <a:r>
              <a:rPr lang="it-IT" dirty="0" smtClean="0"/>
              <a:t>Art. 119, c. 2: Comuni, Province, Città metropolitane e Regioni </a:t>
            </a:r>
            <a:r>
              <a:rPr lang="it-IT" i="1" dirty="0" smtClean="0"/>
              <a:t>stabiliscono</a:t>
            </a:r>
            <a:r>
              <a:rPr lang="it-IT" dirty="0" smtClean="0"/>
              <a:t> e applicano </a:t>
            </a:r>
            <a:r>
              <a:rPr lang="it-IT" i="1" dirty="0" smtClean="0"/>
              <a:t>tributi</a:t>
            </a:r>
            <a:r>
              <a:rPr lang="it-IT" dirty="0" smtClean="0"/>
              <a:t> ed entrate </a:t>
            </a:r>
            <a:r>
              <a:rPr lang="it-IT" i="1" dirty="0" smtClean="0"/>
              <a:t>propri</a:t>
            </a:r>
            <a:r>
              <a:rPr lang="it-IT" dirty="0" smtClean="0"/>
              <a:t> in armonia con la Costituzione e secondo i principi di coordinamento della finanza pubblica e del sistema </a:t>
            </a:r>
            <a:r>
              <a:rPr lang="it-IT" dirty="0" smtClean="0"/>
              <a:t>tributario</a:t>
            </a:r>
          </a:p>
          <a:p>
            <a:pPr algn="just"/>
            <a:r>
              <a:rPr lang="it-IT" dirty="0" smtClean="0"/>
              <a:t>Art. 119, c. </a:t>
            </a:r>
            <a:r>
              <a:rPr lang="it-IT" dirty="0" smtClean="0"/>
              <a:t>1: </a:t>
            </a:r>
            <a:r>
              <a:rPr lang="it-IT" dirty="0" smtClean="0"/>
              <a:t>Comuni, Province, Città metropolitane e Regioni </a:t>
            </a:r>
            <a:r>
              <a:rPr lang="it-IT" i="1" dirty="0" smtClean="0"/>
              <a:t>hanno autonomia finanziaria di entrata e spesa </a:t>
            </a:r>
            <a:r>
              <a:rPr lang="it-IT" dirty="0" smtClean="0"/>
              <a:t>nel rispetto dell’equilibrio dei relativi bilanci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Le leggi regionali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it-IT" dirty="0" smtClean="0"/>
              <a:t>Segue Art. 117 </a:t>
            </a:r>
            <a:r>
              <a:rPr lang="it-IT" dirty="0" err="1" smtClean="0"/>
              <a:t>Cost</a:t>
            </a:r>
            <a:r>
              <a:rPr lang="it-IT" dirty="0" smtClean="0"/>
              <a:t>:</a:t>
            </a:r>
          </a:p>
          <a:p>
            <a:pPr lvl="1" algn="just"/>
            <a:r>
              <a:rPr lang="it-IT" dirty="0" smtClean="0"/>
              <a:t>tuttavia solo le Regioni hanno potestà legislativa (non Provincie, Comuni e Città metropolitane) </a:t>
            </a:r>
          </a:p>
          <a:p>
            <a:pPr lvl="1" algn="just"/>
            <a:r>
              <a:rPr lang="it-IT" dirty="0" smtClean="0"/>
              <a:t>quindi le Regioni hanno potestà legislativa in materia di tributi regionali e locali ma nell’ambito dei principi fondamentali (art. 117, c. 3) e dei principi di coordinamento della finanza pubblica e del sistema tributario (art. 119, c. 2)</a:t>
            </a:r>
          </a:p>
          <a:p>
            <a:pPr algn="just"/>
            <a:r>
              <a:rPr lang="it-IT" dirty="0" smtClean="0"/>
              <a:t>La Corte cost. ha </a:t>
            </a:r>
            <a:r>
              <a:rPr lang="it-IT" dirty="0" smtClean="0"/>
              <a:t>definito l’ambito </a:t>
            </a:r>
            <a:r>
              <a:rPr lang="it-IT" dirty="0" smtClean="0"/>
              <a:t>dei tributi propri delle </a:t>
            </a:r>
            <a:r>
              <a:rPr lang="it-IT" dirty="0" smtClean="0"/>
              <a:t>regioni:</a:t>
            </a:r>
            <a:endParaRPr lang="it-IT" i="1" dirty="0" smtClean="0"/>
          </a:p>
          <a:p>
            <a:pPr lvl="1" algn="just"/>
            <a:r>
              <a:rPr lang="it-IT" dirty="0" smtClean="0"/>
              <a:t>I tributi il cui gettito va alle regioni ma istituiti con legge statale prima della riforma del Titolo V (esempio: Irap e tassa automobilistica), non sono tributi regionali propri nel senso di cui all’art. 119, c. 2; per istituire tali tributi serve una legge regionale nel rispetto dei principi di coordinamento con il sistema statale; tali principi non possono essere ricavati dalle regioni ma devono essere preliminarmente definiti da apposita legge statale; dunque la potestà legislativa delle regioni potrà esplicarsi con la istituzione di tributi propri solo dopo che la legge statale avrà indicato i principi di coordinamento</a:t>
            </a:r>
          </a:p>
          <a:p>
            <a:pPr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 smtClean="0"/>
              <a:t>I regolamenti di regioni, province e comuni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 smtClean="0"/>
              <a:t>Le regioni hanno potestà regolamentare generale nelle materia che non siano di esclusiva potestà legislativa statale (art. 117, c. 6); quindi possono emanare regolamenti in materia tributaria</a:t>
            </a:r>
          </a:p>
          <a:p>
            <a:pPr lvl="2" algn="just"/>
            <a:endParaRPr lang="it-IT" dirty="0" smtClean="0"/>
          </a:p>
          <a:p>
            <a:pPr algn="just"/>
            <a:r>
              <a:rPr lang="it-IT" dirty="0" smtClean="0"/>
              <a:t>la possibilità per province, città metropolitane e comuni di istituire e applicare tributi propri (art. 119, c. 2) va riferita alla potestà regolamentare di attuazione o integrazione di leggi statali o </a:t>
            </a:r>
            <a:r>
              <a:rPr lang="it-IT" dirty="0" smtClean="0"/>
              <a:t>regionali (esempi si rinvengono nella determinazione di aliquote, esenzioni, ecc. per tributi quali </a:t>
            </a:r>
            <a:r>
              <a:rPr lang="it-IT" dirty="0" err="1" smtClean="0"/>
              <a:t>Imu</a:t>
            </a:r>
            <a:r>
              <a:rPr lang="it-IT" dirty="0" smtClean="0"/>
              <a:t> e </a:t>
            </a:r>
            <a:r>
              <a:rPr lang="it-IT" dirty="0" err="1" smtClean="0"/>
              <a:t>Tasi</a:t>
            </a:r>
            <a:r>
              <a:rPr lang="it-IT" dirty="0" smtClean="0"/>
              <a:t>)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Le convenzioni internazionali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Sono numerose quelle che hanno lo scopo principale di ripartire la potestà impositiva tra gli Stati contraenti al fine di eliminare la doppia imposizione internazionale; altre hanno per oggetto la cooperazione tra </a:t>
            </a:r>
            <a:r>
              <a:rPr lang="it-IT" dirty="0" err="1" smtClean="0"/>
              <a:t>AA.FF</a:t>
            </a:r>
            <a:r>
              <a:rPr lang="it-IT" dirty="0" smtClean="0"/>
              <a:t>. </a:t>
            </a:r>
          </a:p>
          <a:p>
            <a:pPr algn="just"/>
            <a:r>
              <a:rPr lang="it-IT" dirty="0" smtClean="0"/>
              <a:t>Le convenzioni diventano norme interne con la legge di ratifica ed esecuzione (ex. art. 80 Cost.)</a:t>
            </a:r>
          </a:p>
          <a:p>
            <a:pPr algn="just"/>
            <a:r>
              <a:rPr lang="it-IT" dirty="0" smtClean="0"/>
              <a:t>Le norme delle convenzioni prevalgono sulle norme interne essendo norme speciali; tuttavia in materia di imposte sui redditi prevale la norma del </a:t>
            </a:r>
            <a:r>
              <a:rPr lang="it-IT" dirty="0" err="1" smtClean="0"/>
              <a:t>Tuir</a:t>
            </a:r>
            <a:r>
              <a:rPr lang="it-IT" dirty="0" smtClean="0"/>
              <a:t> se più favorevole (art. 169 </a:t>
            </a:r>
            <a:r>
              <a:rPr lang="it-IT" dirty="0" err="1" smtClean="0"/>
              <a:t>Tuir</a:t>
            </a:r>
            <a:r>
              <a:rPr lang="it-IT" dirty="0" smtClean="0"/>
              <a:t>)</a:t>
            </a:r>
          </a:p>
          <a:p>
            <a:pPr algn="just"/>
            <a:r>
              <a:rPr lang="it-IT" dirty="0" smtClean="0"/>
              <a:t>La potestà legislativa deve avvenire nel rispetto dei vincoli derivanti dagli obblighi internazionali (art. 117 Cost.)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Le fonti dell’Unione europea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L’Italia ha sottoscritto i Trattati dell’UE sottoponendo la propria sovranità alle limitazioni necessarie ad assicurare la piena realizzazione delle finalità dei trattati e trasferendo la potestà normativa all’UE nelle materia oggetto dei </a:t>
            </a:r>
            <a:r>
              <a:rPr lang="it-IT" dirty="0" smtClean="0"/>
              <a:t>Trattati (</a:t>
            </a:r>
            <a:r>
              <a:rPr lang="it-IT" dirty="0" smtClean="0"/>
              <a:t>art. 11 Cost.)</a:t>
            </a:r>
          </a:p>
          <a:p>
            <a:pPr algn="just"/>
            <a:r>
              <a:rPr lang="it-IT" dirty="0" smtClean="0"/>
              <a:t>Le </a:t>
            </a:r>
            <a:r>
              <a:rPr lang="it-IT" dirty="0" smtClean="0"/>
              <a:t>fonti del diritto UE possono essere distinte in primarie (i vari Trattati) e secondarie (gli atti prodotti dagli organi della UE)</a:t>
            </a:r>
            <a:endParaRPr lang="it-IT" dirty="0" smtClean="0"/>
          </a:p>
          <a:p>
            <a:pPr algn="just"/>
            <a:r>
              <a:rPr lang="it-IT" dirty="0" smtClean="0"/>
              <a:t>Secondo la giurisprudenza consolidata il diritto UE prevale sul diritto interno degli Stati membri in contrasto con esso; le norme nazionali incompatibili devono essere disapplicate dallo stesso giudice nazionale</a:t>
            </a:r>
          </a:p>
          <a:p>
            <a:pPr algn="just"/>
            <a:r>
              <a:rPr lang="it-IT" dirty="0" smtClean="0"/>
              <a:t>Le fonti primarie contengono disposizioni volte ad assicurare la libera concorrenza, e le libertà fondamentali (divieto di istituire dazi, divieto di aiuti di Stato, libera circolazione merci, persone, servizi, capitali)</a:t>
            </a:r>
          </a:p>
          <a:p>
            <a:pPr algn="just"/>
            <a:r>
              <a:rPr lang="it-IT" dirty="0" smtClean="0"/>
              <a:t>Armonizzazione positiva (assicurare instaurazione e funzionamento del mercato interno ed evitare distorsioni della concorrenza; art. 113; art. 114) e negativa</a:t>
            </a:r>
            <a:endParaRPr lang="it-IT" dirty="0" smtClean="0"/>
          </a:p>
          <a:p>
            <a:pPr algn="just"/>
            <a:r>
              <a:rPr lang="it-IT" dirty="0" smtClean="0"/>
              <a:t>Le fonti secondarie sono costituite da: regolamenti, direttive, decisioni, raccomandazioni e pareri (art. 288 TFUE)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Le fonti dell’Unione europea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Regolamenti:</a:t>
            </a:r>
          </a:p>
          <a:p>
            <a:pPr lvl="1" algn="just"/>
            <a:r>
              <a:rPr lang="it-IT" dirty="0" smtClean="0"/>
              <a:t>hanno portata generale</a:t>
            </a:r>
          </a:p>
          <a:p>
            <a:pPr lvl="1" algn="just"/>
            <a:r>
              <a:rPr lang="it-IT" dirty="0" smtClean="0"/>
              <a:t>s</a:t>
            </a:r>
            <a:r>
              <a:rPr lang="it-IT" dirty="0" smtClean="0"/>
              <a:t>ono obbligatori in tutti i loro elementi</a:t>
            </a:r>
          </a:p>
          <a:p>
            <a:pPr lvl="1" algn="just"/>
            <a:r>
              <a:rPr lang="it-IT" dirty="0" smtClean="0"/>
              <a:t>sono applicabili in ciascuno degli Stati membri</a:t>
            </a:r>
          </a:p>
          <a:p>
            <a:pPr lvl="1" algn="just"/>
            <a:r>
              <a:rPr lang="it-IT" dirty="0" smtClean="0"/>
              <a:t>hanno efficacia diretta e producono effetti immediati negli Stati membri</a:t>
            </a:r>
          </a:p>
          <a:p>
            <a:pPr lvl="1" algn="just"/>
            <a:r>
              <a:rPr lang="it-IT" dirty="0" smtClean="0"/>
              <a:t>non devono (né possono) essere attuati da norme interne</a:t>
            </a:r>
          </a:p>
          <a:p>
            <a:pPr lvl="1" algn="just"/>
            <a:r>
              <a:rPr lang="it-IT" dirty="0" smtClean="0"/>
              <a:t>Esempio: reg. 1798/2003 su cooperazione in materia di Iva</a:t>
            </a:r>
            <a:endParaRPr lang="it-IT" dirty="0" smtClean="0"/>
          </a:p>
          <a:p>
            <a:pPr algn="just"/>
            <a:r>
              <a:rPr lang="it-IT" dirty="0" smtClean="0"/>
              <a:t>Direttive:</a:t>
            </a:r>
          </a:p>
          <a:p>
            <a:pPr lvl="1" algn="just"/>
            <a:r>
              <a:rPr lang="it-IT" dirty="0" smtClean="0"/>
              <a:t>vincolano gli Stati membri in ordine ai risultati da raggiungere</a:t>
            </a:r>
          </a:p>
          <a:p>
            <a:pPr lvl="1" algn="just"/>
            <a:r>
              <a:rPr lang="it-IT" dirty="0" smtClean="0"/>
              <a:t>Gli Stati sono liberi di scegliere i mezzi e gli strumenti per conseguire tali risultati</a:t>
            </a:r>
          </a:p>
          <a:p>
            <a:pPr lvl="1" algn="just"/>
            <a:r>
              <a:rPr lang="it-IT" dirty="0" smtClean="0"/>
              <a:t>Non hanno portata generale ma si rivolgono agli Stati membri che devono dare loro attuazione (producono effetti verticali e non orizzontali tra privati)</a:t>
            </a:r>
          </a:p>
          <a:p>
            <a:pPr lvl="1" algn="just"/>
            <a:r>
              <a:rPr lang="it-IT" dirty="0" smtClean="0"/>
              <a:t>In mancanza di recepimento, se le direttive contengono disposizioni precise e incondizionate (</a:t>
            </a:r>
            <a:r>
              <a:rPr lang="it-IT" i="1" dirty="0" err="1" smtClean="0"/>
              <a:t>self-executing</a:t>
            </a:r>
            <a:r>
              <a:rPr lang="it-IT" dirty="0" smtClean="0"/>
              <a:t> ovvero non richiedono disposizioni per l’attuazione), scaduto il termine stabilito per l’attuazione, queste direttive producono effetti diretti nello Stato membro inadempiente; di conseguenza i privati possono vantare diritti derivanti dalla direttiva che i giudici nazionali devono tutelare</a:t>
            </a:r>
          </a:p>
          <a:p>
            <a:pPr lvl="1" algn="just"/>
            <a:r>
              <a:rPr lang="it-IT" dirty="0" smtClean="0"/>
              <a:t>Esempio di direttiva </a:t>
            </a:r>
            <a:r>
              <a:rPr lang="it-IT" i="1" dirty="0" smtClean="0"/>
              <a:t>self </a:t>
            </a:r>
            <a:r>
              <a:rPr lang="it-IT" i="1" dirty="0" err="1" smtClean="0"/>
              <a:t>executing</a:t>
            </a:r>
            <a:r>
              <a:rPr lang="it-IT" dirty="0" smtClean="0"/>
              <a:t> sono quelle che stabiliscono non applicazione di ritenute alla fonte su determinati flussi di reddito</a:t>
            </a:r>
            <a:endParaRPr lang="it-IT" dirty="0" smtClean="0"/>
          </a:p>
          <a:p>
            <a:pPr lvl="1" algn="just"/>
            <a:r>
              <a:rPr lang="it-IT" dirty="0" smtClean="0"/>
              <a:t>Le direttive sono utilizzate per l’armonizzazione: per esempio la dir. 2006/112/CE riguarda l’Iva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Le fonti dell’Unione europea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it-IT" dirty="0" smtClean="0"/>
              <a:t>Decisioni:</a:t>
            </a:r>
          </a:p>
          <a:p>
            <a:pPr lvl="1" algn="just"/>
            <a:r>
              <a:rPr lang="it-IT" dirty="0" smtClean="0"/>
              <a:t>riguardano casi specifici</a:t>
            </a:r>
          </a:p>
          <a:p>
            <a:pPr lvl="1" algn="just"/>
            <a:r>
              <a:rPr lang="it-IT" dirty="0" smtClean="0"/>
              <a:t>hanno effetto diretto</a:t>
            </a:r>
          </a:p>
          <a:p>
            <a:pPr lvl="1" algn="just"/>
            <a:r>
              <a:rPr lang="it-IT" dirty="0" smtClean="0"/>
              <a:t>sono obbligatorie per i destinatari</a:t>
            </a:r>
          </a:p>
          <a:p>
            <a:pPr lvl="1" algn="just"/>
            <a:r>
              <a:rPr lang="it-IT" dirty="0" smtClean="0"/>
              <a:t>esempio: decisioni che ordinano a Stati di revocare benefici fiscali qualificati “aiuti di Stato”</a:t>
            </a:r>
            <a:endParaRPr lang="it-IT" dirty="0" smtClean="0"/>
          </a:p>
          <a:p>
            <a:pPr algn="just"/>
            <a:r>
              <a:rPr lang="it-IT" dirty="0" smtClean="0"/>
              <a:t>Raccomandazioni e pareri:</a:t>
            </a:r>
          </a:p>
          <a:p>
            <a:pPr lvl="1" algn="just"/>
            <a:r>
              <a:rPr lang="it-IT" dirty="0" smtClean="0"/>
              <a:t>non hanno efficacia vincolante</a:t>
            </a:r>
          </a:p>
          <a:p>
            <a:pPr lvl="1" algn="just"/>
            <a:r>
              <a:rPr lang="it-IT" dirty="0" smtClean="0"/>
              <a:t>la raccomandazione sollecita un determinato comportamento</a:t>
            </a:r>
          </a:p>
          <a:p>
            <a:pPr lvl="1" algn="just"/>
            <a:r>
              <a:rPr lang="it-IT" dirty="0" smtClean="0"/>
              <a:t>il parere esprime il punto di vista dell’istituzione su una specifica questione</a:t>
            </a:r>
          </a:p>
          <a:p>
            <a:pPr algn="just"/>
            <a:r>
              <a:rPr lang="it-IT" dirty="0" smtClean="0"/>
              <a:t>In ordine ai rapporti tra ordinamento nazionale e ordinamento UE</a:t>
            </a:r>
          </a:p>
          <a:p>
            <a:pPr lvl="1" algn="just"/>
            <a:r>
              <a:rPr lang="it-IT" dirty="0" smtClean="0"/>
              <a:t>Le limitazioni </a:t>
            </a:r>
            <a:r>
              <a:rPr lang="it-IT" dirty="0" smtClean="0"/>
              <a:t>di </a:t>
            </a:r>
            <a:r>
              <a:rPr lang="it-IT" dirty="0" smtClean="0"/>
              <a:t>sovranità di cui all’art</a:t>
            </a:r>
            <a:r>
              <a:rPr lang="it-IT" dirty="0" smtClean="0"/>
              <a:t>. 11 Cost., che permettono di attribuire potestà normativa anche a fonti estranee all’ordinamento, possono riguardare anche materie coperte da riserva di legge (art. 23 Cost.)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Usi, consuetudini e circolari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Usi e consuetudini non sono fonte del diritto tributario a causa della riserva di legge (art. 23 Cost.)</a:t>
            </a:r>
          </a:p>
          <a:p>
            <a:pPr algn="just"/>
            <a:r>
              <a:rPr lang="it-IT" dirty="0" smtClean="0"/>
              <a:t>Hanno invece rilevanza le consuetudini internazionali in base alle quali è stabilito, per esempio, il trattamento fiscale dei rappresentanti diplomatici esteri </a:t>
            </a:r>
          </a:p>
          <a:p>
            <a:pPr lvl="1" algn="just"/>
            <a:r>
              <a:rPr lang="it-IT" dirty="0" smtClean="0"/>
              <a:t>art. 10, c. 1, </a:t>
            </a:r>
            <a:r>
              <a:rPr lang="it-IT" dirty="0" err="1" smtClean="0"/>
              <a:t>Cost</a:t>
            </a:r>
            <a:r>
              <a:rPr lang="it-IT" dirty="0" smtClean="0"/>
              <a:t>: l’ordinamento giuridico italiano si conforma alle norme del diritto internazionale generalmente riconosciute</a:t>
            </a:r>
          </a:p>
          <a:p>
            <a:pPr algn="just"/>
            <a:r>
              <a:rPr lang="it-IT" dirty="0" smtClean="0"/>
              <a:t>Neppure le circolari dell’AF sono fonti del diritto tributario non vincolando i giudici, il contribuente e neppure la stessa AF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Le fonti del diritto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Fonti: </a:t>
            </a:r>
          </a:p>
          <a:p>
            <a:pPr lvl="1" algn="just"/>
            <a:r>
              <a:rPr lang="it-IT" dirty="0" smtClean="0"/>
              <a:t>atti o fatti che pongono in essere il diritto</a:t>
            </a:r>
          </a:p>
          <a:p>
            <a:pPr lvl="1" algn="just"/>
            <a:r>
              <a:rPr lang="it-IT" dirty="0" smtClean="0"/>
              <a:t>scritte (Costituzione, legge, decreto legge) o non scritte (consuetudine)</a:t>
            </a:r>
          </a:p>
          <a:p>
            <a:pPr lvl="1" algn="just"/>
            <a:r>
              <a:rPr lang="it-IT" dirty="0" smtClean="0"/>
              <a:t>nel diritto tributario le fonti sono scritte</a:t>
            </a:r>
          </a:p>
          <a:p>
            <a:pPr lvl="1" algn="just"/>
            <a:r>
              <a:rPr lang="it-IT" dirty="0" smtClean="0"/>
              <a:t>i rapporti tra fonti sono prevalentemente regolati secondo un rapporto gerarchico (la fonte di grado superiore stabilisce condizioni di validità e limiti delle fonti subordinate)</a:t>
            </a:r>
          </a:p>
          <a:p>
            <a:pPr lvl="2" algn="just"/>
            <a:r>
              <a:rPr lang="it-IT" dirty="0" smtClean="0"/>
              <a:t>Ordine gerarchico: Costituzione e leggi costituzionali, leggi e atti aventi forza di legge, regolamenti, usi e consuetudini; fonti dir. UE</a:t>
            </a:r>
          </a:p>
          <a:p>
            <a:pPr lvl="1" algn="just"/>
            <a:r>
              <a:rPr lang="it-IT" dirty="0" smtClean="0"/>
              <a:t>In materia tributaria esiste una riserva a favore della legge (art. 23 Cost.) per la regolazione di alcuni elementi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cap="small" dirty="0" smtClean="0"/>
              <a:t>La riserva di legge (1) </a:t>
            </a:r>
            <a:endParaRPr lang="it-IT" cap="small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Art. 23 </a:t>
            </a:r>
            <a:r>
              <a:rPr lang="it-IT" dirty="0" err="1" smtClean="0"/>
              <a:t>Cost</a:t>
            </a:r>
            <a:r>
              <a:rPr lang="it-IT" dirty="0" smtClean="0"/>
              <a:t>: “</a:t>
            </a:r>
            <a:r>
              <a:rPr lang="it-IT" i="1" dirty="0" smtClean="0"/>
              <a:t>Nessuna prestazione personale o patrimoniale può essere imposta se non in base alla legge</a:t>
            </a:r>
            <a:r>
              <a:rPr lang="it-IT" dirty="0" smtClean="0"/>
              <a:t>”</a:t>
            </a:r>
          </a:p>
          <a:p>
            <a:pPr algn="just"/>
            <a:r>
              <a:rPr lang="it-IT" dirty="0" smtClean="0"/>
              <a:t>Funzione dell’art. 23 Cost.: </a:t>
            </a:r>
          </a:p>
          <a:p>
            <a:pPr lvl="1" algn="just"/>
            <a:r>
              <a:rPr lang="it-IT" dirty="0" smtClean="0"/>
              <a:t>garanzia della libertà e proprietà dei privati (nel confronti del potere esecutivo) </a:t>
            </a:r>
            <a:endParaRPr lang="it-IT" dirty="0" smtClean="0"/>
          </a:p>
          <a:p>
            <a:pPr lvl="1" algn="just"/>
            <a:r>
              <a:rPr lang="it-IT" dirty="0" smtClean="0"/>
              <a:t>espressione </a:t>
            </a:r>
            <a:r>
              <a:rPr lang="it-IT" dirty="0" smtClean="0"/>
              <a:t>di democrazia (la ripartizione delle spese pubbliche, attuata tramite i tributi, deve avvenire secondo criteri scelti dai rappresentanti dei consociati</a:t>
            </a:r>
            <a:r>
              <a:rPr lang="it-IT" dirty="0" smtClean="0"/>
              <a:t>) </a:t>
            </a:r>
            <a:endParaRPr lang="it-IT" dirty="0" smtClean="0"/>
          </a:p>
          <a:p>
            <a:pPr lvl="1" algn="just"/>
            <a:r>
              <a:rPr lang="it-IT" dirty="0" smtClean="0"/>
              <a:t>controllo </a:t>
            </a:r>
            <a:r>
              <a:rPr lang="it-IT" dirty="0" smtClean="0"/>
              <a:t>di legittimità della Corte cost.</a:t>
            </a:r>
          </a:p>
          <a:p>
            <a:pPr lvl="1"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La riserva di legge (2)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 smtClean="0"/>
              <a:t>L’art. 23 Cost. richiede di definire:</a:t>
            </a:r>
          </a:p>
          <a:p>
            <a:pPr lvl="1" algn="just"/>
            <a:r>
              <a:rPr lang="it-IT" dirty="0" smtClean="0"/>
              <a:t> la </a:t>
            </a:r>
            <a:r>
              <a:rPr lang="it-IT" i="1" dirty="0" smtClean="0"/>
              <a:t>legge</a:t>
            </a:r>
            <a:r>
              <a:rPr lang="it-IT" dirty="0" smtClean="0"/>
              <a:t>, </a:t>
            </a:r>
          </a:p>
          <a:p>
            <a:pPr lvl="1" algn="just"/>
            <a:r>
              <a:rPr lang="it-IT" dirty="0" smtClean="0"/>
              <a:t>la </a:t>
            </a:r>
            <a:r>
              <a:rPr lang="it-IT" i="1" dirty="0" smtClean="0"/>
              <a:t>base legislativa</a:t>
            </a:r>
            <a:r>
              <a:rPr lang="it-IT" dirty="0" smtClean="0"/>
              <a:t> e </a:t>
            </a:r>
          </a:p>
          <a:p>
            <a:pPr lvl="1" algn="just"/>
            <a:r>
              <a:rPr lang="it-IT" dirty="0" smtClean="0"/>
              <a:t>le </a:t>
            </a:r>
            <a:r>
              <a:rPr lang="it-IT" i="1" dirty="0" smtClean="0"/>
              <a:t>prestazioni patrimoniali imposte</a:t>
            </a:r>
          </a:p>
          <a:p>
            <a:pPr algn="just"/>
            <a:r>
              <a:rPr lang="it-IT" dirty="0" smtClean="0"/>
              <a:t>La </a:t>
            </a:r>
            <a:r>
              <a:rPr lang="it-IT" i="1" dirty="0" smtClean="0"/>
              <a:t>legge </a:t>
            </a:r>
            <a:r>
              <a:rPr lang="it-IT" dirty="0" smtClean="0"/>
              <a:t>comprende: </a:t>
            </a:r>
          </a:p>
          <a:p>
            <a:pPr lvl="1" algn="just"/>
            <a:r>
              <a:rPr lang="it-IT" dirty="0" smtClean="0"/>
              <a:t>la legge ordinaria statale (art. 71-74 Cost.)</a:t>
            </a:r>
          </a:p>
          <a:p>
            <a:pPr lvl="1" algn="just"/>
            <a:r>
              <a:rPr lang="it-IT" dirty="0" smtClean="0"/>
              <a:t>le leggi regionali e delle province di Trento e Bolzano</a:t>
            </a:r>
          </a:p>
          <a:p>
            <a:pPr lvl="1" algn="just"/>
            <a:r>
              <a:rPr lang="it-IT" dirty="0" smtClean="0"/>
              <a:t>i decreti legge (art. 77 Cost.)</a:t>
            </a:r>
          </a:p>
          <a:p>
            <a:pPr lvl="1" algn="just"/>
            <a:r>
              <a:rPr lang="it-IT" dirty="0" smtClean="0"/>
              <a:t>i decreti legislativi (art. 76 Cost.)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La riserva di legge (3)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La </a:t>
            </a:r>
            <a:r>
              <a:rPr lang="it-IT" i="1" dirty="0" smtClean="0"/>
              <a:t>base </a:t>
            </a:r>
            <a:r>
              <a:rPr lang="it-IT" dirty="0" smtClean="0"/>
              <a:t>legislativa:</a:t>
            </a:r>
          </a:p>
          <a:p>
            <a:pPr lvl="1" algn="just"/>
            <a:r>
              <a:rPr lang="it-IT" dirty="0" smtClean="0"/>
              <a:t>Indica che la riserva di legge in materia tributaria è relativa e non assoluta</a:t>
            </a:r>
          </a:p>
          <a:p>
            <a:pPr lvl="1" algn="just"/>
            <a:r>
              <a:rPr lang="it-IT" dirty="0" smtClean="0"/>
              <a:t>di conseguenza la legge non deve contenere l’intera disciplina della prestazione imposta ma deve avere un contenuto minimo relativamente alle norme sostanziali e a quelle che stabiliscono esenzioni e agevolazioni</a:t>
            </a:r>
          </a:p>
          <a:p>
            <a:pPr lvl="1" algn="just"/>
            <a:r>
              <a:rPr lang="it-IT" dirty="0" smtClean="0"/>
              <a:t>Il contenuto minimo è soddisfatto quando la legge indica i soggetti, il presupposto e la misura del tributo (base imponibile e aliquota massima)</a:t>
            </a:r>
            <a:endParaRPr lang="it-IT" i="1" dirty="0" smtClean="0"/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i="1" dirty="0" smtClean="0"/>
              <a:t>prestazione patrimoniale imposta</a:t>
            </a:r>
            <a:r>
              <a:rPr lang="it-IT" dirty="0" smtClean="0"/>
              <a:t>: </a:t>
            </a:r>
          </a:p>
          <a:p>
            <a:pPr lvl="1" algn="just"/>
            <a:r>
              <a:rPr lang="it-IT" dirty="0" smtClean="0"/>
              <a:t>Prestazione stabilita da atto d’autorità, obbligatoria, senza che vi concorra la volontà del privato</a:t>
            </a:r>
          </a:p>
          <a:p>
            <a:pPr lvl="1" algn="just"/>
            <a:r>
              <a:rPr lang="it-IT" dirty="0" smtClean="0"/>
              <a:t>comprende </a:t>
            </a:r>
            <a:r>
              <a:rPr lang="it-IT" dirty="0" smtClean="0"/>
              <a:t>i tributi ma non solo</a:t>
            </a:r>
          </a:p>
          <a:p>
            <a:pPr lvl="1" algn="just"/>
            <a:r>
              <a:rPr lang="it-IT" dirty="0" smtClean="0"/>
              <a:t>comprende anche i corrispettivi contrattuali quando siano dovuti a fronte di servizi essenziali (in relazione ai quali la libertà di scegliere se stipulare o meno il contratto è solo formale perché si riduce alla possibilità di scegliere  fra la rinuncia a fruire di un servizio essenziale e l’accettazione di condizioni unilateralmente e </a:t>
            </a:r>
            <a:r>
              <a:rPr lang="it-IT" dirty="0" err="1" smtClean="0"/>
              <a:t>autoritativamente</a:t>
            </a:r>
            <a:r>
              <a:rPr lang="it-IT" dirty="0" smtClean="0"/>
              <a:t> prefissate): per esempio il servizio telefonico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La legge 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Le leggi in materia tributaria:</a:t>
            </a:r>
          </a:p>
          <a:p>
            <a:pPr lvl="1" algn="just"/>
            <a:r>
              <a:rPr lang="it-IT" dirty="0" smtClean="0"/>
              <a:t>sono soggette alle norme di formazione e approvazione valevoli per tutte le leggi ordinarie</a:t>
            </a:r>
          </a:p>
          <a:p>
            <a:pPr lvl="1" algn="just"/>
            <a:r>
              <a:rPr lang="it-IT" dirty="0" smtClean="0"/>
              <a:t>con la legge di approvazione del bilancio non si possono stabilire nuovi tributi (previgente art. 81 cost., in seguito sostituito da l. cost. 1/2012)</a:t>
            </a:r>
          </a:p>
          <a:p>
            <a:pPr lvl="1" algn="just"/>
            <a:r>
              <a:rPr lang="it-IT" dirty="0" smtClean="0"/>
              <a:t>non sono abrogabili con </a:t>
            </a:r>
            <a:r>
              <a:rPr lang="it-IT" i="1" dirty="0" smtClean="0"/>
              <a:t>referendum</a:t>
            </a:r>
            <a:r>
              <a:rPr lang="it-IT" dirty="0" smtClean="0"/>
              <a:t> (art. 75 cost.)</a:t>
            </a:r>
            <a:endParaRPr lang="it-IT" i="1" dirty="0" smtClean="0"/>
          </a:p>
          <a:p>
            <a:pPr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Lo statuto del contribuente 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it-IT" dirty="0" smtClean="0"/>
              <a:t>Legge 212/2000: origini</a:t>
            </a:r>
          </a:p>
          <a:p>
            <a:pPr algn="just"/>
            <a:r>
              <a:rPr lang="it-IT" dirty="0" smtClean="0"/>
              <a:t>Contiene </a:t>
            </a:r>
            <a:r>
              <a:rPr lang="it-IT" dirty="0" smtClean="0"/>
              <a:t>l’</a:t>
            </a:r>
            <a:r>
              <a:rPr lang="it-IT" dirty="0" err="1" smtClean="0"/>
              <a:t>autoqualifica</a:t>
            </a:r>
            <a:r>
              <a:rPr lang="it-IT" dirty="0" smtClean="0"/>
              <a:t> di legge “</a:t>
            </a:r>
            <a:r>
              <a:rPr lang="it-IT" i="1" dirty="0" smtClean="0"/>
              <a:t>in attuazione degli artt. 3, 23, 53 e 97 Cost.</a:t>
            </a:r>
            <a:r>
              <a:rPr lang="it-IT" dirty="0" smtClean="0"/>
              <a:t>” ed espressione di “</a:t>
            </a:r>
            <a:r>
              <a:rPr lang="it-IT" i="1" dirty="0" smtClean="0"/>
              <a:t>principi generali dell’ordinamento tributario</a:t>
            </a:r>
            <a:r>
              <a:rPr lang="it-IT" dirty="0" smtClean="0"/>
              <a:t>”, ma è una legge ordinaria quindi può essere abrogata o modificata da atti di pari grado </a:t>
            </a:r>
            <a:r>
              <a:rPr lang="it-IT" dirty="0" smtClean="0"/>
              <a:t>successivi</a:t>
            </a:r>
            <a:endParaRPr lang="it-IT" dirty="0" smtClean="0"/>
          </a:p>
          <a:p>
            <a:pPr algn="just"/>
            <a:r>
              <a:rPr lang="it-IT" dirty="0" smtClean="0"/>
              <a:t>Ha contenuto molteplice tra cui norme su:</a:t>
            </a:r>
          </a:p>
          <a:p>
            <a:pPr lvl="1" algn="just"/>
            <a:r>
              <a:rPr lang="it-IT" sz="2900" dirty="0" smtClean="0"/>
              <a:t>chiarezza e trasparenza  delle disposizioni tributarie (art. 2: menzione dell’oggetto nel titolo delle leggi tributarie, ecc.)</a:t>
            </a:r>
          </a:p>
          <a:p>
            <a:pPr lvl="1" algn="just"/>
            <a:r>
              <a:rPr lang="it-IT" sz="2900" dirty="0" smtClean="0"/>
              <a:t>informazione del contribuente (art. 5: conoscenza delle disposizioni tributarie, circolari, risoluzioni) e conoscenza degli atti e semplificazione (art. 6: assicurare effettiva conoscenza degli atti destinati al contribuente, informare su mancato riconoscimento di crediti o irrogazione sanzioni, ecc.)</a:t>
            </a:r>
          </a:p>
          <a:p>
            <a:pPr lvl="1" algn="just"/>
            <a:r>
              <a:rPr lang="it-IT" sz="2900" dirty="0" smtClean="0"/>
              <a:t>motivazione degli atti (art. 7)</a:t>
            </a:r>
          </a:p>
          <a:p>
            <a:pPr lvl="1" algn="just"/>
            <a:r>
              <a:rPr lang="it-IT" sz="2900" dirty="0" smtClean="0"/>
              <a:t>Tutela e affidamento della buona fede (art. 10)</a:t>
            </a:r>
          </a:p>
          <a:p>
            <a:pPr lvl="1" algn="just"/>
            <a:r>
              <a:rPr lang="it-IT" sz="2900" dirty="0" smtClean="0"/>
              <a:t>Interpello del contribuente (art. 11)</a:t>
            </a:r>
          </a:p>
          <a:p>
            <a:pPr lvl="1" algn="just"/>
            <a:r>
              <a:rPr lang="it-IT" sz="2900" dirty="0" smtClean="0"/>
              <a:t>Diritti e garanzie del contribuente sottoposto a verifiche fiscali (art. 12: minor turbativa possibile, diritto a conoscere le ragioni della verifica, durata massima delle verifiche, rispetto termine di 60 gg. dopo PVC per osservazioni e richieste del contribuente prima dell’emissione dell’accertamento)</a:t>
            </a:r>
          </a:p>
          <a:p>
            <a:pPr lvl="1" algn="just"/>
            <a:r>
              <a:rPr lang="it-IT" sz="2900" dirty="0" smtClean="0"/>
              <a:t>Garante del contribuente (art. 13)</a:t>
            </a:r>
          </a:p>
          <a:p>
            <a:pPr algn="just">
              <a:buNone/>
            </a:pPr>
            <a:endParaRPr lang="it-IT" sz="29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I Testi unici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 smtClean="0"/>
              <a:t>In ambito tributario sono generalmente emanati dal Governo sulla base di delega legislativa, analogamente ai decreti legislativi</a:t>
            </a:r>
          </a:p>
          <a:p>
            <a:pPr algn="just"/>
            <a:r>
              <a:rPr lang="it-IT" dirty="0" smtClean="0"/>
              <a:t>hanno, quindi, generalmente contenuto innovativo piuttosto che di mera raccolta delle disposizioni vigenti</a:t>
            </a:r>
          </a:p>
          <a:p>
            <a:pPr algn="just"/>
            <a:r>
              <a:rPr lang="it-IT" dirty="0" smtClean="0"/>
              <a:t>in materia tributaria:</a:t>
            </a:r>
          </a:p>
          <a:p>
            <a:pPr lvl="1" algn="just"/>
            <a:r>
              <a:rPr lang="it-IT" dirty="0" smtClean="0"/>
              <a:t>Testo unico imposte sui redditi (</a:t>
            </a:r>
            <a:r>
              <a:rPr lang="it-IT" dirty="0" err="1" smtClean="0"/>
              <a:t>Tuir</a:t>
            </a:r>
            <a:r>
              <a:rPr lang="it-IT" dirty="0" smtClean="0"/>
              <a:t>, D.P.R. 917/1986)</a:t>
            </a:r>
          </a:p>
          <a:p>
            <a:pPr lvl="1" algn="just"/>
            <a:r>
              <a:rPr lang="it-IT" sz="2900" dirty="0" smtClean="0"/>
              <a:t>Testo unico imposta di registro (D.P.R. 131/1986)</a:t>
            </a:r>
          </a:p>
          <a:p>
            <a:pPr lvl="1" algn="just"/>
            <a:r>
              <a:rPr lang="it-IT" sz="2900" dirty="0" smtClean="0"/>
              <a:t>Testo unico imposte ipotecarie e catastali (</a:t>
            </a:r>
            <a:r>
              <a:rPr lang="it-IT" sz="2900" dirty="0" err="1" smtClean="0"/>
              <a:t>D.Lgs.</a:t>
            </a:r>
            <a:r>
              <a:rPr lang="it-IT" sz="2900" dirty="0" smtClean="0"/>
              <a:t> 347/1990)</a:t>
            </a:r>
          </a:p>
          <a:p>
            <a:pPr lvl="1" algn="just"/>
            <a:r>
              <a:rPr lang="it-IT" sz="2900" dirty="0" smtClean="0"/>
              <a:t>Testo unico successioni e donazioni (</a:t>
            </a:r>
            <a:r>
              <a:rPr lang="it-IT" sz="2900" dirty="0" err="1" smtClean="0"/>
              <a:t>D.Lgs.</a:t>
            </a:r>
            <a:r>
              <a:rPr lang="it-IT" sz="2900" dirty="0" smtClean="0"/>
              <a:t> 346/1990)</a:t>
            </a:r>
          </a:p>
          <a:p>
            <a:pPr lvl="1" algn="just"/>
            <a:endParaRPr lang="it-IT" sz="2900" dirty="0" smtClean="0"/>
          </a:p>
          <a:p>
            <a:pPr algn="just">
              <a:buNone/>
            </a:pPr>
            <a:endParaRPr lang="it-IT" sz="29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small" dirty="0" smtClean="0"/>
              <a:t>I decreti legge </a:t>
            </a:r>
            <a:endParaRPr lang="it-IT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dirty="0" smtClean="0"/>
              <a:t>I decreti legge:</a:t>
            </a:r>
          </a:p>
          <a:p>
            <a:pPr lvl="1" algn="just"/>
            <a:r>
              <a:rPr lang="it-IT" dirty="0" smtClean="0"/>
              <a:t>sono emanati dal Governo in casi straordinari di necessità e urgenza </a:t>
            </a:r>
          </a:p>
          <a:p>
            <a:pPr lvl="1" algn="just"/>
            <a:r>
              <a:rPr lang="it-IT" dirty="0" smtClean="0"/>
              <a:t>devono essere convertiti in legge entro 60 giorni dalla pubblicazione</a:t>
            </a:r>
          </a:p>
          <a:p>
            <a:pPr lvl="1" algn="just"/>
            <a:r>
              <a:rPr lang="it-IT" dirty="0" smtClean="0"/>
              <a:t>se non convertiti perdono efficacia </a:t>
            </a:r>
            <a:r>
              <a:rPr lang="it-IT" i="1" dirty="0" smtClean="0"/>
              <a:t>ex </a:t>
            </a:r>
            <a:r>
              <a:rPr lang="it-IT" i="1" dirty="0" err="1" smtClean="0"/>
              <a:t>tunc</a:t>
            </a:r>
            <a:endParaRPr lang="it-IT" i="1" dirty="0" smtClean="0"/>
          </a:p>
          <a:p>
            <a:pPr lvl="1" algn="just"/>
            <a:r>
              <a:rPr lang="it-IT" dirty="0" smtClean="0"/>
              <a:t>possono essere regolati con legge i rapporti giuridici sorti sulla base dei decreti non convertiti</a:t>
            </a:r>
          </a:p>
          <a:p>
            <a:pPr lvl="1" algn="just"/>
            <a:r>
              <a:rPr lang="it-IT" dirty="0" smtClean="0"/>
              <a:t>in materia tributaria sono frequentemente utilizzati per la rapidità con cui si producono i loro effetti (per esempio: evitare fenomeni di accaparramento quando si elevi un’imposta sui consumi, produrre gettito in relazione a urgenti esigenze finanziarie, ecc.)</a:t>
            </a:r>
          </a:p>
          <a:p>
            <a:pPr lvl="1" algn="just"/>
            <a:r>
              <a:rPr lang="it-IT" dirty="0" smtClean="0"/>
              <a:t>lo Statuto dei </a:t>
            </a:r>
            <a:r>
              <a:rPr lang="it-IT" dirty="0" smtClean="0"/>
              <a:t>diritti </a:t>
            </a:r>
            <a:r>
              <a:rPr lang="it-IT" dirty="0" smtClean="0"/>
              <a:t>del contribuente (art. 4, l. 212/2000) stabilisce che: “</a:t>
            </a:r>
            <a:r>
              <a:rPr lang="it-IT" i="1" dirty="0" smtClean="0"/>
              <a:t>non si può disporre con decreto legge l’istituzione di nuovi tributi né prevedere l’applicazione di tributi esistenti ad altre categorie di contribuenti</a:t>
            </a:r>
            <a:r>
              <a:rPr lang="it-IT" dirty="0" smtClean="0"/>
              <a:t>”</a:t>
            </a:r>
          </a:p>
          <a:p>
            <a:pPr lvl="1" algn="just"/>
            <a:r>
              <a:rPr lang="it-IT" dirty="0" smtClean="0"/>
              <a:t>la Corte cost. ha censurato, in passato, la prassi di reiterare i decreti legge non convertiti</a:t>
            </a:r>
          </a:p>
          <a:p>
            <a:pPr algn="just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EF4-2104-4400-8429-F49C7478562A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2594</Words>
  <Application>Microsoft Office PowerPoint</Application>
  <PresentationFormat>Presentazione su schermo (4:3)</PresentationFormat>
  <Paragraphs>172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le fonti del diritto tributario</vt:lpstr>
      <vt:lpstr>Le fonti del diritto</vt:lpstr>
      <vt:lpstr>La riserva di legge (1) </vt:lpstr>
      <vt:lpstr>La riserva di legge (2)</vt:lpstr>
      <vt:lpstr>La riserva di legge (3)</vt:lpstr>
      <vt:lpstr>La legge </vt:lpstr>
      <vt:lpstr>Lo statuto del contribuente </vt:lpstr>
      <vt:lpstr>I Testi unici</vt:lpstr>
      <vt:lpstr>I decreti legge </vt:lpstr>
      <vt:lpstr>I decreti legislativi </vt:lpstr>
      <vt:lpstr>I regolamenti statali</vt:lpstr>
      <vt:lpstr>Le leggi regionali</vt:lpstr>
      <vt:lpstr>Le leggi regionali</vt:lpstr>
      <vt:lpstr>I regolamenti di regioni, province e comuni</vt:lpstr>
      <vt:lpstr>Le convenzioni internazionali</vt:lpstr>
      <vt:lpstr>Le fonti dell’Unione europea</vt:lpstr>
      <vt:lpstr>Le fonti dell’Unione europea</vt:lpstr>
      <vt:lpstr>Le fonti dell’Unione europea</vt:lpstr>
      <vt:lpstr>Usi, consuetudini e circolari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fonti del diritto tributario</dc:title>
  <dc:creator>User</dc:creator>
  <cp:lastModifiedBy>User</cp:lastModifiedBy>
  <cp:revision>70</cp:revision>
  <dcterms:created xsi:type="dcterms:W3CDTF">2014-06-06T13:21:06Z</dcterms:created>
  <dcterms:modified xsi:type="dcterms:W3CDTF">2014-06-10T10:00:33Z</dcterms:modified>
</cp:coreProperties>
</file>