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66" r:id="rId8"/>
    <p:sldId id="267" r:id="rId9"/>
    <p:sldId id="268" r:id="rId10"/>
    <p:sldId id="265" r:id="rId11"/>
    <p:sldId id="269" r:id="rId12"/>
    <p:sldId id="270" r:id="rId13"/>
    <p:sldId id="272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A724C6-5BCC-4B4D-9950-26EF75E83699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2F3DEF-D64B-48B6-99CB-1EF1DC06837A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La scelta fra tasso fisso e tasso variabile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74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it-IT" sz="3200" dirty="0" smtClean="0"/>
              <a:t>Leggiamo le informazioni implicite nella curva dei rendimenti per scadenza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Autofit/>
          </a:bodyPr>
          <a:lstStyle/>
          <a:p>
            <a:pPr algn="just"/>
            <a:r>
              <a:rPr lang="it-IT" sz="2300" dirty="0" smtClean="0"/>
              <a:t>La teoria del premio di liquidità è quella in grado di spiegare in modo </a:t>
            </a:r>
            <a:r>
              <a:rPr lang="it-IT" sz="2300" b="1" dirty="0" smtClean="0"/>
              <a:t>più convincente </a:t>
            </a:r>
            <a:r>
              <a:rPr lang="it-IT" sz="2300" dirty="0" smtClean="0"/>
              <a:t>le caratteristiche empiriche della curva dei rendimenti.</a:t>
            </a:r>
          </a:p>
          <a:p>
            <a:pPr marL="64008" indent="0" algn="just">
              <a:buNone/>
            </a:pPr>
            <a:endParaRPr lang="it-IT" sz="2300" dirty="0"/>
          </a:p>
          <a:p>
            <a:pPr algn="just"/>
            <a:r>
              <a:rPr lang="it-IT" sz="2300" dirty="0" smtClean="0"/>
              <a:t>Ipotizzando un determinato premio di liquidità, dall’osservazione della curva dei rendimenti per scadenza </a:t>
            </a:r>
            <a:r>
              <a:rPr lang="it-IT" sz="2300" b="1" dirty="0" smtClean="0"/>
              <a:t>è possibile derivare le aspettative implicite </a:t>
            </a:r>
            <a:r>
              <a:rPr lang="it-IT" sz="2300" dirty="0" smtClean="0"/>
              <a:t>sul futuro livello dei tassi di interesse a breve termine. </a:t>
            </a:r>
          </a:p>
          <a:p>
            <a:pPr marL="64008" indent="0" algn="just">
              <a:buNone/>
            </a:pPr>
            <a:endParaRPr lang="it-IT" sz="2300" dirty="0"/>
          </a:p>
          <a:p>
            <a:pPr algn="just"/>
            <a:r>
              <a:rPr lang="it-IT" sz="2300" dirty="0" smtClean="0"/>
              <a:t>Tali aspettative possono poi essere utilizzate come </a:t>
            </a:r>
            <a:r>
              <a:rPr lang="it-IT" sz="2300" b="1" dirty="0" smtClean="0"/>
              <a:t>base per stimare i flussi di cassa prospettici </a:t>
            </a:r>
            <a:r>
              <a:rPr lang="it-IT" sz="2300" dirty="0" smtClean="0"/>
              <a:t>per un indebitamento/investimento indicizzato</a:t>
            </a:r>
            <a:r>
              <a:rPr lang="it-IT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20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Dalla curva dei rendimenti alla curva dei tassi zero coupon – il </a:t>
            </a:r>
            <a:r>
              <a:rPr lang="it-IT" sz="2400" dirty="0" err="1" smtClean="0"/>
              <a:t>bootstrapping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sz="2600" dirty="0" smtClean="0"/>
              <a:t>Per «estrarre» le previsioni implicite occorre innanzitutto trasformare la curva dei rendimenti in una curva di tassi zero-coupon.</a:t>
            </a:r>
          </a:p>
          <a:p>
            <a:pPr marL="64008" indent="0" algn="just">
              <a:buNone/>
            </a:pPr>
            <a:endParaRPr lang="it-IT" sz="2600" dirty="0" smtClean="0"/>
          </a:p>
          <a:p>
            <a:pPr algn="just"/>
            <a:r>
              <a:rPr lang="it-IT" sz="2600" dirty="0" smtClean="0"/>
              <a:t>Il tasso zero-coupon è il rendimento richiesto su un investimento di una data durata e privo di flussi periodici a titolo di interesse.</a:t>
            </a:r>
          </a:p>
          <a:p>
            <a:pPr marL="64008" indent="0" algn="just">
              <a:buNone/>
            </a:pPr>
            <a:endParaRPr lang="it-IT" sz="2600" dirty="0" smtClean="0"/>
          </a:p>
          <a:p>
            <a:pPr algn="just"/>
            <a:r>
              <a:rPr lang="it-IT" sz="2600" dirty="0" smtClean="0"/>
              <a:t>La curva swap è un’ottima base di partenza per la determinazione della curva zero-coupon. </a:t>
            </a:r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8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r>
              <a:rPr lang="it-IT" sz="3200" dirty="0" smtClean="0"/>
              <a:t>Dalla </a:t>
            </a:r>
            <a:r>
              <a:rPr lang="it-IT" sz="3200" dirty="0" err="1" smtClean="0"/>
              <a:t>yield</a:t>
            </a:r>
            <a:r>
              <a:rPr lang="it-IT" sz="3200" dirty="0" smtClean="0"/>
              <a:t> curve alla curva zero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5042032"/>
              </a:xfrm>
            </p:spPr>
            <p:txBody>
              <a:bodyPr>
                <a:normAutofit fontScale="85000" lnSpcReduction="20000"/>
              </a:bodyPr>
              <a:lstStyle/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31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3100" b="0" i="1" smtClean="0">
                            <a:latin typeface="Cambria Math"/>
                          </a:rPr>
                          <m:t>𝑧</m:t>
                        </m:r>
                        <m:r>
                          <a:rPr lang="it-IT" sz="3100" b="0" i="1" smtClean="0">
                            <a:latin typeface="Cambria Math"/>
                          </a:rPr>
                          <m:t>(</m:t>
                        </m:r>
                        <m:r>
                          <a:rPr lang="it-IT" sz="3100" b="0" i="1" smtClean="0">
                            <a:latin typeface="Cambria Math"/>
                          </a:rPr>
                          <m:t>𝑛</m:t>
                        </m:r>
                        <m:r>
                          <a:rPr lang="it-IT" sz="3100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31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3100" i="1" dirty="0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it-IT" sz="3100" b="0" i="1" dirty="0" smtClean="0">
                            <a:latin typeface="Cambria Math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en-US" sz="31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sz="3100" b="0" i="1" dirty="0" smtClean="0">
                                <a:latin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sz="3100" b="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3100" b="0" i="1" dirty="0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it-IT" sz="3100" b="0" i="1" dirty="0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3100" b="0" i="1" dirty="0" smtClean="0">
                                <a:latin typeface="Cambria Math"/>
                              </a:rPr>
                              <m:t>1−</m:t>
                            </m:r>
                            <m:nary>
                              <m:naryPr>
                                <m:chr m:val="∑"/>
                                <m:ctrlP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it-IT" sz="3100" b="0" i="1" dirty="0" smtClean="0"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it-IT" sz="3100" b="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it-IT" sz="31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it-IT" sz="31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𝑖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𝑡</m:t>
                                                </m:r>
                                                <m:r>
                                                  <a:rPr lang="it-IT" sz="3100" b="0" i="1" dirty="0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)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sz="31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nary>
                          </m:den>
                        </m:f>
                      </m:e>
                    </m:rad>
                    <m:r>
                      <a:rPr lang="it-IT" sz="3100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sz="3100" dirty="0" smtClean="0"/>
              </a:p>
              <a:p>
                <a:pPr marL="64008" indent="0">
                  <a:buNone/>
                </a:pPr>
                <a:endParaRPr lang="it-IT" sz="2400" dirty="0" smtClean="0"/>
              </a:p>
              <a:p>
                <a:pPr marL="64008" indent="0">
                  <a:buNone/>
                </a:pPr>
                <a:r>
                  <a:rPr lang="it-IT" sz="2400" dirty="0" smtClean="0"/>
                  <a:t>dove: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2400" b="0" i="1" smtClean="0">
                            <a:latin typeface="Cambria Math"/>
                          </a:rPr>
                          <m:t>𝑧</m:t>
                        </m:r>
                        <m:r>
                          <a:rPr lang="it-IT" sz="2400" b="0" i="1" smtClean="0">
                            <a:latin typeface="Cambria Math"/>
                          </a:rPr>
                          <m:t>(</m:t>
                        </m:r>
                        <m:r>
                          <a:rPr lang="it-IT" sz="2400" b="0" i="1" smtClean="0">
                            <a:latin typeface="Cambria Math"/>
                          </a:rPr>
                          <m:t>𝑛</m:t>
                        </m:r>
                        <m:r>
                          <a:rPr lang="it-IT" sz="2400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2400" dirty="0" smtClean="0"/>
                  <a:t>= </a:t>
                </a:r>
                <a:r>
                  <a:rPr lang="en-US" sz="2400" dirty="0" err="1" smtClean="0"/>
                  <a:t>tasso</a:t>
                </a:r>
                <a:r>
                  <a:rPr lang="en-US" sz="2400" dirty="0" smtClean="0"/>
                  <a:t> zero-coupon per la </a:t>
                </a:r>
                <a:r>
                  <a:rPr lang="en-US" sz="2400" dirty="0" err="1" smtClean="0"/>
                  <a:t>scadenza</a:t>
                </a:r>
                <a:r>
                  <a:rPr lang="en-US" sz="2400" dirty="0" smtClean="0"/>
                  <a:t> n-</a:t>
                </a:r>
                <a:r>
                  <a:rPr lang="en-US" sz="2400" dirty="0" err="1" smtClean="0"/>
                  <a:t>esima</a:t>
                </a:r>
                <a:endParaRPr lang="en-US" sz="2400" dirty="0" smtClean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it-IT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 smtClean="0"/>
                  <a:t>= </a:t>
                </a:r>
                <a:r>
                  <a:rPr lang="en-US" sz="2400" dirty="0" err="1" smtClean="0"/>
                  <a:t>tasso</a:t>
                </a:r>
                <a:r>
                  <a:rPr lang="en-US" sz="2400" dirty="0"/>
                  <a:t> </a:t>
                </a:r>
                <a:r>
                  <a:rPr lang="en-US" sz="2400" dirty="0" err="1" smtClean="0"/>
                  <a:t>della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curva</a:t>
                </a:r>
                <a:r>
                  <a:rPr lang="en-US" sz="2400" dirty="0" smtClean="0"/>
                  <a:t> swap per la </a:t>
                </a:r>
                <a:r>
                  <a:rPr lang="en-US" sz="2400" dirty="0" err="1" smtClean="0"/>
                  <a:t>scadenza</a:t>
                </a:r>
                <a:r>
                  <a:rPr lang="en-US" sz="2400" dirty="0" smtClean="0"/>
                  <a:t> n-</a:t>
                </a:r>
                <a:r>
                  <a:rPr lang="en-US" sz="2400" dirty="0" err="1" smtClean="0"/>
                  <a:t>esima</a:t>
                </a:r>
                <a:endParaRPr lang="en-US" sz="2400" dirty="0" smtClean="0"/>
              </a:p>
              <a:p>
                <a:pPr marL="64008" indent="0">
                  <a:buNone/>
                </a:pPr>
                <a:endParaRPr lang="it-IT" sz="2400" dirty="0" smtClean="0"/>
              </a:p>
              <a:p>
                <a:pPr marL="64008" indent="0" algn="just">
                  <a:buNone/>
                </a:pPr>
                <a:r>
                  <a:rPr lang="it-IT" sz="2400" dirty="0" smtClean="0"/>
                  <a:t>Se per esempio volessi calcolare il tasso zero-coupon a tre anni, noti il tasso swap a 3 anni e i tassi zero-coupon a 1 e 2 anni, dovrei utilizzare il seguente procedimento:</a:t>
                </a:r>
              </a:p>
              <a:p>
                <a:pPr marL="64008" indent="0">
                  <a:buNone/>
                </a:pPr>
                <a:endParaRPr lang="it-IT" sz="2400" dirty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it-IT" sz="28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sz="2800" i="1">
                            <a:latin typeface="Cambria Math"/>
                          </a:rPr>
                          <m:t>𝑧</m:t>
                        </m:r>
                        <m:r>
                          <a:rPr lang="it-IT" sz="2800" i="1">
                            <a:latin typeface="Cambria Math"/>
                          </a:rPr>
                          <m:t>(3)</m:t>
                        </m:r>
                      </m:sub>
                    </m:sSub>
                  </m:oMath>
                </a14:m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2800" i="1" dirty="0">
                            <a:latin typeface="Cambria Math"/>
                          </a:rPr>
                        </m:ctrlPr>
                      </m:radPr>
                      <m:deg>
                        <m:r>
                          <a:rPr lang="it-IT" sz="2800" b="0" i="1" dirty="0" smtClean="0">
                            <a:latin typeface="Cambria Math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sz="2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sz="2800" i="1" dirty="0">
                                <a:latin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sz="2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2800" i="1" dirty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it-IT" sz="2800" b="0" i="1" dirty="0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2800" i="1" dirty="0">
                                <a:latin typeface="Cambria Math"/>
                              </a:rPr>
                              <m:t>1−</m:t>
                            </m:r>
                            <m:nary>
                              <m:naryPr>
                                <m:chr m:val="∑"/>
                                <m:ctrlP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  <m:r>
                                  <a:rPr lang="it-IT" sz="2800" i="1" dirty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it-IT" sz="2800" i="1" dirty="0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it-IT" sz="2800" b="0" i="1" dirty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it-IT" sz="2800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it-IT" sz="28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it-IT" sz="2800" i="1" dirty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it-IT" sz="2800" i="1" dirty="0">
                                                <a:latin typeface="Cambria Math"/>
                                                <a:ea typeface="Cambria Math"/>
                                              </a:rPr>
                                              <m:t>1+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𝑖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𝑡</m:t>
                                                </m:r>
                                                <m:r>
                                                  <a:rPr lang="it-IT" sz="2800" i="1" dirty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)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sz="2800" i="1" dirty="0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nary>
                          </m:den>
                        </m:f>
                      </m:e>
                    </m:rad>
                    <m:r>
                      <a:rPr lang="it-IT" sz="2800" i="1" dirty="0">
                        <a:latin typeface="Cambria Math"/>
                      </a:rPr>
                      <m:t>−1</m:t>
                    </m:r>
                  </m:oMath>
                </a14:m>
                <a:endParaRPr lang="en-US" sz="2800" dirty="0"/>
              </a:p>
              <a:p>
                <a:pPr marL="64008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5042032"/>
              </a:xfrm>
              <a:blipFill rotWithShape="1">
                <a:blip r:embed="rId2"/>
                <a:stretch>
                  <a:fillRect t="-1209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4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</a:t>
            </a:r>
            <a:r>
              <a:rPr lang="it-IT" sz="3200" dirty="0" err="1"/>
              <a:t>yield</a:t>
            </a:r>
            <a:r>
              <a:rPr lang="it-IT" sz="3200" dirty="0"/>
              <a:t> curve alla curva zero</a:t>
            </a:r>
            <a:endParaRPr lang="en-US" sz="32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09184475"/>
              </p:ext>
            </p:extLst>
          </p:nvPr>
        </p:nvGraphicFramePr>
        <p:xfrm>
          <a:off x="467543" y="1700808"/>
          <a:ext cx="3528393" cy="4743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8944"/>
                <a:gridCol w="1288836"/>
                <a:gridCol w="1180613"/>
              </a:tblGrid>
              <a:tr h="7691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Tempo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Curva</a:t>
                      </a:r>
                      <a:r>
                        <a:rPr lang="it-IT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EUROIRS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Curva</a:t>
                      </a:r>
                      <a:r>
                        <a:rPr lang="en-US" sz="1800" u="none" strike="noStrike" dirty="0" smtClean="0">
                          <a:effectLst/>
                        </a:rPr>
                        <a:t> ZERO COUPON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0,867%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0,867%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0,868%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0,870%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0,967%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0,969%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1,123%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1,128%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1,321%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1,331%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1,480%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1,495%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1,623%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1,645%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1,785%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1,817%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1,850%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1,884%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1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1,935%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1,975%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355976" y="1722437"/>
                <a:ext cx="4464496" cy="4525963"/>
              </a:xfrm>
            </p:spPr>
            <p:txBody>
              <a:bodyPr/>
              <a:lstStyle/>
              <a:p>
                <a:pPr marL="64008" indent="0">
                  <a:buNone/>
                </a:pPr>
                <a:r>
                  <a:rPr lang="it-IT" sz="2400" b="1" dirty="0" smtClean="0"/>
                  <a:t>Esempio:</a:t>
                </a:r>
              </a:p>
              <a:p>
                <a:pPr marL="64008" indent="0">
                  <a:buNone/>
                </a:pPr>
                <a:r>
                  <a:rPr lang="it-IT" sz="2400" dirty="0" smtClean="0"/>
                  <a:t>Determinazione del tasso zero-coupon a tre anni:</a:t>
                </a:r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it-IT" i="1">
                            <a:latin typeface="Cambria Math"/>
                          </a:rPr>
                          <m:t>𝑧</m:t>
                        </m:r>
                        <m:r>
                          <a:rPr lang="it-IT" i="1">
                            <a:latin typeface="Cambria Math"/>
                          </a:rPr>
                          <m:t>(3)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it-IT" i="1" dirty="0">
                            <a:latin typeface="Cambria Math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it-IT" i="1" dirty="0">
                                <a:latin typeface="Cambria Math"/>
                              </a:rPr>
                              <m:t>1+0,00967</m:t>
                            </m:r>
                          </m:num>
                          <m:den>
                            <m:r>
                              <a:rPr lang="it-IT" i="1" dirty="0">
                                <a:latin typeface="Cambria Math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it-IT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i="1" dirty="0">
                                    <a:latin typeface="Cambria Math"/>
                                  </a:rPr>
                                  <m:t>0,00967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it-IT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it-IT" i="1" dirty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i="1" dirty="0">
                                            <a:latin typeface="Cambria Math"/>
                                          </a:rPr>
                                          <m:t>1+0,00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867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it-IT" i="1" dirty="0">
                                        <a:latin typeface="Cambria Math"/>
                                      </a:rPr>
                                      <m:t>1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it-IT" i="1" dirty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it-IT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it-IT" i="1" dirty="0">
                                    <a:latin typeface="Cambria Math"/>
                                  </a:rPr>
                                  <m:t>0,00967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it-IT" i="1" dirty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it-IT" i="1" dirty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i="1" dirty="0">
                                            <a:latin typeface="Cambria Math"/>
                                          </a:rPr>
                                          <m:t>1+0,00870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it-IT" i="1" dirty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den>
                        </m:f>
                      </m:e>
                    </m:rad>
                    <m:r>
                      <a:rPr lang="it-IT" dirty="0">
                        <a:latin typeface="Cambria Math"/>
                      </a:rPr>
                      <m:t>−1=0,00969</m:t>
                    </m:r>
                  </m:oMath>
                </a14:m>
                <a:endParaRPr lang="en-US" dirty="0"/>
              </a:p>
              <a:p>
                <a:pPr marL="64008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Segnaposto contenuto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55976" y="1722437"/>
                <a:ext cx="4464496" cy="4525963"/>
              </a:xfrm>
              <a:blipFill rotWithShape="1">
                <a:blip r:embed="rId2"/>
                <a:stretch>
                  <a:fillRect l="-683" t="-10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6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Dalla curva zero alla curva </a:t>
            </a:r>
            <a:r>
              <a:rPr lang="it-IT" sz="3200" dirty="0" err="1" smtClean="0"/>
              <a:t>forward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/>
              <a:t>Sulla base della curva zero-coupon è possibile derivare i tassi </a:t>
            </a:r>
            <a:r>
              <a:rPr lang="it-IT" i="1" dirty="0" err="1" smtClean="0"/>
              <a:t>forward</a:t>
            </a:r>
            <a:r>
              <a:rPr lang="it-IT" dirty="0" smtClean="0"/>
              <a:t> ovvero i tassi di interesse applicabili a operazioni finanziarie di durata determinata e con decorrenza futura.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Il tasso </a:t>
            </a:r>
            <a:r>
              <a:rPr lang="it-IT" i="1" dirty="0" err="1" smtClean="0"/>
              <a:t>forward</a:t>
            </a:r>
            <a:r>
              <a:rPr lang="it-IT" dirty="0" smtClean="0"/>
              <a:t> si trova sempre eguagliando i montanti di due alternative finanziarie equivalenti:</a:t>
            </a:r>
          </a:p>
          <a:p>
            <a:pPr lvl="1" algn="just"/>
            <a:r>
              <a:rPr lang="it-IT" dirty="0" smtClean="0"/>
              <a:t>Un impiego con durata pari a n anni;</a:t>
            </a:r>
          </a:p>
          <a:p>
            <a:pPr lvl="1" algn="just"/>
            <a:r>
              <a:rPr lang="it-IT" dirty="0" smtClean="0"/>
              <a:t>Un impiego pari complessivamente a n anni, ma articolato in due tranche: una con decorrenza immediata, l’altra con decorrenza al termine della prima e tasso prefissato.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15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curva zero alla curva </a:t>
            </a:r>
            <a:r>
              <a:rPr lang="it-IT" sz="3200" dirty="0" err="1"/>
              <a:t>forward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>
            <a:normAutofit/>
          </a:bodyPr>
          <a:lstStyle/>
          <a:p>
            <a:pPr algn="just"/>
            <a:r>
              <a:rPr lang="it-IT" sz="2600" dirty="0" smtClean="0"/>
              <a:t>Immaginiamo per esempio di voler trovare, sulla base della curva zero prima fornita, il tasso f(3;4) ovvero il tasso prefissabile oggi per una operazione con partenza al tempo 3 e rimborso al tempo 4.</a:t>
            </a:r>
          </a:p>
          <a:p>
            <a:pPr algn="just"/>
            <a:r>
              <a:rPr lang="it-IT" sz="2600" dirty="0" smtClean="0"/>
              <a:t>Il tasso può essere trovato eguagliando i montanti delle seguenti 2 alternative di investimento a 4 anni:</a:t>
            </a:r>
          </a:p>
          <a:p>
            <a:pPr lvl="1"/>
            <a:r>
              <a:rPr lang="it-IT" sz="2000" dirty="0" smtClean="0"/>
              <a:t>Investimento immediato e per una durata complessiva di 4 anni;</a:t>
            </a:r>
          </a:p>
          <a:p>
            <a:pPr lvl="1"/>
            <a:r>
              <a:rPr lang="it-IT" sz="2000" dirty="0" smtClean="0"/>
              <a:t>Investimento immediato a 3 anni e reinvestimento delle disponibilità per 1 ulteriore anno.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9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Dalla curva zero alla curva </a:t>
            </a:r>
            <a:r>
              <a:rPr lang="it-IT" sz="3200" dirty="0" err="1"/>
              <a:t>forward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it-IT" dirty="0" smtClean="0"/>
                  <a:t>Montante 1: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1+0,0127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it-IT" dirty="0" smtClean="0"/>
              </a:p>
              <a:p>
                <a:r>
                  <a:rPr lang="it-IT" dirty="0" smtClean="0"/>
                  <a:t>Montante 2: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</a:rPr>
                              <m:t>1+0,00968</m:t>
                            </m:r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it-IT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it-IT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/>
                                <a:ea typeface="Cambria Math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/>
                                    <a:ea typeface="Cambria Math"/>
                                  </a:rPr>
                                  <m:t>(3;4)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p>
                    </m:sSup>
                  </m:oMath>
                </a14:m>
                <a:endParaRPr lang="it-IT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dirty="0" smtClean="0"/>
                  <a:t>Eguagliando i montanti trovo: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(3;4)</m:t>
                        </m:r>
                      </m:sub>
                    </m:sSub>
                  </m:oMath>
                </a14:m>
                <a:r>
                  <a:rPr lang="it-IT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1+0,0127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dirty="0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1+0,00968</m:t>
                                </m:r>
                              </m:e>
                            </m:d>
                          </m:e>
                          <m:sup>
                            <m:r>
                              <a:rPr lang="it-IT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it-IT" b="0" i="0" dirty="0" smtClean="0">
                        <a:latin typeface="Cambria Math"/>
                      </a:rPr>
                      <m:t>−1=0,011682</m:t>
                    </m:r>
                  </m:oMath>
                </a14:m>
                <a:endParaRPr lang="it-IT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dirty="0" smtClean="0"/>
                  <a:t>In generale: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(</m:t>
                        </m:r>
                        <m:r>
                          <a:rPr lang="it-IT" b="0" i="1" smtClean="0">
                            <a:latin typeface="Cambria Math"/>
                          </a:rPr>
                          <m:t>𝑛</m:t>
                        </m:r>
                        <m:r>
                          <a:rPr lang="it-IT" b="0" i="1" smtClean="0">
                            <a:latin typeface="Cambria Math"/>
                          </a:rPr>
                          <m:t>;</m:t>
                        </m:r>
                        <m:r>
                          <a:rPr lang="it-IT" b="0" i="1" smtClean="0">
                            <a:latin typeface="Cambria Math"/>
                          </a:rPr>
                          <m:t>𝑛</m:t>
                        </m:r>
                        <m:r>
                          <a:rPr lang="it-IT" b="0" i="1" smtClean="0">
                            <a:latin typeface="Cambria Math"/>
                          </a:rPr>
                          <m:t>+</m:t>
                        </m:r>
                        <m:r>
                          <a:rPr lang="it-IT" b="0" i="1" smtClean="0">
                            <a:latin typeface="Cambria Math"/>
                          </a:rPr>
                          <m:t>𝑡</m:t>
                        </m:r>
                        <m:r>
                          <a:rPr lang="it-IT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it-IT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it-IT" i="1" dirty="0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it-IT" b="0" i="1" dirty="0" smtClean="0">
                            <a:latin typeface="Cambria Math"/>
                          </a:rPr>
                          <m:t>𝑡</m:t>
                        </m:r>
                        <m:r>
                          <a:rPr lang="it-IT" b="0" i="1" dirty="0" smtClean="0">
                            <a:latin typeface="Cambria Math"/>
                          </a:rPr>
                          <m:t>−</m:t>
                        </m:r>
                        <m:r>
                          <a:rPr lang="it-IT" b="0" i="1" dirty="0" smtClean="0">
                            <a:latin typeface="Cambria Math"/>
                          </a:rPr>
                          <m:t>𝑛</m:t>
                        </m:r>
                      </m:deg>
                      <m:e>
                        <m:f>
                          <m:fPr>
                            <m:ctrlPr>
                              <a:rPr lang="it-IT" i="1" dirty="0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it-IT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𝑧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𝑡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dirty="0" smtClean="0">
                                        <a:latin typeface="Cambria Math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it-IT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𝑧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it-IT" b="0" i="1" dirty="0" smtClean="0">
                                            <a:latin typeface="Cambria Math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b="0" i="1" dirty="0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it-IT" dirty="0" smtClean="0"/>
                  <a:t> -1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29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84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687047"/>
              </p:ext>
            </p:extLst>
          </p:nvPr>
        </p:nvGraphicFramePr>
        <p:xfrm>
          <a:off x="251521" y="260650"/>
          <a:ext cx="8712968" cy="6359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221"/>
                <a:gridCol w="1868084"/>
                <a:gridCol w="1711221"/>
                <a:gridCol w="1711221"/>
                <a:gridCol w="1711221"/>
              </a:tblGrid>
              <a:tr h="11324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Yield</a:t>
                      </a:r>
                      <a:endParaRPr lang="it-IT" sz="2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Tassi Zero-coupon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Tassi </a:t>
                      </a:r>
                      <a:r>
                        <a:rPr lang="it-IT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Forward</a:t>
                      </a:r>
                      <a:endParaRPr lang="it-IT" sz="2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 (0;1)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0,8670%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f(1;2)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0,8690%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0,967%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0,968%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f(2;3)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1,1682%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1,123%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1,127%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f(3;4)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1,6036%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1,321%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1,330%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f(4;5)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2,1463%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1,480%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1,494%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f(5;6)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2,3208%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1,623%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1,644%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f(6;7)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2,5451%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1,765%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1,794%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f(7;8)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2,8528%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1,850%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1,884%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f(8;9)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2,6054%</a:t>
                      </a:r>
                    </a:p>
                  </a:txBody>
                  <a:tcPr marL="9525" marR="9525" marT="9525" marB="0" anchor="b"/>
                </a:tc>
              </a:tr>
              <a:tr h="522723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1,935%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1,975%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f(9;10)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2,7989%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01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Esercizio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733256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it-IT" sz="1800" dirty="0" smtClean="0"/>
              <a:t>Un cliente vuole stipulare un mutuo decennale. Si compari la convenienza della soluzione a tasso fisso rispetto a quella a tasso variabile (piano di ammortamento francese e durata fissa), nelle seguenti ipotesi:</a:t>
            </a:r>
          </a:p>
          <a:p>
            <a:pPr marL="578358" indent="-514350" algn="just">
              <a:buAutoNum type="alphaLcParenR"/>
            </a:pPr>
            <a:r>
              <a:rPr lang="it-IT" sz="1800" dirty="0" smtClean="0"/>
              <a:t>Tasso variabile: </a:t>
            </a:r>
            <a:r>
              <a:rPr lang="it-IT" sz="1800" dirty="0" err="1" smtClean="0"/>
              <a:t>Euribor</a:t>
            </a:r>
            <a:r>
              <a:rPr lang="it-IT" sz="1800" dirty="0" smtClean="0"/>
              <a:t> 12 m + 2,50%; Tasso fisso: </a:t>
            </a:r>
            <a:r>
              <a:rPr lang="it-IT" sz="1800" dirty="0" err="1" smtClean="0"/>
              <a:t>EuroIrs</a:t>
            </a:r>
            <a:r>
              <a:rPr lang="it-IT" sz="1800" dirty="0" smtClean="0"/>
              <a:t> 10 y + 3%;</a:t>
            </a:r>
          </a:p>
          <a:p>
            <a:pPr marL="578358" indent="-514350" algn="just">
              <a:buFont typeface="Wingdings 2"/>
              <a:buAutoNum type="alphaLcParenR"/>
            </a:pPr>
            <a:r>
              <a:rPr lang="it-IT" sz="1800" dirty="0"/>
              <a:t>Tasso variabile: </a:t>
            </a:r>
            <a:r>
              <a:rPr lang="it-IT" sz="1800" dirty="0" err="1"/>
              <a:t>Euribor</a:t>
            </a:r>
            <a:r>
              <a:rPr lang="it-IT" sz="1800" dirty="0"/>
              <a:t> 12 m + </a:t>
            </a:r>
            <a:r>
              <a:rPr lang="it-IT" sz="1800" dirty="0" smtClean="0"/>
              <a:t>3%; </a:t>
            </a:r>
            <a:r>
              <a:rPr lang="it-IT" sz="1800" dirty="0"/>
              <a:t>Tasso fisso: </a:t>
            </a:r>
            <a:r>
              <a:rPr lang="it-IT" sz="1800" dirty="0" err="1"/>
              <a:t>EuroIrs</a:t>
            </a:r>
            <a:r>
              <a:rPr lang="it-IT" sz="1800" dirty="0"/>
              <a:t> 10 y + 3</a:t>
            </a:r>
            <a:r>
              <a:rPr lang="it-IT" sz="1800" dirty="0" smtClean="0"/>
              <a:t>%;</a:t>
            </a:r>
          </a:p>
          <a:p>
            <a:pPr marL="578358" indent="-514350" algn="just">
              <a:buFont typeface="Wingdings 2"/>
              <a:buAutoNum type="alphaLcParenR"/>
            </a:pPr>
            <a:r>
              <a:rPr lang="it-IT" sz="1800" dirty="0"/>
              <a:t>Tasso variabile: </a:t>
            </a:r>
            <a:r>
              <a:rPr lang="it-IT" sz="1800" dirty="0" err="1"/>
              <a:t>Euribor</a:t>
            </a:r>
            <a:r>
              <a:rPr lang="it-IT" sz="1800" dirty="0"/>
              <a:t> 12 m + 2,50%; Tasso fisso: </a:t>
            </a:r>
            <a:r>
              <a:rPr lang="it-IT" sz="1800" dirty="0" err="1"/>
              <a:t>EuroIrs</a:t>
            </a:r>
            <a:r>
              <a:rPr lang="it-IT" sz="1800" dirty="0"/>
              <a:t> 10 y + 3</a:t>
            </a:r>
            <a:r>
              <a:rPr lang="it-IT" sz="1800" dirty="0" smtClean="0"/>
              <a:t>%, ipotizzando uno </a:t>
            </a:r>
            <a:r>
              <a:rPr lang="it-IT" sz="1800" i="1" dirty="0" err="1" smtClean="0"/>
              <a:t>shift</a:t>
            </a:r>
            <a:r>
              <a:rPr lang="it-IT" sz="1800" i="1" dirty="0" smtClean="0"/>
              <a:t> </a:t>
            </a:r>
            <a:r>
              <a:rPr lang="it-IT" sz="1800" dirty="0" smtClean="0"/>
              <a:t>parallelo verso l’alto della curva </a:t>
            </a:r>
            <a:r>
              <a:rPr lang="it-IT" sz="1800" dirty="0" err="1" smtClean="0"/>
              <a:t>EuroIrs</a:t>
            </a:r>
            <a:r>
              <a:rPr lang="it-IT" sz="1800" dirty="0"/>
              <a:t> </a:t>
            </a:r>
            <a:r>
              <a:rPr lang="it-IT" sz="1800" dirty="0" smtClean="0"/>
              <a:t>di 2 punti percentuali alla fine del primo anno di vita del prestito.</a:t>
            </a:r>
          </a:p>
          <a:p>
            <a:pPr marL="578358" indent="-514350" algn="just">
              <a:buFont typeface="Wingdings 2"/>
              <a:buAutoNum type="alphaLcParenR"/>
            </a:pPr>
            <a:endParaRPr lang="it-IT" sz="1800" dirty="0"/>
          </a:p>
          <a:p>
            <a:pPr marL="64008" indent="0" algn="just">
              <a:buNone/>
            </a:pPr>
            <a:r>
              <a:rPr lang="it-IT" sz="1800" dirty="0" smtClean="0"/>
              <a:t>Effettuare la comparazione costruendo i due piani di ammortamento alternativi, a tasso fisso e a tasso variabile, e calcolando il totale pagato a titolo di interesse dal mutuatario. Nella costruzione del piano a tasso variabile si utilizzino i tassi </a:t>
            </a:r>
            <a:r>
              <a:rPr lang="it-IT" sz="1800" i="1" dirty="0" err="1" smtClean="0"/>
              <a:t>forward</a:t>
            </a:r>
            <a:r>
              <a:rPr lang="it-IT" sz="1800" dirty="0" smtClean="0"/>
              <a:t> come stima del futuro livello dell’</a:t>
            </a:r>
            <a:r>
              <a:rPr lang="it-IT" sz="1800" dirty="0" err="1" smtClean="0"/>
              <a:t>Euribor</a:t>
            </a:r>
            <a:r>
              <a:rPr lang="it-IT" sz="1800" dirty="0" smtClean="0"/>
              <a:t> 12 mesi.</a:t>
            </a:r>
          </a:p>
          <a:p>
            <a:pPr marL="64008" indent="0" algn="just">
              <a:buNone/>
            </a:pPr>
            <a:endParaRPr lang="it-IT" sz="1800" dirty="0"/>
          </a:p>
          <a:p>
            <a:pPr marL="64008" indent="0" algn="just">
              <a:buNone/>
            </a:pPr>
            <a:r>
              <a:rPr lang="it-IT" sz="1800" dirty="0" smtClean="0"/>
              <a:t>Si valuti la sostenibilità della rata, </a:t>
            </a:r>
            <a:r>
              <a:rPr lang="it-IT" sz="1800" smtClean="0"/>
              <a:t>ipotizzando costanza </a:t>
            </a:r>
            <a:r>
              <a:rPr lang="it-IT" sz="1800" dirty="0" smtClean="0"/>
              <a:t>del reddito disponibile per il mutuatario ed un rapporto rata/reddito disponibile pari al 25% all’inizio del prestito. 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82282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elementi da considerare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Comparazione dei livelli iniziali di tasso e di spread.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Valutazione delle aspettative sull’evoluzione futura dei tassi a breve.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Sostenibilità della rata nell’ipotesi di un aumento del livello dei tassi di interesse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8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curva dei rendimenti per scadenza (</a:t>
            </a:r>
            <a:r>
              <a:rPr lang="it-IT" dirty="0" err="1" smtClean="0"/>
              <a:t>yield</a:t>
            </a:r>
            <a:r>
              <a:rPr lang="it-IT" dirty="0" smtClean="0"/>
              <a:t> curve)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Descrive </a:t>
            </a:r>
            <a:r>
              <a:rPr lang="it-IT" dirty="0"/>
              <a:t>il livello di rendimento richiesto in funzione della scadenza, a parità di rischio creditizio</a:t>
            </a:r>
            <a:r>
              <a:rPr lang="it-IT" dirty="0" smtClean="0"/>
              <a:t>.</a:t>
            </a:r>
          </a:p>
          <a:p>
            <a:r>
              <a:rPr lang="it-IT" dirty="0" smtClean="0"/>
              <a:t>Può assumere diverse inclinazioni:</a:t>
            </a:r>
          </a:p>
          <a:p>
            <a:pPr lvl="1"/>
            <a:r>
              <a:rPr lang="it-IT" dirty="0" smtClean="0"/>
              <a:t>Ascendente </a:t>
            </a:r>
          </a:p>
          <a:p>
            <a:pPr lvl="1"/>
            <a:r>
              <a:rPr lang="it-IT" dirty="0" smtClean="0"/>
              <a:t>Discendente</a:t>
            </a:r>
          </a:p>
          <a:p>
            <a:pPr lvl="1"/>
            <a:r>
              <a:rPr lang="it-IT" dirty="0" smtClean="0"/>
              <a:t>Piatta</a:t>
            </a:r>
          </a:p>
          <a:p>
            <a:pPr lvl="1"/>
            <a:r>
              <a:rPr lang="it-IT" dirty="0" smtClean="0"/>
              <a:t>Mix (es. un tratto con pendenza positiva e un tratto piatto)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1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curva Euro </a:t>
            </a:r>
            <a:r>
              <a:rPr lang="it-IT" sz="3200" dirty="0" err="1" smtClean="0"/>
              <a:t>Irs</a:t>
            </a:r>
            <a:endParaRPr lang="en-US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6832"/>
            <a:ext cx="8229600" cy="426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7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3200" dirty="0" smtClean="0"/>
              <a:t>Le curve dei rendimenti di alcuni emittenti sovrani dell’area euro</a:t>
            </a:r>
            <a:endParaRPr lang="en-US" sz="3200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16832"/>
            <a:ext cx="8229600" cy="4464496"/>
          </a:xfrm>
        </p:spPr>
      </p:pic>
    </p:spTree>
    <p:extLst>
      <p:ext uri="{BB962C8B-B14F-4D97-AF65-F5344CB8AC3E}">
        <p14:creationId xmlns:p14="http://schemas.microsoft.com/office/powerpoint/2010/main" val="9624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Tre caratteristiche tipiche della </a:t>
            </a:r>
            <a:r>
              <a:rPr lang="it-IT" sz="3200" dirty="0" err="1" smtClean="0"/>
              <a:t>yield</a:t>
            </a:r>
            <a:r>
              <a:rPr lang="it-IT" sz="3200" dirty="0" smtClean="0"/>
              <a:t> curve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it-IT" dirty="0" smtClean="0"/>
              <a:t>I </a:t>
            </a:r>
            <a:r>
              <a:rPr lang="it-IT" dirty="0"/>
              <a:t>tassi di interesse su scadenze diverse tendono a muoversi </a:t>
            </a:r>
            <a:r>
              <a:rPr lang="it-IT" dirty="0" smtClean="0"/>
              <a:t>insieme.</a:t>
            </a:r>
            <a:endParaRPr lang="en-US" dirty="0"/>
          </a:p>
          <a:p>
            <a:pPr lvl="0" algn="just"/>
            <a:r>
              <a:rPr lang="it-IT" dirty="0" smtClean="0"/>
              <a:t>Quando </a:t>
            </a:r>
            <a:r>
              <a:rPr lang="it-IT" dirty="0"/>
              <a:t>i tassi a breve termine sono bassi, la curva tende ad essere inclinata positivamente, mentre l’inclinazione è generalmente negativa quando i tassi a breve termine sono </a:t>
            </a:r>
            <a:r>
              <a:rPr lang="it-IT" dirty="0" smtClean="0"/>
              <a:t>alti.</a:t>
            </a:r>
            <a:endParaRPr lang="en-US" dirty="0"/>
          </a:p>
          <a:p>
            <a:pPr lvl="0" algn="just"/>
            <a:r>
              <a:rPr lang="it-IT" dirty="0" smtClean="0"/>
              <a:t>La </a:t>
            </a:r>
            <a:r>
              <a:rPr lang="it-IT" dirty="0"/>
              <a:t>curva dei tassi è di solito inclinata </a:t>
            </a:r>
            <a:r>
              <a:rPr lang="it-IT" dirty="0" smtClean="0"/>
              <a:t>positivamente.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1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Tre teorie che tentano di spiegare le evidenze empiriche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>
              <a:buNone/>
            </a:pPr>
            <a:endParaRPr lang="en-US" dirty="0"/>
          </a:p>
          <a:p>
            <a:pPr algn="just"/>
            <a:r>
              <a:rPr lang="it-IT" dirty="0"/>
              <a:t>LA TEORIA DELLE </a:t>
            </a:r>
            <a:r>
              <a:rPr lang="it-IT" dirty="0" smtClean="0"/>
              <a:t>ASPETTATIVE: i tassi a medio-lungo termine dipendono dalle previsioni che gli operatori hanno sul futuro livello dei tassi a breve termine.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it-IT" dirty="0"/>
              <a:t>LA TEORIA DELLA SEGMENTAZIONE DEL </a:t>
            </a:r>
            <a:r>
              <a:rPr lang="it-IT" dirty="0" smtClean="0"/>
              <a:t>MERCATO: il livello dei tassi sulle varie scadenze sono sostanzialmente indipendenti, perché dipendono dall’incrocio delle specifiche curve di domanda e offerta.</a:t>
            </a:r>
            <a:endParaRPr lang="en-US" dirty="0"/>
          </a:p>
          <a:p>
            <a:pPr marL="64008" indent="0" algn="just">
              <a:buNone/>
            </a:pPr>
            <a:endParaRPr lang="en-US" dirty="0"/>
          </a:p>
          <a:p>
            <a:pPr algn="just"/>
            <a:r>
              <a:rPr lang="it-IT" dirty="0"/>
              <a:t>LA TEORIA DEL PREMIO DI </a:t>
            </a:r>
            <a:r>
              <a:rPr lang="it-IT" dirty="0" smtClean="0"/>
              <a:t>LIQUIDITA’: i tassi a medio-lungo termine dipendono dalle aspettative sul futuro livello dei tassi a breve, ma includono anche una maggiorazione atta a «convincere» gli investitori – che in generale preferiscono l’orizzonte breve – a spostarsi su scadenze più prolungate.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teoria delle aspettative - Esempio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64008" indent="0">
              <a:buNone/>
            </a:pPr>
            <a:r>
              <a:rPr lang="it-IT" b="1" i="1" dirty="0"/>
              <a:t>Esempio</a:t>
            </a:r>
            <a:br>
              <a:rPr lang="it-IT" b="1" i="1" dirty="0"/>
            </a:br>
            <a:endParaRPr lang="en-US" dirty="0"/>
          </a:p>
          <a:p>
            <a:pPr marL="64008" indent="0">
              <a:buNone/>
            </a:pPr>
            <a:r>
              <a:rPr lang="it-IT" dirty="0"/>
              <a:t>Tassi per investimenti della durata di un anno (attese)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1: 5%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2: 6%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3: 7%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4: 8%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5: 9%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 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Tasso annuo per un investimento a 5 anni?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(1 + i(5))</a:t>
            </a:r>
            <a:r>
              <a:rPr lang="it-IT" baseline="30000" dirty="0"/>
              <a:t>5</a:t>
            </a:r>
            <a:r>
              <a:rPr lang="it-IT" dirty="0"/>
              <a:t> = (1+0,05)x(1+0,06)x(1+0,07)x(1+0,08)x(1+0,09)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 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i(5) = 6,99%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i(5) ~ (0,05+0,06+0,07+0,08+0,09)/5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</a:t>
            </a:r>
            <a:r>
              <a:rPr lang="it-IT" sz="3200" dirty="0"/>
              <a:t>teoria </a:t>
            </a:r>
            <a:r>
              <a:rPr lang="it-IT" sz="3200" dirty="0" smtClean="0"/>
              <a:t>del premio di liquidità - </a:t>
            </a:r>
            <a:r>
              <a:rPr lang="it-IT" sz="3200" dirty="0"/>
              <a:t>Esempio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 smtClean="0"/>
              <a:t>Calcolare </a:t>
            </a:r>
            <a:r>
              <a:rPr lang="it-IT" dirty="0"/>
              <a:t>il tasso annuo di rendimento applicabile ad un impiego della durata di 5 anni in presenza delle seguenti informazioni:</a:t>
            </a:r>
            <a:endParaRPr lang="en-US" dirty="0"/>
          </a:p>
          <a:p>
            <a:pPr marL="64008" indent="0">
              <a:buNone/>
            </a:pPr>
            <a:endParaRPr lang="it-IT" dirty="0"/>
          </a:p>
          <a:p>
            <a:pPr marL="64008" indent="0">
              <a:buNone/>
            </a:pPr>
            <a:r>
              <a:rPr lang="it-IT" dirty="0" smtClean="0"/>
              <a:t>Tassi </a:t>
            </a:r>
            <a:r>
              <a:rPr lang="it-IT" dirty="0"/>
              <a:t>per investimenti della durata di un anno (attese)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1: 5%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2: 6%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3: 7%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4: 8%</a:t>
            </a:r>
            <a:endParaRPr lang="en-US" dirty="0"/>
          </a:p>
          <a:p>
            <a:pPr marL="64008" indent="0">
              <a:buNone/>
            </a:pPr>
            <a:r>
              <a:rPr lang="it-IT" dirty="0"/>
              <a:t>Anno 5: 9%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Premio di liquidità = 1%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08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234</TotalTime>
  <Words>1326</Words>
  <Application>Microsoft Office PowerPoint</Application>
  <PresentationFormat>Presentazione su schermo (4:3)</PresentationFormat>
  <Paragraphs>206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Verve</vt:lpstr>
      <vt:lpstr>Presentazione standard di PowerPoint</vt:lpstr>
      <vt:lpstr>Gli elementi da considerare</vt:lpstr>
      <vt:lpstr>La curva dei rendimenti per scadenza (yield curve)</vt:lpstr>
      <vt:lpstr>La curva Euro Irs</vt:lpstr>
      <vt:lpstr>Le curve dei rendimenti di alcuni emittenti sovrani dell’area euro</vt:lpstr>
      <vt:lpstr>Tre caratteristiche tipiche della yield curve</vt:lpstr>
      <vt:lpstr>Tre teorie che tentano di spiegare le evidenze empiriche</vt:lpstr>
      <vt:lpstr>La teoria delle aspettative - Esempio</vt:lpstr>
      <vt:lpstr>La teoria del premio di liquidità - Esempio</vt:lpstr>
      <vt:lpstr>Leggiamo le informazioni implicite nella curva dei rendimenti per scadenza</vt:lpstr>
      <vt:lpstr>Dalla curva dei rendimenti alla curva dei tassi zero coupon – il bootstrapping</vt:lpstr>
      <vt:lpstr>Dalla yield curve alla curva zero</vt:lpstr>
      <vt:lpstr>Dalla yield curve alla curva zero</vt:lpstr>
      <vt:lpstr>Dalla curva zero alla curva forward</vt:lpstr>
      <vt:lpstr>Dalla curva zero alla curva forward</vt:lpstr>
      <vt:lpstr>Dalla curva zero alla curva forward</vt:lpstr>
      <vt:lpstr>Presentazione standard di PowerPoint</vt:lpstr>
      <vt:lpstr>Esercizio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Devincentiis</dc:creator>
  <cp:lastModifiedBy>Devincentiis</cp:lastModifiedBy>
  <cp:revision>21</cp:revision>
  <dcterms:created xsi:type="dcterms:W3CDTF">2012-06-20T09:00:52Z</dcterms:created>
  <dcterms:modified xsi:type="dcterms:W3CDTF">2013-01-31T14:43:03Z</dcterms:modified>
</cp:coreProperties>
</file>