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9"/>
  </p:notesMasterIdLst>
  <p:handoutMasterIdLst>
    <p:handoutMasterId r:id="rId80"/>
  </p:handoutMasterIdLst>
  <p:sldIdLst>
    <p:sldId id="321" r:id="rId2"/>
    <p:sldId id="270" r:id="rId3"/>
    <p:sldId id="271" r:id="rId4"/>
    <p:sldId id="272" r:id="rId5"/>
    <p:sldId id="273" r:id="rId6"/>
    <p:sldId id="278" r:id="rId7"/>
    <p:sldId id="279" r:id="rId8"/>
    <p:sldId id="280" r:id="rId9"/>
    <p:sldId id="322" r:id="rId10"/>
    <p:sldId id="282" r:id="rId11"/>
    <p:sldId id="323" r:id="rId12"/>
    <p:sldId id="283" r:id="rId13"/>
    <p:sldId id="277" r:id="rId14"/>
    <p:sldId id="284" r:id="rId15"/>
    <p:sldId id="334" r:id="rId16"/>
    <p:sldId id="274" r:id="rId17"/>
    <p:sldId id="275" r:id="rId18"/>
    <p:sldId id="276" r:id="rId19"/>
    <p:sldId id="285" r:id="rId20"/>
    <p:sldId id="287" r:id="rId21"/>
    <p:sldId id="286" r:id="rId22"/>
    <p:sldId id="288" r:id="rId23"/>
    <p:sldId id="289" r:id="rId24"/>
    <p:sldId id="290" r:id="rId25"/>
    <p:sldId id="294" r:id="rId26"/>
    <p:sldId id="292" r:id="rId27"/>
    <p:sldId id="328" r:id="rId28"/>
    <p:sldId id="293" r:id="rId29"/>
    <p:sldId id="330" r:id="rId30"/>
    <p:sldId id="304" r:id="rId31"/>
    <p:sldId id="291" r:id="rId32"/>
    <p:sldId id="265" r:id="rId33"/>
    <p:sldId id="324" r:id="rId34"/>
    <p:sldId id="266" r:id="rId35"/>
    <p:sldId id="267" r:id="rId36"/>
    <p:sldId id="295" r:id="rId37"/>
    <p:sldId id="296" r:id="rId38"/>
    <p:sldId id="297" r:id="rId39"/>
    <p:sldId id="298" r:id="rId40"/>
    <p:sldId id="299" r:id="rId41"/>
    <p:sldId id="331" r:id="rId42"/>
    <p:sldId id="336" r:id="rId43"/>
    <p:sldId id="332" r:id="rId44"/>
    <p:sldId id="337" r:id="rId45"/>
    <p:sldId id="338" r:id="rId46"/>
    <p:sldId id="333" r:id="rId47"/>
    <p:sldId id="339" r:id="rId48"/>
    <p:sldId id="340" r:id="rId49"/>
    <p:sldId id="335" r:id="rId50"/>
    <p:sldId id="256" r:id="rId51"/>
    <p:sldId id="257" r:id="rId52"/>
    <p:sldId id="259" r:id="rId53"/>
    <p:sldId id="261" r:id="rId54"/>
    <p:sldId id="262" r:id="rId55"/>
    <p:sldId id="263" r:id="rId56"/>
    <p:sldId id="329" r:id="rId57"/>
    <p:sldId id="300" r:id="rId58"/>
    <p:sldId id="317" r:id="rId59"/>
    <p:sldId id="318" r:id="rId60"/>
    <p:sldId id="301" r:id="rId61"/>
    <p:sldId id="302" r:id="rId62"/>
    <p:sldId id="327" r:id="rId63"/>
    <p:sldId id="268" r:id="rId64"/>
    <p:sldId id="325" r:id="rId65"/>
    <p:sldId id="269" r:id="rId66"/>
    <p:sldId id="305" r:id="rId67"/>
    <p:sldId id="306" r:id="rId68"/>
    <p:sldId id="308" r:id="rId69"/>
    <p:sldId id="307" r:id="rId70"/>
    <p:sldId id="309" r:id="rId71"/>
    <p:sldId id="311" r:id="rId72"/>
    <p:sldId id="314" r:id="rId73"/>
    <p:sldId id="315" r:id="rId74"/>
    <p:sldId id="312" r:id="rId75"/>
    <p:sldId id="313" r:id="rId76"/>
    <p:sldId id="316" r:id="rId77"/>
    <p:sldId id="319" r:id="rId78"/>
  </p:sldIdLst>
  <p:sldSz cx="9144000" cy="6858000" type="screen4x3"/>
  <p:notesSz cx="6858000" cy="10013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71" autoAdjust="0"/>
  </p:normalViewPr>
  <p:slideViewPr>
    <p:cSldViewPr>
      <p:cViewPr>
        <p:scale>
          <a:sx n="50" d="100"/>
          <a:sy n="50" d="100"/>
        </p:scale>
        <p:origin x="-1080"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F:\Contenzioso%20bancario_FAC\monografia\x%20giappi_def\2%20capitolo%20-%20tavola%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'TAV 2.6'!$B$7</c:f>
              <c:strCache>
                <c:ptCount val="1"/>
                <c:pt idx="0">
                  <c:v>Euribor</c:v>
                </c:pt>
              </c:strCache>
            </c:strRef>
          </c:tx>
          <c:spPr>
            <a:ln>
              <a:prstDash val="sysDot"/>
            </a:ln>
          </c:spPr>
          <c:marker>
            <c:symbol val="none"/>
          </c:marker>
          <c:cat>
            <c:strRef>
              <c:f>'TAV 2.6'!$A$8:$A$60</c:f>
              <c:strCache>
                <c:ptCount val="53"/>
                <c:pt idx="0">
                  <c:v>I trim 1999</c:v>
                </c:pt>
                <c:pt idx="1">
                  <c:v>II trim 1999</c:v>
                </c:pt>
                <c:pt idx="2">
                  <c:v>III trim 1999</c:v>
                </c:pt>
                <c:pt idx="3">
                  <c:v>IV trim 1999</c:v>
                </c:pt>
                <c:pt idx="4">
                  <c:v>I trim 2000</c:v>
                </c:pt>
                <c:pt idx="5">
                  <c:v>II trim 2000</c:v>
                </c:pt>
                <c:pt idx="6">
                  <c:v>III trim 2000</c:v>
                </c:pt>
                <c:pt idx="7">
                  <c:v>IV trim 2000</c:v>
                </c:pt>
                <c:pt idx="8">
                  <c:v>I trim 2001</c:v>
                </c:pt>
                <c:pt idx="9">
                  <c:v>II trim 2001</c:v>
                </c:pt>
                <c:pt idx="10">
                  <c:v>III trim 2001</c:v>
                </c:pt>
                <c:pt idx="11">
                  <c:v>IV trim 2001</c:v>
                </c:pt>
                <c:pt idx="12">
                  <c:v>I trim 2002</c:v>
                </c:pt>
                <c:pt idx="13">
                  <c:v>II trim 2002</c:v>
                </c:pt>
                <c:pt idx="14">
                  <c:v>III trim 2002</c:v>
                </c:pt>
                <c:pt idx="15">
                  <c:v>IV trim 2002</c:v>
                </c:pt>
                <c:pt idx="16">
                  <c:v>I trim 2003</c:v>
                </c:pt>
                <c:pt idx="17">
                  <c:v>II trim 2003</c:v>
                </c:pt>
                <c:pt idx="18">
                  <c:v>III trim 2003</c:v>
                </c:pt>
                <c:pt idx="19">
                  <c:v>IV trim 2003</c:v>
                </c:pt>
                <c:pt idx="20">
                  <c:v>I trim 2004</c:v>
                </c:pt>
                <c:pt idx="21">
                  <c:v>II trim 2004</c:v>
                </c:pt>
                <c:pt idx="22">
                  <c:v>III trim 2004</c:v>
                </c:pt>
                <c:pt idx="23">
                  <c:v>IV trim 2004</c:v>
                </c:pt>
                <c:pt idx="24">
                  <c:v>I trim 2005</c:v>
                </c:pt>
                <c:pt idx="25">
                  <c:v>II trim 2005</c:v>
                </c:pt>
                <c:pt idx="26">
                  <c:v>III trim 2005</c:v>
                </c:pt>
                <c:pt idx="27">
                  <c:v>IV trim 2005</c:v>
                </c:pt>
                <c:pt idx="28">
                  <c:v>I trim 2006</c:v>
                </c:pt>
                <c:pt idx="29">
                  <c:v>II trim 2006</c:v>
                </c:pt>
                <c:pt idx="30">
                  <c:v>III trim 2006</c:v>
                </c:pt>
                <c:pt idx="31">
                  <c:v>IV trim 2006</c:v>
                </c:pt>
                <c:pt idx="32">
                  <c:v>I trim 2007</c:v>
                </c:pt>
                <c:pt idx="33">
                  <c:v>II trim 2007</c:v>
                </c:pt>
                <c:pt idx="34">
                  <c:v>III trim 2007</c:v>
                </c:pt>
                <c:pt idx="35">
                  <c:v>IV trim 2007</c:v>
                </c:pt>
                <c:pt idx="36">
                  <c:v>I trim 2008</c:v>
                </c:pt>
                <c:pt idx="37">
                  <c:v>II trim 2008</c:v>
                </c:pt>
                <c:pt idx="38">
                  <c:v>III trim 2008</c:v>
                </c:pt>
                <c:pt idx="39">
                  <c:v>IV trim 2008</c:v>
                </c:pt>
                <c:pt idx="40">
                  <c:v>I trim 2009</c:v>
                </c:pt>
                <c:pt idx="41">
                  <c:v>II trim 2009</c:v>
                </c:pt>
                <c:pt idx="42">
                  <c:v>III trim  2009</c:v>
                </c:pt>
                <c:pt idx="43">
                  <c:v>IV trim 2009</c:v>
                </c:pt>
                <c:pt idx="44">
                  <c:v>I trim 2010</c:v>
                </c:pt>
                <c:pt idx="45">
                  <c:v>II trim 2010</c:v>
                </c:pt>
                <c:pt idx="46">
                  <c:v>III trim 2010</c:v>
                </c:pt>
                <c:pt idx="47">
                  <c:v>IV trim 2010</c:v>
                </c:pt>
                <c:pt idx="48">
                  <c:v>I trim 2011</c:v>
                </c:pt>
                <c:pt idx="49">
                  <c:v>II trim 2011</c:v>
                </c:pt>
                <c:pt idx="50">
                  <c:v>III trim 2011</c:v>
                </c:pt>
                <c:pt idx="51">
                  <c:v>IV trim 2011</c:v>
                </c:pt>
                <c:pt idx="52">
                  <c:v>I trim 2012</c:v>
                </c:pt>
              </c:strCache>
            </c:strRef>
          </c:cat>
          <c:val>
            <c:numRef>
              <c:f>'TAV 2.6'!$B$8:$B$60</c:f>
              <c:numCache>
                <c:formatCode>0.00</c:formatCode>
                <c:ptCount val="53"/>
                <c:pt idx="0">
                  <c:v>3.0499999999999994</c:v>
                </c:pt>
                <c:pt idx="1">
                  <c:v>2.6766666666666667</c:v>
                </c:pt>
                <c:pt idx="2">
                  <c:v>3.14</c:v>
                </c:pt>
                <c:pt idx="3">
                  <c:v>3.6199999999999997</c:v>
                </c:pt>
                <c:pt idx="4">
                  <c:v>3.9833333333333334</c:v>
                </c:pt>
                <c:pt idx="5">
                  <c:v>4.4366666666666683</c:v>
                </c:pt>
                <c:pt idx="6">
                  <c:v>5.1166666666666663</c:v>
                </c:pt>
                <c:pt idx="7">
                  <c:v>4.8666666666666663</c:v>
                </c:pt>
                <c:pt idx="8">
                  <c:v>4.4033333333333342</c:v>
                </c:pt>
                <c:pt idx="9">
                  <c:v>4.1633333333333331</c:v>
                </c:pt>
                <c:pt idx="10">
                  <c:v>4.0033333333333339</c:v>
                </c:pt>
                <c:pt idx="11">
                  <c:v>3.1333333333333337</c:v>
                </c:pt>
                <c:pt idx="12">
                  <c:v>3.4666666666666663</c:v>
                </c:pt>
                <c:pt idx="13">
                  <c:v>3.7233333333333345</c:v>
                </c:pt>
                <c:pt idx="14">
                  <c:v>3.44</c:v>
                </c:pt>
                <c:pt idx="15">
                  <c:v>2.8733333333333331</c:v>
                </c:pt>
                <c:pt idx="16">
                  <c:v>2.4600000000000004</c:v>
                </c:pt>
                <c:pt idx="17">
                  <c:v>2.09</c:v>
                </c:pt>
                <c:pt idx="18">
                  <c:v>2.1766666666666663</c:v>
                </c:pt>
                <c:pt idx="19">
                  <c:v>2.2600000000000002</c:v>
                </c:pt>
                <c:pt idx="20">
                  <c:v>2.1133333333333337</c:v>
                </c:pt>
                <c:pt idx="21">
                  <c:v>2.1866666666666665</c:v>
                </c:pt>
                <c:pt idx="22">
                  <c:v>2.3099999999999996</c:v>
                </c:pt>
                <c:pt idx="23">
                  <c:v>2.2833333333333345</c:v>
                </c:pt>
                <c:pt idx="24">
                  <c:v>2.1799999999999997</c:v>
                </c:pt>
                <c:pt idx="25">
                  <c:v>2.1566666666666667</c:v>
                </c:pt>
                <c:pt idx="26">
                  <c:v>2.203333333333334</c:v>
                </c:pt>
                <c:pt idx="27">
                  <c:v>2.5433333333333339</c:v>
                </c:pt>
                <c:pt idx="28">
                  <c:v>2.813333333333333</c:v>
                </c:pt>
                <c:pt idx="29">
                  <c:v>3.1533333333333342</c:v>
                </c:pt>
                <c:pt idx="30">
                  <c:v>3.5733333333333341</c:v>
                </c:pt>
                <c:pt idx="31">
                  <c:v>3.6799999999999997</c:v>
                </c:pt>
                <c:pt idx="32">
                  <c:v>4.03</c:v>
                </c:pt>
                <c:pt idx="33">
                  <c:v>4.1166666666666663</c:v>
                </c:pt>
                <c:pt idx="34">
                  <c:v>4.5799999999999992</c:v>
                </c:pt>
                <c:pt idx="35">
                  <c:v>4.5333333333333359</c:v>
                </c:pt>
                <c:pt idx="36">
                  <c:v>4.2</c:v>
                </c:pt>
                <c:pt idx="37">
                  <c:v>4.91</c:v>
                </c:pt>
                <c:pt idx="38">
                  <c:v>5.2866666666666671</c:v>
                </c:pt>
                <c:pt idx="39">
                  <c:v>4.2766666666666673</c:v>
                </c:pt>
                <c:pt idx="40">
                  <c:v>2.2233333333333336</c:v>
                </c:pt>
                <c:pt idx="41">
                  <c:v>1.6433333333333333</c:v>
                </c:pt>
                <c:pt idx="42">
                  <c:v>1.2933333333333332</c:v>
                </c:pt>
                <c:pt idx="43">
                  <c:v>1.22</c:v>
                </c:pt>
                <c:pt idx="44">
                  <c:v>1.2266666666666666</c:v>
                </c:pt>
                <c:pt idx="45">
                  <c:v>1.2533333333333332</c:v>
                </c:pt>
                <c:pt idx="46">
                  <c:v>1.4033333333333331</c:v>
                </c:pt>
                <c:pt idx="47">
                  <c:v>1.5233333333333334</c:v>
                </c:pt>
                <c:pt idx="48">
                  <c:v>1.7266666666666668</c:v>
                </c:pt>
                <c:pt idx="49">
                  <c:v>2.1266666666666669</c:v>
                </c:pt>
                <c:pt idx="50">
                  <c:v>2.1166666666666667</c:v>
                </c:pt>
                <c:pt idx="51">
                  <c:v>2.0500000000000003</c:v>
                </c:pt>
                <c:pt idx="52">
                  <c:v>1.6733333333333331</c:v>
                </c:pt>
              </c:numCache>
            </c:numRef>
          </c:val>
          <c:smooth val="0"/>
        </c:ser>
        <c:ser>
          <c:idx val="1"/>
          <c:order val="1"/>
          <c:tx>
            <c:strRef>
              <c:f>'TAV 2.6'!$C$7</c:f>
              <c:strCache>
                <c:ptCount val="1"/>
                <c:pt idx="0">
                  <c:v>aperture di credito fino a 5.000</c:v>
                </c:pt>
              </c:strCache>
            </c:strRef>
          </c:tx>
          <c:marker>
            <c:symbol val="none"/>
          </c:marker>
          <c:cat>
            <c:strRef>
              <c:f>'TAV 2.6'!$A$8:$A$60</c:f>
              <c:strCache>
                <c:ptCount val="53"/>
                <c:pt idx="0">
                  <c:v>I trim 1999</c:v>
                </c:pt>
                <c:pt idx="1">
                  <c:v>II trim 1999</c:v>
                </c:pt>
                <c:pt idx="2">
                  <c:v>III trim 1999</c:v>
                </c:pt>
                <c:pt idx="3">
                  <c:v>IV trim 1999</c:v>
                </c:pt>
                <c:pt idx="4">
                  <c:v>I trim 2000</c:v>
                </c:pt>
                <c:pt idx="5">
                  <c:v>II trim 2000</c:v>
                </c:pt>
                <c:pt idx="6">
                  <c:v>III trim 2000</c:v>
                </c:pt>
                <c:pt idx="7">
                  <c:v>IV trim 2000</c:v>
                </c:pt>
                <c:pt idx="8">
                  <c:v>I trim 2001</c:v>
                </c:pt>
                <c:pt idx="9">
                  <c:v>II trim 2001</c:v>
                </c:pt>
                <c:pt idx="10">
                  <c:v>III trim 2001</c:v>
                </c:pt>
                <c:pt idx="11">
                  <c:v>IV trim 2001</c:v>
                </c:pt>
                <c:pt idx="12">
                  <c:v>I trim 2002</c:v>
                </c:pt>
                <c:pt idx="13">
                  <c:v>II trim 2002</c:v>
                </c:pt>
                <c:pt idx="14">
                  <c:v>III trim 2002</c:v>
                </c:pt>
                <c:pt idx="15">
                  <c:v>IV trim 2002</c:v>
                </c:pt>
                <c:pt idx="16">
                  <c:v>I trim 2003</c:v>
                </c:pt>
                <c:pt idx="17">
                  <c:v>II trim 2003</c:v>
                </c:pt>
                <c:pt idx="18">
                  <c:v>III trim 2003</c:v>
                </c:pt>
                <c:pt idx="19">
                  <c:v>IV trim 2003</c:v>
                </c:pt>
                <c:pt idx="20">
                  <c:v>I trim 2004</c:v>
                </c:pt>
                <c:pt idx="21">
                  <c:v>II trim 2004</c:v>
                </c:pt>
                <c:pt idx="22">
                  <c:v>III trim 2004</c:v>
                </c:pt>
                <c:pt idx="23">
                  <c:v>IV trim 2004</c:v>
                </c:pt>
                <c:pt idx="24">
                  <c:v>I trim 2005</c:v>
                </c:pt>
                <c:pt idx="25">
                  <c:v>II trim 2005</c:v>
                </c:pt>
                <c:pt idx="26">
                  <c:v>III trim 2005</c:v>
                </c:pt>
                <c:pt idx="27">
                  <c:v>IV trim 2005</c:v>
                </c:pt>
                <c:pt idx="28">
                  <c:v>I trim 2006</c:v>
                </c:pt>
                <c:pt idx="29">
                  <c:v>II trim 2006</c:v>
                </c:pt>
                <c:pt idx="30">
                  <c:v>III trim 2006</c:v>
                </c:pt>
                <c:pt idx="31">
                  <c:v>IV trim 2006</c:v>
                </c:pt>
                <c:pt idx="32">
                  <c:v>I trim 2007</c:v>
                </c:pt>
                <c:pt idx="33">
                  <c:v>II trim 2007</c:v>
                </c:pt>
                <c:pt idx="34">
                  <c:v>III trim 2007</c:v>
                </c:pt>
                <c:pt idx="35">
                  <c:v>IV trim 2007</c:v>
                </c:pt>
                <c:pt idx="36">
                  <c:v>I trim 2008</c:v>
                </c:pt>
                <c:pt idx="37">
                  <c:v>II trim 2008</c:v>
                </c:pt>
                <c:pt idx="38">
                  <c:v>III trim 2008</c:v>
                </c:pt>
                <c:pt idx="39">
                  <c:v>IV trim 2008</c:v>
                </c:pt>
                <c:pt idx="40">
                  <c:v>I trim 2009</c:v>
                </c:pt>
                <c:pt idx="41">
                  <c:v>II trim 2009</c:v>
                </c:pt>
                <c:pt idx="42">
                  <c:v>III trim  2009</c:v>
                </c:pt>
                <c:pt idx="43">
                  <c:v>IV trim 2009</c:v>
                </c:pt>
                <c:pt idx="44">
                  <c:v>I trim 2010</c:v>
                </c:pt>
                <c:pt idx="45">
                  <c:v>II trim 2010</c:v>
                </c:pt>
                <c:pt idx="46">
                  <c:v>III trim 2010</c:v>
                </c:pt>
                <c:pt idx="47">
                  <c:v>IV trim 2010</c:v>
                </c:pt>
                <c:pt idx="48">
                  <c:v>I trim 2011</c:v>
                </c:pt>
                <c:pt idx="49">
                  <c:v>II trim 2011</c:v>
                </c:pt>
                <c:pt idx="50">
                  <c:v>III trim 2011</c:v>
                </c:pt>
                <c:pt idx="51">
                  <c:v>IV trim 2011</c:v>
                </c:pt>
                <c:pt idx="52">
                  <c:v>I trim 2012</c:v>
                </c:pt>
              </c:strCache>
            </c:strRef>
          </c:cat>
          <c:val>
            <c:numRef>
              <c:f>'TAV 2.6'!$C$8:$C$60</c:f>
              <c:numCache>
                <c:formatCode>General</c:formatCode>
                <c:ptCount val="53"/>
                <c:pt idx="0">
                  <c:v>19.260000000000002</c:v>
                </c:pt>
                <c:pt idx="1">
                  <c:v>17.91</c:v>
                </c:pt>
                <c:pt idx="2">
                  <c:v>17.579999999999995</c:v>
                </c:pt>
                <c:pt idx="3">
                  <c:v>17.52</c:v>
                </c:pt>
                <c:pt idx="4">
                  <c:v>17.670000000000005</c:v>
                </c:pt>
                <c:pt idx="5">
                  <c:v>17.850000000000001</c:v>
                </c:pt>
                <c:pt idx="6">
                  <c:v>18.27</c:v>
                </c:pt>
                <c:pt idx="7">
                  <c:v>18.795000000000002</c:v>
                </c:pt>
                <c:pt idx="8">
                  <c:v>19.260000000000002</c:v>
                </c:pt>
                <c:pt idx="9">
                  <c:v>19.14</c:v>
                </c:pt>
                <c:pt idx="10">
                  <c:v>19.02</c:v>
                </c:pt>
                <c:pt idx="11">
                  <c:v>19.004999999999999</c:v>
                </c:pt>
                <c:pt idx="12">
                  <c:v>18.059999999999999</c:v>
                </c:pt>
                <c:pt idx="13">
                  <c:v>18.584999999999997</c:v>
                </c:pt>
                <c:pt idx="14">
                  <c:v>18.45</c:v>
                </c:pt>
                <c:pt idx="15">
                  <c:v>18.584999999999997</c:v>
                </c:pt>
                <c:pt idx="16">
                  <c:v>18.510000000000005</c:v>
                </c:pt>
                <c:pt idx="17">
                  <c:v>17.924999999999997</c:v>
                </c:pt>
                <c:pt idx="18">
                  <c:v>18.224999999999998</c:v>
                </c:pt>
                <c:pt idx="19">
                  <c:v>17.850000000000001</c:v>
                </c:pt>
                <c:pt idx="20">
                  <c:v>18.614999999999998</c:v>
                </c:pt>
                <c:pt idx="21">
                  <c:v>18.239999999999995</c:v>
                </c:pt>
                <c:pt idx="22">
                  <c:v>18.510000000000005</c:v>
                </c:pt>
                <c:pt idx="23">
                  <c:v>18.479999999999997</c:v>
                </c:pt>
                <c:pt idx="24">
                  <c:v>18.704999999999995</c:v>
                </c:pt>
                <c:pt idx="25">
                  <c:v>18.645</c:v>
                </c:pt>
                <c:pt idx="26">
                  <c:v>18.944999999999997</c:v>
                </c:pt>
                <c:pt idx="27">
                  <c:v>18.809999999999999</c:v>
                </c:pt>
                <c:pt idx="28">
                  <c:v>18.87</c:v>
                </c:pt>
                <c:pt idx="29">
                  <c:v>19.305</c:v>
                </c:pt>
                <c:pt idx="30">
                  <c:v>19.02</c:v>
                </c:pt>
                <c:pt idx="31">
                  <c:v>19.62</c:v>
                </c:pt>
                <c:pt idx="32">
                  <c:v>19.739999999999995</c:v>
                </c:pt>
                <c:pt idx="33">
                  <c:v>19.635000000000005</c:v>
                </c:pt>
                <c:pt idx="34">
                  <c:v>19.559999999999999</c:v>
                </c:pt>
                <c:pt idx="35">
                  <c:v>19.649999999999999</c:v>
                </c:pt>
                <c:pt idx="36">
                  <c:v>19.5</c:v>
                </c:pt>
                <c:pt idx="37">
                  <c:v>19.364999999999995</c:v>
                </c:pt>
                <c:pt idx="38">
                  <c:v>19.454999999999995</c:v>
                </c:pt>
                <c:pt idx="39">
                  <c:v>19.904999999999998</c:v>
                </c:pt>
                <c:pt idx="40">
                  <c:v>18.404999999999998</c:v>
                </c:pt>
                <c:pt idx="41">
                  <c:v>17.684999999999999</c:v>
                </c:pt>
                <c:pt idx="42">
                  <c:v>17.385000000000002</c:v>
                </c:pt>
                <c:pt idx="43">
                  <c:v>17.64</c:v>
                </c:pt>
                <c:pt idx="44">
                  <c:v>19.274999999999999</c:v>
                </c:pt>
                <c:pt idx="45">
                  <c:v>18.72</c:v>
                </c:pt>
                <c:pt idx="46">
                  <c:v>17.25</c:v>
                </c:pt>
                <c:pt idx="47">
                  <c:v>17.07</c:v>
                </c:pt>
                <c:pt idx="48">
                  <c:v>16.695</c:v>
                </c:pt>
                <c:pt idx="49">
                  <c:v>16.649999999999999</c:v>
                </c:pt>
                <c:pt idx="50">
                  <c:v>17.875</c:v>
                </c:pt>
                <c:pt idx="51">
                  <c:v>18.05</c:v>
                </c:pt>
                <c:pt idx="52">
                  <c:v>17.837499999999999</c:v>
                </c:pt>
              </c:numCache>
            </c:numRef>
          </c:val>
          <c:smooth val="0"/>
        </c:ser>
        <c:ser>
          <c:idx val="2"/>
          <c:order val="2"/>
          <c:tx>
            <c:strRef>
              <c:f>'TAV 2.6'!$D$7</c:f>
              <c:strCache>
                <c:ptCount val="1"/>
                <c:pt idx="0">
                  <c:v>sconti e anticipi fino a 5.000</c:v>
                </c:pt>
              </c:strCache>
            </c:strRef>
          </c:tx>
          <c:spPr>
            <a:ln>
              <a:prstDash val="solid"/>
            </a:ln>
          </c:spPr>
          <c:marker>
            <c:symbol val="none"/>
          </c:marker>
          <c:cat>
            <c:strRef>
              <c:f>'TAV 2.6'!$A$8:$A$60</c:f>
              <c:strCache>
                <c:ptCount val="53"/>
                <c:pt idx="0">
                  <c:v>I trim 1999</c:v>
                </c:pt>
                <c:pt idx="1">
                  <c:v>II trim 1999</c:v>
                </c:pt>
                <c:pt idx="2">
                  <c:v>III trim 1999</c:v>
                </c:pt>
                <c:pt idx="3">
                  <c:v>IV trim 1999</c:v>
                </c:pt>
                <c:pt idx="4">
                  <c:v>I trim 2000</c:v>
                </c:pt>
                <c:pt idx="5">
                  <c:v>II trim 2000</c:v>
                </c:pt>
                <c:pt idx="6">
                  <c:v>III trim 2000</c:v>
                </c:pt>
                <c:pt idx="7">
                  <c:v>IV trim 2000</c:v>
                </c:pt>
                <c:pt idx="8">
                  <c:v>I trim 2001</c:v>
                </c:pt>
                <c:pt idx="9">
                  <c:v>II trim 2001</c:v>
                </c:pt>
                <c:pt idx="10">
                  <c:v>III trim 2001</c:v>
                </c:pt>
                <c:pt idx="11">
                  <c:v>IV trim 2001</c:v>
                </c:pt>
                <c:pt idx="12">
                  <c:v>I trim 2002</c:v>
                </c:pt>
                <c:pt idx="13">
                  <c:v>II trim 2002</c:v>
                </c:pt>
                <c:pt idx="14">
                  <c:v>III trim 2002</c:v>
                </c:pt>
                <c:pt idx="15">
                  <c:v>IV trim 2002</c:v>
                </c:pt>
                <c:pt idx="16">
                  <c:v>I trim 2003</c:v>
                </c:pt>
                <c:pt idx="17">
                  <c:v>II trim 2003</c:v>
                </c:pt>
                <c:pt idx="18">
                  <c:v>III trim 2003</c:v>
                </c:pt>
                <c:pt idx="19">
                  <c:v>IV trim 2003</c:v>
                </c:pt>
                <c:pt idx="20">
                  <c:v>I trim 2004</c:v>
                </c:pt>
                <c:pt idx="21">
                  <c:v>II trim 2004</c:v>
                </c:pt>
                <c:pt idx="22">
                  <c:v>III trim 2004</c:v>
                </c:pt>
                <c:pt idx="23">
                  <c:v>IV trim 2004</c:v>
                </c:pt>
                <c:pt idx="24">
                  <c:v>I trim 2005</c:v>
                </c:pt>
                <c:pt idx="25">
                  <c:v>II trim 2005</c:v>
                </c:pt>
                <c:pt idx="26">
                  <c:v>III trim 2005</c:v>
                </c:pt>
                <c:pt idx="27">
                  <c:v>IV trim 2005</c:v>
                </c:pt>
                <c:pt idx="28">
                  <c:v>I trim 2006</c:v>
                </c:pt>
                <c:pt idx="29">
                  <c:v>II trim 2006</c:v>
                </c:pt>
                <c:pt idx="30">
                  <c:v>III trim 2006</c:v>
                </c:pt>
                <c:pt idx="31">
                  <c:v>IV trim 2006</c:v>
                </c:pt>
                <c:pt idx="32">
                  <c:v>I trim 2007</c:v>
                </c:pt>
                <c:pt idx="33">
                  <c:v>II trim 2007</c:v>
                </c:pt>
                <c:pt idx="34">
                  <c:v>III trim 2007</c:v>
                </c:pt>
                <c:pt idx="35">
                  <c:v>IV trim 2007</c:v>
                </c:pt>
                <c:pt idx="36">
                  <c:v>I trim 2008</c:v>
                </c:pt>
                <c:pt idx="37">
                  <c:v>II trim 2008</c:v>
                </c:pt>
                <c:pt idx="38">
                  <c:v>III trim 2008</c:v>
                </c:pt>
                <c:pt idx="39">
                  <c:v>IV trim 2008</c:v>
                </c:pt>
                <c:pt idx="40">
                  <c:v>I trim 2009</c:v>
                </c:pt>
                <c:pt idx="41">
                  <c:v>II trim 2009</c:v>
                </c:pt>
                <c:pt idx="42">
                  <c:v>III trim  2009</c:v>
                </c:pt>
                <c:pt idx="43">
                  <c:v>IV trim 2009</c:v>
                </c:pt>
                <c:pt idx="44">
                  <c:v>I trim 2010</c:v>
                </c:pt>
                <c:pt idx="45">
                  <c:v>II trim 2010</c:v>
                </c:pt>
                <c:pt idx="46">
                  <c:v>III trim 2010</c:v>
                </c:pt>
                <c:pt idx="47">
                  <c:v>IV trim 2010</c:v>
                </c:pt>
                <c:pt idx="48">
                  <c:v>I trim 2011</c:v>
                </c:pt>
                <c:pt idx="49">
                  <c:v>II trim 2011</c:v>
                </c:pt>
                <c:pt idx="50">
                  <c:v>III trim 2011</c:v>
                </c:pt>
                <c:pt idx="51">
                  <c:v>IV trim 2011</c:v>
                </c:pt>
                <c:pt idx="52">
                  <c:v>I trim 2012</c:v>
                </c:pt>
              </c:strCache>
            </c:strRef>
          </c:cat>
          <c:val>
            <c:numRef>
              <c:f>'TAV 2.6'!$D$8:$D$60</c:f>
              <c:numCache>
                <c:formatCode>General</c:formatCode>
                <c:ptCount val="53"/>
                <c:pt idx="0">
                  <c:v>13.995000000000001</c:v>
                </c:pt>
                <c:pt idx="1">
                  <c:v>12.93</c:v>
                </c:pt>
                <c:pt idx="2">
                  <c:v>12.09</c:v>
                </c:pt>
                <c:pt idx="3">
                  <c:v>11.850000000000001</c:v>
                </c:pt>
                <c:pt idx="4">
                  <c:v>11.7</c:v>
                </c:pt>
                <c:pt idx="5">
                  <c:v>11.955000000000002</c:v>
                </c:pt>
                <c:pt idx="6">
                  <c:v>12.375000000000002</c:v>
                </c:pt>
                <c:pt idx="7">
                  <c:v>12.765000000000002</c:v>
                </c:pt>
                <c:pt idx="8">
                  <c:v>13.11</c:v>
                </c:pt>
                <c:pt idx="9">
                  <c:v>13.035</c:v>
                </c:pt>
                <c:pt idx="10">
                  <c:v>12.825000000000001</c:v>
                </c:pt>
                <c:pt idx="11">
                  <c:v>12.629999999999999</c:v>
                </c:pt>
                <c:pt idx="12">
                  <c:v>11.67</c:v>
                </c:pt>
                <c:pt idx="13">
                  <c:v>12.09</c:v>
                </c:pt>
                <c:pt idx="14">
                  <c:v>11.535</c:v>
                </c:pt>
                <c:pt idx="15">
                  <c:v>11.67</c:v>
                </c:pt>
                <c:pt idx="16">
                  <c:v>11.535</c:v>
                </c:pt>
                <c:pt idx="17">
                  <c:v>11.085000000000003</c:v>
                </c:pt>
                <c:pt idx="18">
                  <c:v>11.19</c:v>
                </c:pt>
                <c:pt idx="19">
                  <c:v>10.605</c:v>
                </c:pt>
                <c:pt idx="20">
                  <c:v>10.98</c:v>
                </c:pt>
                <c:pt idx="21">
                  <c:v>10.335000000000003</c:v>
                </c:pt>
                <c:pt idx="22">
                  <c:v>10.62</c:v>
                </c:pt>
                <c:pt idx="23">
                  <c:v>10.095000000000002</c:v>
                </c:pt>
                <c:pt idx="24">
                  <c:v>10.38</c:v>
                </c:pt>
                <c:pt idx="25">
                  <c:v>10.305000000000001</c:v>
                </c:pt>
                <c:pt idx="26">
                  <c:v>9.8550000000000022</c:v>
                </c:pt>
                <c:pt idx="27">
                  <c:v>9.9</c:v>
                </c:pt>
                <c:pt idx="28">
                  <c:v>10.050000000000002</c:v>
                </c:pt>
                <c:pt idx="29">
                  <c:v>10.200000000000001</c:v>
                </c:pt>
                <c:pt idx="30">
                  <c:v>10.26</c:v>
                </c:pt>
                <c:pt idx="31">
                  <c:v>10.77</c:v>
                </c:pt>
                <c:pt idx="32">
                  <c:v>11.01</c:v>
                </c:pt>
                <c:pt idx="33">
                  <c:v>11.115</c:v>
                </c:pt>
                <c:pt idx="34">
                  <c:v>11.1</c:v>
                </c:pt>
                <c:pt idx="35">
                  <c:v>11.145</c:v>
                </c:pt>
                <c:pt idx="36">
                  <c:v>11.025</c:v>
                </c:pt>
                <c:pt idx="37">
                  <c:v>11.085000000000003</c:v>
                </c:pt>
                <c:pt idx="38">
                  <c:v>11.205</c:v>
                </c:pt>
                <c:pt idx="39">
                  <c:v>11.744999999999999</c:v>
                </c:pt>
                <c:pt idx="40">
                  <c:v>10.335000000000003</c:v>
                </c:pt>
                <c:pt idx="41">
                  <c:v>9.7199999999999989</c:v>
                </c:pt>
                <c:pt idx="42">
                  <c:v>9.51</c:v>
                </c:pt>
                <c:pt idx="43">
                  <c:v>9.7199999999999989</c:v>
                </c:pt>
                <c:pt idx="44">
                  <c:v>9.7199999999999989</c:v>
                </c:pt>
                <c:pt idx="45">
                  <c:v>15.39</c:v>
                </c:pt>
                <c:pt idx="46">
                  <c:v>14.61</c:v>
                </c:pt>
                <c:pt idx="47">
                  <c:v>10.995000000000001</c:v>
                </c:pt>
                <c:pt idx="48">
                  <c:v>8.3700000000000028</c:v>
                </c:pt>
                <c:pt idx="49">
                  <c:v>9.0750000000000011</c:v>
                </c:pt>
                <c:pt idx="50">
                  <c:v>8.94</c:v>
                </c:pt>
                <c:pt idx="51">
                  <c:v>11.450000000000001</c:v>
                </c:pt>
                <c:pt idx="52">
                  <c:v>12.2875</c:v>
                </c:pt>
              </c:numCache>
            </c:numRef>
          </c:val>
          <c:smooth val="0"/>
        </c:ser>
        <c:ser>
          <c:idx val="3"/>
          <c:order val="3"/>
          <c:tx>
            <c:strRef>
              <c:f>'TAV 2.6'!$E$7</c:f>
              <c:strCache>
                <c:ptCount val="1"/>
                <c:pt idx="0">
                  <c:v>prestito rateale banche  fino a 5.000</c:v>
                </c:pt>
              </c:strCache>
            </c:strRef>
          </c:tx>
          <c:spPr>
            <a:ln>
              <a:prstDash val="sysDot"/>
            </a:ln>
          </c:spPr>
          <c:marker>
            <c:symbol val="none"/>
          </c:marker>
          <c:cat>
            <c:strRef>
              <c:f>'TAV 2.6'!$A$8:$A$60</c:f>
              <c:strCache>
                <c:ptCount val="53"/>
                <c:pt idx="0">
                  <c:v>I trim 1999</c:v>
                </c:pt>
                <c:pt idx="1">
                  <c:v>II trim 1999</c:v>
                </c:pt>
                <c:pt idx="2">
                  <c:v>III trim 1999</c:v>
                </c:pt>
                <c:pt idx="3">
                  <c:v>IV trim 1999</c:v>
                </c:pt>
                <c:pt idx="4">
                  <c:v>I trim 2000</c:v>
                </c:pt>
                <c:pt idx="5">
                  <c:v>II trim 2000</c:v>
                </c:pt>
                <c:pt idx="6">
                  <c:v>III trim 2000</c:v>
                </c:pt>
                <c:pt idx="7">
                  <c:v>IV trim 2000</c:v>
                </c:pt>
                <c:pt idx="8">
                  <c:v>I trim 2001</c:v>
                </c:pt>
                <c:pt idx="9">
                  <c:v>II trim 2001</c:v>
                </c:pt>
                <c:pt idx="10">
                  <c:v>III trim 2001</c:v>
                </c:pt>
                <c:pt idx="11">
                  <c:v>IV trim 2001</c:v>
                </c:pt>
                <c:pt idx="12">
                  <c:v>I trim 2002</c:v>
                </c:pt>
                <c:pt idx="13">
                  <c:v>II trim 2002</c:v>
                </c:pt>
                <c:pt idx="14">
                  <c:v>III trim 2002</c:v>
                </c:pt>
                <c:pt idx="15">
                  <c:v>IV trim 2002</c:v>
                </c:pt>
                <c:pt idx="16">
                  <c:v>I trim 2003</c:v>
                </c:pt>
                <c:pt idx="17">
                  <c:v>II trim 2003</c:v>
                </c:pt>
                <c:pt idx="18">
                  <c:v>III trim 2003</c:v>
                </c:pt>
                <c:pt idx="19">
                  <c:v>IV trim 2003</c:v>
                </c:pt>
                <c:pt idx="20">
                  <c:v>I trim 2004</c:v>
                </c:pt>
                <c:pt idx="21">
                  <c:v>II trim 2004</c:v>
                </c:pt>
                <c:pt idx="22">
                  <c:v>III trim 2004</c:v>
                </c:pt>
                <c:pt idx="23">
                  <c:v>IV trim 2004</c:v>
                </c:pt>
                <c:pt idx="24">
                  <c:v>I trim 2005</c:v>
                </c:pt>
                <c:pt idx="25">
                  <c:v>II trim 2005</c:v>
                </c:pt>
                <c:pt idx="26">
                  <c:v>III trim 2005</c:v>
                </c:pt>
                <c:pt idx="27">
                  <c:v>IV trim 2005</c:v>
                </c:pt>
                <c:pt idx="28">
                  <c:v>I trim 2006</c:v>
                </c:pt>
                <c:pt idx="29">
                  <c:v>II trim 2006</c:v>
                </c:pt>
                <c:pt idx="30">
                  <c:v>III trim 2006</c:v>
                </c:pt>
                <c:pt idx="31">
                  <c:v>IV trim 2006</c:v>
                </c:pt>
                <c:pt idx="32">
                  <c:v>I trim 2007</c:v>
                </c:pt>
                <c:pt idx="33">
                  <c:v>II trim 2007</c:v>
                </c:pt>
                <c:pt idx="34">
                  <c:v>III trim 2007</c:v>
                </c:pt>
                <c:pt idx="35">
                  <c:v>IV trim 2007</c:v>
                </c:pt>
                <c:pt idx="36">
                  <c:v>I trim 2008</c:v>
                </c:pt>
                <c:pt idx="37">
                  <c:v>II trim 2008</c:v>
                </c:pt>
                <c:pt idx="38">
                  <c:v>III trim 2008</c:v>
                </c:pt>
                <c:pt idx="39">
                  <c:v>IV trim 2008</c:v>
                </c:pt>
                <c:pt idx="40">
                  <c:v>I trim 2009</c:v>
                </c:pt>
                <c:pt idx="41">
                  <c:v>II trim 2009</c:v>
                </c:pt>
                <c:pt idx="42">
                  <c:v>III trim  2009</c:v>
                </c:pt>
                <c:pt idx="43">
                  <c:v>IV trim 2009</c:v>
                </c:pt>
                <c:pt idx="44">
                  <c:v>I trim 2010</c:v>
                </c:pt>
                <c:pt idx="45">
                  <c:v>II trim 2010</c:v>
                </c:pt>
                <c:pt idx="46">
                  <c:v>III trim 2010</c:v>
                </c:pt>
                <c:pt idx="47">
                  <c:v>IV trim 2010</c:v>
                </c:pt>
                <c:pt idx="48">
                  <c:v>I trim 2011</c:v>
                </c:pt>
                <c:pt idx="49">
                  <c:v>II trim 2011</c:v>
                </c:pt>
                <c:pt idx="50">
                  <c:v>III trim 2011</c:v>
                </c:pt>
                <c:pt idx="51">
                  <c:v>IV trim 2011</c:v>
                </c:pt>
                <c:pt idx="52">
                  <c:v>I trim 2012</c:v>
                </c:pt>
              </c:strCache>
            </c:strRef>
          </c:cat>
          <c:val>
            <c:numRef>
              <c:f>'TAV 2.6'!$E$8:$E$60</c:f>
              <c:numCache>
                <c:formatCode>General</c:formatCode>
                <c:ptCount val="53"/>
                <c:pt idx="0">
                  <c:v>17.52</c:v>
                </c:pt>
                <c:pt idx="1">
                  <c:v>16.02</c:v>
                </c:pt>
                <c:pt idx="2">
                  <c:v>15.495000000000001</c:v>
                </c:pt>
                <c:pt idx="3">
                  <c:v>15.315000000000001</c:v>
                </c:pt>
                <c:pt idx="4">
                  <c:v>15.93</c:v>
                </c:pt>
                <c:pt idx="5">
                  <c:v>15.975000000000001</c:v>
                </c:pt>
                <c:pt idx="6">
                  <c:v>16.424999999999997</c:v>
                </c:pt>
                <c:pt idx="7">
                  <c:v>16.649999999999999</c:v>
                </c:pt>
                <c:pt idx="8">
                  <c:v>17.04</c:v>
                </c:pt>
                <c:pt idx="9">
                  <c:v>16.439999999999998</c:v>
                </c:pt>
                <c:pt idx="10">
                  <c:v>15.99</c:v>
                </c:pt>
                <c:pt idx="11">
                  <c:v>15.81</c:v>
                </c:pt>
                <c:pt idx="12">
                  <c:v>14.955000000000002</c:v>
                </c:pt>
                <c:pt idx="13">
                  <c:v>15.629999999999999</c:v>
                </c:pt>
                <c:pt idx="14">
                  <c:v>15.78</c:v>
                </c:pt>
                <c:pt idx="15">
                  <c:v>15.675000000000002</c:v>
                </c:pt>
                <c:pt idx="16">
                  <c:v>15.81</c:v>
                </c:pt>
                <c:pt idx="17">
                  <c:v>15.54</c:v>
                </c:pt>
                <c:pt idx="18">
                  <c:v>15.255000000000003</c:v>
                </c:pt>
                <c:pt idx="19">
                  <c:v>14.76</c:v>
                </c:pt>
                <c:pt idx="20">
                  <c:v>15.045</c:v>
                </c:pt>
                <c:pt idx="21">
                  <c:v>14.7</c:v>
                </c:pt>
                <c:pt idx="22">
                  <c:v>15</c:v>
                </c:pt>
                <c:pt idx="23">
                  <c:v>14.744999999999999</c:v>
                </c:pt>
                <c:pt idx="24">
                  <c:v>14.925000000000002</c:v>
                </c:pt>
                <c:pt idx="25">
                  <c:v>14.729999999999999</c:v>
                </c:pt>
                <c:pt idx="26">
                  <c:v>14.850000000000001</c:v>
                </c:pt>
                <c:pt idx="27">
                  <c:v>14.4</c:v>
                </c:pt>
                <c:pt idx="28">
                  <c:v>14.715</c:v>
                </c:pt>
                <c:pt idx="29">
                  <c:v>14.7</c:v>
                </c:pt>
                <c:pt idx="30">
                  <c:v>14.865000000000002</c:v>
                </c:pt>
                <c:pt idx="31">
                  <c:v>15.105</c:v>
                </c:pt>
                <c:pt idx="32">
                  <c:v>15.705</c:v>
                </c:pt>
                <c:pt idx="33">
                  <c:v>15.345000000000002</c:v>
                </c:pt>
                <c:pt idx="34">
                  <c:v>15.555000000000001</c:v>
                </c:pt>
                <c:pt idx="35">
                  <c:v>15.465000000000002</c:v>
                </c:pt>
                <c:pt idx="36">
                  <c:v>15.375000000000002</c:v>
                </c:pt>
                <c:pt idx="37">
                  <c:v>15.27</c:v>
                </c:pt>
                <c:pt idx="38">
                  <c:v>15.57</c:v>
                </c:pt>
                <c:pt idx="39">
                  <c:v>15.945</c:v>
                </c:pt>
                <c:pt idx="40">
                  <c:v>14.895000000000001</c:v>
                </c:pt>
                <c:pt idx="41">
                  <c:v>13.545</c:v>
                </c:pt>
                <c:pt idx="42">
                  <c:v>14.295</c:v>
                </c:pt>
                <c:pt idx="43">
                  <c:v>14.655000000000001</c:v>
                </c:pt>
                <c:pt idx="44">
                  <c:v>21.27</c:v>
                </c:pt>
                <c:pt idx="45">
                  <c:v>19.68</c:v>
                </c:pt>
                <c:pt idx="46">
                  <c:v>18.284999999999997</c:v>
                </c:pt>
                <c:pt idx="47">
                  <c:v>16.424999999999997</c:v>
                </c:pt>
                <c:pt idx="48">
                  <c:v>17.73</c:v>
                </c:pt>
                <c:pt idx="49">
                  <c:v>17.895</c:v>
                </c:pt>
                <c:pt idx="50">
                  <c:v>18.912499999999998</c:v>
                </c:pt>
                <c:pt idx="51">
                  <c:v>19.25</c:v>
                </c:pt>
                <c:pt idx="52">
                  <c:v>19.7</c:v>
                </c:pt>
              </c:numCache>
            </c:numRef>
          </c:val>
          <c:smooth val="0"/>
        </c:ser>
        <c:ser>
          <c:idx val="4"/>
          <c:order val="4"/>
          <c:tx>
            <c:strRef>
              <c:f>'TAV 2.6'!$F$7</c:f>
              <c:strCache>
                <c:ptCount val="1"/>
                <c:pt idx="0">
                  <c:v>prestito rateale int. fin  fino a 5.000</c:v>
                </c:pt>
              </c:strCache>
            </c:strRef>
          </c:tx>
          <c:spPr>
            <a:ln>
              <a:prstDash val="sysDash"/>
            </a:ln>
          </c:spPr>
          <c:marker>
            <c:symbol val="none"/>
          </c:marker>
          <c:cat>
            <c:strRef>
              <c:f>'TAV 2.6'!$A$8:$A$60</c:f>
              <c:strCache>
                <c:ptCount val="53"/>
                <c:pt idx="0">
                  <c:v>I trim 1999</c:v>
                </c:pt>
                <c:pt idx="1">
                  <c:v>II trim 1999</c:v>
                </c:pt>
                <c:pt idx="2">
                  <c:v>III trim 1999</c:v>
                </c:pt>
                <c:pt idx="3">
                  <c:v>IV trim 1999</c:v>
                </c:pt>
                <c:pt idx="4">
                  <c:v>I trim 2000</c:v>
                </c:pt>
                <c:pt idx="5">
                  <c:v>II trim 2000</c:v>
                </c:pt>
                <c:pt idx="6">
                  <c:v>III trim 2000</c:v>
                </c:pt>
                <c:pt idx="7">
                  <c:v>IV trim 2000</c:v>
                </c:pt>
                <c:pt idx="8">
                  <c:v>I trim 2001</c:v>
                </c:pt>
                <c:pt idx="9">
                  <c:v>II trim 2001</c:v>
                </c:pt>
                <c:pt idx="10">
                  <c:v>III trim 2001</c:v>
                </c:pt>
                <c:pt idx="11">
                  <c:v>IV trim 2001</c:v>
                </c:pt>
                <c:pt idx="12">
                  <c:v>I trim 2002</c:v>
                </c:pt>
                <c:pt idx="13">
                  <c:v>II trim 2002</c:v>
                </c:pt>
                <c:pt idx="14">
                  <c:v>III trim 2002</c:v>
                </c:pt>
                <c:pt idx="15">
                  <c:v>IV trim 2002</c:v>
                </c:pt>
                <c:pt idx="16">
                  <c:v>I trim 2003</c:v>
                </c:pt>
                <c:pt idx="17">
                  <c:v>II trim 2003</c:v>
                </c:pt>
                <c:pt idx="18">
                  <c:v>III trim 2003</c:v>
                </c:pt>
                <c:pt idx="19">
                  <c:v>IV trim 2003</c:v>
                </c:pt>
                <c:pt idx="20">
                  <c:v>I trim 2004</c:v>
                </c:pt>
                <c:pt idx="21">
                  <c:v>II trim 2004</c:v>
                </c:pt>
                <c:pt idx="22">
                  <c:v>III trim 2004</c:v>
                </c:pt>
                <c:pt idx="23">
                  <c:v>IV trim 2004</c:v>
                </c:pt>
                <c:pt idx="24">
                  <c:v>I trim 2005</c:v>
                </c:pt>
                <c:pt idx="25">
                  <c:v>II trim 2005</c:v>
                </c:pt>
                <c:pt idx="26">
                  <c:v>III trim 2005</c:v>
                </c:pt>
                <c:pt idx="27">
                  <c:v>IV trim 2005</c:v>
                </c:pt>
                <c:pt idx="28">
                  <c:v>I trim 2006</c:v>
                </c:pt>
                <c:pt idx="29">
                  <c:v>II trim 2006</c:v>
                </c:pt>
                <c:pt idx="30">
                  <c:v>III trim 2006</c:v>
                </c:pt>
                <c:pt idx="31">
                  <c:v>IV trim 2006</c:v>
                </c:pt>
                <c:pt idx="32">
                  <c:v>I trim 2007</c:v>
                </c:pt>
                <c:pt idx="33">
                  <c:v>II trim 2007</c:v>
                </c:pt>
                <c:pt idx="34">
                  <c:v>III trim 2007</c:v>
                </c:pt>
                <c:pt idx="35">
                  <c:v>IV trim 2007</c:v>
                </c:pt>
                <c:pt idx="36">
                  <c:v>I trim 2008</c:v>
                </c:pt>
                <c:pt idx="37">
                  <c:v>II trim 2008</c:v>
                </c:pt>
                <c:pt idx="38">
                  <c:v>III trim 2008</c:v>
                </c:pt>
                <c:pt idx="39">
                  <c:v>IV trim 2008</c:v>
                </c:pt>
                <c:pt idx="40">
                  <c:v>I trim 2009</c:v>
                </c:pt>
                <c:pt idx="41">
                  <c:v>II trim 2009</c:v>
                </c:pt>
                <c:pt idx="42">
                  <c:v>III trim  2009</c:v>
                </c:pt>
                <c:pt idx="43">
                  <c:v>IV trim 2009</c:v>
                </c:pt>
                <c:pt idx="44">
                  <c:v>I trim 2010</c:v>
                </c:pt>
                <c:pt idx="45">
                  <c:v>II trim 2010</c:v>
                </c:pt>
                <c:pt idx="46">
                  <c:v>III trim 2010</c:v>
                </c:pt>
                <c:pt idx="47">
                  <c:v>IV trim 2010</c:v>
                </c:pt>
                <c:pt idx="48">
                  <c:v>I trim 2011</c:v>
                </c:pt>
                <c:pt idx="49">
                  <c:v>II trim 2011</c:v>
                </c:pt>
                <c:pt idx="50">
                  <c:v>III trim 2011</c:v>
                </c:pt>
                <c:pt idx="51">
                  <c:v>IV trim 2011</c:v>
                </c:pt>
                <c:pt idx="52">
                  <c:v>I trim 2012</c:v>
                </c:pt>
              </c:strCache>
            </c:strRef>
          </c:cat>
          <c:val>
            <c:numRef>
              <c:f>'TAV 2.6'!$F$8:$F$60</c:f>
              <c:numCache>
                <c:formatCode>General</c:formatCode>
                <c:ptCount val="53"/>
                <c:pt idx="0">
                  <c:v>41.205000000000005</c:v>
                </c:pt>
                <c:pt idx="1">
                  <c:v>40.335000000000001</c:v>
                </c:pt>
                <c:pt idx="2">
                  <c:v>40.515000000000001</c:v>
                </c:pt>
                <c:pt idx="3">
                  <c:v>38.04</c:v>
                </c:pt>
                <c:pt idx="4">
                  <c:v>37.454999999999998</c:v>
                </c:pt>
                <c:pt idx="5">
                  <c:v>37.365000000000002</c:v>
                </c:pt>
                <c:pt idx="6">
                  <c:v>36.54</c:v>
                </c:pt>
                <c:pt idx="7">
                  <c:v>35.655000000000001</c:v>
                </c:pt>
                <c:pt idx="8">
                  <c:v>35.384999999999998</c:v>
                </c:pt>
                <c:pt idx="9">
                  <c:v>34.245000000000005</c:v>
                </c:pt>
                <c:pt idx="10">
                  <c:v>33.914999999999999</c:v>
                </c:pt>
                <c:pt idx="11">
                  <c:v>33.465000000000003</c:v>
                </c:pt>
                <c:pt idx="12">
                  <c:v>31.59</c:v>
                </c:pt>
                <c:pt idx="13">
                  <c:v>31.32</c:v>
                </c:pt>
                <c:pt idx="14">
                  <c:v>30.779999999999998</c:v>
                </c:pt>
                <c:pt idx="15">
                  <c:v>30.344999999999999</c:v>
                </c:pt>
                <c:pt idx="16">
                  <c:v>29.954999999999995</c:v>
                </c:pt>
                <c:pt idx="17">
                  <c:v>29.130000000000003</c:v>
                </c:pt>
                <c:pt idx="18">
                  <c:v>27.39</c:v>
                </c:pt>
                <c:pt idx="19">
                  <c:v>26.459999999999997</c:v>
                </c:pt>
                <c:pt idx="20">
                  <c:v>26.444999999999997</c:v>
                </c:pt>
                <c:pt idx="21">
                  <c:v>25.664999999999999</c:v>
                </c:pt>
                <c:pt idx="22">
                  <c:v>25.155000000000001</c:v>
                </c:pt>
                <c:pt idx="23">
                  <c:v>25.424999999999997</c:v>
                </c:pt>
                <c:pt idx="24">
                  <c:v>25.29</c:v>
                </c:pt>
                <c:pt idx="25">
                  <c:v>24.885000000000002</c:v>
                </c:pt>
                <c:pt idx="26">
                  <c:v>24.959999999999997</c:v>
                </c:pt>
                <c:pt idx="27">
                  <c:v>24.885000000000002</c:v>
                </c:pt>
                <c:pt idx="28">
                  <c:v>24.84</c:v>
                </c:pt>
                <c:pt idx="29">
                  <c:v>24.704999999999995</c:v>
                </c:pt>
                <c:pt idx="30">
                  <c:v>25.064999999999998</c:v>
                </c:pt>
                <c:pt idx="31">
                  <c:v>25.110000000000003</c:v>
                </c:pt>
                <c:pt idx="32">
                  <c:v>25.484999999999996</c:v>
                </c:pt>
                <c:pt idx="33">
                  <c:v>24.584999999999997</c:v>
                </c:pt>
                <c:pt idx="34">
                  <c:v>24.630000000000003</c:v>
                </c:pt>
                <c:pt idx="35">
                  <c:v>24.39</c:v>
                </c:pt>
                <c:pt idx="36">
                  <c:v>24.315000000000001</c:v>
                </c:pt>
                <c:pt idx="37">
                  <c:v>24.3</c:v>
                </c:pt>
                <c:pt idx="38">
                  <c:v>24.24</c:v>
                </c:pt>
                <c:pt idx="39">
                  <c:v>24.479999999999997</c:v>
                </c:pt>
                <c:pt idx="40">
                  <c:v>24.434999999999999</c:v>
                </c:pt>
                <c:pt idx="41">
                  <c:v>23.625</c:v>
                </c:pt>
                <c:pt idx="42">
                  <c:v>24.524999999999999</c:v>
                </c:pt>
                <c:pt idx="43">
                  <c:v>25.68</c:v>
                </c:pt>
                <c:pt idx="44">
                  <c:v>25.454999999999995</c:v>
                </c:pt>
                <c:pt idx="45">
                  <c:v>26.055</c:v>
                </c:pt>
                <c:pt idx="46">
                  <c:v>26.055</c:v>
                </c:pt>
                <c:pt idx="47">
                  <c:v>25.994999999999997</c:v>
                </c:pt>
                <c:pt idx="48">
                  <c:v>25.919999999999998</c:v>
                </c:pt>
                <c:pt idx="49">
                  <c:v>26.084999999999997</c:v>
                </c:pt>
                <c:pt idx="50">
                  <c:v>25.39</c:v>
                </c:pt>
                <c:pt idx="51">
                  <c:v>25.650000000000002</c:v>
                </c:pt>
                <c:pt idx="52">
                  <c:v>25.34</c:v>
                </c:pt>
              </c:numCache>
            </c:numRef>
          </c:val>
          <c:smooth val="0"/>
        </c:ser>
        <c:dLbls>
          <c:showLegendKey val="0"/>
          <c:showVal val="0"/>
          <c:showCatName val="0"/>
          <c:showSerName val="0"/>
          <c:showPercent val="0"/>
          <c:showBubbleSize val="0"/>
        </c:dLbls>
        <c:marker val="1"/>
        <c:smooth val="0"/>
        <c:axId val="143162880"/>
        <c:axId val="42457280"/>
      </c:lineChart>
      <c:catAx>
        <c:axId val="143162880"/>
        <c:scaling>
          <c:orientation val="minMax"/>
        </c:scaling>
        <c:delete val="0"/>
        <c:axPos val="b"/>
        <c:majorTickMark val="out"/>
        <c:minorTickMark val="none"/>
        <c:tickLblPos val="nextTo"/>
        <c:txPr>
          <a:bodyPr rot="-3420000"/>
          <a:lstStyle/>
          <a:p>
            <a:pPr>
              <a:defRPr/>
            </a:pPr>
            <a:endParaRPr lang="it-IT"/>
          </a:p>
        </c:txPr>
        <c:crossAx val="42457280"/>
        <c:crosses val="autoZero"/>
        <c:auto val="1"/>
        <c:lblAlgn val="ctr"/>
        <c:lblOffset val="100"/>
        <c:noMultiLvlLbl val="0"/>
      </c:catAx>
      <c:valAx>
        <c:axId val="42457280"/>
        <c:scaling>
          <c:orientation val="minMax"/>
        </c:scaling>
        <c:delete val="0"/>
        <c:axPos val="l"/>
        <c:majorGridlines/>
        <c:numFmt formatCode="0.00" sourceLinked="1"/>
        <c:majorTickMark val="out"/>
        <c:minorTickMark val="none"/>
        <c:tickLblPos val="nextTo"/>
        <c:crossAx val="143162880"/>
        <c:crosses val="autoZero"/>
        <c:crossBetween val="between"/>
      </c:valAx>
    </c:plotArea>
    <c:legend>
      <c:legendPos val="r"/>
      <c:layout/>
      <c:overlay val="0"/>
    </c:legend>
    <c:plotVisOnly val="1"/>
    <c:dispBlanksAs val="gap"/>
    <c:showDLblsOverMax val="0"/>
  </c:chart>
  <c:txPr>
    <a:bodyPr/>
    <a:lstStyle/>
    <a:p>
      <a:pPr>
        <a:defRPr sz="1400"/>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500063"/>
          </a:xfrm>
          <a:prstGeom prst="rect">
            <a:avLst/>
          </a:prstGeom>
        </p:spPr>
        <p:txBody>
          <a:bodyPr vert="horz" lIns="91427" tIns="45714" rIns="91427" bIns="45714" rtlCol="0"/>
          <a:lstStyle>
            <a:lvl1pPr algn="l">
              <a:defRPr sz="1200"/>
            </a:lvl1pPr>
          </a:lstStyle>
          <a:p>
            <a:endParaRPr lang="it-IT"/>
          </a:p>
        </p:txBody>
      </p:sp>
      <p:sp>
        <p:nvSpPr>
          <p:cNvPr id="3" name="Segnaposto data 2"/>
          <p:cNvSpPr>
            <a:spLocks noGrp="1"/>
          </p:cNvSpPr>
          <p:nvPr>
            <p:ph type="dt" sz="quarter" idx="1"/>
          </p:nvPr>
        </p:nvSpPr>
        <p:spPr>
          <a:xfrm>
            <a:off x="3884614" y="1"/>
            <a:ext cx="2971800" cy="500063"/>
          </a:xfrm>
          <a:prstGeom prst="rect">
            <a:avLst/>
          </a:prstGeom>
        </p:spPr>
        <p:txBody>
          <a:bodyPr vert="horz" lIns="91427" tIns="45714" rIns="91427" bIns="45714" rtlCol="0"/>
          <a:lstStyle>
            <a:lvl1pPr algn="r">
              <a:defRPr sz="1200"/>
            </a:lvl1pPr>
          </a:lstStyle>
          <a:p>
            <a:fld id="{F675B257-087B-47E1-B0E4-4830DC9D6C62}" type="datetimeFigureOut">
              <a:rPr lang="it-IT" smtClean="0"/>
              <a:pPr/>
              <a:t>06/02/2013</a:t>
            </a:fld>
            <a:endParaRPr lang="it-IT"/>
          </a:p>
        </p:txBody>
      </p:sp>
      <p:sp>
        <p:nvSpPr>
          <p:cNvPr id="4" name="Segnaposto piè di pagina 3"/>
          <p:cNvSpPr>
            <a:spLocks noGrp="1"/>
          </p:cNvSpPr>
          <p:nvPr>
            <p:ph type="ftr" sz="quarter" idx="2"/>
          </p:nvPr>
        </p:nvSpPr>
        <p:spPr>
          <a:xfrm>
            <a:off x="0" y="9512301"/>
            <a:ext cx="2971800" cy="500063"/>
          </a:xfrm>
          <a:prstGeom prst="rect">
            <a:avLst/>
          </a:prstGeom>
        </p:spPr>
        <p:txBody>
          <a:bodyPr vert="horz" lIns="91427" tIns="45714" rIns="91427" bIns="45714"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4" y="9512301"/>
            <a:ext cx="2971800" cy="500063"/>
          </a:xfrm>
          <a:prstGeom prst="rect">
            <a:avLst/>
          </a:prstGeom>
        </p:spPr>
        <p:txBody>
          <a:bodyPr vert="horz" lIns="91427" tIns="45714" rIns="91427" bIns="45714" rtlCol="0" anchor="b"/>
          <a:lstStyle>
            <a:lvl1pPr algn="r">
              <a:defRPr sz="1200"/>
            </a:lvl1pPr>
          </a:lstStyle>
          <a:p>
            <a:fld id="{1F9ACF5F-DB7B-4FD1-8CFA-849FE3DBF896}" type="slidenum">
              <a:rPr lang="it-IT" smtClean="0"/>
              <a:pPr/>
              <a:t>‹N›</a:t>
            </a:fld>
            <a:endParaRPr lang="it-IT"/>
          </a:p>
        </p:txBody>
      </p:sp>
    </p:spTree>
    <p:extLst>
      <p:ext uri="{BB962C8B-B14F-4D97-AF65-F5344CB8AC3E}">
        <p14:creationId xmlns:p14="http://schemas.microsoft.com/office/powerpoint/2010/main" val="308663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500063"/>
          </a:xfrm>
          <a:prstGeom prst="rect">
            <a:avLst/>
          </a:prstGeom>
        </p:spPr>
        <p:txBody>
          <a:bodyPr vert="horz" lIns="91427" tIns="45714" rIns="91427" bIns="45714" rtlCol="0"/>
          <a:lstStyle>
            <a:lvl1pPr algn="l">
              <a:defRPr sz="1200"/>
            </a:lvl1pPr>
          </a:lstStyle>
          <a:p>
            <a:endParaRPr lang="it-IT"/>
          </a:p>
        </p:txBody>
      </p:sp>
      <p:sp>
        <p:nvSpPr>
          <p:cNvPr id="3" name="Segnaposto data 2"/>
          <p:cNvSpPr>
            <a:spLocks noGrp="1"/>
          </p:cNvSpPr>
          <p:nvPr>
            <p:ph type="dt" idx="1"/>
          </p:nvPr>
        </p:nvSpPr>
        <p:spPr>
          <a:xfrm>
            <a:off x="3884614" y="1"/>
            <a:ext cx="2971800" cy="500063"/>
          </a:xfrm>
          <a:prstGeom prst="rect">
            <a:avLst/>
          </a:prstGeom>
        </p:spPr>
        <p:txBody>
          <a:bodyPr vert="horz" lIns="91427" tIns="45714" rIns="91427" bIns="45714" rtlCol="0"/>
          <a:lstStyle>
            <a:lvl1pPr algn="r">
              <a:defRPr sz="1200"/>
            </a:lvl1pPr>
          </a:lstStyle>
          <a:p>
            <a:fld id="{F508C9DD-3CF2-4AD6-A809-1B5C2D01F1BA}" type="datetimeFigureOut">
              <a:rPr lang="it-IT" smtClean="0"/>
              <a:pPr/>
              <a:t>06/02/2013</a:t>
            </a:fld>
            <a:endParaRPr lang="it-IT"/>
          </a:p>
        </p:txBody>
      </p:sp>
      <p:sp>
        <p:nvSpPr>
          <p:cNvPr id="4" name="Segnaposto immagine diapositiva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1427" tIns="45714" rIns="91427" bIns="45714" rtlCol="0" anchor="ctr"/>
          <a:lstStyle/>
          <a:p>
            <a:endParaRPr lang="it-IT"/>
          </a:p>
        </p:txBody>
      </p:sp>
      <p:sp>
        <p:nvSpPr>
          <p:cNvPr id="5" name="Segnaposto note 4"/>
          <p:cNvSpPr>
            <a:spLocks noGrp="1"/>
          </p:cNvSpPr>
          <p:nvPr>
            <p:ph type="body" sz="quarter" idx="3"/>
          </p:nvPr>
        </p:nvSpPr>
        <p:spPr>
          <a:xfrm>
            <a:off x="685801" y="4756151"/>
            <a:ext cx="5486400" cy="4506913"/>
          </a:xfrm>
          <a:prstGeom prst="rect">
            <a:avLst/>
          </a:prstGeom>
        </p:spPr>
        <p:txBody>
          <a:bodyPr vert="horz" lIns="91427" tIns="45714" rIns="91427" bIns="4571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12301"/>
            <a:ext cx="2971800" cy="500063"/>
          </a:xfrm>
          <a:prstGeom prst="rect">
            <a:avLst/>
          </a:prstGeom>
        </p:spPr>
        <p:txBody>
          <a:bodyPr vert="horz" lIns="91427" tIns="45714" rIns="91427" bIns="45714"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4" y="9512301"/>
            <a:ext cx="2971800" cy="500063"/>
          </a:xfrm>
          <a:prstGeom prst="rect">
            <a:avLst/>
          </a:prstGeom>
        </p:spPr>
        <p:txBody>
          <a:bodyPr vert="horz" lIns="91427" tIns="45714" rIns="91427" bIns="45714" rtlCol="0" anchor="b"/>
          <a:lstStyle>
            <a:lvl1pPr algn="r">
              <a:defRPr sz="1200"/>
            </a:lvl1pPr>
          </a:lstStyle>
          <a:p>
            <a:fld id="{25FA9001-06D0-424A-B8B6-E9D322E035D5}" type="slidenum">
              <a:rPr lang="it-IT" smtClean="0"/>
              <a:pPr/>
              <a:t>‹N›</a:t>
            </a:fld>
            <a:endParaRPr lang="it-IT"/>
          </a:p>
        </p:txBody>
      </p:sp>
    </p:spTree>
    <p:extLst>
      <p:ext uri="{BB962C8B-B14F-4D97-AF65-F5344CB8AC3E}">
        <p14:creationId xmlns:p14="http://schemas.microsoft.com/office/powerpoint/2010/main" val="69283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a:t>
            </a:fld>
            <a:endParaRPr lang="it-IT"/>
          </a:p>
        </p:txBody>
      </p:sp>
    </p:spTree>
    <p:extLst>
      <p:ext uri="{BB962C8B-B14F-4D97-AF65-F5344CB8AC3E}">
        <p14:creationId xmlns:p14="http://schemas.microsoft.com/office/powerpoint/2010/main" val="93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10</a:t>
            </a:fld>
            <a:endParaRPr lang="it-IT"/>
          </a:p>
        </p:txBody>
      </p:sp>
    </p:spTree>
    <p:extLst>
      <p:ext uri="{BB962C8B-B14F-4D97-AF65-F5344CB8AC3E}">
        <p14:creationId xmlns:p14="http://schemas.microsoft.com/office/powerpoint/2010/main" val="161368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11</a:t>
            </a:fld>
            <a:endParaRPr lang="it-IT"/>
          </a:p>
        </p:txBody>
      </p:sp>
    </p:spTree>
    <p:extLst>
      <p:ext uri="{BB962C8B-B14F-4D97-AF65-F5344CB8AC3E}">
        <p14:creationId xmlns:p14="http://schemas.microsoft.com/office/powerpoint/2010/main" val="197382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12</a:t>
            </a:fld>
            <a:endParaRPr lang="it-IT"/>
          </a:p>
        </p:txBody>
      </p:sp>
    </p:spTree>
    <p:extLst>
      <p:ext uri="{BB962C8B-B14F-4D97-AF65-F5344CB8AC3E}">
        <p14:creationId xmlns:p14="http://schemas.microsoft.com/office/powerpoint/2010/main" val="293783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13</a:t>
            </a:fld>
            <a:endParaRPr lang="it-IT"/>
          </a:p>
        </p:txBody>
      </p:sp>
    </p:spTree>
    <p:extLst>
      <p:ext uri="{BB962C8B-B14F-4D97-AF65-F5344CB8AC3E}">
        <p14:creationId xmlns:p14="http://schemas.microsoft.com/office/powerpoint/2010/main" val="366928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14</a:t>
            </a:fld>
            <a:endParaRPr lang="it-IT"/>
          </a:p>
        </p:txBody>
      </p:sp>
    </p:spTree>
    <p:extLst>
      <p:ext uri="{BB962C8B-B14F-4D97-AF65-F5344CB8AC3E}">
        <p14:creationId xmlns:p14="http://schemas.microsoft.com/office/powerpoint/2010/main" val="1431416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16</a:t>
            </a:fld>
            <a:endParaRPr lang="it-IT"/>
          </a:p>
        </p:txBody>
      </p:sp>
    </p:spTree>
    <p:extLst>
      <p:ext uri="{BB962C8B-B14F-4D97-AF65-F5344CB8AC3E}">
        <p14:creationId xmlns:p14="http://schemas.microsoft.com/office/powerpoint/2010/main" val="313416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17</a:t>
            </a:fld>
            <a:endParaRPr lang="it-IT"/>
          </a:p>
        </p:txBody>
      </p:sp>
    </p:spTree>
    <p:extLst>
      <p:ext uri="{BB962C8B-B14F-4D97-AF65-F5344CB8AC3E}">
        <p14:creationId xmlns:p14="http://schemas.microsoft.com/office/powerpoint/2010/main" val="363583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18</a:t>
            </a:fld>
            <a:endParaRPr lang="it-IT"/>
          </a:p>
        </p:txBody>
      </p:sp>
    </p:spTree>
    <p:extLst>
      <p:ext uri="{BB962C8B-B14F-4D97-AF65-F5344CB8AC3E}">
        <p14:creationId xmlns:p14="http://schemas.microsoft.com/office/powerpoint/2010/main" val="74394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19</a:t>
            </a:fld>
            <a:endParaRPr lang="it-IT"/>
          </a:p>
        </p:txBody>
      </p:sp>
    </p:spTree>
    <p:extLst>
      <p:ext uri="{BB962C8B-B14F-4D97-AF65-F5344CB8AC3E}">
        <p14:creationId xmlns:p14="http://schemas.microsoft.com/office/powerpoint/2010/main" val="225421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20</a:t>
            </a:fld>
            <a:endParaRPr lang="it-IT"/>
          </a:p>
        </p:txBody>
      </p:sp>
    </p:spTree>
    <p:extLst>
      <p:ext uri="{BB962C8B-B14F-4D97-AF65-F5344CB8AC3E}">
        <p14:creationId xmlns:p14="http://schemas.microsoft.com/office/powerpoint/2010/main" val="230266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a:t>
            </a:fld>
            <a:endParaRPr lang="it-IT"/>
          </a:p>
        </p:txBody>
      </p:sp>
    </p:spTree>
    <p:extLst>
      <p:ext uri="{BB962C8B-B14F-4D97-AF65-F5344CB8AC3E}">
        <p14:creationId xmlns:p14="http://schemas.microsoft.com/office/powerpoint/2010/main" val="259410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21</a:t>
            </a:fld>
            <a:endParaRPr lang="it-IT"/>
          </a:p>
        </p:txBody>
      </p:sp>
    </p:spTree>
    <p:extLst>
      <p:ext uri="{BB962C8B-B14F-4D97-AF65-F5344CB8AC3E}">
        <p14:creationId xmlns:p14="http://schemas.microsoft.com/office/powerpoint/2010/main" val="213359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22</a:t>
            </a:fld>
            <a:endParaRPr lang="it-IT"/>
          </a:p>
        </p:txBody>
      </p:sp>
    </p:spTree>
    <p:extLst>
      <p:ext uri="{BB962C8B-B14F-4D97-AF65-F5344CB8AC3E}">
        <p14:creationId xmlns:p14="http://schemas.microsoft.com/office/powerpoint/2010/main" val="1905811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23</a:t>
            </a:fld>
            <a:endParaRPr lang="it-IT"/>
          </a:p>
        </p:txBody>
      </p:sp>
    </p:spTree>
    <p:extLst>
      <p:ext uri="{BB962C8B-B14F-4D97-AF65-F5344CB8AC3E}">
        <p14:creationId xmlns:p14="http://schemas.microsoft.com/office/powerpoint/2010/main" val="4237207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24</a:t>
            </a:fld>
            <a:endParaRPr lang="it-IT"/>
          </a:p>
        </p:txBody>
      </p:sp>
    </p:spTree>
    <p:extLst>
      <p:ext uri="{BB962C8B-B14F-4D97-AF65-F5344CB8AC3E}">
        <p14:creationId xmlns:p14="http://schemas.microsoft.com/office/powerpoint/2010/main" val="239849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25</a:t>
            </a:fld>
            <a:endParaRPr lang="it-IT"/>
          </a:p>
        </p:txBody>
      </p:sp>
    </p:spTree>
    <p:extLst>
      <p:ext uri="{BB962C8B-B14F-4D97-AF65-F5344CB8AC3E}">
        <p14:creationId xmlns:p14="http://schemas.microsoft.com/office/powerpoint/2010/main" val="584200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26</a:t>
            </a:fld>
            <a:endParaRPr lang="it-IT"/>
          </a:p>
        </p:txBody>
      </p:sp>
    </p:spTree>
    <p:extLst>
      <p:ext uri="{BB962C8B-B14F-4D97-AF65-F5344CB8AC3E}">
        <p14:creationId xmlns:p14="http://schemas.microsoft.com/office/powerpoint/2010/main" val="3497322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28</a:t>
            </a:fld>
            <a:endParaRPr lang="it-IT"/>
          </a:p>
        </p:txBody>
      </p:sp>
    </p:spTree>
    <p:extLst>
      <p:ext uri="{BB962C8B-B14F-4D97-AF65-F5344CB8AC3E}">
        <p14:creationId xmlns:p14="http://schemas.microsoft.com/office/powerpoint/2010/main" val="602787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30</a:t>
            </a:fld>
            <a:endParaRPr lang="it-IT"/>
          </a:p>
        </p:txBody>
      </p:sp>
    </p:spTree>
    <p:extLst>
      <p:ext uri="{BB962C8B-B14F-4D97-AF65-F5344CB8AC3E}">
        <p14:creationId xmlns:p14="http://schemas.microsoft.com/office/powerpoint/2010/main" val="7144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31</a:t>
            </a:fld>
            <a:endParaRPr lang="it-IT"/>
          </a:p>
        </p:txBody>
      </p:sp>
    </p:spTree>
    <p:extLst>
      <p:ext uri="{BB962C8B-B14F-4D97-AF65-F5344CB8AC3E}">
        <p14:creationId xmlns:p14="http://schemas.microsoft.com/office/powerpoint/2010/main" val="671259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32</a:t>
            </a:fld>
            <a:endParaRPr lang="it-IT"/>
          </a:p>
        </p:txBody>
      </p:sp>
    </p:spTree>
    <p:extLst>
      <p:ext uri="{BB962C8B-B14F-4D97-AF65-F5344CB8AC3E}">
        <p14:creationId xmlns:p14="http://schemas.microsoft.com/office/powerpoint/2010/main" val="61170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a:t>
            </a:fld>
            <a:endParaRPr lang="it-IT"/>
          </a:p>
        </p:txBody>
      </p:sp>
    </p:spTree>
    <p:extLst>
      <p:ext uri="{BB962C8B-B14F-4D97-AF65-F5344CB8AC3E}">
        <p14:creationId xmlns:p14="http://schemas.microsoft.com/office/powerpoint/2010/main" val="3340558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33</a:t>
            </a:fld>
            <a:endParaRPr lang="it-IT"/>
          </a:p>
        </p:txBody>
      </p:sp>
    </p:spTree>
    <p:extLst>
      <p:ext uri="{BB962C8B-B14F-4D97-AF65-F5344CB8AC3E}">
        <p14:creationId xmlns:p14="http://schemas.microsoft.com/office/powerpoint/2010/main" val="2481592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34</a:t>
            </a:fld>
            <a:endParaRPr lang="it-IT"/>
          </a:p>
        </p:txBody>
      </p:sp>
    </p:spTree>
    <p:extLst>
      <p:ext uri="{BB962C8B-B14F-4D97-AF65-F5344CB8AC3E}">
        <p14:creationId xmlns:p14="http://schemas.microsoft.com/office/powerpoint/2010/main" val="1662395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35</a:t>
            </a:fld>
            <a:endParaRPr lang="it-IT"/>
          </a:p>
        </p:txBody>
      </p:sp>
    </p:spTree>
    <p:extLst>
      <p:ext uri="{BB962C8B-B14F-4D97-AF65-F5344CB8AC3E}">
        <p14:creationId xmlns:p14="http://schemas.microsoft.com/office/powerpoint/2010/main" val="3674010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36</a:t>
            </a:fld>
            <a:endParaRPr lang="it-IT"/>
          </a:p>
        </p:txBody>
      </p:sp>
    </p:spTree>
    <p:extLst>
      <p:ext uri="{BB962C8B-B14F-4D97-AF65-F5344CB8AC3E}">
        <p14:creationId xmlns:p14="http://schemas.microsoft.com/office/powerpoint/2010/main" val="3128400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37</a:t>
            </a:fld>
            <a:endParaRPr lang="it-IT"/>
          </a:p>
        </p:txBody>
      </p:sp>
    </p:spTree>
    <p:extLst>
      <p:ext uri="{BB962C8B-B14F-4D97-AF65-F5344CB8AC3E}">
        <p14:creationId xmlns:p14="http://schemas.microsoft.com/office/powerpoint/2010/main" val="151452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38</a:t>
            </a:fld>
            <a:endParaRPr lang="it-IT"/>
          </a:p>
        </p:txBody>
      </p:sp>
    </p:spTree>
    <p:extLst>
      <p:ext uri="{BB962C8B-B14F-4D97-AF65-F5344CB8AC3E}">
        <p14:creationId xmlns:p14="http://schemas.microsoft.com/office/powerpoint/2010/main" val="1094135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39</a:t>
            </a:fld>
            <a:endParaRPr lang="it-IT"/>
          </a:p>
        </p:txBody>
      </p:sp>
    </p:spTree>
    <p:extLst>
      <p:ext uri="{BB962C8B-B14F-4D97-AF65-F5344CB8AC3E}">
        <p14:creationId xmlns:p14="http://schemas.microsoft.com/office/powerpoint/2010/main" val="3517884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40</a:t>
            </a:fld>
            <a:endParaRPr lang="it-IT"/>
          </a:p>
        </p:txBody>
      </p:sp>
    </p:spTree>
    <p:extLst>
      <p:ext uri="{BB962C8B-B14F-4D97-AF65-F5344CB8AC3E}">
        <p14:creationId xmlns:p14="http://schemas.microsoft.com/office/powerpoint/2010/main" val="2100159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50</a:t>
            </a:fld>
            <a:endParaRPr lang="it-IT"/>
          </a:p>
        </p:txBody>
      </p:sp>
    </p:spTree>
    <p:extLst>
      <p:ext uri="{BB962C8B-B14F-4D97-AF65-F5344CB8AC3E}">
        <p14:creationId xmlns:p14="http://schemas.microsoft.com/office/powerpoint/2010/main" val="28924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51</a:t>
            </a:fld>
            <a:endParaRPr lang="it-IT"/>
          </a:p>
        </p:txBody>
      </p:sp>
    </p:spTree>
    <p:extLst>
      <p:ext uri="{BB962C8B-B14F-4D97-AF65-F5344CB8AC3E}">
        <p14:creationId xmlns:p14="http://schemas.microsoft.com/office/powerpoint/2010/main" val="47551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4</a:t>
            </a:fld>
            <a:endParaRPr lang="it-IT"/>
          </a:p>
        </p:txBody>
      </p:sp>
    </p:spTree>
    <p:extLst>
      <p:ext uri="{BB962C8B-B14F-4D97-AF65-F5344CB8AC3E}">
        <p14:creationId xmlns:p14="http://schemas.microsoft.com/office/powerpoint/2010/main" val="960952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52</a:t>
            </a:fld>
            <a:endParaRPr lang="it-IT"/>
          </a:p>
        </p:txBody>
      </p:sp>
    </p:spTree>
    <p:extLst>
      <p:ext uri="{BB962C8B-B14F-4D97-AF65-F5344CB8AC3E}">
        <p14:creationId xmlns:p14="http://schemas.microsoft.com/office/powerpoint/2010/main" val="56345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53</a:t>
            </a:fld>
            <a:endParaRPr lang="it-IT"/>
          </a:p>
        </p:txBody>
      </p:sp>
    </p:spTree>
    <p:extLst>
      <p:ext uri="{BB962C8B-B14F-4D97-AF65-F5344CB8AC3E}">
        <p14:creationId xmlns:p14="http://schemas.microsoft.com/office/powerpoint/2010/main" val="1201358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54</a:t>
            </a:fld>
            <a:endParaRPr lang="it-IT"/>
          </a:p>
        </p:txBody>
      </p:sp>
    </p:spTree>
    <p:extLst>
      <p:ext uri="{BB962C8B-B14F-4D97-AF65-F5344CB8AC3E}">
        <p14:creationId xmlns:p14="http://schemas.microsoft.com/office/powerpoint/2010/main" val="4016039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55</a:t>
            </a:fld>
            <a:endParaRPr lang="it-IT"/>
          </a:p>
        </p:txBody>
      </p:sp>
    </p:spTree>
    <p:extLst>
      <p:ext uri="{BB962C8B-B14F-4D97-AF65-F5344CB8AC3E}">
        <p14:creationId xmlns:p14="http://schemas.microsoft.com/office/powerpoint/2010/main" val="3898040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57</a:t>
            </a:fld>
            <a:endParaRPr lang="it-IT"/>
          </a:p>
        </p:txBody>
      </p:sp>
    </p:spTree>
    <p:extLst>
      <p:ext uri="{BB962C8B-B14F-4D97-AF65-F5344CB8AC3E}">
        <p14:creationId xmlns:p14="http://schemas.microsoft.com/office/powerpoint/2010/main" val="4187180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58</a:t>
            </a:fld>
            <a:endParaRPr lang="it-IT"/>
          </a:p>
        </p:txBody>
      </p:sp>
    </p:spTree>
    <p:extLst>
      <p:ext uri="{BB962C8B-B14F-4D97-AF65-F5344CB8AC3E}">
        <p14:creationId xmlns:p14="http://schemas.microsoft.com/office/powerpoint/2010/main" val="1572203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59</a:t>
            </a:fld>
            <a:endParaRPr lang="it-IT"/>
          </a:p>
        </p:txBody>
      </p:sp>
    </p:spTree>
    <p:extLst>
      <p:ext uri="{BB962C8B-B14F-4D97-AF65-F5344CB8AC3E}">
        <p14:creationId xmlns:p14="http://schemas.microsoft.com/office/powerpoint/2010/main" val="3332510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60</a:t>
            </a:fld>
            <a:endParaRPr lang="it-IT"/>
          </a:p>
        </p:txBody>
      </p:sp>
    </p:spTree>
    <p:extLst>
      <p:ext uri="{BB962C8B-B14F-4D97-AF65-F5344CB8AC3E}">
        <p14:creationId xmlns:p14="http://schemas.microsoft.com/office/powerpoint/2010/main" val="731067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61</a:t>
            </a:fld>
            <a:endParaRPr lang="it-IT"/>
          </a:p>
        </p:txBody>
      </p:sp>
    </p:spTree>
    <p:extLst>
      <p:ext uri="{BB962C8B-B14F-4D97-AF65-F5344CB8AC3E}">
        <p14:creationId xmlns:p14="http://schemas.microsoft.com/office/powerpoint/2010/main" val="2113473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62</a:t>
            </a:fld>
            <a:endParaRPr lang="it-IT"/>
          </a:p>
        </p:txBody>
      </p:sp>
    </p:spTree>
    <p:extLst>
      <p:ext uri="{BB962C8B-B14F-4D97-AF65-F5344CB8AC3E}">
        <p14:creationId xmlns:p14="http://schemas.microsoft.com/office/powerpoint/2010/main" val="160645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5</a:t>
            </a:fld>
            <a:endParaRPr lang="it-IT"/>
          </a:p>
        </p:txBody>
      </p:sp>
    </p:spTree>
    <p:extLst>
      <p:ext uri="{BB962C8B-B14F-4D97-AF65-F5344CB8AC3E}">
        <p14:creationId xmlns:p14="http://schemas.microsoft.com/office/powerpoint/2010/main" val="4252079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63</a:t>
            </a:fld>
            <a:endParaRPr lang="it-IT"/>
          </a:p>
        </p:txBody>
      </p:sp>
    </p:spTree>
    <p:extLst>
      <p:ext uri="{BB962C8B-B14F-4D97-AF65-F5344CB8AC3E}">
        <p14:creationId xmlns:p14="http://schemas.microsoft.com/office/powerpoint/2010/main" val="2914883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64</a:t>
            </a:fld>
            <a:endParaRPr lang="it-IT"/>
          </a:p>
        </p:txBody>
      </p:sp>
    </p:spTree>
    <p:extLst>
      <p:ext uri="{BB962C8B-B14F-4D97-AF65-F5344CB8AC3E}">
        <p14:creationId xmlns:p14="http://schemas.microsoft.com/office/powerpoint/2010/main" val="2319410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65</a:t>
            </a:fld>
            <a:endParaRPr lang="it-IT"/>
          </a:p>
        </p:txBody>
      </p:sp>
    </p:spTree>
    <p:extLst>
      <p:ext uri="{BB962C8B-B14F-4D97-AF65-F5344CB8AC3E}">
        <p14:creationId xmlns:p14="http://schemas.microsoft.com/office/powerpoint/2010/main" val="3993109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66</a:t>
            </a:fld>
            <a:endParaRPr lang="it-IT"/>
          </a:p>
        </p:txBody>
      </p:sp>
    </p:spTree>
    <p:extLst>
      <p:ext uri="{BB962C8B-B14F-4D97-AF65-F5344CB8AC3E}">
        <p14:creationId xmlns:p14="http://schemas.microsoft.com/office/powerpoint/2010/main" val="13836273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67</a:t>
            </a:fld>
            <a:endParaRPr lang="it-IT"/>
          </a:p>
        </p:txBody>
      </p:sp>
    </p:spTree>
    <p:extLst>
      <p:ext uri="{BB962C8B-B14F-4D97-AF65-F5344CB8AC3E}">
        <p14:creationId xmlns:p14="http://schemas.microsoft.com/office/powerpoint/2010/main" val="3817105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68</a:t>
            </a:fld>
            <a:endParaRPr lang="it-IT"/>
          </a:p>
        </p:txBody>
      </p:sp>
    </p:spTree>
    <p:extLst>
      <p:ext uri="{BB962C8B-B14F-4D97-AF65-F5344CB8AC3E}">
        <p14:creationId xmlns:p14="http://schemas.microsoft.com/office/powerpoint/2010/main" val="1611247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69</a:t>
            </a:fld>
            <a:endParaRPr lang="it-IT"/>
          </a:p>
        </p:txBody>
      </p:sp>
    </p:spTree>
    <p:extLst>
      <p:ext uri="{BB962C8B-B14F-4D97-AF65-F5344CB8AC3E}">
        <p14:creationId xmlns:p14="http://schemas.microsoft.com/office/powerpoint/2010/main" val="3046680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70</a:t>
            </a:fld>
            <a:endParaRPr lang="it-IT"/>
          </a:p>
        </p:txBody>
      </p:sp>
    </p:spTree>
    <p:extLst>
      <p:ext uri="{BB962C8B-B14F-4D97-AF65-F5344CB8AC3E}">
        <p14:creationId xmlns:p14="http://schemas.microsoft.com/office/powerpoint/2010/main" val="3009086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71</a:t>
            </a:fld>
            <a:endParaRPr lang="it-IT"/>
          </a:p>
        </p:txBody>
      </p:sp>
    </p:spTree>
    <p:extLst>
      <p:ext uri="{BB962C8B-B14F-4D97-AF65-F5344CB8AC3E}">
        <p14:creationId xmlns:p14="http://schemas.microsoft.com/office/powerpoint/2010/main" val="1707192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72</a:t>
            </a:fld>
            <a:endParaRPr lang="it-IT"/>
          </a:p>
        </p:txBody>
      </p:sp>
    </p:spTree>
    <p:extLst>
      <p:ext uri="{BB962C8B-B14F-4D97-AF65-F5344CB8AC3E}">
        <p14:creationId xmlns:p14="http://schemas.microsoft.com/office/powerpoint/2010/main" val="331666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6</a:t>
            </a:fld>
            <a:endParaRPr lang="it-IT"/>
          </a:p>
        </p:txBody>
      </p:sp>
    </p:spTree>
    <p:extLst>
      <p:ext uri="{BB962C8B-B14F-4D97-AF65-F5344CB8AC3E}">
        <p14:creationId xmlns:p14="http://schemas.microsoft.com/office/powerpoint/2010/main" val="453129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73</a:t>
            </a:fld>
            <a:endParaRPr lang="it-IT"/>
          </a:p>
        </p:txBody>
      </p:sp>
    </p:spTree>
    <p:extLst>
      <p:ext uri="{BB962C8B-B14F-4D97-AF65-F5344CB8AC3E}">
        <p14:creationId xmlns:p14="http://schemas.microsoft.com/office/powerpoint/2010/main" val="19518115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74</a:t>
            </a:fld>
            <a:endParaRPr lang="it-IT"/>
          </a:p>
        </p:txBody>
      </p:sp>
    </p:spTree>
    <p:extLst>
      <p:ext uri="{BB962C8B-B14F-4D97-AF65-F5344CB8AC3E}">
        <p14:creationId xmlns:p14="http://schemas.microsoft.com/office/powerpoint/2010/main" val="28252886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75</a:t>
            </a:fld>
            <a:endParaRPr lang="it-IT"/>
          </a:p>
        </p:txBody>
      </p:sp>
    </p:spTree>
    <p:extLst>
      <p:ext uri="{BB962C8B-B14F-4D97-AF65-F5344CB8AC3E}">
        <p14:creationId xmlns:p14="http://schemas.microsoft.com/office/powerpoint/2010/main" val="2545931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76</a:t>
            </a:fld>
            <a:endParaRPr lang="it-IT"/>
          </a:p>
        </p:txBody>
      </p:sp>
    </p:spTree>
    <p:extLst>
      <p:ext uri="{BB962C8B-B14F-4D97-AF65-F5344CB8AC3E}">
        <p14:creationId xmlns:p14="http://schemas.microsoft.com/office/powerpoint/2010/main" val="2307163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77</a:t>
            </a:fld>
            <a:endParaRPr lang="it-IT"/>
          </a:p>
        </p:txBody>
      </p:sp>
    </p:spTree>
    <p:extLst>
      <p:ext uri="{BB962C8B-B14F-4D97-AF65-F5344CB8AC3E}">
        <p14:creationId xmlns:p14="http://schemas.microsoft.com/office/powerpoint/2010/main" val="37764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7</a:t>
            </a:fld>
            <a:endParaRPr lang="it-IT"/>
          </a:p>
        </p:txBody>
      </p:sp>
    </p:spTree>
    <p:extLst>
      <p:ext uri="{BB962C8B-B14F-4D97-AF65-F5344CB8AC3E}">
        <p14:creationId xmlns:p14="http://schemas.microsoft.com/office/powerpoint/2010/main" val="163795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8</a:t>
            </a:fld>
            <a:endParaRPr lang="it-IT"/>
          </a:p>
        </p:txBody>
      </p:sp>
    </p:spTree>
    <p:extLst>
      <p:ext uri="{BB962C8B-B14F-4D97-AF65-F5344CB8AC3E}">
        <p14:creationId xmlns:p14="http://schemas.microsoft.com/office/powerpoint/2010/main" val="312784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A9001-06D0-424A-B8B6-E9D322E035D5}" type="slidenum">
              <a:rPr lang="it-IT" smtClean="0"/>
              <a:pPr/>
              <a:t>9</a:t>
            </a:fld>
            <a:endParaRPr lang="it-IT"/>
          </a:p>
        </p:txBody>
      </p:sp>
    </p:spTree>
    <p:extLst>
      <p:ext uri="{BB962C8B-B14F-4D97-AF65-F5344CB8AC3E}">
        <p14:creationId xmlns:p14="http://schemas.microsoft.com/office/powerpoint/2010/main" val="110579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4FFA1580-D0EB-4C8E-AAAD-1FBD2CB30DF2}" type="datetimeFigureOut">
              <a:rPr lang="en-US" smtClean="0"/>
              <a:pPr/>
              <a:t>2/6/2013</a:t>
            </a:fld>
            <a:endParaRPr lang="en-US"/>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294ECBE-7419-4A49-8775-EFE40EBABB68}"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FFA1580-D0EB-4C8E-AAAD-1FBD2CB30DF2}" type="datetimeFigureOut">
              <a:rPr lang="en-US" smtClean="0"/>
              <a:pPr/>
              <a:t>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294ECBE-7419-4A49-8775-EFE40EBABB6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FFA1580-D0EB-4C8E-AAAD-1FBD2CB30DF2}" type="datetimeFigureOut">
              <a:rPr lang="en-US" smtClean="0"/>
              <a:pPr/>
              <a:t>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294ECBE-7419-4A49-8775-EFE40EBABB6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4FFA1580-D0EB-4C8E-AAAD-1FBD2CB30DF2}" type="datetimeFigureOut">
              <a:rPr lang="en-US" smtClean="0"/>
              <a:pPr/>
              <a:t>2/6/2013</a:t>
            </a:fld>
            <a:endParaRPr lang="en-US"/>
          </a:p>
        </p:txBody>
      </p:sp>
      <p:sp>
        <p:nvSpPr>
          <p:cNvPr id="5" name="Segnaposto piè di pagina 4"/>
          <p:cNvSpPr>
            <a:spLocks noGrp="1"/>
          </p:cNvSpPr>
          <p:nvPr>
            <p:ph type="ftr" sz="quarter" idx="11"/>
          </p:nvPr>
        </p:nvSpPr>
        <p:spPr>
          <a:xfrm>
            <a:off x="457200" y="6480969"/>
            <a:ext cx="4260056" cy="300831"/>
          </a:xfrm>
        </p:spPr>
        <p:txBody>
          <a:bodyPr/>
          <a:lstStyle/>
          <a:p>
            <a:endParaRPr lang="en-US"/>
          </a:p>
        </p:txBody>
      </p:sp>
      <p:sp>
        <p:nvSpPr>
          <p:cNvPr id="6" name="Segnaposto numero diapositiva 5"/>
          <p:cNvSpPr>
            <a:spLocks noGrp="1"/>
          </p:cNvSpPr>
          <p:nvPr>
            <p:ph type="sldNum" sz="quarter" idx="12"/>
          </p:nvPr>
        </p:nvSpPr>
        <p:spPr/>
        <p:txBody>
          <a:bodyPr/>
          <a:lstStyle/>
          <a:p>
            <a:fld id="{F294ECBE-7419-4A49-8775-EFE40EBABB6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4FFA1580-D0EB-4C8E-AAAD-1FBD2CB30DF2}" type="datetimeFigureOut">
              <a:rPr lang="en-US" smtClean="0"/>
              <a:pPr/>
              <a:t>2/6/2013</a:t>
            </a:fld>
            <a:endParaRPr lang="en-US"/>
          </a:p>
        </p:txBody>
      </p:sp>
      <p:sp>
        <p:nvSpPr>
          <p:cNvPr id="5" name="Segnaposto piè di pagina 4"/>
          <p:cNvSpPr>
            <a:spLocks noGrp="1"/>
          </p:cNvSpPr>
          <p:nvPr>
            <p:ph type="ftr" sz="quarter" idx="11"/>
          </p:nvPr>
        </p:nvSpPr>
        <p:spPr>
          <a:xfrm>
            <a:off x="2619376" y="6480969"/>
            <a:ext cx="4260056" cy="300831"/>
          </a:xfrm>
        </p:spPr>
        <p:txBody>
          <a:bodyPr/>
          <a:lstStyle/>
          <a:p>
            <a:endParaRPr lang="en-US"/>
          </a:p>
        </p:txBody>
      </p:sp>
      <p:sp>
        <p:nvSpPr>
          <p:cNvPr id="6" name="Segnaposto numero diapositiva 5"/>
          <p:cNvSpPr>
            <a:spLocks noGrp="1"/>
          </p:cNvSpPr>
          <p:nvPr>
            <p:ph type="sldNum" sz="quarter" idx="12"/>
          </p:nvPr>
        </p:nvSpPr>
        <p:spPr>
          <a:xfrm>
            <a:off x="8451056" y="809624"/>
            <a:ext cx="502920" cy="300831"/>
          </a:xfrm>
        </p:spPr>
        <p:txBody>
          <a:bodyPr/>
          <a:lstStyle/>
          <a:p>
            <a:fld id="{F294ECBE-7419-4A49-8775-EFE40EBABB68}" type="slidenum">
              <a:rPr lang="en-US" smtClean="0"/>
              <a:pPr/>
              <a:t>‹N›</a:t>
            </a:fld>
            <a:endParaRPr lang="en-US"/>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4FFA1580-D0EB-4C8E-AAAD-1FBD2CB30DF2}" type="datetimeFigureOut">
              <a:rPr lang="en-US" smtClean="0"/>
              <a:pPr/>
              <a:t>2/6/2013</a:t>
            </a:fld>
            <a:endParaRPr lang="en-US"/>
          </a:p>
        </p:txBody>
      </p:sp>
      <p:sp>
        <p:nvSpPr>
          <p:cNvPr id="6" name="Segnaposto piè di pagina 5"/>
          <p:cNvSpPr>
            <a:spLocks noGrp="1"/>
          </p:cNvSpPr>
          <p:nvPr>
            <p:ph type="ftr" sz="quarter" idx="11"/>
          </p:nvPr>
        </p:nvSpPr>
        <p:spPr>
          <a:xfrm>
            <a:off x="457200" y="6480969"/>
            <a:ext cx="4260056" cy="301752"/>
          </a:xfrm>
        </p:spPr>
        <p:txBody>
          <a:bodyPr/>
          <a:lstStyle/>
          <a:p>
            <a:endParaRPr lang="en-US"/>
          </a:p>
        </p:txBody>
      </p:sp>
      <p:sp>
        <p:nvSpPr>
          <p:cNvPr id="7" name="Segnaposto numero diapositiva 6"/>
          <p:cNvSpPr>
            <a:spLocks noGrp="1"/>
          </p:cNvSpPr>
          <p:nvPr>
            <p:ph type="sldNum" sz="quarter" idx="12"/>
          </p:nvPr>
        </p:nvSpPr>
        <p:spPr>
          <a:xfrm>
            <a:off x="7589520" y="6480969"/>
            <a:ext cx="502920" cy="301752"/>
          </a:xfrm>
        </p:spPr>
        <p:txBody>
          <a:bodyPr/>
          <a:lstStyle/>
          <a:p>
            <a:fld id="{F294ECBE-7419-4A49-8775-EFE40EBABB68}"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4FFA1580-D0EB-4C8E-AAAD-1FBD2CB30DF2}" type="datetimeFigureOut">
              <a:rPr lang="en-US" smtClean="0"/>
              <a:pPr/>
              <a:t>2/6/2013</a:t>
            </a:fld>
            <a:endParaRPr lang="en-US"/>
          </a:p>
        </p:txBody>
      </p:sp>
      <p:sp>
        <p:nvSpPr>
          <p:cNvPr id="8" name="Segnaposto piè di pagina 7"/>
          <p:cNvSpPr>
            <a:spLocks noGrp="1"/>
          </p:cNvSpPr>
          <p:nvPr>
            <p:ph type="ftr" sz="quarter" idx="11"/>
          </p:nvPr>
        </p:nvSpPr>
        <p:spPr>
          <a:xfrm>
            <a:off x="457200" y="6480969"/>
            <a:ext cx="4261104" cy="301752"/>
          </a:xfrm>
        </p:spPr>
        <p:txBody>
          <a:bodyPr/>
          <a:lstStyle/>
          <a:p>
            <a:endParaRPr lang="en-US"/>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F294ECBE-7419-4A49-8775-EFE40EBABB6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FFA1580-D0EB-4C8E-AAAD-1FBD2CB30DF2}" type="datetimeFigureOut">
              <a:rPr lang="en-US" smtClean="0"/>
              <a:pPr/>
              <a:t>2/6/2013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F294ECBE-7419-4A49-8775-EFE40EBABB6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4FFA1580-D0EB-4C8E-AAAD-1FBD2CB30DF2}" type="datetimeFigureOut">
              <a:rPr lang="en-US" smtClean="0"/>
              <a:pPr/>
              <a:t>2/6/2013</a:t>
            </a:fld>
            <a:endParaRPr lang="en-US"/>
          </a:p>
        </p:txBody>
      </p:sp>
      <p:sp>
        <p:nvSpPr>
          <p:cNvPr id="3" name="Segnaposto piè di pagina 2"/>
          <p:cNvSpPr>
            <a:spLocks noGrp="1"/>
          </p:cNvSpPr>
          <p:nvPr>
            <p:ph type="ftr" sz="quarter" idx="11"/>
          </p:nvPr>
        </p:nvSpPr>
        <p:spPr>
          <a:xfrm>
            <a:off x="457200" y="6481890"/>
            <a:ext cx="4260056" cy="300831"/>
          </a:xfrm>
        </p:spPr>
        <p:txBody>
          <a:bodyPr/>
          <a:lstStyle/>
          <a:p>
            <a:endParaRPr lang="en-US"/>
          </a:p>
        </p:txBody>
      </p:sp>
      <p:sp>
        <p:nvSpPr>
          <p:cNvPr id="4" name="Segnaposto numero diapositiva 3"/>
          <p:cNvSpPr>
            <a:spLocks noGrp="1"/>
          </p:cNvSpPr>
          <p:nvPr>
            <p:ph type="sldNum" sz="quarter" idx="12"/>
          </p:nvPr>
        </p:nvSpPr>
        <p:spPr>
          <a:xfrm>
            <a:off x="7589520" y="6480969"/>
            <a:ext cx="502920" cy="301752"/>
          </a:xfrm>
        </p:spPr>
        <p:txBody>
          <a:bodyPr/>
          <a:lstStyle/>
          <a:p>
            <a:fld id="{F294ECBE-7419-4A49-8775-EFE40EBABB6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4FFA1580-D0EB-4C8E-AAAD-1FBD2CB30DF2}" type="datetimeFigureOut">
              <a:rPr lang="en-US" smtClean="0"/>
              <a:pPr/>
              <a:t>2/6/2013</a:t>
            </a:fld>
            <a:endParaRPr lang="en-US"/>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F294ECBE-7419-4A49-8775-EFE40EBABB6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4FFA1580-D0EB-4C8E-AAAD-1FBD2CB30DF2}" type="datetimeFigureOut">
              <a:rPr lang="en-US" smtClean="0"/>
              <a:pPr/>
              <a:t>2/6/2013</a:t>
            </a:fld>
            <a:endParaRPr lang="en-US"/>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F294ECBE-7419-4A49-8775-EFE40EBABB6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FFA1580-D0EB-4C8E-AAAD-1FBD2CB30DF2}" type="datetimeFigureOut">
              <a:rPr lang="en-US" smtClean="0"/>
              <a:pPr/>
              <a:t>2/6/2013</a:t>
            </a:fld>
            <a:endParaRPr lang="en-US"/>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294ECBE-7419-4A49-8775-EFE40EBABB6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ilfattoquotidiano.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ltroconsumo.it/conto-corrente/banche-via-la-commissione-di-massimo-scoperto-ecco-nuove-spese-s244503.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ilfattoquotidiano.i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ltroconsumo.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ltroconsumo.i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5"/>
          <p:cNvSpPr>
            <a:spLocks noGrp="1" noChangeArrowheads="1"/>
          </p:cNvSpPr>
          <p:nvPr>
            <p:ph type="subTitle" idx="1"/>
          </p:nvPr>
        </p:nvSpPr>
        <p:spPr>
          <a:xfrm>
            <a:off x="450850" y="4005263"/>
            <a:ext cx="8242300" cy="647700"/>
          </a:xfrm>
        </p:spPr>
        <p:txBody>
          <a:bodyPr/>
          <a:lstStyle/>
          <a:p>
            <a:pPr eaLnBrk="1" hangingPunct="1">
              <a:lnSpc>
                <a:spcPct val="90000"/>
              </a:lnSpc>
            </a:pPr>
            <a:endParaRPr lang="it-IT" sz="2400" smtClean="0">
              <a:solidFill>
                <a:schemeClr val="tx1"/>
              </a:solidFill>
              <a:latin typeface="Tahoma" pitchFamily="34" charset="0"/>
            </a:endParaRPr>
          </a:p>
          <a:p>
            <a:pPr eaLnBrk="1" hangingPunct="1">
              <a:lnSpc>
                <a:spcPct val="90000"/>
              </a:lnSpc>
            </a:pPr>
            <a:endParaRPr lang="it-IT" sz="2400" smtClean="0">
              <a:solidFill>
                <a:schemeClr val="tx1"/>
              </a:solidFill>
              <a:latin typeface="Tahoma" pitchFamily="34" charset="0"/>
            </a:endParaRPr>
          </a:p>
          <a:p>
            <a:pPr eaLnBrk="1" hangingPunct="1">
              <a:lnSpc>
                <a:spcPct val="90000"/>
              </a:lnSpc>
            </a:pPr>
            <a:endParaRPr lang="it-IT" sz="2400" smtClean="0">
              <a:solidFill>
                <a:schemeClr val="tx1"/>
              </a:solidFill>
              <a:latin typeface="Tahoma" pitchFamily="34" charset="0"/>
            </a:endParaRPr>
          </a:p>
        </p:txBody>
      </p:sp>
      <p:pic>
        <p:nvPicPr>
          <p:cNvPr id="2051" name="Picture 8" descr="SAA_1a_LOGO_NUOVO_2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3" y="358775"/>
            <a:ext cx="1341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Univerità"/>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238" y="320675"/>
            <a:ext cx="110648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txBox="1">
            <a:spLocks noChangeArrowheads="1"/>
          </p:cNvSpPr>
          <p:nvPr/>
        </p:nvSpPr>
        <p:spPr bwMode="auto">
          <a:xfrm>
            <a:off x="115888" y="2141539"/>
            <a:ext cx="8890000" cy="179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b="1">
                <a:solidFill>
                  <a:schemeClr val="bg1"/>
                </a:solidFill>
                <a:latin typeface="Arial" charset="0"/>
              </a:defRPr>
            </a:lvl1pPr>
            <a:lvl2pPr marL="742950" indent="-285750">
              <a:defRPr sz="1600" b="1">
                <a:solidFill>
                  <a:schemeClr val="bg1"/>
                </a:solidFill>
                <a:latin typeface="Arial" charset="0"/>
              </a:defRPr>
            </a:lvl2pPr>
            <a:lvl3pPr marL="1143000" indent="-228600">
              <a:defRPr sz="1600" b="1">
                <a:solidFill>
                  <a:schemeClr val="bg1"/>
                </a:solidFill>
                <a:latin typeface="Arial" charset="0"/>
              </a:defRPr>
            </a:lvl3pPr>
            <a:lvl4pPr marL="1600200" indent="-228600">
              <a:defRPr sz="1600" b="1">
                <a:solidFill>
                  <a:schemeClr val="bg1"/>
                </a:solidFill>
                <a:latin typeface="Arial" charset="0"/>
              </a:defRPr>
            </a:lvl4pPr>
            <a:lvl5pPr marL="2057400" indent="-228600">
              <a:defRPr sz="1600" b="1">
                <a:solidFill>
                  <a:schemeClr val="bg1"/>
                </a:solidFill>
                <a:latin typeface="Arial" charset="0"/>
              </a:defRPr>
            </a:lvl5pPr>
            <a:lvl6pPr marL="2514600" indent="-228600" algn="ctr" eaLnBrk="0" fontAlgn="base" hangingPunct="0">
              <a:spcBef>
                <a:spcPct val="50000"/>
              </a:spcBef>
              <a:spcAft>
                <a:spcPct val="0"/>
              </a:spcAft>
              <a:defRPr sz="1600" b="1">
                <a:solidFill>
                  <a:schemeClr val="bg1"/>
                </a:solidFill>
                <a:latin typeface="Arial" charset="0"/>
              </a:defRPr>
            </a:lvl6pPr>
            <a:lvl7pPr marL="2971800" indent="-228600" algn="ctr" eaLnBrk="0" fontAlgn="base" hangingPunct="0">
              <a:spcBef>
                <a:spcPct val="50000"/>
              </a:spcBef>
              <a:spcAft>
                <a:spcPct val="0"/>
              </a:spcAft>
              <a:defRPr sz="1600" b="1">
                <a:solidFill>
                  <a:schemeClr val="bg1"/>
                </a:solidFill>
                <a:latin typeface="Arial" charset="0"/>
              </a:defRPr>
            </a:lvl7pPr>
            <a:lvl8pPr marL="3429000" indent="-228600" algn="ctr" eaLnBrk="0" fontAlgn="base" hangingPunct="0">
              <a:spcBef>
                <a:spcPct val="50000"/>
              </a:spcBef>
              <a:spcAft>
                <a:spcPct val="0"/>
              </a:spcAft>
              <a:defRPr sz="1600" b="1">
                <a:solidFill>
                  <a:schemeClr val="bg1"/>
                </a:solidFill>
                <a:latin typeface="Arial" charset="0"/>
              </a:defRPr>
            </a:lvl8pPr>
            <a:lvl9pPr marL="3886200" indent="-228600" algn="ctr" eaLnBrk="0" fontAlgn="base" hangingPunct="0">
              <a:spcBef>
                <a:spcPct val="50000"/>
              </a:spcBef>
              <a:spcAft>
                <a:spcPct val="0"/>
              </a:spcAft>
              <a:defRPr sz="1600" b="1">
                <a:solidFill>
                  <a:schemeClr val="bg1"/>
                </a:solidFill>
                <a:latin typeface="Arial" charset="0"/>
              </a:defRPr>
            </a:lvl9pPr>
          </a:lstStyle>
          <a:p>
            <a:pPr eaLnBrk="1" hangingPunct="1">
              <a:spcBef>
                <a:spcPct val="0"/>
              </a:spcBef>
            </a:pPr>
            <a:r>
              <a:rPr lang="it-IT" sz="2800" i="1" dirty="0">
                <a:solidFill>
                  <a:srgbClr val="000099"/>
                </a:solidFill>
              </a:rPr>
              <a:t/>
            </a:r>
            <a:br>
              <a:rPr lang="it-IT" sz="2800" i="1" dirty="0">
                <a:solidFill>
                  <a:srgbClr val="000099"/>
                </a:solidFill>
              </a:rPr>
            </a:br>
            <a:r>
              <a:rPr lang="it-IT" sz="2800" i="1" dirty="0">
                <a:solidFill>
                  <a:srgbClr val="000099"/>
                </a:solidFill>
              </a:rPr>
              <a:t/>
            </a:r>
            <a:br>
              <a:rPr lang="it-IT" sz="2800" i="1" dirty="0">
                <a:solidFill>
                  <a:srgbClr val="000099"/>
                </a:solidFill>
              </a:rPr>
            </a:br>
            <a:r>
              <a:rPr lang="it-IT" sz="2800" dirty="0">
                <a:solidFill>
                  <a:srgbClr val="000099"/>
                </a:solidFill>
              </a:rPr>
              <a:t>LE OPERAZIONI DI FINANZIAMENTO </a:t>
            </a:r>
            <a:r>
              <a:rPr lang="it-IT" sz="2800" dirty="0" smtClean="0">
                <a:solidFill>
                  <a:srgbClr val="000099"/>
                </a:solidFill>
              </a:rPr>
              <a:t>BANCARIO</a:t>
            </a:r>
          </a:p>
          <a:p>
            <a:pPr eaLnBrk="1" hangingPunct="1">
              <a:spcBef>
                <a:spcPct val="0"/>
              </a:spcBef>
            </a:pPr>
            <a:r>
              <a:rPr lang="it-IT" sz="2800" i="1" dirty="0" smtClean="0">
                <a:solidFill>
                  <a:srgbClr val="000099"/>
                </a:solidFill>
              </a:rPr>
              <a:t>Le principali forme di finanziamento a breve termine</a:t>
            </a:r>
            <a:endParaRPr lang="it-IT" sz="2800" i="1" dirty="0">
              <a:solidFill>
                <a:schemeClr val="tx1"/>
              </a:solidFill>
            </a:endParaRPr>
          </a:p>
          <a:p>
            <a:pPr eaLnBrk="1" hangingPunct="1">
              <a:spcBef>
                <a:spcPct val="0"/>
              </a:spcBef>
            </a:pPr>
            <a:endParaRPr lang="it-IT" sz="2800" i="1" dirty="0">
              <a:solidFill>
                <a:schemeClr val="tx1"/>
              </a:solidFill>
            </a:endParaRPr>
          </a:p>
          <a:p>
            <a:pPr eaLnBrk="1" hangingPunct="1">
              <a:spcBef>
                <a:spcPct val="0"/>
              </a:spcBef>
            </a:pPr>
            <a:r>
              <a:rPr lang="it-IT" sz="2000" dirty="0">
                <a:solidFill>
                  <a:schemeClr val="tx1"/>
                </a:solidFill>
                <a:cs typeface="Arial" charset="0"/>
              </a:rPr>
              <a:t>Prof.ssa Paola De </a:t>
            </a:r>
            <a:r>
              <a:rPr lang="it-IT" sz="2000" dirty="0" err="1" smtClean="0">
                <a:solidFill>
                  <a:schemeClr val="tx1"/>
                </a:solidFill>
                <a:cs typeface="Arial" charset="0"/>
              </a:rPr>
              <a:t>Vincentiis</a:t>
            </a:r>
            <a:endParaRPr lang="it-IT" sz="2000" dirty="0" smtClean="0">
              <a:solidFill>
                <a:schemeClr val="tx1"/>
              </a:solidFill>
              <a:cs typeface="Arial" charset="0"/>
            </a:endParaRPr>
          </a:p>
          <a:p>
            <a:pPr eaLnBrk="1" hangingPunct="1">
              <a:spcBef>
                <a:spcPct val="0"/>
              </a:spcBef>
            </a:pPr>
            <a:r>
              <a:rPr lang="it-IT" sz="2000" dirty="0" smtClean="0">
                <a:solidFill>
                  <a:schemeClr val="tx1"/>
                </a:solidFill>
                <a:cs typeface="Arial" charset="0"/>
              </a:rPr>
              <a:t>Prof.ssa Eleonora Isaia</a:t>
            </a:r>
            <a:endParaRPr lang="it-IT" dirty="0">
              <a:solidFill>
                <a:srgbClr val="000099"/>
              </a:solidFill>
            </a:endParaRPr>
          </a:p>
        </p:txBody>
      </p:sp>
    </p:spTree>
    <p:extLst>
      <p:ext uri="{BB962C8B-B14F-4D97-AF65-F5344CB8AC3E}">
        <p14:creationId xmlns:p14="http://schemas.microsoft.com/office/powerpoint/2010/main" val="32602211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29600" cy="5690104"/>
          </a:xfrm>
        </p:spPr>
        <p:txBody>
          <a:bodyPr>
            <a:normAutofit/>
          </a:bodyPr>
          <a:lstStyle/>
          <a:p>
            <a:pPr marL="64008" indent="0">
              <a:buNone/>
            </a:pPr>
            <a:r>
              <a:rPr lang="it-IT" sz="1600" dirty="0"/>
              <a:t>Adesso è ufficiale. L’associazione di categoria </a:t>
            </a:r>
            <a:r>
              <a:rPr lang="it-IT" sz="1600" dirty="0" err="1"/>
              <a:t>Altroconsumo</a:t>
            </a:r>
            <a:r>
              <a:rPr lang="it-IT" sz="1600" dirty="0"/>
              <a:t> è formalmente autorizzata a portare in tribunale l’istituto di credito Intesa Sanpaolo nell’ambito di una </a:t>
            </a:r>
            <a:r>
              <a:rPr lang="it-IT" sz="1600" dirty="0" err="1"/>
              <a:t>class</a:t>
            </a:r>
            <a:r>
              <a:rPr lang="it-IT" sz="1600" dirty="0"/>
              <a:t> </a:t>
            </a:r>
            <a:r>
              <a:rPr lang="it-IT" sz="1600" dirty="0" err="1"/>
              <a:t>action</a:t>
            </a:r>
            <a:r>
              <a:rPr lang="it-IT" sz="1600" dirty="0"/>
              <a:t> promossa dai suoi stessi correntisti contro l’applicazione “occulta” delle contestate commissioni di massimo scoperto. Lo ha stabilito in via definitiva la Corte d’Appello di Torino respingendo l’istanza della banca che mirava a bloccare sul nascere l’azione collettiva. Nella sua sentenza, precisa una nota diffusa dalla stessa associazione, il tribunale torinese ha infatti ritenuto che </a:t>
            </a:r>
            <a:r>
              <a:rPr lang="it-IT" sz="1600" dirty="0" err="1"/>
              <a:t>Altroconsumo</a:t>
            </a:r>
            <a:r>
              <a:rPr lang="it-IT" sz="1600" dirty="0"/>
              <a:t> “rappresenti adeguatamente gli interessi dei correntisti”, affermando, di conseguenza, il diritto dell’ente di procedere nelle aule di giustizia</a:t>
            </a:r>
            <a:r>
              <a:rPr lang="it-IT" sz="1600" dirty="0" smtClean="0"/>
              <a:t>.</a:t>
            </a:r>
          </a:p>
          <a:p>
            <a:pPr marL="64008" indent="0">
              <a:buNone/>
            </a:pPr>
            <a:endParaRPr lang="it-IT" sz="1600" dirty="0"/>
          </a:p>
          <a:p>
            <a:pPr marL="64008" indent="0">
              <a:buNone/>
            </a:pPr>
            <a:r>
              <a:rPr lang="it-IT" sz="1600" dirty="0" smtClean="0"/>
              <a:t>La </a:t>
            </a:r>
            <a:r>
              <a:rPr lang="it-IT" sz="1600" dirty="0"/>
              <a:t>vittoria incassata dall’associazione si configura, dunque, come una tappa intermedia di un percorso ancora potenzialmente lunghissimo – il tribunale deve ancora fissare tempi e modi per la raccolta delle adesioni e l’avvio dell’azione legale – ma, al tempo stesso, rappresenta anche un evento di portata notevole. Pesante, infatti, il precedente stabilito dalla Corte che, con la sua decisione, potrebbe ora dare il via a una nuova ondata di cause sul fronte di un tema caldissimo. Insomma, dopo i Tango bond e i derivati degli enti pubblici, i tempi potrebbero essere ora maturi anche per una richiesta di risarcimento su quei costi extra formalmente aboliti da una norma di due anni fa, ma misteriosamente riapparsi nell’inestricabile foresta dei dettagli contrattuali a disciplina della relazione banca/cliente</a:t>
            </a:r>
            <a:r>
              <a:rPr lang="it-IT" sz="1600" dirty="0" smtClean="0"/>
              <a:t>.</a:t>
            </a:r>
          </a:p>
          <a:p>
            <a:pPr marL="64008" indent="0">
              <a:buNone/>
            </a:pPr>
            <a:endParaRPr lang="en-US" sz="1200" dirty="0"/>
          </a:p>
        </p:txBody>
      </p:sp>
      <p:sp>
        <p:nvSpPr>
          <p:cNvPr id="4" name="CasellaDiTesto 3"/>
          <p:cNvSpPr txBox="1"/>
          <p:nvPr/>
        </p:nvSpPr>
        <p:spPr>
          <a:xfrm>
            <a:off x="539552" y="6165304"/>
            <a:ext cx="6696744" cy="307777"/>
          </a:xfrm>
          <a:prstGeom prst="rect">
            <a:avLst/>
          </a:prstGeom>
          <a:noFill/>
          <a:ln>
            <a:solidFill>
              <a:schemeClr val="accent1"/>
            </a:solidFill>
          </a:ln>
        </p:spPr>
        <p:txBody>
          <a:bodyPr wrap="square" rtlCol="0">
            <a:spAutoFit/>
          </a:bodyPr>
          <a:lstStyle/>
          <a:p>
            <a:r>
              <a:rPr lang="it-IT" sz="1400" dirty="0" smtClean="0"/>
              <a:t>Fonte: </a:t>
            </a:r>
            <a:r>
              <a:rPr lang="it-IT" sz="1400" dirty="0" smtClean="0">
                <a:hlinkClick r:id="rId3"/>
              </a:rPr>
              <a:t>www.ilfattoquotidiano.it</a:t>
            </a:r>
            <a:r>
              <a:rPr lang="it-IT" sz="1400" dirty="0" smtClean="0"/>
              <a:t>, 27 settembre 2011</a:t>
            </a:r>
            <a:endParaRPr lang="en-US" sz="1400" dirty="0"/>
          </a:p>
        </p:txBody>
      </p:sp>
    </p:spTree>
    <p:extLst>
      <p:ext uri="{BB962C8B-B14F-4D97-AF65-F5344CB8AC3E}">
        <p14:creationId xmlns:p14="http://schemas.microsoft.com/office/powerpoint/2010/main" val="2383149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0317" y="88540"/>
            <a:ext cx="7848872" cy="5918543"/>
          </a:xfrm>
          <a:prstGeom prst="rect">
            <a:avLst/>
          </a:prstGeom>
        </p:spPr>
        <p:txBody>
          <a:bodyPr wrap="square">
            <a:spAutoFit/>
          </a:bodyPr>
          <a:lstStyle/>
          <a:p>
            <a:pPr marL="64008" lvl="0">
              <a:spcBef>
                <a:spcPct val="20000"/>
              </a:spcBef>
              <a:buClr>
                <a:srgbClr val="FF388C"/>
              </a:buClr>
              <a:buSzPct val="80000"/>
            </a:pPr>
            <a:endParaRPr lang="it-IT" sz="1600" dirty="0">
              <a:solidFill>
                <a:prstClr val="white"/>
              </a:solidFill>
            </a:endParaRPr>
          </a:p>
          <a:p>
            <a:pPr marL="64008" lvl="0">
              <a:spcBef>
                <a:spcPct val="20000"/>
              </a:spcBef>
              <a:buClr>
                <a:srgbClr val="FF388C"/>
              </a:buClr>
              <a:buSzPct val="80000"/>
            </a:pPr>
            <a:r>
              <a:rPr lang="it-IT" sz="1600" dirty="0"/>
              <a:t>Riassumendo: </a:t>
            </a:r>
            <a:endParaRPr lang="it-IT" sz="1600" dirty="0" smtClean="0"/>
          </a:p>
          <a:p>
            <a:pPr marL="64008" lvl="0">
              <a:spcBef>
                <a:spcPct val="20000"/>
              </a:spcBef>
              <a:buClr>
                <a:srgbClr val="FF388C"/>
              </a:buClr>
              <a:buSzPct val="80000"/>
            </a:pPr>
            <a:r>
              <a:rPr lang="it-IT" sz="1700" dirty="0" smtClean="0"/>
              <a:t>la </a:t>
            </a:r>
            <a:r>
              <a:rPr lang="it-IT" sz="1700" dirty="0"/>
              <a:t>commissione di massimo scoperto non è altro che la percentuale pagata dal correntista sul deficit del proprio deposito, ovvero, la “multa” imposta sul conto quando quest’ultimo va in rosso. Un balzello, per così dire, che è stato spesso giudicato iniquo anche da voci piuttosto autorevoli del settore finanziario, a cominciare dal futuro presidente Bce Mario Draghi che, nel 2008, parlò apertamente di “istituto poco difendibile”. Talmente poco difendibile, in definitiva, da essere sostanzialmente abolito (con l’eccezione di pochi casi) nel 2009 da un decreto poi convertito in legge. Ma anche talmente conveniente (si parlò nel 2009 di introiti complessivi pari a 10 milioni di euro al mese per il sistema bancario italiano) da essere riproposto dagli istituti di credito con altri nomi e medesimi effetti. A qualche mese di distanza dall’entrata in vigore del decreto, ad esempio, Intesa Sanpaolo aveva sostituito la vecchia imposta con la rinnovata “commissione per scoperto di conto” equivalente a 2 euro per ogni 1000 (o frazione di scoperto) e per ogni giorno di “rosso” contabile fino ad un massimo di 100 euro ogni tre mesi. </a:t>
            </a:r>
            <a:r>
              <a:rPr lang="it-IT" sz="1700" dirty="0">
                <a:hlinkClick r:id="rId3"/>
              </a:rPr>
              <a:t>Un’analisi condotta nel maggio 2009 da </a:t>
            </a:r>
            <a:r>
              <a:rPr lang="it-IT" sz="1700" dirty="0" err="1">
                <a:hlinkClick r:id="rId3"/>
              </a:rPr>
              <a:t>Altroconsumo</a:t>
            </a:r>
            <a:r>
              <a:rPr lang="it-IT" sz="1700" dirty="0"/>
              <a:t> aveva fatto emergere comportamenti del tutto simili (ma a costi ancora più onerosi per il correntista) da parte di Unicredit, Monte dei Paschi, Banca Sella e </a:t>
            </a:r>
            <a:r>
              <a:rPr lang="it-IT" sz="1700" dirty="0" err="1"/>
              <a:t>Bnp</a:t>
            </a:r>
            <a:r>
              <a:rPr lang="it-IT" sz="1700" dirty="0"/>
              <a:t>.</a:t>
            </a:r>
          </a:p>
        </p:txBody>
      </p:sp>
      <p:sp>
        <p:nvSpPr>
          <p:cNvPr id="3" name="CasellaDiTesto 2"/>
          <p:cNvSpPr txBox="1"/>
          <p:nvPr/>
        </p:nvSpPr>
        <p:spPr>
          <a:xfrm>
            <a:off x="827584" y="6189115"/>
            <a:ext cx="6696744" cy="307777"/>
          </a:xfrm>
          <a:prstGeom prst="rect">
            <a:avLst/>
          </a:prstGeom>
          <a:noFill/>
          <a:ln>
            <a:solidFill>
              <a:schemeClr val="accent1"/>
            </a:solidFill>
          </a:ln>
        </p:spPr>
        <p:txBody>
          <a:bodyPr wrap="square" rtlCol="0">
            <a:spAutoFit/>
          </a:bodyPr>
          <a:lstStyle/>
          <a:p>
            <a:r>
              <a:rPr lang="it-IT" sz="1400" dirty="0" smtClean="0"/>
              <a:t>Fonte: </a:t>
            </a:r>
            <a:r>
              <a:rPr lang="it-IT" sz="1400" dirty="0" smtClean="0">
                <a:hlinkClick r:id="rId4"/>
              </a:rPr>
              <a:t>www.ilfattoquotidiano.it</a:t>
            </a:r>
            <a:r>
              <a:rPr lang="it-IT" sz="1400" dirty="0" smtClean="0"/>
              <a:t>, 27 settembre 2011</a:t>
            </a:r>
            <a:endParaRPr lang="en-US" sz="1400" dirty="0"/>
          </a:p>
        </p:txBody>
      </p:sp>
    </p:spTree>
    <p:extLst>
      <p:ext uri="{BB962C8B-B14F-4D97-AF65-F5344CB8AC3E}">
        <p14:creationId xmlns:p14="http://schemas.microsoft.com/office/powerpoint/2010/main" val="392267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L’annosa vicenda delle commissioni di massimo scoperto</a:t>
            </a:r>
            <a:endParaRPr lang="en-US" sz="2400" dirty="0"/>
          </a:p>
        </p:txBody>
      </p:sp>
      <p:sp>
        <p:nvSpPr>
          <p:cNvPr id="3" name="Segnaposto contenuto 2"/>
          <p:cNvSpPr>
            <a:spLocks noGrp="1"/>
          </p:cNvSpPr>
          <p:nvPr>
            <p:ph idx="1"/>
          </p:nvPr>
        </p:nvSpPr>
        <p:spPr>
          <a:xfrm>
            <a:off x="457200" y="1700808"/>
            <a:ext cx="8229600" cy="4968552"/>
          </a:xfrm>
        </p:spPr>
        <p:txBody>
          <a:bodyPr>
            <a:normAutofit fontScale="85000" lnSpcReduction="10000"/>
          </a:bodyPr>
          <a:lstStyle/>
          <a:p>
            <a:pPr algn="just"/>
            <a:r>
              <a:rPr lang="it-IT" dirty="0" smtClean="0"/>
              <a:t>Con il decreto «Salva Italia» (L. 214/2011) sono state stabilite le seguenti regole (nuovo art. 117 bis del TUB):</a:t>
            </a:r>
          </a:p>
          <a:p>
            <a:pPr marL="64008" indent="0" algn="just">
              <a:buNone/>
            </a:pPr>
            <a:endParaRPr lang="it-IT" dirty="0" smtClean="0"/>
          </a:p>
          <a:p>
            <a:pPr lvl="1" algn="just"/>
            <a:r>
              <a:rPr lang="it-IT" dirty="0" smtClean="0"/>
              <a:t>I conti affidati possono prevedere quali unici oneri a carico del cliente:</a:t>
            </a:r>
          </a:p>
          <a:p>
            <a:pPr lvl="3" algn="just"/>
            <a:r>
              <a:rPr lang="it-IT" dirty="0" smtClean="0"/>
              <a:t>una commissione onnicomprensiva (di importo max. pari a 0,50% su base trimestrale), calcolata sulla somma messa a disposizione;</a:t>
            </a:r>
          </a:p>
          <a:p>
            <a:pPr lvl="3" algn="just"/>
            <a:r>
              <a:rPr lang="it-IT" dirty="0" smtClean="0"/>
              <a:t>un tasso debitore, sulle somme utilizzate. </a:t>
            </a:r>
          </a:p>
          <a:p>
            <a:pPr marL="1161288" lvl="3" indent="0" algn="just">
              <a:buNone/>
            </a:pPr>
            <a:endParaRPr lang="it-IT" dirty="0" smtClean="0"/>
          </a:p>
          <a:p>
            <a:pPr lvl="1" algn="just"/>
            <a:r>
              <a:rPr lang="it-IT" dirty="0" smtClean="0"/>
              <a:t>Gli sconfinamenti in assenza di fido o oltre il limite di fido (solo se di importo &gt; 500 euro e durata &gt; 7 </a:t>
            </a:r>
            <a:r>
              <a:rPr lang="it-IT" dirty="0" err="1" smtClean="0"/>
              <a:t>gg</a:t>
            </a:r>
            <a:r>
              <a:rPr lang="it-IT" dirty="0" smtClean="0"/>
              <a:t>) possono prevedere quali unici oneri a carico del cliente:</a:t>
            </a:r>
          </a:p>
          <a:p>
            <a:pPr lvl="3" algn="just"/>
            <a:r>
              <a:rPr lang="it-IT" dirty="0" smtClean="0"/>
              <a:t> una commissione di istruttoria veloce (in misura fissa ed espressa in valore assoluto);</a:t>
            </a:r>
          </a:p>
          <a:p>
            <a:pPr lvl="3" algn="just"/>
            <a:r>
              <a:rPr lang="it-IT" dirty="0" smtClean="0"/>
              <a:t> un tasso di interesse debitore sull’ammontare dello sconfinamento.</a:t>
            </a:r>
          </a:p>
          <a:p>
            <a:pPr marL="1161288" lvl="3" indent="0">
              <a:buNone/>
            </a:pPr>
            <a:endParaRPr lang="it-IT" dirty="0" smtClean="0"/>
          </a:p>
          <a:p>
            <a:pPr marL="0" lvl="3" indent="0">
              <a:spcBef>
                <a:spcPts val="0"/>
              </a:spcBef>
              <a:buNone/>
            </a:pPr>
            <a:endParaRPr lang="it-IT" sz="3100" b="1" dirty="0" smtClean="0"/>
          </a:p>
        </p:txBody>
      </p:sp>
    </p:spTree>
    <p:extLst>
      <p:ext uri="{BB962C8B-B14F-4D97-AF65-F5344CB8AC3E}">
        <p14:creationId xmlns:p14="http://schemas.microsoft.com/office/powerpoint/2010/main" val="3826466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713234"/>
          </a:xfrm>
        </p:spPr>
        <p:txBody>
          <a:bodyPr>
            <a:noAutofit/>
          </a:bodyPr>
          <a:lstStyle/>
          <a:p>
            <a:r>
              <a:rPr lang="it-IT" sz="2400" dirty="0" smtClean="0"/>
              <a:t>La nuova normativa sui compensi nelle aperture di credito dettata dal decreto «Salva Italia»</a:t>
            </a:r>
            <a:endParaRPr lang="en-US" sz="2400" dirty="0"/>
          </a:p>
        </p:txBody>
      </p:sp>
      <p:sp>
        <p:nvSpPr>
          <p:cNvPr id="3" name="Segnaposto contenuto 2"/>
          <p:cNvSpPr>
            <a:spLocks noGrp="1"/>
          </p:cNvSpPr>
          <p:nvPr>
            <p:ph idx="1"/>
          </p:nvPr>
        </p:nvSpPr>
        <p:spPr>
          <a:xfrm>
            <a:off x="539552" y="1268760"/>
            <a:ext cx="8229600" cy="4572000"/>
          </a:xfrm>
        </p:spPr>
        <p:txBody>
          <a:bodyPr>
            <a:noAutofit/>
          </a:bodyPr>
          <a:lstStyle/>
          <a:p>
            <a:pPr marL="64008" indent="0" algn="just">
              <a:buNone/>
            </a:pPr>
            <a:r>
              <a:rPr lang="it-IT" sz="1400" dirty="0" smtClean="0"/>
              <a:t>Nel </a:t>
            </a:r>
            <a:r>
              <a:rPr lang="it-IT" sz="1400" dirty="0"/>
              <a:t>testo unico delle leggi in materia bancaria e creditizia, di cui al decreto legislativo 1° settembre 1993, n. 385, dopo l'articolo 117 </a:t>
            </a:r>
            <a:r>
              <a:rPr lang="it-IT" sz="1400" dirty="0" smtClean="0"/>
              <a:t>è </a:t>
            </a:r>
            <a:r>
              <a:rPr lang="it-IT" sz="1400" dirty="0"/>
              <a:t>inserito il seguente</a:t>
            </a:r>
            <a:r>
              <a:rPr lang="it-IT" sz="1400" dirty="0" smtClean="0"/>
              <a:t>:</a:t>
            </a:r>
          </a:p>
          <a:p>
            <a:pPr marL="64008" indent="0" algn="just">
              <a:buNone/>
            </a:pPr>
            <a:endParaRPr lang="it-IT" sz="1400" dirty="0" smtClean="0"/>
          </a:p>
          <a:p>
            <a:pPr marL="64008" indent="0" algn="just">
              <a:buNone/>
            </a:pPr>
            <a:r>
              <a:rPr lang="it-IT" sz="1400" b="1" dirty="0" smtClean="0"/>
              <a:t> </a:t>
            </a:r>
            <a:r>
              <a:rPr lang="it-IT" sz="1400" b="1" dirty="0"/>
              <a:t>«Art. 117-bis - (Remunerazione degli affidamenti e degli sconfinamenti). </a:t>
            </a:r>
          </a:p>
          <a:p>
            <a:pPr marL="64008" indent="0" algn="just">
              <a:buNone/>
            </a:pPr>
            <a:endParaRPr lang="it-IT" sz="1400" dirty="0" smtClean="0"/>
          </a:p>
          <a:p>
            <a:pPr marL="578358" indent="-514350" algn="just">
              <a:buAutoNum type="arabicPeriod"/>
            </a:pPr>
            <a:r>
              <a:rPr lang="it-IT" sz="1400" dirty="0" smtClean="0"/>
              <a:t>I </a:t>
            </a:r>
            <a:r>
              <a:rPr lang="it-IT" sz="1400" dirty="0"/>
              <a:t>contratti di apertura di credito possono prevedere, quali unici oneri a carico del cliente, una commissione onnicomprensiva calcolata in maniera proporzionale rispetto alla somma messa a disposizione del cliente e alla durata dell'affidamento, e un tasso di interesse debitore sulle somme prelevate. L'ammontare della commissione non </a:t>
            </a:r>
            <a:r>
              <a:rPr lang="it-IT" sz="1400" dirty="0" smtClean="0"/>
              <a:t>può </a:t>
            </a:r>
            <a:r>
              <a:rPr lang="it-IT" sz="1400" dirty="0"/>
              <a:t>superare lo 0,5 per cento, per trimestre, della somma messa a disposizione del cliente. </a:t>
            </a:r>
            <a:endParaRPr lang="it-IT" sz="1400" dirty="0" smtClean="0"/>
          </a:p>
          <a:p>
            <a:pPr marL="578358" indent="-514350" algn="just">
              <a:buAutoNum type="arabicPeriod"/>
            </a:pPr>
            <a:r>
              <a:rPr lang="it-IT" sz="1400" dirty="0" smtClean="0"/>
              <a:t> </a:t>
            </a:r>
            <a:r>
              <a:rPr lang="it-IT" sz="1400" dirty="0"/>
              <a:t>A fronte di sconfinamenti in assenza di affidamento ovvero oltre il limite del fido, i contratti di conto corrente e di apertura di credito possono prevedere, quali unici oneri a carico del cliente, una commissione di istruttoria veloce determinata in misura fissa, espressa in valore assoluto, commisurata ai costi e un tasso di interesse debitore sull'ammontare dello sconfinamento. </a:t>
            </a:r>
            <a:endParaRPr lang="it-IT" sz="1400" dirty="0" smtClean="0"/>
          </a:p>
          <a:p>
            <a:pPr marL="578358" indent="-514350" algn="just">
              <a:buAutoNum type="arabicPeriod"/>
            </a:pPr>
            <a:r>
              <a:rPr lang="it-IT" sz="1400" dirty="0" smtClean="0"/>
              <a:t>Le </a:t>
            </a:r>
            <a:r>
              <a:rPr lang="it-IT" sz="1400" dirty="0"/>
              <a:t>clausole che prevedono oneri diversi o non conformi rispetto a quanto stabilito nei commi 1 e 2 sono nulle. La </a:t>
            </a:r>
            <a:r>
              <a:rPr lang="it-IT" sz="1400" dirty="0" smtClean="0"/>
              <a:t>nullità </a:t>
            </a:r>
            <a:r>
              <a:rPr lang="it-IT" sz="1400" dirty="0"/>
              <a:t>della clausola non comporta la </a:t>
            </a:r>
            <a:r>
              <a:rPr lang="it-IT" sz="1400" dirty="0" smtClean="0"/>
              <a:t>nullità </a:t>
            </a:r>
            <a:r>
              <a:rPr lang="it-IT" sz="1400" dirty="0"/>
              <a:t>del contratto. </a:t>
            </a:r>
            <a:endParaRPr lang="it-IT" sz="1400" dirty="0" smtClean="0"/>
          </a:p>
          <a:p>
            <a:pPr marL="578358" indent="-514350" algn="just">
              <a:buAutoNum type="arabicPeriod"/>
            </a:pPr>
            <a:r>
              <a:rPr lang="it-IT" sz="1400" dirty="0" smtClean="0"/>
              <a:t>Il </a:t>
            </a:r>
            <a:r>
              <a:rPr lang="it-IT" sz="1400" dirty="0"/>
              <a:t>CICR adotta disposizioni applicative del presente articolo e </a:t>
            </a:r>
            <a:r>
              <a:rPr lang="it-IT" sz="1400" dirty="0" smtClean="0"/>
              <a:t>può </a:t>
            </a:r>
            <a:r>
              <a:rPr lang="it-IT" sz="1400" dirty="0"/>
              <a:t>prevedere che esso si applichi ad altri contratti per i quali si pongano analoghe esigenze di tutela del cliente; il CICR prevede i casi in cui, in relazione </a:t>
            </a:r>
            <a:r>
              <a:rPr lang="it-IT" sz="1400" dirty="0" smtClean="0"/>
              <a:t>all'entità </a:t>
            </a:r>
            <a:r>
              <a:rPr lang="it-IT" sz="1400" dirty="0"/>
              <a:t>e alla durata dello sconfinamento, non sia dovuta la commissione di istruttoria veloce di cui al comma 2</a:t>
            </a:r>
            <a:r>
              <a:rPr lang="it-IT" sz="1400" dirty="0" smtClean="0"/>
              <a:t>.».</a:t>
            </a:r>
            <a:endParaRPr lang="it-IT" sz="1400" dirty="0"/>
          </a:p>
        </p:txBody>
      </p:sp>
    </p:spTree>
    <p:extLst>
      <p:ext uri="{BB962C8B-B14F-4D97-AF65-F5344CB8AC3E}">
        <p14:creationId xmlns:p14="http://schemas.microsoft.com/office/powerpoint/2010/main" val="18628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L’annosa vicenda delle commissioni di massimo scoperto</a:t>
            </a:r>
            <a:endParaRPr lang="en-US" sz="2400" dirty="0"/>
          </a:p>
        </p:txBody>
      </p:sp>
      <p:sp>
        <p:nvSpPr>
          <p:cNvPr id="3" name="Segnaposto contenuto 2"/>
          <p:cNvSpPr>
            <a:spLocks noGrp="1"/>
          </p:cNvSpPr>
          <p:nvPr>
            <p:ph idx="1"/>
          </p:nvPr>
        </p:nvSpPr>
        <p:spPr/>
        <p:txBody>
          <a:bodyPr>
            <a:normAutofit lnSpcReduction="10000"/>
          </a:bodyPr>
          <a:lstStyle/>
          <a:p>
            <a:pPr marL="448056" lvl="3" indent="-384048" algn="just">
              <a:buSzPct val="80000"/>
              <a:buFont typeface="Wingdings 2"/>
              <a:buChar char=""/>
            </a:pPr>
            <a:r>
              <a:rPr lang="it-IT" sz="2600" b="1" dirty="0"/>
              <a:t>Sembra dunque scomparire definitivamente la commissione di massimo scoperto</a:t>
            </a:r>
            <a:r>
              <a:rPr lang="it-IT" sz="2600" b="1" dirty="0" smtClean="0"/>
              <a:t>.</a:t>
            </a:r>
          </a:p>
          <a:p>
            <a:pPr marL="64008" lvl="3" indent="0" algn="just">
              <a:buSzPct val="80000"/>
              <a:buNone/>
            </a:pPr>
            <a:endParaRPr lang="it-IT" sz="2600" b="1" dirty="0" smtClean="0"/>
          </a:p>
          <a:p>
            <a:pPr marL="448056" lvl="3" indent="-384048" algn="just">
              <a:buSzPct val="80000"/>
              <a:buFont typeface="Wingdings 2"/>
              <a:buChar char=""/>
            </a:pPr>
            <a:r>
              <a:rPr lang="it-IT" sz="2600" b="1" dirty="0" smtClean="0"/>
              <a:t>Permane la potenziale anomalia derivante dall’applicazione della commissione di messa a disposizione fondi sugli importi utilizzati (e quindi già fruttiferi di interessi per la banca). </a:t>
            </a:r>
          </a:p>
          <a:p>
            <a:pPr marL="64008" lvl="3" indent="0" algn="just">
              <a:buSzPct val="80000"/>
              <a:buNone/>
            </a:pPr>
            <a:endParaRPr lang="it-IT" sz="2600" b="1" dirty="0"/>
          </a:p>
          <a:p>
            <a:pPr marL="448056" lvl="3" indent="-384048" algn="just">
              <a:buSzPct val="80000"/>
              <a:buFont typeface="Wingdings 2"/>
              <a:buChar char=""/>
            </a:pPr>
            <a:r>
              <a:rPr lang="it-IT" sz="2600" b="1" dirty="0" smtClean="0"/>
              <a:t>Si tratta di una commissione sull’impegno a erogare oppure si tratta di una maggiorazione di interesse mascherata?</a:t>
            </a:r>
            <a:endParaRPr lang="it-IT" sz="2600" b="1" dirty="0"/>
          </a:p>
          <a:p>
            <a:endParaRPr lang="en-US" dirty="0"/>
          </a:p>
        </p:txBody>
      </p:sp>
    </p:spTree>
    <p:extLst>
      <p:ext uri="{BB962C8B-B14F-4D97-AF65-F5344CB8AC3E}">
        <p14:creationId xmlns:p14="http://schemas.microsoft.com/office/powerpoint/2010/main" val="939361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CDF su aperture di credito: confronto accordato-inutilizzato</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899025183"/>
              </p:ext>
            </p:extLst>
          </p:nvPr>
        </p:nvGraphicFramePr>
        <p:xfrm>
          <a:off x="611560" y="1916832"/>
          <a:ext cx="8136904" cy="4320480"/>
        </p:xfrm>
        <a:graphic>
          <a:graphicData uri="http://schemas.openxmlformats.org/drawingml/2006/table">
            <a:tbl>
              <a:tblPr>
                <a:tableStyleId>{5C22544A-7EE6-4342-B048-85BDC9FD1C3A}</a:tableStyleId>
              </a:tblPr>
              <a:tblGrid>
                <a:gridCol w="1116408"/>
                <a:gridCol w="1309635"/>
                <a:gridCol w="1309635"/>
                <a:gridCol w="1030531"/>
                <a:gridCol w="1116408"/>
                <a:gridCol w="1223756"/>
                <a:gridCol w="1030531"/>
              </a:tblGrid>
              <a:tr h="1080120">
                <a:tc>
                  <a:txBody>
                    <a:bodyPr/>
                    <a:lstStyle/>
                    <a:p>
                      <a:pPr algn="ctr" fontAlgn="b"/>
                      <a:r>
                        <a:rPr lang="it-IT" sz="1800" u="none" strike="noStrike" dirty="0">
                          <a:effectLst/>
                        </a:rPr>
                        <a:t>data</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accordato</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utilizzato</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err="1" smtClean="0">
                          <a:effectLst/>
                        </a:rPr>
                        <a:t>utilizz</a:t>
                      </a:r>
                      <a:r>
                        <a:rPr lang="it-IT" sz="1800" u="none" strike="noStrike" dirty="0">
                          <a:effectLst/>
                        </a:rPr>
                        <a:t>. /</a:t>
                      </a:r>
                      <a:r>
                        <a:rPr lang="it-IT" sz="1800" u="none" strike="noStrike" dirty="0" err="1">
                          <a:effectLst/>
                        </a:rPr>
                        <a:t>accord</a:t>
                      </a:r>
                      <a:r>
                        <a:rPr lang="it-IT" sz="1800" u="none" strike="noStrike" dirty="0">
                          <a:effectLst/>
                        </a:rPr>
                        <a:t>.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CDF su accordato (a)</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CDF su inutilizzato (b)</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(a) - (b)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30-giu-12</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         306.852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         161.011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52%</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         1.596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               758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837 </a:t>
                      </a:r>
                      <a:endParaRPr lang="it-IT" sz="1800" b="0" i="0" u="none" strike="noStrike">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31-mar-12</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318.360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160.443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50%</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1.655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               821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834 </a:t>
                      </a:r>
                      <a:endParaRPr lang="it-IT" sz="1800" b="0" i="0" u="none" strike="noStrike">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31-dic-12</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318.969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152.592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48%</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1.659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865 </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dirty="0">
                          <a:effectLst/>
                        </a:rPr>
                        <a:t>           793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30-set-11</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318.263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156.620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49%</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1.655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841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814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30-giu-11</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328.243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157.583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48%</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1.707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887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819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31-mar-11</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331.718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161.574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49%</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1.725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885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840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31-dic-10</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333.015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154.832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46%</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1.732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927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805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30-set-10</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374.878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167.077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45%</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1.949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1.081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869 </a:t>
                      </a:r>
                      <a:endParaRPr lang="it-IT" sz="1800" b="0" i="0" u="none" strike="noStrike" dirty="0">
                        <a:solidFill>
                          <a:srgbClr val="000000"/>
                        </a:solidFill>
                        <a:effectLst/>
                        <a:latin typeface="Calibri"/>
                      </a:endParaRPr>
                    </a:p>
                  </a:txBody>
                  <a:tcPr marL="9525" marR="9525" marT="9525" marB="0" anchor="b"/>
                </a:tc>
              </a:tr>
              <a:tr h="360040">
                <a:tc>
                  <a:txBody>
                    <a:bodyPr/>
                    <a:lstStyle/>
                    <a:p>
                      <a:pPr algn="l" fontAlgn="b"/>
                      <a:r>
                        <a:rPr lang="it-IT" sz="1800" u="none" strike="noStrike" dirty="0">
                          <a:effectLst/>
                        </a:rPr>
                        <a:t>30-giu-10</a:t>
                      </a:r>
                      <a:endParaRPr lang="it-IT" sz="1800" b="0" i="0" u="none" strike="noStrike" dirty="0">
                        <a:solidFill>
                          <a:srgbClr val="000000"/>
                        </a:solidFill>
                        <a:effectLst/>
                        <a:latin typeface="Calibri"/>
                      </a:endParaRPr>
                    </a:p>
                  </a:txBody>
                  <a:tcPr marL="9525" marR="9525" marT="9525" marB="0" anchor="b"/>
                </a:tc>
                <a:tc>
                  <a:txBody>
                    <a:bodyPr/>
                    <a:lstStyle/>
                    <a:p>
                      <a:pPr algn="ctr" fontAlgn="b"/>
                      <a:r>
                        <a:rPr lang="it-IT" sz="1800" u="none" strike="noStrike">
                          <a:effectLst/>
                        </a:rPr>
                        <a:t>         370.546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163.449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44%</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1.927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a:effectLst/>
                        </a:rPr>
                        <a:t>            1.077 </a:t>
                      </a:r>
                      <a:endParaRPr lang="it-IT" sz="1800" b="0" i="0" u="none" strike="noStrike">
                        <a:solidFill>
                          <a:srgbClr val="000000"/>
                        </a:solidFill>
                        <a:effectLst/>
                        <a:latin typeface="Calibri"/>
                      </a:endParaRPr>
                    </a:p>
                  </a:txBody>
                  <a:tcPr marL="9525" marR="9525" marT="9525" marB="0" anchor="b"/>
                </a:tc>
                <a:tc>
                  <a:txBody>
                    <a:bodyPr/>
                    <a:lstStyle/>
                    <a:p>
                      <a:pPr algn="ctr" fontAlgn="b"/>
                      <a:r>
                        <a:rPr lang="it-IT" sz="1800" u="none" strike="noStrike" dirty="0">
                          <a:effectLst/>
                        </a:rPr>
                        <a:t>           850 </a:t>
                      </a:r>
                      <a:endParaRPr lang="it-IT"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17656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Esercizio: Apertura di credito</a:t>
            </a:r>
            <a:endParaRPr lang="en-US" sz="2400" dirty="0"/>
          </a:p>
        </p:txBody>
      </p:sp>
      <p:sp>
        <p:nvSpPr>
          <p:cNvPr id="3" name="Segnaposto contenuto 2"/>
          <p:cNvSpPr>
            <a:spLocks noGrp="1"/>
          </p:cNvSpPr>
          <p:nvPr>
            <p:ph idx="1"/>
          </p:nvPr>
        </p:nvSpPr>
        <p:spPr>
          <a:xfrm>
            <a:off x="457200" y="1700808"/>
            <a:ext cx="8229600" cy="4754000"/>
          </a:xfrm>
        </p:spPr>
        <p:txBody>
          <a:bodyPr>
            <a:normAutofit/>
          </a:bodyPr>
          <a:lstStyle/>
          <a:p>
            <a:pPr marL="64008" indent="0" algn="just">
              <a:buNone/>
            </a:pPr>
            <a:r>
              <a:rPr lang="it-IT" sz="1800" dirty="0" smtClean="0"/>
              <a:t>L’esempio presentato fa riferimento ad un’apertura di credito per elasticità di cassa. Si tratta di conti correnti sui quali il cliente può disporre ordini a proprio debito anche in mancanza di copertura finanziaria ed entro un importo massimo predefinito. </a:t>
            </a:r>
          </a:p>
          <a:p>
            <a:pPr marL="64008" indent="0" algn="just">
              <a:buNone/>
            </a:pPr>
            <a:endParaRPr lang="it-IT" sz="1800" dirty="0" smtClean="0"/>
          </a:p>
          <a:p>
            <a:pPr marL="64008" indent="0" algn="just">
              <a:buNone/>
            </a:pPr>
            <a:r>
              <a:rPr lang="it-IT" sz="2000" dirty="0" smtClean="0"/>
              <a:t>Di seguito si presenta l’estratto conto della Effe spa di Milano per il periodo 10/10 – 31/12. La Effe spa ha ottenuto un fido per un importo massimo di 50.000 Euro. Le condizioni concordate sono le seguenti:</a:t>
            </a:r>
          </a:p>
          <a:p>
            <a:pPr marL="64008" indent="0" algn="just">
              <a:buNone/>
            </a:pPr>
            <a:endParaRPr lang="it-IT" sz="2000" dirty="0" smtClean="0"/>
          </a:p>
          <a:p>
            <a:pPr algn="just">
              <a:buFontTx/>
              <a:buChar char="-"/>
            </a:pPr>
            <a:r>
              <a:rPr lang="it-IT" sz="2000" dirty="0" smtClean="0"/>
              <a:t>Tassi di interesse: dare 9%; avere 1% lordo;</a:t>
            </a:r>
          </a:p>
          <a:p>
            <a:pPr algn="just">
              <a:buFontTx/>
              <a:buChar char="-"/>
            </a:pPr>
            <a:r>
              <a:rPr lang="it-IT" sz="2000" dirty="0" smtClean="0"/>
              <a:t>Commissione messa a disposizione fondi: 0,25% trimestrale;</a:t>
            </a:r>
          </a:p>
          <a:p>
            <a:pPr algn="just">
              <a:buFontTx/>
              <a:buChar char="-"/>
            </a:pPr>
            <a:r>
              <a:rPr lang="it-IT" sz="2000" dirty="0" smtClean="0"/>
              <a:t>Spese tenuta conto: quota fissa 10 euro trimestrale + 0,3 euro per ogni operazione.</a:t>
            </a:r>
            <a:endParaRPr lang="en-US" sz="2000" dirty="0"/>
          </a:p>
        </p:txBody>
      </p:sp>
    </p:spTree>
    <p:extLst>
      <p:ext uri="{BB962C8B-B14F-4D97-AF65-F5344CB8AC3E}">
        <p14:creationId xmlns:p14="http://schemas.microsoft.com/office/powerpoint/2010/main" val="344120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073274"/>
          </a:xfrm>
        </p:spPr>
        <p:txBody>
          <a:bodyPr>
            <a:normAutofit/>
          </a:bodyPr>
          <a:lstStyle/>
          <a:p>
            <a:r>
              <a:rPr lang="it-IT" sz="2400" dirty="0"/>
              <a:t>Esercizio: Apertura di credito</a:t>
            </a:r>
            <a:endParaRPr lang="en-US" sz="2400" dirty="0"/>
          </a:p>
        </p:txBody>
      </p:sp>
      <p:sp>
        <p:nvSpPr>
          <p:cNvPr id="3" name="Segnaposto contenuto 2"/>
          <p:cNvSpPr>
            <a:spLocks noGrp="1"/>
          </p:cNvSpPr>
          <p:nvPr>
            <p:ph idx="1"/>
          </p:nvPr>
        </p:nvSpPr>
        <p:spPr>
          <a:xfrm>
            <a:off x="457200" y="1484784"/>
            <a:ext cx="8229600" cy="4970024"/>
          </a:xfrm>
        </p:spPr>
        <p:txBody>
          <a:bodyPr>
            <a:normAutofit/>
          </a:bodyPr>
          <a:lstStyle/>
          <a:p>
            <a:pPr marL="64008" indent="0" algn="just">
              <a:buNone/>
            </a:pPr>
            <a:r>
              <a:rPr lang="it-IT" sz="2000" dirty="0" smtClean="0"/>
              <a:t>A fronte di un saldo contabile iniziale di 5000 euro, le operazioni effettuate durante il trimestre sono le seguenti:</a:t>
            </a:r>
          </a:p>
          <a:p>
            <a:pPr marL="64008" indent="0">
              <a:buNone/>
            </a:pPr>
            <a:endParaRPr lang="it-IT" sz="1800" dirty="0"/>
          </a:p>
          <a:p>
            <a:pPr marL="64008" indent="0">
              <a:buNone/>
            </a:pPr>
            <a:endParaRPr lang="en-US" sz="1800" dirty="0"/>
          </a:p>
        </p:txBody>
      </p:sp>
      <p:graphicFrame>
        <p:nvGraphicFramePr>
          <p:cNvPr id="4" name="Tabella 3"/>
          <p:cNvGraphicFramePr>
            <a:graphicFrameLocks noGrp="1"/>
          </p:cNvGraphicFramePr>
          <p:nvPr>
            <p:extLst>
              <p:ext uri="{D42A27DB-BD31-4B8C-83A1-F6EECF244321}">
                <p14:modId xmlns:p14="http://schemas.microsoft.com/office/powerpoint/2010/main" val="3374419459"/>
              </p:ext>
            </p:extLst>
          </p:nvPr>
        </p:nvGraphicFramePr>
        <p:xfrm>
          <a:off x="683568" y="2420886"/>
          <a:ext cx="7560841" cy="3888430"/>
        </p:xfrm>
        <a:graphic>
          <a:graphicData uri="http://schemas.openxmlformats.org/drawingml/2006/table">
            <a:tbl>
              <a:tblPr firstRow="1" bandRow="1">
                <a:tableStyleId>{5C22544A-7EE6-4342-B048-85BDC9FD1C3A}</a:tableStyleId>
              </a:tblPr>
              <a:tblGrid>
                <a:gridCol w="1224136"/>
                <a:gridCol w="1368152"/>
                <a:gridCol w="2880320"/>
                <a:gridCol w="1008112"/>
                <a:gridCol w="1080121"/>
              </a:tblGrid>
              <a:tr h="769139">
                <a:tc>
                  <a:txBody>
                    <a:bodyPr/>
                    <a:lstStyle/>
                    <a:p>
                      <a:pPr algn="l" fontAlgn="ctr"/>
                      <a:r>
                        <a:rPr lang="it-IT" sz="2000" b="1" i="0" u="none" strike="noStrike" dirty="0">
                          <a:solidFill>
                            <a:srgbClr val="FFFFFF"/>
                          </a:solidFill>
                          <a:effectLst/>
                          <a:latin typeface="Calibri"/>
                        </a:rPr>
                        <a:t>Data contabile</a:t>
                      </a:r>
                    </a:p>
                  </a:txBody>
                  <a:tcPr marL="9525" marR="9525" marT="9525" marB="0" anchor="ctr"/>
                </a:tc>
                <a:tc>
                  <a:txBody>
                    <a:bodyPr/>
                    <a:lstStyle/>
                    <a:p>
                      <a:pPr algn="l" rtl="0" fontAlgn="ctr"/>
                      <a:r>
                        <a:rPr lang="it-IT" sz="2000" b="1" i="0" u="none" strike="noStrike">
                          <a:solidFill>
                            <a:srgbClr val="FFFFFF"/>
                          </a:solidFill>
                          <a:effectLst/>
                          <a:latin typeface="Calibri"/>
                        </a:rPr>
                        <a:t>Data valuta</a:t>
                      </a:r>
                    </a:p>
                  </a:txBody>
                  <a:tcPr marL="9525" marR="9525" marT="9525" marB="0" anchor="ctr"/>
                </a:tc>
                <a:tc>
                  <a:txBody>
                    <a:bodyPr/>
                    <a:lstStyle/>
                    <a:p>
                      <a:pPr algn="l" rtl="0" fontAlgn="ctr"/>
                      <a:r>
                        <a:rPr lang="it-IT" sz="2000" b="1" i="0" u="none" strike="noStrike" dirty="0">
                          <a:solidFill>
                            <a:srgbClr val="FFFFFF"/>
                          </a:solidFill>
                          <a:effectLst/>
                          <a:latin typeface="Calibri"/>
                        </a:rPr>
                        <a:t>Descrizione</a:t>
                      </a:r>
                    </a:p>
                  </a:txBody>
                  <a:tcPr marL="9525" marR="9525" marT="9525" marB="0" anchor="ctr"/>
                </a:tc>
                <a:tc>
                  <a:txBody>
                    <a:bodyPr/>
                    <a:lstStyle/>
                    <a:p>
                      <a:pPr algn="l" rtl="0" fontAlgn="ctr"/>
                      <a:r>
                        <a:rPr lang="it-IT" sz="2000" b="1" i="0" u="none" strike="noStrike">
                          <a:solidFill>
                            <a:srgbClr val="FFFFFF"/>
                          </a:solidFill>
                          <a:effectLst/>
                          <a:latin typeface="Calibri"/>
                        </a:rPr>
                        <a:t>Dare</a:t>
                      </a:r>
                    </a:p>
                  </a:txBody>
                  <a:tcPr marL="9525" marR="9525" marT="9525" marB="0" anchor="ctr"/>
                </a:tc>
                <a:tc>
                  <a:txBody>
                    <a:bodyPr/>
                    <a:lstStyle/>
                    <a:p>
                      <a:pPr algn="l" rtl="0" fontAlgn="ctr"/>
                      <a:r>
                        <a:rPr lang="it-IT" sz="2000" b="1" i="0" u="none" strike="noStrike">
                          <a:solidFill>
                            <a:srgbClr val="FFFFFF"/>
                          </a:solidFill>
                          <a:effectLst/>
                          <a:latin typeface="Calibri"/>
                        </a:rPr>
                        <a:t>Avere </a:t>
                      </a:r>
                    </a:p>
                  </a:txBody>
                  <a:tcPr marL="9525" marR="9525" marT="9525" marB="0" anchor="ctr"/>
                </a:tc>
              </a:tr>
              <a:tr h="445613">
                <a:tc>
                  <a:txBody>
                    <a:bodyPr/>
                    <a:lstStyle/>
                    <a:p>
                      <a:pPr algn="l" fontAlgn="ctr"/>
                      <a:r>
                        <a:rPr lang="it-IT" sz="2000" b="0" i="0" u="none" strike="noStrike">
                          <a:solidFill>
                            <a:srgbClr val="000000"/>
                          </a:solidFill>
                          <a:effectLst/>
                          <a:latin typeface="Calibri"/>
                        </a:rPr>
                        <a:t>10-ott</a:t>
                      </a:r>
                    </a:p>
                  </a:txBody>
                  <a:tcPr marL="9525" marR="9525" marT="9525" marB="0" anchor="ctr"/>
                </a:tc>
                <a:tc>
                  <a:txBody>
                    <a:bodyPr/>
                    <a:lstStyle/>
                    <a:p>
                      <a:pPr algn="l" rtl="0" fontAlgn="ctr"/>
                      <a:r>
                        <a:rPr lang="it-IT" sz="2000" b="0" i="0" u="none" strike="noStrike">
                          <a:solidFill>
                            <a:srgbClr val="000000"/>
                          </a:solidFill>
                          <a:effectLst/>
                          <a:latin typeface="Calibri"/>
                        </a:rPr>
                        <a:t>10-ott</a:t>
                      </a:r>
                    </a:p>
                  </a:txBody>
                  <a:tcPr marL="9525" marR="9525" marT="9525" marB="0" anchor="ctr"/>
                </a:tc>
                <a:tc>
                  <a:txBody>
                    <a:bodyPr/>
                    <a:lstStyle/>
                    <a:p>
                      <a:pPr algn="l" rtl="0" fontAlgn="ctr"/>
                      <a:r>
                        <a:rPr lang="it-IT" sz="2000" b="0" i="0" u="none" strike="noStrike">
                          <a:solidFill>
                            <a:srgbClr val="000000"/>
                          </a:solidFill>
                          <a:effectLst/>
                          <a:latin typeface="Calibri"/>
                        </a:rPr>
                        <a:t>Versamento contanti</a:t>
                      </a:r>
                    </a:p>
                  </a:txBody>
                  <a:tcPr marL="9525" marR="9525" marT="9525" marB="0" anchor="ctr"/>
                </a:tc>
                <a:tc>
                  <a:txBody>
                    <a:bodyPr/>
                    <a:lstStyle/>
                    <a:p>
                      <a:pPr algn="l" fontAlgn="t"/>
                      <a:r>
                        <a:rPr lang="it-IT" sz="2000" b="0" i="0" u="none" strike="noStrike">
                          <a:solidFill>
                            <a:srgbClr val="000000"/>
                          </a:solidFill>
                          <a:effectLst/>
                          <a:latin typeface="Calibri"/>
                        </a:rPr>
                        <a:t> </a:t>
                      </a:r>
                    </a:p>
                  </a:txBody>
                  <a:tcPr marL="9525" marR="9525" marT="9525" marB="0"/>
                </a:tc>
                <a:tc>
                  <a:txBody>
                    <a:bodyPr/>
                    <a:lstStyle/>
                    <a:p>
                      <a:pPr algn="l" rtl="0" fontAlgn="ctr"/>
                      <a:r>
                        <a:rPr lang="it-IT" sz="2000" b="0" i="0" u="none" strike="noStrike">
                          <a:solidFill>
                            <a:srgbClr val="000000"/>
                          </a:solidFill>
                          <a:effectLst/>
                          <a:latin typeface="Calibri"/>
                        </a:rPr>
                        <a:t>2.000</a:t>
                      </a:r>
                    </a:p>
                  </a:txBody>
                  <a:tcPr marL="9525" marR="9525" marT="9525" marB="0" anchor="ctr"/>
                </a:tc>
              </a:tr>
              <a:tr h="445613">
                <a:tc>
                  <a:txBody>
                    <a:bodyPr/>
                    <a:lstStyle/>
                    <a:p>
                      <a:pPr algn="l" fontAlgn="ctr"/>
                      <a:r>
                        <a:rPr lang="it-IT" sz="2000" b="0" i="0" u="none" strike="noStrike">
                          <a:solidFill>
                            <a:srgbClr val="000000"/>
                          </a:solidFill>
                          <a:effectLst/>
                          <a:latin typeface="Calibri"/>
                        </a:rPr>
                        <a:t>01-nov</a:t>
                      </a:r>
                    </a:p>
                  </a:txBody>
                  <a:tcPr marL="9525" marR="9525" marT="9525" marB="0" anchor="ctr"/>
                </a:tc>
                <a:tc>
                  <a:txBody>
                    <a:bodyPr/>
                    <a:lstStyle/>
                    <a:p>
                      <a:pPr algn="l" rtl="0" fontAlgn="ctr"/>
                      <a:r>
                        <a:rPr lang="it-IT" sz="2000" b="0" i="0" u="none" strike="noStrike">
                          <a:solidFill>
                            <a:srgbClr val="000000"/>
                          </a:solidFill>
                          <a:effectLst/>
                          <a:latin typeface="Calibri"/>
                        </a:rPr>
                        <a:t>02-nov</a:t>
                      </a:r>
                    </a:p>
                  </a:txBody>
                  <a:tcPr marL="9525" marR="9525" marT="9525" marB="0" anchor="ctr"/>
                </a:tc>
                <a:tc>
                  <a:txBody>
                    <a:bodyPr/>
                    <a:lstStyle/>
                    <a:p>
                      <a:pPr algn="l" rtl="0" fontAlgn="ctr"/>
                      <a:r>
                        <a:rPr lang="it-IT" sz="2000" b="0" i="0" u="none" strike="noStrike" dirty="0">
                          <a:solidFill>
                            <a:srgbClr val="000000"/>
                          </a:solidFill>
                          <a:effectLst/>
                          <a:latin typeface="Calibri"/>
                        </a:rPr>
                        <a:t>Addebito assegno</a:t>
                      </a:r>
                    </a:p>
                  </a:txBody>
                  <a:tcPr marL="9525" marR="9525" marT="9525" marB="0" anchor="ctr"/>
                </a:tc>
                <a:tc>
                  <a:txBody>
                    <a:bodyPr/>
                    <a:lstStyle/>
                    <a:p>
                      <a:pPr algn="l" rtl="0" fontAlgn="ctr"/>
                      <a:r>
                        <a:rPr lang="it-IT" sz="2000" b="0" i="0" u="none" strike="noStrike">
                          <a:solidFill>
                            <a:srgbClr val="000000"/>
                          </a:solidFill>
                          <a:effectLst/>
                          <a:latin typeface="Calibri"/>
                        </a:rPr>
                        <a:t>7.500</a:t>
                      </a:r>
                    </a:p>
                  </a:txBody>
                  <a:tcPr marL="9525" marR="9525" marT="9525" marB="0" anchor="ctr"/>
                </a:tc>
                <a:tc>
                  <a:txBody>
                    <a:bodyPr/>
                    <a:lstStyle/>
                    <a:p>
                      <a:pPr algn="l" fontAlgn="t"/>
                      <a:r>
                        <a:rPr lang="it-IT" sz="2000" b="0" i="0" u="none" strike="noStrike">
                          <a:solidFill>
                            <a:srgbClr val="000000"/>
                          </a:solidFill>
                          <a:effectLst/>
                          <a:latin typeface="Calibri"/>
                        </a:rPr>
                        <a:t> </a:t>
                      </a:r>
                    </a:p>
                  </a:txBody>
                  <a:tcPr marL="9525" marR="9525" marT="9525" marB="0"/>
                </a:tc>
              </a:tr>
              <a:tr h="445613">
                <a:tc>
                  <a:txBody>
                    <a:bodyPr/>
                    <a:lstStyle/>
                    <a:p>
                      <a:pPr algn="l" fontAlgn="ctr"/>
                      <a:r>
                        <a:rPr lang="it-IT" sz="2000" b="0" i="0" u="none" strike="noStrike">
                          <a:solidFill>
                            <a:srgbClr val="000000"/>
                          </a:solidFill>
                          <a:effectLst/>
                          <a:latin typeface="Calibri"/>
                        </a:rPr>
                        <a:t>20-nov</a:t>
                      </a:r>
                    </a:p>
                  </a:txBody>
                  <a:tcPr marL="9525" marR="9525" marT="9525" marB="0" anchor="ctr"/>
                </a:tc>
                <a:tc>
                  <a:txBody>
                    <a:bodyPr/>
                    <a:lstStyle/>
                    <a:p>
                      <a:pPr algn="l" rtl="0" fontAlgn="ctr"/>
                      <a:r>
                        <a:rPr lang="it-IT" sz="2000" b="0" i="0" u="none" strike="noStrike">
                          <a:solidFill>
                            <a:srgbClr val="000000"/>
                          </a:solidFill>
                          <a:effectLst/>
                          <a:latin typeface="Calibri"/>
                        </a:rPr>
                        <a:t>23-nov</a:t>
                      </a:r>
                    </a:p>
                  </a:txBody>
                  <a:tcPr marL="9525" marR="9525" marT="9525" marB="0" anchor="ctr"/>
                </a:tc>
                <a:tc>
                  <a:txBody>
                    <a:bodyPr/>
                    <a:lstStyle/>
                    <a:p>
                      <a:pPr algn="l" rtl="0" fontAlgn="ctr"/>
                      <a:r>
                        <a:rPr lang="it-IT" sz="2000" b="0" i="0" u="none" strike="noStrike" dirty="0">
                          <a:solidFill>
                            <a:srgbClr val="000000"/>
                          </a:solidFill>
                          <a:effectLst/>
                          <a:latin typeface="Calibri"/>
                        </a:rPr>
                        <a:t>Versamento A/B</a:t>
                      </a:r>
                    </a:p>
                  </a:txBody>
                  <a:tcPr marL="9525" marR="9525" marT="9525" marB="0" anchor="ctr"/>
                </a:tc>
                <a:tc>
                  <a:txBody>
                    <a:bodyPr/>
                    <a:lstStyle/>
                    <a:p>
                      <a:pPr algn="l" fontAlgn="t"/>
                      <a:r>
                        <a:rPr lang="it-IT" sz="2000" b="0" i="0" u="none" strike="noStrike">
                          <a:solidFill>
                            <a:srgbClr val="000000"/>
                          </a:solidFill>
                          <a:effectLst/>
                          <a:latin typeface="Calibri"/>
                        </a:rPr>
                        <a:t> </a:t>
                      </a:r>
                    </a:p>
                  </a:txBody>
                  <a:tcPr marL="9525" marR="9525" marT="9525" marB="0"/>
                </a:tc>
                <a:tc>
                  <a:txBody>
                    <a:bodyPr/>
                    <a:lstStyle/>
                    <a:p>
                      <a:pPr algn="l" rtl="0" fontAlgn="ctr"/>
                      <a:r>
                        <a:rPr lang="it-IT" sz="2000" b="0" i="0" u="none" strike="noStrike" dirty="0">
                          <a:solidFill>
                            <a:srgbClr val="000000"/>
                          </a:solidFill>
                          <a:effectLst/>
                          <a:latin typeface="Calibri"/>
                        </a:rPr>
                        <a:t>3.000</a:t>
                      </a:r>
                    </a:p>
                  </a:txBody>
                  <a:tcPr marL="9525" marR="9525" marT="9525" marB="0" anchor="ctr"/>
                </a:tc>
              </a:tr>
              <a:tr h="445613">
                <a:tc>
                  <a:txBody>
                    <a:bodyPr/>
                    <a:lstStyle/>
                    <a:p>
                      <a:pPr algn="l" fontAlgn="ctr"/>
                      <a:r>
                        <a:rPr lang="it-IT" sz="2000" b="0" i="0" u="none" strike="noStrike">
                          <a:solidFill>
                            <a:srgbClr val="000000"/>
                          </a:solidFill>
                          <a:effectLst/>
                          <a:latin typeface="Calibri"/>
                        </a:rPr>
                        <a:t>20-nov</a:t>
                      </a:r>
                    </a:p>
                  </a:txBody>
                  <a:tcPr marL="9525" marR="9525" marT="9525" marB="0" anchor="ctr"/>
                </a:tc>
                <a:tc>
                  <a:txBody>
                    <a:bodyPr/>
                    <a:lstStyle/>
                    <a:p>
                      <a:pPr algn="l" rtl="0" fontAlgn="ctr"/>
                      <a:r>
                        <a:rPr lang="it-IT" sz="2000" b="0" i="0" u="none" strike="noStrike">
                          <a:solidFill>
                            <a:srgbClr val="000000"/>
                          </a:solidFill>
                          <a:effectLst/>
                          <a:latin typeface="Calibri"/>
                        </a:rPr>
                        <a:t>20-nov</a:t>
                      </a:r>
                    </a:p>
                  </a:txBody>
                  <a:tcPr marL="9525" marR="9525" marT="9525" marB="0" anchor="ctr"/>
                </a:tc>
                <a:tc>
                  <a:txBody>
                    <a:bodyPr/>
                    <a:lstStyle/>
                    <a:p>
                      <a:pPr algn="l" rtl="0" fontAlgn="ctr"/>
                      <a:r>
                        <a:rPr lang="it-IT" sz="2000" b="0" i="0" u="none" strike="noStrike">
                          <a:solidFill>
                            <a:srgbClr val="000000"/>
                          </a:solidFill>
                          <a:effectLst/>
                          <a:latin typeface="Calibri"/>
                        </a:rPr>
                        <a:t>Vostro bonifico</a:t>
                      </a:r>
                    </a:p>
                  </a:txBody>
                  <a:tcPr marL="9525" marR="9525" marT="9525" marB="0" anchor="ctr"/>
                </a:tc>
                <a:tc>
                  <a:txBody>
                    <a:bodyPr/>
                    <a:lstStyle/>
                    <a:p>
                      <a:pPr algn="l" rtl="0" fontAlgn="ctr"/>
                      <a:r>
                        <a:rPr lang="it-IT" sz="2000" b="0" i="0" u="none" strike="noStrike">
                          <a:solidFill>
                            <a:srgbClr val="000000"/>
                          </a:solidFill>
                          <a:effectLst/>
                          <a:latin typeface="Calibri"/>
                        </a:rPr>
                        <a:t>5.000</a:t>
                      </a:r>
                    </a:p>
                  </a:txBody>
                  <a:tcPr marL="9525" marR="9525" marT="9525" marB="0" anchor="ctr"/>
                </a:tc>
                <a:tc>
                  <a:txBody>
                    <a:bodyPr/>
                    <a:lstStyle/>
                    <a:p>
                      <a:pPr algn="l" fontAlgn="t"/>
                      <a:r>
                        <a:rPr lang="it-IT" sz="1200" b="0" i="0" u="none" strike="noStrike">
                          <a:solidFill>
                            <a:srgbClr val="000000"/>
                          </a:solidFill>
                          <a:effectLst/>
                          <a:latin typeface="Calibri"/>
                        </a:rPr>
                        <a:t> </a:t>
                      </a:r>
                    </a:p>
                  </a:txBody>
                  <a:tcPr marL="9525" marR="9525" marT="9525" marB="0"/>
                </a:tc>
              </a:tr>
              <a:tr h="445613">
                <a:tc>
                  <a:txBody>
                    <a:bodyPr/>
                    <a:lstStyle/>
                    <a:p>
                      <a:pPr algn="l" fontAlgn="ctr"/>
                      <a:r>
                        <a:rPr lang="it-IT" sz="2000" b="0" i="0" u="none" strike="noStrike">
                          <a:solidFill>
                            <a:srgbClr val="000000"/>
                          </a:solidFill>
                          <a:effectLst/>
                          <a:latin typeface="Calibri"/>
                        </a:rPr>
                        <a:t>25-nov</a:t>
                      </a:r>
                    </a:p>
                  </a:txBody>
                  <a:tcPr marL="9525" marR="9525" marT="9525" marB="0" anchor="ctr"/>
                </a:tc>
                <a:tc>
                  <a:txBody>
                    <a:bodyPr/>
                    <a:lstStyle/>
                    <a:p>
                      <a:pPr algn="l" rtl="0" fontAlgn="ctr"/>
                      <a:r>
                        <a:rPr lang="it-IT" sz="2000" b="0" i="0" u="none" strike="noStrike">
                          <a:solidFill>
                            <a:srgbClr val="000000"/>
                          </a:solidFill>
                          <a:effectLst/>
                          <a:latin typeface="Calibri"/>
                        </a:rPr>
                        <a:t>25-nov</a:t>
                      </a:r>
                    </a:p>
                  </a:txBody>
                  <a:tcPr marL="9525" marR="9525" marT="9525" marB="0" anchor="ctr"/>
                </a:tc>
                <a:tc>
                  <a:txBody>
                    <a:bodyPr/>
                    <a:lstStyle/>
                    <a:p>
                      <a:pPr algn="l" rtl="0" fontAlgn="ctr"/>
                      <a:r>
                        <a:rPr lang="it-IT" sz="2000" b="0" i="0" u="none" strike="noStrike">
                          <a:solidFill>
                            <a:srgbClr val="000000"/>
                          </a:solidFill>
                          <a:effectLst/>
                          <a:latin typeface="Calibri"/>
                        </a:rPr>
                        <a:t>Addebito utenze</a:t>
                      </a:r>
                    </a:p>
                  </a:txBody>
                  <a:tcPr marL="9525" marR="9525" marT="9525" marB="0" anchor="ctr"/>
                </a:tc>
                <a:tc>
                  <a:txBody>
                    <a:bodyPr/>
                    <a:lstStyle/>
                    <a:p>
                      <a:pPr algn="l" rtl="0" fontAlgn="ctr"/>
                      <a:r>
                        <a:rPr lang="it-IT" sz="2000" b="0" i="0" u="none" strike="noStrike">
                          <a:solidFill>
                            <a:srgbClr val="000000"/>
                          </a:solidFill>
                          <a:effectLst/>
                          <a:latin typeface="Calibri"/>
                        </a:rPr>
                        <a:t>1.000</a:t>
                      </a:r>
                    </a:p>
                  </a:txBody>
                  <a:tcPr marL="9525" marR="9525" marT="9525" marB="0" anchor="ctr"/>
                </a:tc>
                <a:tc>
                  <a:txBody>
                    <a:bodyPr/>
                    <a:lstStyle/>
                    <a:p>
                      <a:pPr algn="l" fontAlgn="t"/>
                      <a:r>
                        <a:rPr lang="it-IT" sz="1200" b="0" i="0" u="none" strike="noStrike">
                          <a:solidFill>
                            <a:srgbClr val="000000"/>
                          </a:solidFill>
                          <a:effectLst/>
                          <a:latin typeface="Calibri"/>
                        </a:rPr>
                        <a:t> </a:t>
                      </a:r>
                    </a:p>
                  </a:txBody>
                  <a:tcPr marL="9525" marR="9525" marT="9525" marB="0"/>
                </a:tc>
              </a:tr>
              <a:tr h="445613">
                <a:tc>
                  <a:txBody>
                    <a:bodyPr/>
                    <a:lstStyle/>
                    <a:p>
                      <a:pPr algn="l" fontAlgn="ctr"/>
                      <a:r>
                        <a:rPr lang="it-IT" sz="2000" b="0" i="0" u="none" strike="noStrike">
                          <a:solidFill>
                            <a:srgbClr val="000000"/>
                          </a:solidFill>
                          <a:effectLst/>
                          <a:latin typeface="Calibri"/>
                        </a:rPr>
                        <a:t>28-nov</a:t>
                      </a:r>
                    </a:p>
                  </a:txBody>
                  <a:tcPr marL="9525" marR="9525" marT="9525" marB="0" anchor="ctr"/>
                </a:tc>
                <a:tc>
                  <a:txBody>
                    <a:bodyPr/>
                    <a:lstStyle/>
                    <a:p>
                      <a:pPr algn="l" rtl="0" fontAlgn="ctr"/>
                      <a:r>
                        <a:rPr lang="it-IT" sz="2000" b="0" i="0" u="none" strike="noStrike">
                          <a:solidFill>
                            <a:srgbClr val="000000"/>
                          </a:solidFill>
                          <a:effectLst/>
                          <a:latin typeface="Calibri"/>
                        </a:rPr>
                        <a:t>28-nov</a:t>
                      </a:r>
                    </a:p>
                  </a:txBody>
                  <a:tcPr marL="9525" marR="9525" marT="9525" marB="0" anchor="ctr"/>
                </a:tc>
                <a:tc>
                  <a:txBody>
                    <a:bodyPr/>
                    <a:lstStyle/>
                    <a:p>
                      <a:pPr algn="l" rtl="0" fontAlgn="ctr"/>
                      <a:r>
                        <a:rPr lang="it-IT" sz="2000" b="0" i="0" u="none" strike="noStrike">
                          <a:solidFill>
                            <a:srgbClr val="000000"/>
                          </a:solidFill>
                          <a:effectLst/>
                          <a:latin typeface="Calibri"/>
                        </a:rPr>
                        <a:t>Addebito assegno</a:t>
                      </a:r>
                    </a:p>
                  </a:txBody>
                  <a:tcPr marL="9525" marR="9525" marT="9525" marB="0" anchor="ctr"/>
                </a:tc>
                <a:tc>
                  <a:txBody>
                    <a:bodyPr/>
                    <a:lstStyle/>
                    <a:p>
                      <a:pPr algn="l" rtl="0" fontAlgn="ctr"/>
                      <a:r>
                        <a:rPr lang="it-IT" sz="2000" b="0" i="0" u="none" strike="noStrike">
                          <a:solidFill>
                            <a:srgbClr val="000000"/>
                          </a:solidFill>
                          <a:effectLst/>
                          <a:latin typeface="Calibri"/>
                        </a:rPr>
                        <a:t>3.500</a:t>
                      </a:r>
                    </a:p>
                  </a:txBody>
                  <a:tcPr marL="9525" marR="9525" marT="9525" marB="0" anchor="ctr"/>
                </a:tc>
                <a:tc>
                  <a:txBody>
                    <a:bodyPr/>
                    <a:lstStyle/>
                    <a:p>
                      <a:pPr algn="l" fontAlgn="t"/>
                      <a:r>
                        <a:rPr lang="it-IT" sz="1200" b="0" i="0" u="none" strike="noStrike">
                          <a:solidFill>
                            <a:srgbClr val="000000"/>
                          </a:solidFill>
                          <a:effectLst/>
                          <a:latin typeface="Calibri"/>
                        </a:rPr>
                        <a:t> </a:t>
                      </a:r>
                    </a:p>
                  </a:txBody>
                  <a:tcPr marL="9525" marR="9525" marT="9525" marB="0"/>
                </a:tc>
              </a:tr>
              <a:tr h="445613">
                <a:tc>
                  <a:txBody>
                    <a:bodyPr/>
                    <a:lstStyle/>
                    <a:p>
                      <a:pPr algn="l" fontAlgn="ctr"/>
                      <a:r>
                        <a:rPr lang="it-IT" sz="2000" b="0" i="0" u="none" strike="noStrike">
                          <a:solidFill>
                            <a:srgbClr val="000000"/>
                          </a:solidFill>
                          <a:effectLst/>
                          <a:latin typeface="Calibri"/>
                        </a:rPr>
                        <a:t>27-dic</a:t>
                      </a:r>
                    </a:p>
                  </a:txBody>
                  <a:tcPr marL="9525" marR="9525" marT="9525" marB="0" anchor="ctr"/>
                </a:tc>
                <a:tc>
                  <a:txBody>
                    <a:bodyPr/>
                    <a:lstStyle/>
                    <a:p>
                      <a:pPr algn="l" rtl="0" fontAlgn="ctr"/>
                      <a:r>
                        <a:rPr lang="it-IT" sz="2000" b="0" i="0" u="none" strike="noStrike">
                          <a:solidFill>
                            <a:srgbClr val="000000"/>
                          </a:solidFill>
                          <a:effectLst/>
                          <a:latin typeface="Calibri"/>
                        </a:rPr>
                        <a:t>27-dic</a:t>
                      </a:r>
                    </a:p>
                  </a:txBody>
                  <a:tcPr marL="9525" marR="9525" marT="9525" marB="0" anchor="ctr"/>
                </a:tc>
                <a:tc>
                  <a:txBody>
                    <a:bodyPr/>
                    <a:lstStyle/>
                    <a:p>
                      <a:pPr algn="l" rtl="0" fontAlgn="ctr"/>
                      <a:r>
                        <a:rPr lang="it-IT" sz="2000" b="0" i="0" u="none" strike="noStrike">
                          <a:solidFill>
                            <a:srgbClr val="000000"/>
                          </a:solidFill>
                          <a:effectLst/>
                          <a:latin typeface="Calibri"/>
                        </a:rPr>
                        <a:t>Bonifico ditta K</a:t>
                      </a:r>
                    </a:p>
                  </a:txBody>
                  <a:tcPr marL="9525" marR="9525" marT="9525" marB="0" anchor="ctr"/>
                </a:tc>
                <a:tc>
                  <a:txBody>
                    <a:bodyPr/>
                    <a:lstStyle/>
                    <a:p>
                      <a:pPr algn="l" rtl="0" fontAlgn="ctr"/>
                      <a:r>
                        <a:rPr lang="it-IT" sz="2000" b="0" i="0" u="none" strike="noStrike" dirty="0">
                          <a:solidFill>
                            <a:srgbClr val="000000"/>
                          </a:solidFill>
                          <a:effectLst/>
                          <a:latin typeface="Calibri"/>
                        </a:rPr>
                        <a:t>10.000</a:t>
                      </a:r>
                    </a:p>
                  </a:txBody>
                  <a:tcPr marL="9525" marR="9525" marT="9525" marB="0" anchor="ctr"/>
                </a:tc>
                <a:tc>
                  <a:txBody>
                    <a:bodyPr/>
                    <a:lstStyle/>
                    <a:p>
                      <a:pPr algn="l" fontAlgn="t"/>
                      <a:r>
                        <a:rPr lang="it-IT" sz="1200" b="0" i="0" u="none" strike="noStrike" dirty="0">
                          <a:solidFill>
                            <a:srgbClr val="000000"/>
                          </a:solidFill>
                          <a:effectLst/>
                          <a:latin typeface="Calibri"/>
                        </a:rPr>
                        <a:t> </a:t>
                      </a:r>
                    </a:p>
                  </a:txBody>
                  <a:tcPr marL="9525" marR="9525" marT="9525" marB="0"/>
                </a:tc>
              </a:tr>
            </a:tbl>
          </a:graphicData>
        </a:graphic>
      </p:graphicFrame>
    </p:spTree>
    <p:extLst>
      <p:ext uri="{BB962C8B-B14F-4D97-AF65-F5344CB8AC3E}">
        <p14:creationId xmlns:p14="http://schemas.microsoft.com/office/powerpoint/2010/main" val="1227857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Esercizio: Apertura di credito</a:t>
            </a:r>
            <a:endParaRPr lang="en-US" sz="2400" dirty="0"/>
          </a:p>
        </p:txBody>
      </p:sp>
      <p:sp>
        <p:nvSpPr>
          <p:cNvPr id="3" name="Segnaposto contenuto 2"/>
          <p:cNvSpPr>
            <a:spLocks noGrp="1"/>
          </p:cNvSpPr>
          <p:nvPr>
            <p:ph idx="1"/>
          </p:nvPr>
        </p:nvSpPr>
        <p:spPr/>
        <p:txBody>
          <a:bodyPr>
            <a:normAutofit/>
          </a:bodyPr>
          <a:lstStyle/>
          <a:p>
            <a:pPr marL="64008" indent="0">
              <a:buNone/>
            </a:pPr>
            <a:r>
              <a:rPr lang="it-IT" sz="2000" dirty="0" smtClean="0"/>
              <a:t>Sulla base delle informazioni fornite, costruite la staffa di conto corrente.</a:t>
            </a:r>
          </a:p>
          <a:p>
            <a:pPr marL="64008" indent="0">
              <a:buNone/>
            </a:pPr>
            <a:endParaRPr lang="it-IT" sz="2000" dirty="0"/>
          </a:p>
          <a:p>
            <a:pPr marL="64008" indent="0">
              <a:buNone/>
            </a:pPr>
            <a:r>
              <a:rPr lang="it-IT" sz="2000" dirty="0" smtClean="0"/>
              <a:t>Calcolate poi il prospetto delle spese e delle competenze, utilizzando le seguenti due ipotesi alternative:</a:t>
            </a:r>
          </a:p>
          <a:p>
            <a:pPr marL="64008" indent="0">
              <a:buNone/>
            </a:pPr>
            <a:endParaRPr lang="it-IT" sz="2000" dirty="0" smtClean="0"/>
          </a:p>
          <a:p>
            <a:pPr>
              <a:buFontTx/>
              <a:buChar char="-"/>
            </a:pPr>
            <a:r>
              <a:rPr lang="it-IT" sz="2000" dirty="0" smtClean="0"/>
              <a:t>Commissione di messa a disposizione fondi commisurata all’accordato;</a:t>
            </a:r>
          </a:p>
          <a:p>
            <a:pPr marL="64008" indent="0">
              <a:buNone/>
            </a:pPr>
            <a:endParaRPr lang="it-IT" sz="2000" dirty="0" smtClean="0"/>
          </a:p>
          <a:p>
            <a:pPr>
              <a:buFontTx/>
              <a:buChar char="-"/>
            </a:pPr>
            <a:r>
              <a:rPr lang="it-IT" sz="2000" dirty="0" smtClean="0"/>
              <a:t>Commissione di messa a disposizione fondi commisurata all’ammontare del fido non utilizzato.</a:t>
            </a:r>
          </a:p>
          <a:p>
            <a:pPr>
              <a:buFontTx/>
              <a:buChar char="-"/>
            </a:pPr>
            <a:endParaRPr lang="it-IT" sz="1800" dirty="0"/>
          </a:p>
          <a:p>
            <a:pPr>
              <a:buFontTx/>
              <a:buChar char="-"/>
            </a:pPr>
            <a:endParaRPr lang="en-US" sz="1800" dirty="0"/>
          </a:p>
        </p:txBody>
      </p:sp>
    </p:spTree>
    <p:extLst>
      <p:ext uri="{BB962C8B-B14F-4D97-AF65-F5344CB8AC3E}">
        <p14:creationId xmlns:p14="http://schemas.microsoft.com/office/powerpoint/2010/main" val="172909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073274"/>
          </a:xfrm>
        </p:spPr>
        <p:txBody>
          <a:bodyPr>
            <a:normAutofit/>
          </a:bodyPr>
          <a:lstStyle/>
          <a:p>
            <a:r>
              <a:rPr lang="it-IT" sz="3200" dirty="0" smtClean="0"/>
              <a:t>Trasparenza informativa: Tan, </a:t>
            </a:r>
            <a:r>
              <a:rPr lang="it-IT" sz="3200" dirty="0" err="1" smtClean="0"/>
              <a:t>Taeg</a:t>
            </a:r>
            <a:r>
              <a:rPr lang="it-IT" sz="3200" dirty="0" smtClean="0"/>
              <a:t>, </a:t>
            </a:r>
            <a:r>
              <a:rPr lang="it-IT" sz="3200" dirty="0" err="1" smtClean="0"/>
              <a:t>Tegm</a:t>
            </a:r>
            <a:endParaRPr lang="en-US" sz="3200" dirty="0"/>
          </a:p>
        </p:txBody>
      </p:sp>
      <p:sp>
        <p:nvSpPr>
          <p:cNvPr id="3" name="Segnaposto contenuto 2"/>
          <p:cNvSpPr>
            <a:spLocks noGrp="1"/>
          </p:cNvSpPr>
          <p:nvPr>
            <p:ph idx="1"/>
          </p:nvPr>
        </p:nvSpPr>
        <p:spPr>
          <a:xfrm>
            <a:off x="251520" y="1556792"/>
            <a:ext cx="8640960" cy="5301208"/>
          </a:xfrm>
        </p:spPr>
        <p:txBody>
          <a:bodyPr>
            <a:normAutofit fontScale="77500" lnSpcReduction="20000"/>
          </a:bodyPr>
          <a:lstStyle/>
          <a:p>
            <a:pPr algn="just"/>
            <a:r>
              <a:rPr lang="it-IT" dirty="0" smtClean="0"/>
              <a:t>Definizioni:</a:t>
            </a:r>
          </a:p>
          <a:p>
            <a:pPr algn="just"/>
            <a:endParaRPr lang="it-IT" dirty="0" smtClean="0"/>
          </a:p>
          <a:p>
            <a:pPr lvl="1" algn="just"/>
            <a:r>
              <a:rPr lang="it-IT" b="1" dirty="0" smtClean="0"/>
              <a:t>Tasso annuo nominale (Tan)</a:t>
            </a:r>
            <a:r>
              <a:rPr lang="it-IT" dirty="0" smtClean="0"/>
              <a:t>: tasso applicato nel calcolo dei pagamenti a titolo di interesse in capo al cliente.</a:t>
            </a:r>
          </a:p>
          <a:p>
            <a:pPr lvl="1" algn="just"/>
            <a:endParaRPr lang="it-IT" dirty="0" smtClean="0"/>
          </a:p>
          <a:p>
            <a:pPr lvl="1" algn="just"/>
            <a:r>
              <a:rPr lang="it-IT" b="1" dirty="0" smtClean="0"/>
              <a:t>Tasso annuo effettivo globale (</a:t>
            </a:r>
            <a:r>
              <a:rPr lang="it-IT" b="1" dirty="0" err="1" smtClean="0"/>
              <a:t>Taeg</a:t>
            </a:r>
            <a:r>
              <a:rPr lang="it-IT" b="1" dirty="0" smtClean="0"/>
              <a:t>)</a:t>
            </a:r>
            <a:r>
              <a:rPr lang="it-IT" dirty="0" smtClean="0"/>
              <a:t>: tasso che eguaglia il valore attuale di tutte le somme ricevute dal cliente al valore attuale dei tutti gli importi pagati, a vario titolo, dal cliente alla banca. </a:t>
            </a:r>
          </a:p>
          <a:p>
            <a:pPr lvl="1" algn="just">
              <a:buNone/>
            </a:pPr>
            <a:r>
              <a:rPr lang="it-IT" dirty="0" smtClean="0"/>
              <a:t>	Si tratta di un tasso interno di rendimento, in regime di capitalizzazione composta, calcolato includendo non solo gli  interessi e i rimborsi in linea capitale, ma anche tutte le  altre tipologie di compensi e oneri.</a:t>
            </a:r>
          </a:p>
          <a:p>
            <a:pPr marL="1161288" lvl="3" indent="0" algn="just">
              <a:buNone/>
            </a:pPr>
            <a:endParaRPr lang="it-IT" dirty="0" smtClean="0"/>
          </a:p>
          <a:p>
            <a:pPr lvl="1" algn="just"/>
            <a:r>
              <a:rPr lang="it-IT" b="1" dirty="0" smtClean="0"/>
              <a:t>Tasso effettivo globale medio (</a:t>
            </a:r>
            <a:r>
              <a:rPr lang="it-IT" b="1" dirty="0" err="1" smtClean="0"/>
              <a:t>Tegm</a:t>
            </a:r>
            <a:r>
              <a:rPr lang="it-IT" b="1" dirty="0" smtClean="0"/>
              <a:t>)</a:t>
            </a:r>
            <a:r>
              <a:rPr lang="it-IT" dirty="0" smtClean="0"/>
              <a:t>: tasso medio praticato dalla banca, articolato per tipologie di operazioni e comunicato trimestralmente alla Banca d’Italia ai fini della normativa anti-usura. </a:t>
            </a:r>
          </a:p>
          <a:p>
            <a:pPr lvl="1" algn="just">
              <a:buNone/>
            </a:pPr>
            <a:r>
              <a:rPr lang="it-IT" dirty="0" smtClean="0"/>
              <a:t>	Per alcune tipologie di operazioni coincide con il </a:t>
            </a:r>
            <a:r>
              <a:rPr lang="it-IT" dirty="0" err="1" smtClean="0"/>
              <a:t>Taeg</a:t>
            </a:r>
            <a:r>
              <a:rPr lang="it-IT" dirty="0" smtClean="0"/>
              <a:t>, per altre è calcolato in modo diverso.</a:t>
            </a:r>
          </a:p>
          <a:p>
            <a:pPr lvl="1"/>
            <a:endParaRPr lang="en-US" dirty="0"/>
          </a:p>
        </p:txBody>
      </p:sp>
    </p:spTree>
    <p:extLst>
      <p:ext uri="{BB962C8B-B14F-4D97-AF65-F5344CB8AC3E}">
        <p14:creationId xmlns:p14="http://schemas.microsoft.com/office/powerpoint/2010/main" val="283034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7494"/>
            <a:ext cx="8291264" cy="1399032"/>
          </a:xfrm>
        </p:spPr>
        <p:txBody>
          <a:bodyPr>
            <a:normAutofit/>
          </a:bodyPr>
          <a:lstStyle/>
          <a:p>
            <a:r>
              <a:rPr lang="it-IT" sz="3200" dirty="0" smtClean="0"/>
              <a:t>Le aperture di credito  - definizione</a:t>
            </a:r>
            <a:endParaRPr lang="en-US" sz="3200" dirty="0"/>
          </a:p>
        </p:txBody>
      </p:sp>
      <p:sp>
        <p:nvSpPr>
          <p:cNvPr id="3" name="Segnaposto contenuto 2"/>
          <p:cNvSpPr>
            <a:spLocks noGrp="1"/>
          </p:cNvSpPr>
          <p:nvPr>
            <p:ph idx="1"/>
          </p:nvPr>
        </p:nvSpPr>
        <p:spPr/>
        <p:txBody>
          <a:bodyPr>
            <a:normAutofit/>
          </a:bodyPr>
          <a:lstStyle/>
          <a:p>
            <a:pPr algn="just"/>
            <a:r>
              <a:rPr lang="it-IT" sz="2600" dirty="0" smtClean="0"/>
              <a:t>Dopo aver predisposto la valutazione di affidabilità, la banca rende disponibile un determinato importo che il cliente può usare in modo discrezionale.</a:t>
            </a:r>
          </a:p>
          <a:p>
            <a:pPr marL="64008" indent="0" algn="just">
              <a:buNone/>
            </a:pPr>
            <a:endParaRPr lang="it-IT" sz="2600" dirty="0" smtClean="0"/>
          </a:p>
          <a:p>
            <a:pPr algn="just"/>
            <a:r>
              <a:rPr lang="it-IT" sz="2600" dirty="0" smtClean="0"/>
              <a:t>Apertura di credito vs. sconfinamento</a:t>
            </a:r>
          </a:p>
          <a:p>
            <a:pPr algn="just"/>
            <a:endParaRPr lang="it-IT" sz="2600" dirty="0"/>
          </a:p>
          <a:p>
            <a:pPr algn="just"/>
            <a:r>
              <a:rPr lang="it-IT" sz="2600" dirty="0" smtClean="0"/>
              <a:t>Apertura semplice vs. apertura in conto corrente</a:t>
            </a:r>
            <a:r>
              <a:rPr lang="en-US" sz="2600" dirty="0" smtClean="0"/>
              <a:t>:</a:t>
            </a:r>
          </a:p>
          <a:p>
            <a:pPr lvl="1"/>
            <a:r>
              <a:rPr lang="it-IT" sz="2000" dirty="0" smtClean="0"/>
              <a:t>Scadenza: determinata vs. indeterminata</a:t>
            </a:r>
          </a:p>
          <a:p>
            <a:pPr lvl="1"/>
            <a:r>
              <a:rPr lang="it-IT" sz="2000" dirty="0" smtClean="0"/>
              <a:t>Modalità: non rotativa vs. rotativa</a:t>
            </a:r>
          </a:p>
        </p:txBody>
      </p:sp>
    </p:spTree>
    <p:extLst>
      <p:ext uri="{BB962C8B-B14F-4D97-AF65-F5344CB8AC3E}">
        <p14:creationId xmlns:p14="http://schemas.microsoft.com/office/powerpoint/2010/main" val="5597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Taeg</a:t>
            </a:r>
            <a:r>
              <a:rPr lang="it-IT" dirty="0" smtClean="0"/>
              <a:t>: modalità di calcolo</a:t>
            </a:r>
            <a:endParaRPr lang="en-US" dirty="0"/>
          </a:p>
        </p:txBody>
      </p:sp>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3" cstate="print"/>
            <a:stretch>
              <a:fillRect t="-2985"/>
            </a:stretch>
          </a:blipFill>
        </p:spPr>
        <p:txBody>
          <a:bodyPr/>
          <a:lstStyle/>
          <a:p>
            <a:r>
              <a:rPr lang="en-US" dirty="0" smtClean="0"/>
              <a:t> </a:t>
            </a:r>
            <a:endParaRPr lang="en-US" dirty="0"/>
          </a:p>
        </p:txBody>
      </p:sp>
    </p:spTree>
    <p:extLst>
      <p:ext uri="{BB962C8B-B14F-4D97-AF65-F5344CB8AC3E}">
        <p14:creationId xmlns:p14="http://schemas.microsoft.com/office/powerpoint/2010/main" val="1473158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929258"/>
          </a:xfrm>
        </p:spPr>
        <p:txBody>
          <a:bodyPr>
            <a:normAutofit/>
          </a:bodyPr>
          <a:lstStyle/>
          <a:p>
            <a:r>
              <a:rPr lang="it-IT" sz="3200" dirty="0" smtClean="0"/>
              <a:t>Il </a:t>
            </a:r>
            <a:r>
              <a:rPr lang="it-IT" sz="3200" dirty="0" err="1" smtClean="0"/>
              <a:t>Taeg</a:t>
            </a:r>
            <a:endParaRPr lang="en-US" sz="3200" dirty="0"/>
          </a:p>
        </p:txBody>
      </p:sp>
      <p:sp>
        <p:nvSpPr>
          <p:cNvPr id="3" name="Segnaposto contenuto 2"/>
          <p:cNvSpPr>
            <a:spLocks noGrp="1"/>
          </p:cNvSpPr>
          <p:nvPr>
            <p:ph idx="1"/>
          </p:nvPr>
        </p:nvSpPr>
        <p:spPr>
          <a:xfrm>
            <a:off x="467544" y="1124744"/>
            <a:ext cx="8229600" cy="5616624"/>
          </a:xfrm>
        </p:spPr>
        <p:txBody>
          <a:bodyPr>
            <a:noAutofit/>
          </a:bodyPr>
          <a:lstStyle/>
          <a:p>
            <a:r>
              <a:rPr lang="it-IT" sz="1800" dirty="0" smtClean="0"/>
              <a:t>Nel calcolo del </a:t>
            </a:r>
            <a:r>
              <a:rPr lang="it-IT" sz="1800" dirty="0" err="1" smtClean="0"/>
              <a:t>Taeg</a:t>
            </a:r>
            <a:r>
              <a:rPr lang="it-IT" sz="1800" dirty="0" smtClean="0"/>
              <a:t> (talvolta indicato come Indicatore Sintetico di Costo – </a:t>
            </a:r>
            <a:r>
              <a:rPr lang="it-IT" sz="1800" dirty="0" err="1" smtClean="0"/>
              <a:t>Isc</a:t>
            </a:r>
            <a:r>
              <a:rPr lang="it-IT" sz="1800" dirty="0" smtClean="0"/>
              <a:t>) rientrano:</a:t>
            </a:r>
          </a:p>
          <a:p>
            <a:pPr marL="1080000" indent="-514350">
              <a:buFont typeface="+mj-lt"/>
              <a:buAutoNum type="arabicPeriod"/>
            </a:pPr>
            <a:r>
              <a:rPr lang="it-IT" sz="1800" dirty="0" smtClean="0"/>
              <a:t>spese </a:t>
            </a:r>
            <a:r>
              <a:rPr lang="it-IT" sz="1800" dirty="0"/>
              <a:t>d’istruttoria; </a:t>
            </a:r>
            <a:endParaRPr lang="it-IT" sz="1800" dirty="0" smtClean="0"/>
          </a:p>
          <a:p>
            <a:pPr marL="1080000" indent="-514350">
              <a:buFont typeface="+mj-lt"/>
              <a:buAutoNum type="arabicPeriod"/>
            </a:pPr>
            <a:r>
              <a:rPr lang="it-IT" sz="1800" dirty="0" smtClean="0"/>
              <a:t>spese </a:t>
            </a:r>
            <a:r>
              <a:rPr lang="it-IT" sz="1800" dirty="0"/>
              <a:t>di revisione del finanziamento; </a:t>
            </a:r>
            <a:endParaRPr lang="it-IT" sz="1800" dirty="0" smtClean="0"/>
          </a:p>
          <a:p>
            <a:pPr marL="1080000" indent="-514350">
              <a:buFont typeface="+mj-lt"/>
              <a:buAutoNum type="arabicPeriod"/>
            </a:pPr>
            <a:r>
              <a:rPr lang="it-IT" sz="1800" dirty="0" smtClean="0"/>
              <a:t>spese </a:t>
            </a:r>
            <a:r>
              <a:rPr lang="it-IT" sz="1800" dirty="0"/>
              <a:t>d’apertura e chiusura della pratica di credito; </a:t>
            </a:r>
            <a:endParaRPr lang="it-IT" sz="1800" dirty="0" smtClean="0"/>
          </a:p>
          <a:p>
            <a:pPr marL="1080000" indent="-514350">
              <a:buFont typeface="+mj-lt"/>
              <a:buAutoNum type="arabicPeriod"/>
            </a:pPr>
            <a:r>
              <a:rPr lang="it-IT" sz="1800" dirty="0" smtClean="0"/>
              <a:t>spese </a:t>
            </a:r>
            <a:r>
              <a:rPr lang="it-IT" sz="1800" dirty="0"/>
              <a:t>di riscossione dei rimborsi e d’incasso delle rate (se previste contrattualmente</a:t>
            </a:r>
            <a:r>
              <a:rPr lang="it-IT" sz="1800" dirty="0" smtClean="0"/>
              <a:t>);</a:t>
            </a:r>
          </a:p>
          <a:p>
            <a:pPr marL="1080000" indent="-514350">
              <a:buFont typeface="+mj-lt"/>
              <a:buAutoNum type="arabicPeriod"/>
            </a:pPr>
            <a:r>
              <a:rPr lang="it-IT" sz="1800" dirty="0" smtClean="0"/>
              <a:t>spese </a:t>
            </a:r>
            <a:r>
              <a:rPr lang="it-IT" sz="1800" dirty="0"/>
              <a:t>di assicurazione o garanzia, imposte dal </a:t>
            </a:r>
            <a:r>
              <a:rPr lang="it-IT" sz="1800" dirty="0" smtClean="0"/>
              <a:t>creditore e  </a:t>
            </a:r>
            <a:r>
              <a:rPr lang="it-IT" sz="1800" dirty="0"/>
              <a:t>intese ad assicurare il rimborso totale o parziale del credito; </a:t>
            </a:r>
            <a:endParaRPr lang="it-IT" sz="1800" dirty="0" smtClean="0"/>
          </a:p>
          <a:p>
            <a:pPr marL="1080000" indent="-514350">
              <a:buFont typeface="+mj-lt"/>
              <a:buAutoNum type="arabicPeriod"/>
            </a:pPr>
            <a:r>
              <a:rPr lang="it-IT" sz="1800" dirty="0" smtClean="0"/>
              <a:t>costo </a:t>
            </a:r>
            <a:r>
              <a:rPr lang="it-IT" sz="1800" dirty="0"/>
              <a:t>dell'attività di mediazione svolta da un terzo (se necessaria per l'ottenimento del credito); </a:t>
            </a:r>
            <a:endParaRPr lang="it-IT" sz="1800" dirty="0" smtClean="0"/>
          </a:p>
          <a:p>
            <a:pPr marL="1080000" indent="-514350">
              <a:buFont typeface="+mj-lt"/>
              <a:buAutoNum type="arabicPeriod"/>
            </a:pPr>
            <a:r>
              <a:rPr lang="it-IT" sz="1800" dirty="0" smtClean="0"/>
              <a:t>ogni </a:t>
            </a:r>
            <a:r>
              <a:rPr lang="it-IT" sz="1800" dirty="0"/>
              <a:t>altra spesa, contrattualmente prevista, connessa con l'operazione di finanziamento. </a:t>
            </a:r>
          </a:p>
          <a:p>
            <a:r>
              <a:rPr lang="it-IT" sz="1800" dirty="0"/>
              <a:t>L’ISC e il TAEG devono essere inseriti nel </a:t>
            </a:r>
            <a:r>
              <a:rPr lang="it-IT" sz="1800" b="1" dirty="0"/>
              <a:t>contratto</a:t>
            </a:r>
            <a:r>
              <a:rPr lang="it-IT" sz="1800" dirty="0"/>
              <a:t> e nel </a:t>
            </a:r>
            <a:r>
              <a:rPr lang="it-IT" sz="1800" b="1" dirty="0"/>
              <a:t>documento di sintesi</a:t>
            </a:r>
            <a:r>
              <a:rPr lang="it-IT" sz="1800" dirty="0"/>
              <a:t> che devono essere consegnati al cliente. Gli indicatori, espressi in percentuale sull'ammontare del prestito concesso, vanno indicati in relazione alla durata del finanziamento e alla diversa periodicità delle rate di rimborso del finanziamento.</a:t>
            </a:r>
          </a:p>
          <a:p>
            <a:endParaRPr lang="en-US" sz="1800" dirty="0"/>
          </a:p>
        </p:txBody>
      </p:sp>
    </p:spTree>
    <p:extLst>
      <p:ext uri="{BB962C8B-B14F-4D97-AF65-F5344CB8AC3E}">
        <p14:creationId xmlns:p14="http://schemas.microsoft.com/office/powerpoint/2010/main" val="4204449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857250"/>
          </a:xfrm>
        </p:spPr>
        <p:txBody>
          <a:bodyPr>
            <a:normAutofit/>
          </a:bodyPr>
          <a:lstStyle/>
          <a:p>
            <a:r>
              <a:rPr lang="it-IT" sz="3200" dirty="0" smtClean="0"/>
              <a:t>Il </a:t>
            </a:r>
            <a:r>
              <a:rPr lang="it-IT" sz="3200" dirty="0" err="1" smtClean="0"/>
              <a:t>Teg</a:t>
            </a:r>
            <a:endParaRPr lang="en-US" sz="3200" dirty="0"/>
          </a:p>
        </p:txBody>
      </p:sp>
      <p:sp>
        <p:nvSpPr>
          <p:cNvPr id="3" name="Segnaposto contenuto 2"/>
          <p:cNvSpPr>
            <a:spLocks noGrp="1"/>
          </p:cNvSpPr>
          <p:nvPr>
            <p:ph idx="1"/>
          </p:nvPr>
        </p:nvSpPr>
        <p:spPr>
          <a:xfrm>
            <a:off x="457200" y="1268760"/>
            <a:ext cx="8229600" cy="5256584"/>
          </a:xfrm>
        </p:spPr>
        <p:txBody>
          <a:bodyPr>
            <a:normAutofit fontScale="77500" lnSpcReduction="20000"/>
          </a:bodyPr>
          <a:lstStyle/>
          <a:p>
            <a:r>
              <a:rPr lang="it-IT" dirty="0" smtClean="0"/>
              <a:t>Nell’ambito del controllo del fenomeno dell’usura, le banche, i confidi e gli intermediari finanziari ex. art. 107 </a:t>
            </a:r>
            <a:r>
              <a:rPr lang="it-IT" dirty="0" err="1" smtClean="0"/>
              <a:t>Tub</a:t>
            </a:r>
            <a:r>
              <a:rPr lang="it-IT" dirty="0" smtClean="0"/>
              <a:t> sono tenuti a comunicare trimestralmente i tassi medi praticati per determinate categorie di operazioni e per classi di importo.</a:t>
            </a:r>
          </a:p>
          <a:p>
            <a:pPr marL="64008" indent="0">
              <a:buNone/>
            </a:pPr>
            <a:endParaRPr lang="it-IT" dirty="0" smtClean="0"/>
          </a:p>
          <a:p>
            <a:r>
              <a:rPr lang="it-IT" dirty="0" smtClean="0"/>
              <a:t>Categorie censite:</a:t>
            </a:r>
            <a:endParaRPr lang="en-US" dirty="0" smtClean="0"/>
          </a:p>
          <a:p>
            <a:pPr marL="1335024" lvl="2" indent="-457200">
              <a:buFont typeface="+mj-lt"/>
              <a:buAutoNum type="arabicPeriod"/>
            </a:pPr>
            <a:r>
              <a:rPr lang="it-IT" sz="2700" dirty="0" smtClean="0"/>
              <a:t>Aperture di credito in conto corrente</a:t>
            </a:r>
          </a:p>
          <a:p>
            <a:pPr marL="1335024" lvl="2" indent="-457200">
              <a:buFont typeface="+mj-lt"/>
              <a:buAutoNum type="arabicPeriod"/>
            </a:pPr>
            <a:r>
              <a:rPr lang="it-IT" sz="2700" dirty="0" smtClean="0"/>
              <a:t>Finanziamenti per anticipi su crediti </a:t>
            </a:r>
          </a:p>
          <a:p>
            <a:pPr marL="1335024" lvl="2" indent="-457200">
              <a:buFont typeface="+mj-lt"/>
              <a:buAutoNum type="arabicPeriod"/>
            </a:pPr>
            <a:r>
              <a:rPr lang="it-IT" sz="2700" dirty="0" smtClean="0"/>
              <a:t>Credito personale</a:t>
            </a:r>
          </a:p>
          <a:p>
            <a:pPr marL="1335024" lvl="2" indent="-457200">
              <a:buFont typeface="+mj-lt"/>
              <a:buAutoNum type="arabicPeriod"/>
            </a:pPr>
            <a:r>
              <a:rPr lang="it-IT" sz="2700" dirty="0" smtClean="0"/>
              <a:t>Credito finalizzato</a:t>
            </a:r>
          </a:p>
          <a:p>
            <a:pPr marL="1335024" lvl="2" indent="-457200">
              <a:buFont typeface="+mj-lt"/>
              <a:buAutoNum type="arabicPeriod"/>
            </a:pPr>
            <a:r>
              <a:rPr lang="it-IT" sz="2700" dirty="0" smtClean="0"/>
              <a:t>Factoring</a:t>
            </a:r>
          </a:p>
          <a:p>
            <a:pPr marL="1335024" lvl="2" indent="-457200">
              <a:buFont typeface="+mj-lt"/>
              <a:buAutoNum type="arabicPeriod"/>
            </a:pPr>
            <a:r>
              <a:rPr lang="it-IT" sz="2700" dirty="0" smtClean="0"/>
              <a:t>Leasing</a:t>
            </a:r>
          </a:p>
          <a:p>
            <a:pPr marL="1335024" lvl="2" indent="-457200">
              <a:buFont typeface="+mj-lt"/>
              <a:buAutoNum type="arabicPeriod"/>
            </a:pPr>
            <a:r>
              <a:rPr lang="it-IT" sz="2700" dirty="0" smtClean="0"/>
              <a:t>Mutui</a:t>
            </a:r>
          </a:p>
          <a:p>
            <a:pPr marL="1335024" lvl="2" indent="-457200">
              <a:buFont typeface="+mj-lt"/>
              <a:buAutoNum type="arabicPeriod"/>
            </a:pPr>
            <a:r>
              <a:rPr lang="it-IT" sz="2700" dirty="0" smtClean="0"/>
              <a:t>Prestiti contro cessione del quinto dello stipendio/pensione</a:t>
            </a:r>
          </a:p>
          <a:p>
            <a:pPr marL="1335024" lvl="2" indent="-457200">
              <a:buFont typeface="+mj-lt"/>
              <a:buAutoNum type="arabicPeriod"/>
            </a:pPr>
            <a:r>
              <a:rPr lang="it-IT" sz="2700" dirty="0" smtClean="0"/>
              <a:t>Credito revolving su carte di credito</a:t>
            </a:r>
          </a:p>
          <a:p>
            <a:pPr marL="1335024" lvl="2" indent="-457200">
              <a:buFont typeface="+mj-lt"/>
              <a:buAutoNum type="arabicPeriod"/>
            </a:pPr>
            <a:r>
              <a:rPr lang="it-IT" sz="2700" dirty="0" smtClean="0"/>
              <a:t>Altri finanziamenti</a:t>
            </a:r>
          </a:p>
        </p:txBody>
      </p:sp>
    </p:spTree>
    <p:extLst>
      <p:ext uri="{BB962C8B-B14F-4D97-AF65-F5344CB8AC3E}">
        <p14:creationId xmlns:p14="http://schemas.microsoft.com/office/powerpoint/2010/main" val="1849731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Il </a:t>
            </a:r>
            <a:r>
              <a:rPr lang="it-IT" sz="3200" dirty="0" err="1" smtClean="0"/>
              <a:t>Teg</a:t>
            </a:r>
            <a:endParaRPr lang="en-US" sz="3200" dirty="0"/>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457200" y="1340768"/>
                <a:ext cx="8229600" cy="5114040"/>
              </a:xfrm>
            </p:spPr>
            <p:txBody>
              <a:bodyPr>
                <a:normAutofit fontScale="92500" lnSpcReduction="10000"/>
              </a:bodyPr>
              <a:lstStyle/>
              <a:p>
                <a:r>
                  <a:rPr lang="it-IT" dirty="0"/>
                  <a:t>Per le categorie 1, 2, 5 e 9, il </a:t>
                </a:r>
                <a:r>
                  <a:rPr lang="it-IT" dirty="0" err="1"/>
                  <a:t>Teg</a:t>
                </a:r>
                <a:r>
                  <a:rPr lang="it-IT" dirty="0"/>
                  <a:t> si calcola utilizzando la seguente formula</a:t>
                </a:r>
                <a:r>
                  <a:rPr lang="it-IT" dirty="0" smtClean="0"/>
                  <a:t>:</a:t>
                </a:r>
              </a:p>
              <a:p>
                <a:endParaRPr lang="it-IT" dirty="0"/>
              </a:p>
              <a:p>
                <a:pPr marL="64008" indent="0" algn="ctr">
                  <a:buNone/>
                </a:pPr>
                <a14:m>
                  <m:oMath xmlns:m="http://schemas.openxmlformats.org/officeDocument/2006/math">
                    <m:r>
                      <a:rPr lang="it-IT" i="1">
                        <a:latin typeface="Cambria Math"/>
                      </a:rPr>
                      <m:t>𝑇𝑒𝑔</m:t>
                    </m:r>
                    <m:r>
                      <a:rPr lang="it-IT" i="1">
                        <a:latin typeface="Cambria Math"/>
                      </a:rPr>
                      <m:t>= </m:t>
                    </m:r>
                    <m:f>
                      <m:fPr>
                        <m:ctrlPr>
                          <a:rPr lang="it-IT" i="1">
                            <a:latin typeface="Cambria Math"/>
                          </a:rPr>
                        </m:ctrlPr>
                      </m:fPr>
                      <m:num>
                        <m:r>
                          <a:rPr lang="it-IT" i="1">
                            <a:latin typeface="Cambria Math"/>
                          </a:rPr>
                          <m:t>𝐼𝑛𝑡𝑒𝑟𝑒𝑠𝑠𝑖</m:t>
                        </m:r>
                        <m:r>
                          <a:rPr lang="it-IT" i="1">
                            <a:latin typeface="Cambria Math"/>
                          </a:rPr>
                          <m:t> ×36.500</m:t>
                        </m:r>
                      </m:num>
                      <m:den>
                        <m:r>
                          <a:rPr lang="it-IT" i="1">
                            <a:latin typeface="Cambria Math"/>
                          </a:rPr>
                          <m:t>𝑁𝑢𝑚𝑒𝑟𝑖</m:t>
                        </m:r>
                        <m:r>
                          <a:rPr lang="it-IT" i="1">
                            <a:latin typeface="Cambria Math"/>
                          </a:rPr>
                          <m:t> </m:t>
                        </m:r>
                        <m:r>
                          <a:rPr lang="it-IT" i="1">
                            <a:latin typeface="Cambria Math"/>
                          </a:rPr>
                          <m:t>𝑑𝑒𝑏𝑖𝑡𝑜𝑟𝑖</m:t>
                        </m:r>
                      </m:den>
                    </m:f>
                  </m:oMath>
                </a14:m>
                <a:r>
                  <a:rPr lang="it-IT" dirty="0" smtClean="0"/>
                  <a:t> </a:t>
                </a:r>
                <a:r>
                  <a:rPr lang="it-IT" dirty="0"/>
                  <a:t>+ </a:t>
                </a:r>
                <a14:m>
                  <m:oMath xmlns:m="http://schemas.openxmlformats.org/officeDocument/2006/math">
                    <m:f>
                      <m:fPr>
                        <m:ctrlPr>
                          <a:rPr lang="it-IT" i="1" dirty="0">
                            <a:latin typeface="Cambria Math"/>
                          </a:rPr>
                        </m:ctrlPr>
                      </m:fPr>
                      <m:num>
                        <m:r>
                          <a:rPr lang="it-IT" i="1" dirty="0">
                            <a:latin typeface="Cambria Math"/>
                          </a:rPr>
                          <m:t>𝑜𝑛𝑒𝑟𝑖</m:t>
                        </m:r>
                        <m:r>
                          <a:rPr lang="it-IT" i="1" dirty="0">
                            <a:latin typeface="Cambria Math"/>
                          </a:rPr>
                          <m:t> </m:t>
                        </m:r>
                        <m:r>
                          <a:rPr lang="it-IT" i="1" dirty="0">
                            <a:latin typeface="Cambria Math"/>
                          </a:rPr>
                          <m:t>𝑠𝑢</m:t>
                        </m:r>
                        <m:r>
                          <a:rPr lang="it-IT" i="1" dirty="0">
                            <a:latin typeface="Cambria Math"/>
                          </a:rPr>
                          <m:t> </m:t>
                        </m:r>
                        <m:r>
                          <a:rPr lang="it-IT" i="1" dirty="0">
                            <a:latin typeface="Cambria Math"/>
                          </a:rPr>
                          <m:t>𝑏𝑎𝑠𝑒</m:t>
                        </m:r>
                        <m:r>
                          <a:rPr lang="it-IT" i="1" dirty="0">
                            <a:latin typeface="Cambria Math"/>
                          </a:rPr>
                          <m:t> </m:t>
                        </m:r>
                        <m:r>
                          <a:rPr lang="it-IT" i="1" dirty="0">
                            <a:latin typeface="Cambria Math"/>
                          </a:rPr>
                          <m:t>𝑎𝑛𝑛𝑢𝑎</m:t>
                        </m:r>
                        <m:r>
                          <a:rPr lang="it-IT" i="1" dirty="0">
                            <a:latin typeface="Cambria Math"/>
                          </a:rPr>
                          <m:t> </m:t>
                        </m:r>
                        <m:r>
                          <a:rPr lang="it-IT" i="1" dirty="0">
                            <a:latin typeface="Cambria Math"/>
                          </a:rPr>
                          <m:t>𝑥</m:t>
                        </m:r>
                        <m:r>
                          <a:rPr lang="it-IT" i="1" dirty="0">
                            <a:latin typeface="Cambria Math"/>
                          </a:rPr>
                          <m:t> 100</m:t>
                        </m:r>
                      </m:num>
                      <m:den>
                        <m:r>
                          <a:rPr lang="it-IT" i="1" dirty="0">
                            <a:latin typeface="Cambria Math"/>
                          </a:rPr>
                          <m:t>𝐴𝑐𝑐𝑜𝑟𝑑𝑎𝑡𝑜</m:t>
                        </m:r>
                      </m:den>
                    </m:f>
                  </m:oMath>
                </a14:m>
                <a:endParaRPr lang="it-IT" dirty="0"/>
              </a:p>
              <a:p>
                <a:pPr marL="64008" indent="0">
                  <a:buNone/>
                </a:pPr>
                <a:endParaRPr lang="it-IT" dirty="0"/>
              </a:p>
              <a:p>
                <a:r>
                  <a:rPr lang="it-IT" dirty="0" smtClean="0"/>
                  <a:t>Per le restanti categorie invece il calcolo del </a:t>
                </a:r>
                <a:r>
                  <a:rPr lang="it-IT" dirty="0" err="1" smtClean="0"/>
                  <a:t>Teg</a:t>
                </a:r>
                <a:r>
                  <a:rPr lang="it-IT" dirty="0" smtClean="0"/>
                  <a:t> coincide con quello del </a:t>
                </a:r>
                <a:r>
                  <a:rPr lang="it-IT" dirty="0" err="1" smtClean="0"/>
                  <a:t>Taeg</a:t>
                </a:r>
                <a:r>
                  <a:rPr lang="it-IT" dirty="0" smtClean="0"/>
                  <a:t>.</a:t>
                </a:r>
              </a:p>
              <a:p>
                <a:pPr marL="64008" indent="0">
                  <a:buNone/>
                </a:pPr>
                <a:endParaRPr lang="it-IT" dirty="0" smtClean="0"/>
              </a:p>
              <a:p>
                <a:pPr marL="64008" indent="0">
                  <a:buNone/>
                </a:pPr>
                <a:r>
                  <a:rPr lang="it-IT" b="1" dirty="0" smtClean="0"/>
                  <a:t>POTENZIALE EFFETTO DISTORSIVO E DILUITIVO GENERATO DAL RAPPORTARE GLI ONERI ALL’ACCORDATO INVECE CHE ALL’UTILIZZATO</a:t>
                </a:r>
                <a:r>
                  <a:rPr lang="it-IT" dirty="0" smtClean="0"/>
                  <a:t>.</a:t>
                </a: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1340768"/>
                <a:ext cx="8229600" cy="5114040"/>
              </a:xfrm>
              <a:blipFill rotWithShape="1">
                <a:blip r:embed="rId3"/>
                <a:stretch>
                  <a:fillRect l="-667" t="-1907" b="-2026"/>
                </a:stretch>
              </a:blipFill>
            </p:spPr>
            <p:txBody>
              <a:bodyPr/>
              <a:lstStyle/>
              <a:p>
                <a:r>
                  <a:rPr lang="it-IT">
                    <a:noFill/>
                  </a:rPr>
                  <a:t> </a:t>
                </a:r>
              </a:p>
            </p:txBody>
          </p:sp>
        </mc:Fallback>
      </mc:AlternateContent>
    </p:spTree>
    <p:extLst>
      <p:ext uri="{BB962C8B-B14F-4D97-AF65-F5344CB8AC3E}">
        <p14:creationId xmlns:p14="http://schemas.microsoft.com/office/powerpoint/2010/main" val="3569876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dirty="0" err="1" smtClean="0"/>
              <a:t>Teg</a:t>
            </a:r>
            <a:endParaRPr lang="en-US" dirty="0"/>
          </a:p>
        </p:txBody>
      </p:sp>
      <p:sp>
        <p:nvSpPr>
          <p:cNvPr id="3" name="Segnaposto contenuto 2"/>
          <p:cNvSpPr>
            <a:spLocks noGrp="1"/>
          </p:cNvSpPr>
          <p:nvPr>
            <p:ph idx="1"/>
          </p:nvPr>
        </p:nvSpPr>
        <p:spPr>
          <a:xfrm>
            <a:off x="457200" y="1700808"/>
            <a:ext cx="8229600" cy="4754000"/>
          </a:xfrm>
        </p:spPr>
        <p:txBody>
          <a:bodyPr>
            <a:normAutofit lnSpcReduction="10000"/>
          </a:bodyPr>
          <a:lstStyle/>
          <a:p>
            <a:r>
              <a:rPr lang="it-IT" dirty="0" smtClean="0"/>
              <a:t>Sono esclusi dal calcolo del </a:t>
            </a:r>
            <a:r>
              <a:rPr lang="it-IT" dirty="0" err="1" smtClean="0"/>
              <a:t>Teg</a:t>
            </a:r>
            <a:r>
              <a:rPr lang="it-IT" dirty="0" smtClean="0"/>
              <a:t>:</a:t>
            </a:r>
          </a:p>
          <a:p>
            <a:pPr marL="64008" indent="0">
              <a:buNone/>
            </a:pPr>
            <a:endParaRPr lang="it-IT" dirty="0" smtClean="0"/>
          </a:p>
          <a:p>
            <a:pPr lvl="2"/>
            <a:r>
              <a:rPr lang="it-IT" dirty="0" smtClean="0"/>
              <a:t>Le imposte e tasse</a:t>
            </a:r>
          </a:p>
          <a:p>
            <a:pPr lvl="2"/>
            <a:r>
              <a:rPr lang="it-IT" dirty="0" smtClean="0"/>
              <a:t>Le spese notarili</a:t>
            </a:r>
          </a:p>
          <a:p>
            <a:pPr lvl="2"/>
            <a:r>
              <a:rPr lang="it-IT" dirty="0" smtClean="0"/>
              <a:t>I costi di gestione del conto sul quale vengono registrate le operazioni di pagamento e prelievo</a:t>
            </a:r>
          </a:p>
          <a:p>
            <a:pPr lvl="2"/>
            <a:r>
              <a:rPr lang="it-IT" dirty="0" smtClean="0"/>
              <a:t>Gli interessi di mora e gli oneri assimilabili</a:t>
            </a:r>
          </a:p>
          <a:p>
            <a:pPr lvl="2"/>
            <a:r>
              <a:rPr lang="it-IT" dirty="0" smtClean="0"/>
              <a:t>Nel caso del factoring e del leasing, i compensi per prestazioni e servizi accessori di tipo amministrativo non direttamente connessi con l’operazione di finanziamento.</a:t>
            </a:r>
            <a:endParaRPr lang="en-US" dirty="0"/>
          </a:p>
        </p:txBody>
      </p:sp>
    </p:spTree>
    <p:extLst>
      <p:ext uri="{BB962C8B-B14F-4D97-AF65-F5344CB8AC3E}">
        <p14:creationId xmlns:p14="http://schemas.microsoft.com/office/powerpoint/2010/main" val="2817442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La normativa anti-usura (L. 108/96)</a:t>
            </a:r>
            <a:endParaRPr lang="en-US" sz="3200" dirty="0"/>
          </a:p>
        </p:txBody>
      </p:sp>
      <p:sp>
        <p:nvSpPr>
          <p:cNvPr id="3" name="Segnaposto contenuto 2"/>
          <p:cNvSpPr>
            <a:spLocks noGrp="1"/>
          </p:cNvSpPr>
          <p:nvPr>
            <p:ph idx="1"/>
          </p:nvPr>
        </p:nvSpPr>
        <p:spPr/>
        <p:txBody>
          <a:bodyPr>
            <a:normAutofit fontScale="70000" lnSpcReduction="20000"/>
          </a:bodyPr>
          <a:lstStyle/>
          <a:p>
            <a:pPr marL="64008" indent="0">
              <a:buNone/>
            </a:pPr>
            <a:r>
              <a:rPr lang="it-IT" b="1" dirty="0"/>
              <a:t>Articolo </a:t>
            </a:r>
            <a:r>
              <a:rPr lang="it-IT" b="1" dirty="0" smtClean="0"/>
              <a:t>1</a:t>
            </a:r>
          </a:p>
          <a:p>
            <a:pPr marL="64008" indent="0">
              <a:buNone/>
            </a:pPr>
            <a:endParaRPr lang="it-IT" b="1" dirty="0" smtClean="0"/>
          </a:p>
          <a:p>
            <a:pPr marL="64008" indent="0" algn="just">
              <a:buNone/>
            </a:pPr>
            <a:r>
              <a:rPr lang="it-IT" dirty="0" smtClean="0"/>
              <a:t>La </a:t>
            </a:r>
            <a:r>
              <a:rPr lang="it-IT" dirty="0"/>
              <a:t>legge stabilisce il limite oltre il quale gli interessi sono sempre usurari.</a:t>
            </a:r>
          </a:p>
          <a:p>
            <a:pPr marL="64008" indent="0" algn="just">
              <a:buNone/>
            </a:pPr>
            <a:endParaRPr lang="it-IT" dirty="0" smtClean="0"/>
          </a:p>
          <a:p>
            <a:pPr marL="64008" indent="0" algn="just">
              <a:buNone/>
            </a:pPr>
            <a:r>
              <a:rPr lang="it-IT" dirty="0" smtClean="0"/>
              <a:t>Sono </a:t>
            </a:r>
            <a:r>
              <a:rPr lang="it-IT" dirty="0"/>
              <a:t>altresì usurari gli interessi, anche se inferiori a tale limite, e gli altri vantaggi o compensi che, avuto riguardo alle concrete modalità del fatto e al tasso medio praticato per operazioni similari, risultano comunque sproporzionati rispetto alla prestazione di denaro o di altra utilità, ovvero all'opera di mediazione, quando chi li ha dati o promessi si trova in condizioni di difficoltà economica o finanziaria.</a:t>
            </a:r>
          </a:p>
          <a:p>
            <a:pPr marL="64008" indent="0" algn="just">
              <a:buNone/>
            </a:pPr>
            <a:endParaRPr lang="it-IT" dirty="0" smtClean="0"/>
          </a:p>
          <a:p>
            <a:pPr marL="64008" indent="0" algn="just">
              <a:buNone/>
            </a:pPr>
            <a:r>
              <a:rPr lang="it-IT" dirty="0" smtClean="0"/>
              <a:t>Per </a:t>
            </a:r>
            <a:r>
              <a:rPr lang="it-IT" dirty="0"/>
              <a:t>la determinazione del tasso di interesse usurario si tiene conto delle commissioni, remunerazioni a qualsiasi titolo e delle spese, escluse quelle per imposte e tasse, collegate alla erogazione del credito.</a:t>
            </a:r>
          </a:p>
          <a:p>
            <a:pPr marL="64008" indent="0">
              <a:buNone/>
            </a:pPr>
            <a:endParaRPr lang="it-IT" dirty="0" smtClean="0"/>
          </a:p>
          <a:p>
            <a:endParaRPr lang="en-US" dirty="0"/>
          </a:p>
        </p:txBody>
      </p:sp>
    </p:spTree>
    <p:extLst>
      <p:ext uri="{BB962C8B-B14F-4D97-AF65-F5344CB8AC3E}">
        <p14:creationId xmlns:p14="http://schemas.microsoft.com/office/powerpoint/2010/main" val="359987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929258"/>
          </a:xfrm>
        </p:spPr>
        <p:txBody>
          <a:bodyPr>
            <a:normAutofit/>
          </a:bodyPr>
          <a:lstStyle/>
          <a:p>
            <a:r>
              <a:rPr lang="it-IT" sz="3200" dirty="0" smtClean="0"/>
              <a:t>La soglia di usura</a:t>
            </a:r>
            <a:endParaRPr lang="en-US" sz="3200" dirty="0"/>
          </a:p>
        </p:txBody>
      </p:sp>
      <p:sp>
        <p:nvSpPr>
          <p:cNvPr id="3" name="Segnaposto contenuto 2"/>
          <p:cNvSpPr>
            <a:spLocks noGrp="1"/>
          </p:cNvSpPr>
          <p:nvPr>
            <p:ph idx="1"/>
          </p:nvPr>
        </p:nvSpPr>
        <p:spPr>
          <a:xfrm>
            <a:off x="457200" y="1124744"/>
            <a:ext cx="8229600" cy="5330064"/>
          </a:xfrm>
        </p:spPr>
        <p:txBody>
          <a:bodyPr>
            <a:normAutofit fontScale="62500" lnSpcReduction="20000"/>
          </a:bodyPr>
          <a:lstStyle/>
          <a:p>
            <a:pPr marL="64008" indent="0" algn="just">
              <a:buNone/>
            </a:pPr>
            <a:r>
              <a:rPr lang="it-IT" dirty="0"/>
              <a:t>Le soglie di interesse al di sopra delle quali si configura il reato di usura vengono determinate trimestralmente nel seguente modo:</a:t>
            </a:r>
          </a:p>
          <a:p>
            <a:pPr marL="64008" indent="0" algn="just">
              <a:buNone/>
            </a:pPr>
            <a:endParaRPr lang="it-IT" dirty="0"/>
          </a:p>
          <a:p>
            <a:pPr lvl="1" algn="just"/>
            <a:r>
              <a:rPr lang="it-IT" dirty="0"/>
              <a:t>sulla base delle segnalazioni degli intermediari, vengono calcolati i tassi effettivi globali medi (</a:t>
            </a:r>
            <a:r>
              <a:rPr lang="it-IT" dirty="0" smtClean="0"/>
              <a:t>TEGM), </a:t>
            </a:r>
            <a:r>
              <a:rPr lang="it-IT" dirty="0"/>
              <a:t>per le varie categorie e classi di importo censite. Tali tassi riflettono le condizioni mediamente praticate dal sistema bancario italiano per le varie tipologie di prestito;</a:t>
            </a:r>
          </a:p>
          <a:p>
            <a:pPr lvl="1" algn="just"/>
            <a:endParaRPr lang="it-IT" dirty="0"/>
          </a:p>
          <a:p>
            <a:pPr lvl="1" algn="just"/>
            <a:r>
              <a:rPr lang="it-IT" sz="3200" dirty="0"/>
              <a:t>i tassi effettivi medi globali vengono aumentati del 25%;</a:t>
            </a:r>
          </a:p>
          <a:p>
            <a:pPr lvl="1" algn="just"/>
            <a:endParaRPr lang="it-IT" sz="3200" dirty="0"/>
          </a:p>
          <a:p>
            <a:pPr lvl="1" algn="just"/>
            <a:r>
              <a:rPr lang="it-IT" sz="3200" dirty="0"/>
              <a:t>aggiungendo 4 punti percentuali ai </a:t>
            </a:r>
            <a:r>
              <a:rPr lang="it-IT" sz="3200" dirty="0" smtClean="0"/>
              <a:t>TEGM </a:t>
            </a:r>
            <a:r>
              <a:rPr lang="it-IT" sz="3200" dirty="0"/>
              <a:t>«maggiorati» si ottengono le soglie di </a:t>
            </a:r>
            <a:r>
              <a:rPr lang="it-IT" sz="3200" dirty="0" smtClean="0"/>
              <a:t>usura</a:t>
            </a:r>
            <a:r>
              <a:rPr lang="it-IT" sz="3200" dirty="0"/>
              <a:t>;</a:t>
            </a:r>
            <a:endParaRPr lang="it-IT" sz="3200" dirty="0" smtClean="0"/>
          </a:p>
          <a:p>
            <a:pPr marL="537210" lvl="1" indent="0" algn="just">
              <a:buNone/>
            </a:pPr>
            <a:r>
              <a:rPr lang="it-IT" sz="3200" b="1" dirty="0" smtClean="0"/>
              <a:t>	Tasso </a:t>
            </a:r>
            <a:r>
              <a:rPr lang="it-IT" sz="3200" b="1" dirty="0"/>
              <a:t>soglia = [(TEGM </a:t>
            </a:r>
            <a:r>
              <a:rPr lang="it-IT" sz="3200" b="1" dirty="0" smtClean="0"/>
              <a:t>x </a:t>
            </a:r>
            <a:r>
              <a:rPr lang="it-IT" sz="3200" b="1" dirty="0"/>
              <a:t>1,25)] + 4%</a:t>
            </a:r>
          </a:p>
          <a:p>
            <a:pPr lvl="1" algn="just"/>
            <a:endParaRPr lang="it-IT" sz="3200" b="1" dirty="0" smtClean="0"/>
          </a:p>
          <a:p>
            <a:pPr lvl="1" algn="just"/>
            <a:r>
              <a:rPr lang="it-IT" sz="3200" dirty="0" smtClean="0"/>
              <a:t>la differenza fra tesso soglia e tasso medio non può superare 8 punti percentuali.</a:t>
            </a:r>
            <a:endParaRPr lang="it-IT" sz="3200" dirty="0"/>
          </a:p>
          <a:p>
            <a:pPr marL="64008" indent="0">
              <a:buNone/>
            </a:pPr>
            <a:r>
              <a:rPr lang="it-IT" sz="3200" dirty="0" smtClean="0"/>
              <a:t>	</a:t>
            </a:r>
            <a:r>
              <a:rPr lang="it-IT" sz="3200" b="1" dirty="0" smtClean="0"/>
              <a:t>Tasso </a:t>
            </a:r>
            <a:r>
              <a:rPr lang="it-IT" sz="3200" b="1" dirty="0"/>
              <a:t>soglia – TEGM </a:t>
            </a:r>
            <a:r>
              <a:rPr lang="it-IT" sz="3200" b="1" dirty="0" smtClean="0"/>
              <a:t>≤ </a:t>
            </a:r>
            <a:r>
              <a:rPr lang="it-IT" sz="3200" b="1" dirty="0"/>
              <a:t>8</a:t>
            </a:r>
            <a:r>
              <a:rPr lang="it-IT" sz="3200" b="1" dirty="0" smtClean="0"/>
              <a:t>%</a:t>
            </a:r>
          </a:p>
          <a:p>
            <a:pPr marL="64008" indent="0">
              <a:buNone/>
            </a:pPr>
            <a:endParaRPr lang="it-IT" sz="2900" b="1" dirty="0" smtClean="0"/>
          </a:p>
          <a:p>
            <a:pPr marL="64008" lvl="1" indent="0" algn="just">
              <a:buSzPct val="80000"/>
              <a:buNone/>
            </a:pPr>
            <a:r>
              <a:rPr lang="it-IT" dirty="0" smtClean="0"/>
              <a:t>Fino </a:t>
            </a:r>
            <a:r>
              <a:rPr lang="it-IT" dirty="0"/>
              <a:t>a maggio 2011 </a:t>
            </a:r>
            <a:r>
              <a:rPr lang="it-IT" dirty="0" smtClean="0"/>
              <a:t>le soglie </a:t>
            </a:r>
            <a:r>
              <a:rPr lang="it-IT" dirty="0"/>
              <a:t>di usura </a:t>
            </a:r>
            <a:r>
              <a:rPr lang="it-IT" dirty="0" smtClean="0"/>
              <a:t>venivano calcolate </a:t>
            </a:r>
            <a:r>
              <a:rPr lang="it-IT" dirty="0"/>
              <a:t>maggiorando </a:t>
            </a:r>
            <a:r>
              <a:rPr lang="it-IT" dirty="0" smtClean="0"/>
              <a:t>i TEGM </a:t>
            </a:r>
            <a:r>
              <a:rPr lang="it-IT" dirty="0"/>
              <a:t>del 50</a:t>
            </a:r>
            <a:r>
              <a:rPr lang="it-IT" dirty="0" smtClean="0"/>
              <a:t>%.</a:t>
            </a:r>
          </a:p>
          <a:p>
            <a:pPr marL="537210" lvl="1" indent="0" algn="just">
              <a:buNone/>
            </a:pPr>
            <a:endParaRPr lang="it-IT" dirty="0" smtClean="0"/>
          </a:p>
          <a:p>
            <a:pPr marL="64008" indent="0">
              <a:buNone/>
            </a:pPr>
            <a:endParaRPr lang="en-US" dirty="0"/>
          </a:p>
        </p:txBody>
      </p:sp>
    </p:spTree>
    <p:extLst>
      <p:ext uri="{BB962C8B-B14F-4D97-AF65-F5344CB8AC3E}">
        <p14:creationId xmlns:p14="http://schemas.microsoft.com/office/powerpoint/2010/main" val="3230566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Soglia di usura - Vecchio e nuovo metodo a confronto</a:t>
            </a:r>
            <a:endParaRPr lang="en-US" sz="2400"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29796606"/>
              </p:ext>
            </p:extLst>
          </p:nvPr>
        </p:nvGraphicFramePr>
        <p:xfrm>
          <a:off x="611562" y="1772819"/>
          <a:ext cx="7920876" cy="4681960"/>
        </p:xfrm>
        <a:graphic>
          <a:graphicData uri="http://schemas.openxmlformats.org/drawingml/2006/table">
            <a:tbl>
              <a:tblPr/>
              <a:tblGrid>
                <a:gridCol w="1320146"/>
                <a:gridCol w="1320146"/>
                <a:gridCol w="1320146"/>
                <a:gridCol w="1320146"/>
                <a:gridCol w="1320146"/>
                <a:gridCol w="1320146"/>
              </a:tblGrid>
              <a:tr h="739256">
                <a:tc>
                  <a:txBody>
                    <a:bodyPr/>
                    <a:lstStyle/>
                    <a:p>
                      <a:pPr algn="ctr" fontAlgn="b"/>
                      <a:r>
                        <a:rPr lang="en-US" sz="1500" b="1" i="0" u="none" strike="noStrike" dirty="0" smtClean="0">
                          <a:solidFill>
                            <a:srgbClr val="000000"/>
                          </a:solidFill>
                          <a:effectLst/>
                          <a:latin typeface="Calibri"/>
                        </a:rPr>
                        <a:t>TEGM</a:t>
                      </a:r>
                      <a:endParaRPr lang="en-US" sz="1500" b="1" i="0" u="none" strike="noStrike" dirty="0">
                        <a:solidFill>
                          <a:srgbClr val="000000"/>
                        </a:solidFill>
                        <a:effectLst/>
                        <a:latin typeface="Calibri"/>
                      </a:endParaRPr>
                    </a:p>
                  </a:txBody>
                  <a:tcPr marL="7762" marR="7762" marT="7762" marB="0" anchor="b">
                    <a:lnL>
                      <a:noFill/>
                    </a:lnL>
                    <a:lnR>
                      <a:noFill/>
                    </a:lnR>
                    <a:lnT>
                      <a:noFill/>
                    </a:lnT>
                    <a:lnB>
                      <a:noFill/>
                    </a:lnB>
                    <a:solidFill>
                      <a:srgbClr val="FFFF00"/>
                    </a:solidFill>
                  </a:tcPr>
                </a:tc>
                <a:tc>
                  <a:txBody>
                    <a:bodyPr/>
                    <a:lstStyle/>
                    <a:p>
                      <a:pPr algn="ctr" fontAlgn="b"/>
                      <a:r>
                        <a:rPr lang="en-US" sz="1500" b="1" i="0" u="none" strike="noStrike">
                          <a:solidFill>
                            <a:srgbClr val="000000"/>
                          </a:solidFill>
                          <a:effectLst/>
                          <a:latin typeface="Calibri"/>
                        </a:rPr>
                        <a:t>Soglia usura - nuovo metodo</a:t>
                      </a:r>
                    </a:p>
                  </a:txBody>
                  <a:tcPr marL="7762" marR="7762" marT="7762" marB="0" anchor="b">
                    <a:lnL>
                      <a:noFill/>
                    </a:lnL>
                    <a:lnR>
                      <a:noFill/>
                    </a:lnR>
                    <a:lnT>
                      <a:noFill/>
                    </a:lnT>
                    <a:lnB>
                      <a:noFill/>
                    </a:lnB>
                    <a:solidFill>
                      <a:srgbClr val="FFFF00"/>
                    </a:solidFill>
                  </a:tcPr>
                </a:tc>
                <a:tc>
                  <a:txBody>
                    <a:bodyPr/>
                    <a:lstStyle/>
                    <a:p>
                      <a:pPr algn="ctr" fontAlgn="b"/>
                      <a:r>
                        <a:rPr lang="en-US" sz="1500" b="1" i="0" u="none" strike="noStrike">
                          <a:solidFill>
                            <a:srgbClr val="000000"/>
                          </a:solidFill>
                          <a:effectLst/>
                          <a:latin typeface="Calibri"/>
                        </a:rPr>
                        <a:t>Soglia usura - vecchio metodo</a:t>
                      </a:r>
                    </a:p>
                  </a:txBody>
                  <a:tcPr marL="7762" marR="7762" marT="7762" marB="0" anchor="b">
                    <a:lnL>
                      <a:noFill/>
                    </a:lnL>
                    <a:lnR>
                      <a:noFill/>
                    </a:lnR>
                    <a:lnT>
                      <a:noFill/>
                    </a:lnT>
                    <a:lnB>
                      <a:noFill/>
                    </a:lnB>
                    <a:solidFill>
                      <a:srgbClr val="FFFF00"/>
                    </a:solidFill>
                  </a:tcPr>
                </a:tc>
                <a:tc>
                  <a:txBody>
                    <a:bodyPr/>
                    <a:lstStyle/>
                    <a:p>
                      <a:pPr algn="ctr" fontAlgn="b"/>
                      <a:r>
                        <a:rPr lang="en-US" sz="1500" b="1" i="0" u="none" strike="noStrike" dirty="0" smtClean="0">
                          <a:solidFill>
                            <a:srgbClr val="000000"/>
                          </a:solidFill>
                          <a:effectLst/>
                          <a:latin typeface="Calibri"/>
                        </a:rPr>
                        <a:t>TEGM</a:t>
                      </a:r>
                      <a:endParaRPr lang="en-US" sz="1500" b="1" i="0" u="none" strike="noStrike" dirty="0">
                        <a:solidFill>
                          <a:srgbClr val="000000"/>
                        </a:solidFill>
                        <a:effectLst/>
                        <a:latin typeface="Calibri"/>
                      </a:endParaRPr>
                    </a:p>
                  </a:txBody>
                  <a:tcPr marL="7762" marR="7762" marT="7762" marB="0" anchor="b">
                    <a:lnL>
                      <a:noFill/>
                    </a:lnL>
                    <a:lnR>
                      <a:noFill/>
                    </a:lnR>
                    <a:lnT>
                      <a:noFill/>
                    </a:lnT>
                    <a:lnB>
                      <a:noFill/>
                    </a:lnB>
                    <a:solidFill>
                      <a:srgbClr val="FFFF00"/>
                    </a:solidFill>
                  </a:tcPr>
                </a:tc>
                <a:tc>
                  <a:txBody>
                    <a:bodyPr/>
                    <a:lstStyle/>
                    <a:p>
                      <a:pPr algn="ctr" fontAlgn="b"/>
                      <a:r>
                        <a:rPr lang="en-US" sz="1500" b="1" i="0" u="none" strike="noStrike">
                          <a:solidFill>
                            <a:srgbClr val="000000"/>
                          </a:solidFill>
                          <a:effectLst/>
                          <a:latin typeface="Calibri"/>
                        </a:rPr>
                        <a:t>Soglia usura - nuovo metodo</a:t>
                      </a:r>
                    </a:p>
                  </a:txBody>
                  <a:tcPr marL="7762" marR="7762" marT="7762" marB="0" anchor="b">
                    <a:lnL>
                      <a:noFill/>
                    </a:lnL>
                    <a:lnR>
                      <a:noFill/>
                    </a:lnR>
                    <a:lnT>
                      <a:noFill/>
                    </a:lnT>
                    <a:lnB>
                      <a:noFill/>
                    </a:lnB>
                    <a:solidFill>
                      <a:srgbClr val="FFFF00"/>
                    </a:solidFill>
                  </a:tcPr>
                </a:tc>
                <a:tc>
                  <a:txBody>
                    <a:bodyPr/>
                    <a:lstStyle/>
                    <a:p>
                      <a:pPr algn="ctr" fontAlgn="b"/>
                      <a:r>
                        <a:rPr lang="en-US" sz="1500" b="1" i="0" u="none" strike="noStrike">
                          <a:solidFill>
                            <a:srgbClr val="000000"/>
                          </a:solidFill>
                          <a:effectLst/>
                          <a:latin typeface="Calibri"/>
                        </a:rPr>
                        <a:t>Soglia usura - vecchio metodo</a:t>
                      </a:r>
                    </a:p>
                  </a:txBody>
                  <a:tcPr marL="7762" marR="7762" marT="7762" marB="0" anchor="b">
                    <a:lnL>
                      <a:noFill/>
                    </a:lnL>
                    <a:lnR>
                      <a:noFill/>
                    </a:lnR>
                    <a:lnT>
                      <a:noFill/>
                    </a:lnT>
                    <a:lnB>
                      <a:noFill/>
                    </a:lnB>
                    <a:solidFill>
                      <a:srgbClr val="FFFF00"/>
                    </a:solidFill>
                  </a:tcPr>
                </a:tc>
              </a:tr>
              <a:tr h="246419">
                <a:tc>
                  <a:txBody>
                    <a:bodyPr/>
                    <a:lstStyle/>
                    <a:p>
                      <a:pPr algn="ctr" fontAlgn="b"/>
                      <a:r>
                        <a:rPr lang="en-US" sz="1500" b="0" i="0" u="none" strike="noStrike">
                          <a:solidFill>
                            <a:srgbClr val="000000"/>
                          </a:solidFill>
                          <a:effectLst/>
                          <a:latin typeface="Calibri"/>
                        </a:rPr>
                        <a:t>1%</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5,25%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17,00%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25,25%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25,50%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2%</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6,50%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3,00%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18,00%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26,50%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27,00%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3%</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7,75%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4,50%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19,00%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27,75%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28,50%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4%</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9,00%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6,00%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20,00%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29,00%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30,00%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10,25%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7,50%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21,00%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30,25%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31,50%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6%</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11,50%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9,00%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22,00%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31,50%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33,00%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7%</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12,75%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10,50%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23,00%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32,75%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34,50%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8%</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14,00%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12,00%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24,00%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34,00%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36,00%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9%</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15,25%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13,50%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25,00%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35,25%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37,50%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16,50%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15,00%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26,00%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36,50%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39,00%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11%</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17,75%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16,50%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27,00%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37,75%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40,50%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12%</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19,00%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18,00%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28,00%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39,00%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42,00%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13%</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20,25%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19,50%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29,00%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40,25%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43,50%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14%</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21,50%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21,00%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30,00%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41,50%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45,00%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22,75%</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22,50%</a:t>
                      </a:r>
                    </a:p>
                  </a:txBody>
                  <a:tcPr marL="7762" marR="7762" marT="7762" marB="0" anchor="b">
                    <a:lnL>
                      <a:noFill/>
                    </a:lnL>
                    <a:lnR>
                      <a:noFill/>
                    </a:lnR>
                    <a:lnT>
                      <a:noFill/>
                    </a:lnT>
                    <a:lnB>
                      <a:noFill/>
                    </a:lnB>
                    <a:solidFill>
                      <a:srgbClr val="B8CCE4"/>
                    </a:solidFill>
                  </a:tcPr>
                </a:tc>
                <a:tc>
                  <a:txBody>
                    <a:bodyPr/>
                    <a:lstStyle/>
                    <a:p>
                      <a:pPr algn="ctr" fontAlgn="b"/>
                      <a:r>
                        <a:rPr lang="en-US" sz="1500" b="0" i="0" u="none" strike="noStrike">
                          <a:solidFill>
                            <a:srgbClr val="000000"/>
                          </a:solidFill>
                          <a:effectLst/>
                          <a:latin typeface="Calibri"/>
                        </a:rPr>
                        <a:t>31,00%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42,75%</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46,50%</a:t>
                      </a:r>
                    </a:p>
                  </a:txBody>
                  <a:tcPr marL="7762" marR="7762" marT="7762" marB="0" anchor="b">
                    <a:lnL>
                      <a:noFill/>
                    </a:lnL>
                    <a:lnR>
                      <a:noFill/>
                    </a:lnR>
                    <a:lnT>
                      <a:noFill/>
                    </a:lnT>
                    <a:lnB>
                      <a:noFill/>
                    </a:lnB>
                    <a:solidFill>
                      <a:srgbClr val="E6B8B7"/>
                    </a:solidFill>
                  </a:tcPr>
                </a:tc>
              </a:tr>
              <a:tr h="246419">
                <a:tc>
                  <a:txBody>
                    <a:bodyPr/>
                    <a:lstStyle/>
                    <a:p>
                      <a:pPr algn="ctr" fontAlgn="b"/>
                      <a:r>
                        <a:rPr lang="en-US" sz="1500" b="0" i="0" u="none" strike="noStrike">
                          <a:solidFill>
                            <a:srgbClr val="000000"/>
                          </a:solidFill>
                          <a:effectLst/>
                          <a:latin typeface="Calibri"/>
                        </a:rPr>
                        <a:t>16%</a:t>
                      </a:r>
                    </a:p>
                  </a:txBody>
                  <a:tcPr marL="7762" marR="7762" marT="7762" marB="0" anchor="b">
                    <a:lnL>
                      <a:noFill/>
                    </a:lnL>
                    <a:lnR>
                      <a:noFill/>
                    </a:lnR>
                    <a:lnT>
                      <a:noFill/>
                    </a:lnT>
                    <a:lnB>
                      <a:noFill/>
                    </a:lnB>
                    <a:solidFill>
                      <a:srgbClr val="FFFF00"/>
                    </a:solidFill>
                  </a:tcPr>
                </a:tc>
                <a:tc>
                  <a:txBody>
                    <a:bodyPr/>
                    <a:lstStyle/>
                    <a:p>
                      <a:pPr algn="ctr" fontAlgn="b"/>
                      <a:r>
                        <a:rPr lang="en-US" sz="1500" b="0" i="0" u="none" strike="noStrike">
                          <a:solidFill>
                            <a:srgbClr val="000000"/>
                          </a:solidFill>
                          <a:effectLst/>
                          <a:latin typeface="Calibri"/>
                        </a:rPr>
                        <a:t>24,00%</a:t>
                      </a:r>
                    </a:p>
                  </a:txBody>
                  <a:tcPr marL="7762" marR="7762" marT="7762" marB="0" anchor="b">
                    <a:lnL>
                      <a:noFill/>
                    </a:lnL>
                    <a:lnR>
                      <a:noFill/>
                    </a:lnR>
                    <a:lnT>
                      <a:noFill/>
                    </a:lnT>
                    <a:lnB>
                      <a:noFill/>
                    </a:lnB>
                    <a:solidFill>
                      <a:srgbClr val="FFFF00"/>
                    </a:solidFill>
                  </a:tcPr>
                </a:tc>
                <a:tc>
                  <a:txBody>
                    <a:bodyPr/>
                    <a:lstStyle/>
                    <a:p>
                      <a:pPr algn="ctr" fontAlgn="b"/>
                      <a:r>
                        <a:rPr lang="en-US" sz="1500" b="0" i="0" u="none" strike="noStrike">
                          <a:solidFill>
                            <a:srgbClr val="000000"/>
                          </a:solidFill>
                          <a:effectLst/>
                          <a:latin typeface="Calibri"/>
                        </a:rPr>
                        <a:t>24,00%</a:t>
                      </a:r>
                    </a:p>
                  </a:txBody>
                  <a:tcPr marL="7762" marR="7762" marT="7762" marB="0" anchor="b">
                    <a:lnL>
                      <a:noFill/>
                    </a:lnL>
                    <a:lnR>
                      <a:noFill/>
                    </a:lnR>
                    <a:lnT>
                      <a:noFill/>
                    </a:lnT>
                    <a:lnB>
                      <a:noFill/>
                    </a:lnB>
                    <a:solidFill>
                      <a:srgbClr val="FFFF00"/>
                    </a:solidFill>
                  </a:tcPr>
                </a:tc>
                <a:tc>
                  <a:txBody>
                    <a:bodyPr/>
                    <a:lstStyle/>
                    <a:p>
                      <a:pPr algn="ctr" fontAlgn="b"/>
                      <a:r>
                        <a:rPr lang="en-US" sz="1500" b="0" i="0" u="none" strike="noStrike">
                          <a:solidFill>
                            <a:srgbClr val="000000"/>
                          </a:solidFill>
                          <a:effectLst/>
                          <a:latin typeface="Calibri"/>
                        </a:rPr>
                        <a:t>32,00%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a:solidFill>
                            <a:srgbClr val="000000"/>
                          </a:solidFill>
                          <a:effectLst/>
                          <a:latin typeface="Calibri"/>
                        </a:rPr>
                        <a:t>44,00%</a:t>
                      </a:r>
                    </a:p>
                  </a:txBody>
                  <a:tcPr marL="7762" marR="7762" marT="7762" marB="0" anchor="b">
                    <a:lnL>
                      <a:noFill/>
                    </a:lnL>
                    <a:lnR>
                      <a:noFill/>
                    </a:lnR>
                    <a:lnT>
                      <a:noFill/>
                    </a:lnT>
                    <a:lnB>
                      <a:noFill/>
                    </a:lnB>
                    <a:solidFill>
                      <a:srgbClr val="E6B8B7"/>
                    </a:solidFill>
                  </a:tcPr>
                </a:tc>
                <a:tc>
                  <a:txBody>
                    <a:bodyPr/>
                    <a:lstStyle/>
                    <a:p>
                      <a:pPr algn="ctr" fontAlgn="b"/>
                      <a:r>
                        <a:rPr lang="en-US" sz="1500" b="0" i="0" u="none" strike="noStrike" dirty="0">
                          <a:solidFill>
                            <a:srgbClr val="000000"/>
                          </a:solidFill>
                          <a:effectLst/>
                          <a:latin typeface="Calibri"/>
                        </a:rPr>
                        <a:t>48,00%</a:t>
                      </a:r>
                    </a:p>
                  </a:txBody>
                  <a:tcPr marL="7762" marR="7762" marT="7762" marB="0" anchor="b">
                    <a:lnL>
                      <a:noFill/>
                    </a:lnL>
                    <a:lnR>
                      <a:noFill/>
                    </a:lnR>
                    <a:lnT>
                      <a:noFill/>
                    </a:lnT>
                    <a:lnB>
                      <a:noFill/>
                    </a:lnB>
                    <a:solidFill>
                      <a:srgbClr val="E6B8B7"/>
                    </a:solidFill>
                  </a:tcPr>
                </a:tc>
              </a:tr>
            </a:tbl>
          </a:graphicData>
        </a:graphic>
      </p:graphicFrame>
    </p:spTree>
    <p:extLst>
      <p:ext uri="{BB962C8B-B14F-4D97-AF65-F5344CB8AC3E}">
        <p14:creationId xmlns:p14="http://schemas.microsoft.com/office/powerpoint/2010/main" val="38169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sz="3200" dirty="0">
              <a:solidFill>
                <a:srgbClr val="000000"/>
              </a:solidFill>
              <a:latin typeface="Times New Roman"/>
            </a:endParaRPr>
          </a:p>
          <a:p>
            <a:endParaRPr lang="it-IT" sz="3200" dirty="0">
              <a:solidFill>
                <a:srgbClr val="000000"/>
              </a:solidFill>
              <a:latin typeface="Times New Roman"/>
            </a:endParaRPr>
          </a:p>
          <a:p>
            <a:pPr marL="64008" indent="0">
              <a:buNone/>
            </a:pPr>
            <a:endParaRPr lang="it-IT" dirty="0"/>
          </a:p>
        </p:txBody>
      </p:sp>
      <p:pic>
        <p:nvPicPr>
          <p:cNvPr id="7" name="Immagine 6"/>
          <p:cNvPicPr/>
          <p:nvPr/>
        </p:nvPicPr>
        <p:blipFill rotWithShape="1">
          <a:blip r:embed="rId3" cstate="print"/>
          <a:srcRect l="17938" t="18079" r="15821" b="9981"/>
          <a:stretch/>
        </p:blipFill>
        <p:spPr bwMode="auto">
          <a:xfrm>
            <a:off x="683568" y="476672"/>
            <a:ext cx="7488831"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4178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Soglie usura a confronto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30398399"/>
              </p:ext>
            </p:extLst>
          </p:nvPr>
        </p:nvGraphicFramePr>
        <p:xfrm>
          <a:off x="457200" y="1882775"/>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56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Le aperture di credito - caratteristiche</a:t>
            </a:r>
            <a:endParaRPr lang="en-US" sz="3200" dirty="0"/>
          </a:p>
        </p:txBody>
      </p:sp>
      <p:sp>
        <p:nvSpPr>
          <p:cNvPr id="3" name="Segnaposto contenuto 2"/>
          <p:cNvSpPr>
            <a:spLocks noGrp="1"/>
          </p:cNvSpPr>
          <p:nvPr>
            <p:ph idx="1"/>
          </p:nvPr>
        </p:nvSpPr>
        <p:spPr>
          <a:xfrm>
            <a:off x="467544" y="1700808"/>
            <a:ext cx="8229600" cy="4572000"/>
          </a:xfrm>
        </p:spPr>
        <p:txBody>
          <a:bodyPr>
            <a:normAutofit/>
          </a:bodyPr>
          <a:lstStyle/>
          <a:p>
            <a:pPr marL="64008" indent="0">
              <a:buNone/>
            </a:pPr>
            <a:r>
              <a:rPr lang="it-IT" sz="2600" dirty="0" smtClean="0"/>
              <a:t>Forma di finanziamento:</a:t>
            </a:r>
          </a:p>
          <a:p>
            <a:pPr marL="64008" indent="0">
              <a:buNone/>
            </a:pPr>
            <a:endParaRPr lang="it-IT" sz="2600" dirty="0" smtClean="0"/>
          </a:p>
          <a:p>
            <a:r>
              <a:rPr lang="it-IT" sz="2600" dirty="0" smtClean="0"/>
              <a:t>molto elastica e adatta alla copertura di esigenze relative al capitale circolante</a:t>
            </a:r>
          </a:p>
          <a:p>
            <a:pPr marL="64008" indent="0">
              <a:buNone/>
            </a:pPr>
            <a:endParaRPr lang="it-IT" sz="2600" dirty="0" smtClean="0"/>
          </a:p>
          <a:p>
            <a:r>
              <a:rPr lang="it-IT" sz="2600" dirty="0" smtClean="0"/>
              <a:t>onerosa nei limiti del solo utilizzo delle somme messe a disposizione dalla banca</a:t>
            </a:r>
          </a:p>
          <a:p>
            <a:pPr marL="64008" indent="0">
              <a:buNone/>
            </a:pPr>
            <a:endParaRPr lang="it-IT" sz="2600" dirty="0" smtClean="0"/>
          </a:p>
          <a:p>
            <a:r>
              <a:rPr lang="it-IT" sz="2600" dirty="0" smtClean="0"/>
              <a:t>generalmente non assistita da garanzia.</a:t>
            </a:r>
          </a:p>
          <a:p>
            <a:endParaRPr lang="it-IT" dirty="0" smtClean="0"/>
          </a:p>
          <a:p>
            <a:endParaRPr lang="en-US" dirty="0"/>
          </a:p>
        </p:txBody>
      </p:sp>
    </p:spTree>
    <p:extLst>
      <p:ext uri="{BB962C8B-B14F-4D97-AF65-F5344CB8AC3E}">
        <p14:creationId xmlns:p14="http://schemas.microsoft.com/office/powerpoint/2010/main" val="477118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Criticità nel calcolo delle soglie di usura</a:t>
            </a:r>
            <a:endParaRPr lang="en-US" sz="3200" dirty="0"/>
          </a:p>
        </p:txBody>
      </p:sp>
      <p:sp>
        <p:nvSpPr>
          <p:cNvPr id="3" name="Segnaposto contenuto 2"/>
          <p:cNvSpPr>
            <a:spLocks noGrp="1"/>
          </p:cNvSpPr>
          <p:nvPr>
            <p:ph idx="1"/>
          </p:nvPr>
        </p:nvSpPr>
        <p:spPr/>
        <p:txBody>
          <a:bodyPr>
            <a:normAutofit fontScale="77500" lnSpcReduction="20000"/>
          </a:bodyPr>
          <a:lstStyle/>
          <a:p>
            <a:r>
              <a:rPr lang="it-IT" dirty="0" smtClean="0"/>
              <a:t>Il calcolo avviene maggiorando i tassi dichiarati dalle banche.</a:t>
            </a:r>
          </a:p>
          <a:p>
            <a:pPr marL="64008" indent="0">
              <a:buNone/>
            </a:pPr>
            <a:endParaRPr lang="it-IT" dirty="0" smtClean="0"/>
          </a:p>
          <a:p>
            <a:r>
              <a:rPr lang="it-IT" dirty="0" smtClean="0"/>
              <a:t>Se i tassi normalmente praticati sono irragionevoli, anche la soglia di usura diventa irragionevole.</a:t>
            </a:r>
          </a:p>
          <a:p>
            <a:pPr marL="64008" indent="0">
              <a:buNone/>
            </a:pPr>
            <a:endParaRPr lang="it-IT" dirty="0" smtClean="0"/>
          </a:p>
          <a:p>
            <a:r>
              <a:rPr lang="it-IT" dirty="0" smtClean="0"/>
              <a:t>Nessun ancoraggio a tassi espressivi del costo di </a:t>
            </a:r>
            <a:r>
              <a:rPr lang="it-IT" dirty="0" err="1" smtClean="0"/>
              <a:t>funding</a:t>
            </a:r>
            <a:r>
              <a:rPr lang="it-IT" dirty="0" smtClean="0"/>
              <a:t> delle banche rilevati da soggetti </a:t>
            </a:r>
            <a:r>
              <a:rPr lang="it-IT" i="1" dirty="0" smtClean="0"/>
              <a:t>super </a:t>
            </a:r>
            <a:r>
              <a:rPr lang="it-IT" i="1" dirty="0" err="1" smtClean="0"/>
              <a:t>partes</a:t>
            </a:r>
            <a:r>
              <a:rPr lang="it-IT" dirty="0" smtClean="0"/>
              <a:t>.</a:t>
            </a:r>
          </a:p>
          <a:p>
            <a:pPr marL="64008" indent="0">
              <a:buNone/>
            </a:pPr>
            <a:endParaRPr lang="it-IT" dirty="0" smtClean="0"/>
          </a:p>
          <a:p>
            <a:r>
              <a:rPr lang="it-IT" dirty="0" smtClean="0"/>
              <a:t>Si arriva allora ad alcuni assurdi: </a:t>
            </a:r>
          </a:p>
          <a:p>
            <a:pPr marL="64008" indent="0">
              <a:buNone/>
            </a:pPr>
            <a:r>
              <a:rPr lang="it-IT" dirty="0"/>
              <a:t>	</a:t>
            </a:r>
            <a:r>
              <a:rPr lang="it-IT" dirty="0" smtClean="0"/>
              <a:t>soglia di usura per il credito revolving al 25,10% soglia di 	usura per le aperture in c/c al 18,05% </a:t>
            </a:r>
          </a:p>
          <a:p>
            <a:pPr marL="64008" indent="0">
              <a:buNone/>
            </a:pPr>
            <a:r>
              <a:rPr lang="it-IT" dirty="0" smtClean="0"/>
              <a:t>	a fronte di un </a:t>
            </a:r>
            <a:r>
              <a:rPr lang="it-IT" dirty="0" err="1" smtClean="0"/>
              <a:t>Euribor</a:t>
            </a:r>
            <a:r>
              <a:rPr lang="it-IT" dirty="0" smtClean="0"/>
              <a:t> 12 mesi sotto l’1,5%!!</a:t>
            </a:r>
          </a:p>
        </p:txBody>
      </p:sp>
    </p:spTree>
    <p:extLst>
      <p:ext uri="{BB962C8B-B14F-4D97-AF65-F5344CB8AC3E}">
        <p14:creationId xmlns:p14="http://schemas.microsoft.com/office/powerpoint/2010/main" val="3264532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Esercizio: confronto </a:t>
            </a:r>
            <a:r>
              <a:rPr lang="it-IT" sz="3200" dirty="0" err="1" smtClean="0"/>
              <a:t>Taeg</a:t>
            </a:r>
            <a:r>
              <a:rPr lang="it-IT" sz="3200" dirty="0" smtClean="0"/>
              <a:t> - </a:t>
            </a:r>
            <a:r>
              <a:rPr lang="it-IT" sz="3200" dirty="0" err="1" smtClean="0"/>
              <a:t>Teg</a:t>
            </a:r>
            <a:endParaRPr lang="en-US" sz="3200" dirty="0"/>
          </a:p>
        </p:txBody>
      </p:sp>
      <p:sp>
        <p:nvSpPr>
          <p:cNvPr id="3" name="Segnaposto contenuto 2"/>
          <p:cNvSpPr>
            <a:spLocks noGrp="1"/>
          </p:cNvSpPr>
          <p:nvPr>
            <p:ph idx="1"/>
          </p:nvPr>
        </p:nvSpPr>
        <p:spPr/>
        <p:txBody>
          <a:bodyPr>
            <a:normAutofit/>
          </a:bodyPr>
          <a:lstStyle/>
          <a:p>
            <a:pPr marL="64008" indent="0">
              <a:buNone/>
            </a:pPr>
            <a:r>
              <a:rPr lang="it-IT" sz="2000" dirty="0" smtClean="0"/>
              <a:t>Utilizzando i dati relativi all’apertura di credito dell’azienda Effe spa, già esaminata in precedenza, si proceda a calcolare il </a:t>
            </a:r>
            <a:r>
              <a:rPr lang="it-IT" sz="2000" dirty="0" err="1" smtClean="0"/>
              <a:t>Taeg</a:t>
            </a:r>
            <a:r>
              <a:rPr lang="it-IT" sz="2000" dirty="0" smtClean="0"/>
              <a:t> e il </a:t>
            </a:r>
            <a:r>
              <a:rPr lang="it-IT" sz="2000" dirty="0" err="1" smtClean="0"/>
              <a:t>Teg</a:t>
            </a:r>
            <a:r>
              <a:rPr lang="it-IT" sz="2000" dirty="0" smtClean="0"/>
              <a:t> su base annua.</a:t>
            </a:r>
          </a:p>
          <a:p>
            <a:pPr marL="64008" indent="0">
              <a:buNone/>
            </a:pPr>
            <a:endParaRPr lang="it-IT" sz="2000" dirty="0"/>
          </a:p>
          <a:p>
            <a:pPr marL="64008" indent="0">
              <a:buNone/>
            </a:pPr>
            <a:r>
              <a:rPr lang="it-IT" sz="2000" dirty="0" smtClean="0"/>
              <a:t>Nel calcolo si ipotizzi che la commissione di messa a disposizione fondi sia applicata sull’intero ammontare accordato. </a:t>
            </a:r>
          </a:p>
          <a:p>
            <a:pPr marL="64008" indent="0">
              <a:buNone/>
            </a:pPr>
            <a:endParaRPr lang="it-IT" sz="2000" dirty="0"/>
          </a:p>
          <a:p>
            <a:pPr marL="64008" indent="0">
              <a:buNone/>
            </a:pPr>
            <a:r>
              <a:rPr lang="it-IT" sz="2000" dirty="0" smtClean="0"/>
              <a:t>Da che cosa dipende la differenza fra i due indicatori? </a:t>
            </a:r>
            <a:endParaRPr lang="en-US" sz="2000" dirty="0"/>
          </a:p>
        </p:txBody>
      </p:sp>
    </p:spTree>
    <p:extLst>
      <p:ext uri="{BB962C8B-B14F-4D97-AF65-F5344CB8AC3E}">
        <p14:creationId xmlns:p14="http://schemas.microsoft.com/office/powerpoint/2010/main" val="2052199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008112"/>
          </a:xfrm>
        </p:spPr>
        <p:txBody>
          <a:bodyPr>
            <a:normAutofit/>
          </a:bodyPr>
          <a:lstStyle/>
          <a:p>
            <a:r>
              <a:rPr lang="it-IT" sz="2400" b="1" dirty="0" smtClean="0"/>
              <a:t>Esercizio</a:t>
            </a:r>
            <a:r>
              <a:rPr lang="it-IT" sz="2400" dirty="0" smtClean="0"/>
              <a:t>: </a:t>
            </a:r>
            <a:br>
              <a:rPr lang="it-IT" sz="2400" dirty="0" smtClean="0"/>
            </a:br>
            <a:r>
              <a:rPr lang="it-IT" sz="2400" dirty="0" smtClean="0"/>
              <a:t>le aperture di credito offerte da Unicredit</a:t>
            </a:r>
            <a:endParaRPr lang="en-US" sz="2400" dirty="0"/>
          </a:p>
        </p:txBody>
      </p:sp>
      <p:pic>
        <p:nvPicPr>
          <p:cNvPr id="4" name="Segnaposto contenuto 3" descr="Apertura di Credito in Conto Corrente - Senzapensieri UniCredit - UniCredit - Mozilla Firefox"/>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219" t="7418" r="22068" b="35567"/>
          <a:stretch/>
        </p:blipFill>
        <p:spPr>
          <a:xfrm>
            <a:off x="1043608" y="1124744"/>
            <a:ext cx="6624736" cy="5337271"/>
          </a:xfrm>
          <a:prstGeom prst="rect">
            <a:avLst/>
          </a:prstGeom>
        </p:spPr>
      </p:pic>
    </p:spTree>
    <p:extLst>
      <p:ext uri="{BB962C8B-B14F-4D97-AF65-F5344CB8AC3E}">
        <p14:creationId xmlns:p14="http://schemas.microsoft.com/office/powerpoint/2010/main" val="3616375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145282"/>
          </a:xfrm>
        </p:spPr>
        <p:txBody>
          <a:bodyPr/>
          <a:lstStyle/>
          <a:p>
            <a:r>
              <a:rPr lang="it-IT" sz="2400" b="1" dirty="0">
                <a:ln w="6350">
                  <a:solidFill>
                    <a:srgbClr val="FF388C">
                      <a:shade val="43000"/>
                    </a:srgbClr>
                  </a:solidFill>
                </a:ln>
                <a:solidFill>
                  <a:srgbClr val="FF388C">
                    <a:tint val="83000"/>
                    <a:satMod val="150000"/>
                  </a:srgbClr>
                </a:solidFill>
              </a:rPr>
              <a:t>Esercizio</a:t>
            </a:r>
            <a:r>
              <a:rPr lang="it-IT" sz="2400" dirty="0">
                <a:ln w="6350">
                  <a:solidFill>
                    <a:srgbClr val="FF388C">
                      <a:shade val="43000"/>
                    </a:srgbClr>
                  </a:solidFill>
                </a:ln>
                <a:solidFill>
                  <a:srgbClr val="FF388C">
                    <a:tint val="83000"/>
                    <a:satMod val="150000"/>
                  </a:srgbClr>
                </a:solidFill>
              </a:rPr>
              <a:t>: </a:t>
            </a:r>
            <a:br>
              <a:rPr lang="it-IT" sz="2400" dirty="0">
                <a:ln w="6350">
                  <a:solidFill>
                    <a:srgbClr val="FF388C">
                      <a:shade val="43000"/>
                    </a:srgbClr>
                  </a:solidFill>
                </a:ln>
                <a:solidFill>
                  <a:srgbClr val="FF388C">
                    <a:tint val="83000"/>
                    <a:satMod val="150000"/>
                  </a:srgbClr>
                </a:solidFill>
              </a:rPr>
            </a:br>
            <a:r>
              <a:rPr lang="it-IT" sz="2400" dirty="0">
                <a:ln w="6350">
                  <a:solidFill>
                    <a:srgbClr val="FF388C">
                      <a:shade val="43000"/>
                    </a:srgbClr>
                  </a:solidFill>
                </a:ln>
                <a:solidFill>
                  <a:srgbClr val="FF388C">
                    <a:tint val="83000"/>
                    <a:satMod val="150000"/>
                  </a:srgbClr>
                </a:solidFill>
              </a:rPr>
              <a:t>le aperture di credito offerte da Unicredit</a:t>
            </a:r>
            <a:endParaRPr lang="it-IT"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7121" r="4005" b="9905"/>
          <a:stretch/>
        </p:blipFill>
        <p:spPr bwMode="auto">
          <a:xfrm>
            <a:off x="251520" y="1628800"/>
            <a:ext cx="8743373" cy="487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843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Esercizio: </a:t>
            </a:r>
            <a:r>
              <a:rPr lang="it-IT" sz="3200" dirty="0" err="1" smtClean="0"/>
              <a:t>SenzaPensieri</a:t>
            </a:r>
            <a:r>
              <a:rPr lang="it-IT" sz="3200" dirty="0" smtClean="0"/>
              <a:t> 1200</a:t>
            </a:r>
            <a:endParaRPr lang="en-US" sz="32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120260462"/>
              </p:ext>
            </p:extLst>
          </p:nvPr>
        </p:nvGraphicFramePr>
        <p:xfrm>
          <a:off x="446856" y="3212976"/>
          <a:ext cx="8229600" cy="2926016"/>
        </p:xfrm>
        <a:graphic>
          <a:graphicData uri="http://schemas.openxmlformats.org/drawingml/2006/table">
            <a:tbl>
              <a:tblPr>
                <a:tableStyleId>{5C22544A-7EE6-4342-B048-85BDC9FD1C3A}</a:tableStyleId>
              </a:tblPr>
              <a:tblGrid>
                <a:gridCol w="1539158"/>
                <a:gridCol w="1218870"/>
                <a:gridCol w="1126936"/>
                <a:gridCol w="948999"/>
                <a:gridCol w="1032036"/>
                <a:gridCol w="1307840"/>
                <a:gridCol w="1055761"/>
              </a:tblGrid>
              <a:tr h="658131">
                <a:tc>
                  <a:txBody>
                    <a:bodyPr/>
                    <a:lstStyle/>
                    <a:p>
                      <a:pPr algn="l" fontAlgn="b"/>
                      <a:r>
                        <a:rPr lang="en-US" sz="1700" b="1" u="none" strike="noStrike" dirty="0">
                          <a:effectLst/>
                        </a:rPr>
                        <a:t>Tempo</a:t>
                      </a:r>
                      <a:endParaRPr lang="en-US" sz="1700" b="1" i="0" u="none" strike="noStrike" dirty="0">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Interessi</a:t>
                      </a:r>
                      <a:endParaRPr lang="en-US" sz="1700" b="1" i="0" u="none" strike="noStrike" dirty="0">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Spese</a:t>
                      </a:r>
                      <a:endParaRPr lang="en-US" sz="1700" b="1" i="0" u="none" strike="noStrike" dirty="0">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Flussi</a:t>
                      </a:r>
                      <a:r>
                        <a:rPr lang="en-US" sz="1700" b="1" u="none" strike="noStrike" dirty="0">
                          <a:effectLst/>
                        </a:rPr>
                        <a:t> di </a:t>
                      </a:r>
                      <a:r>
                        <a:rPr lang="en-US" sz="1700" b="1" u="none" strike="noStrike" dirty="0" err="1">
                          <a:effectLst/>
                        </a:rPr>
                        <a:t>cassa</a:t>
                      </a:r>
                      <a:endParaRPr lang="en-US" sz="1700" b="1"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dirty="0">
                        <a:solidFill>
                          <a:srgbClr val="000000"/>
                        </a:solidFill>
                        <a:effectLst/>
                        <a:latin typeface="Comic Sans MS"/>
                      </a:endParaRPr>
                    </a:p>
                  </a:txBody>
                  <a:tcPr marL="8894" marR="8894" marT="8894" marB="0" anchor="b"/>
                </a:tc>
                <a:tc gridSpan="2">
                  <a:txBody>
                    <a:bodyPr/>
                    <a:lstStyle/>
                    <a:p>
                      <a:pPr algn="l" fontAlgn="b"/>
                      <a:r>
                        <a:rPr lang="en-US" sz="1700" b="1" u="none" strike="noStrike" dirty="0" err="1">
                          <a:effectLst/>
                        </a:rPr>
                        <a:t>Procedura</a:t>
                      </a:r>
                      <a:r>
                        <a:rPr lang="en-US" sz="1700" b="1" u="none" strike="noStrike" dirty="0">
                          <a:effectLst/>
                        </a:rPr>
                        <a:t> </a:t>
                      </a:r>
                      <a:r>
                        <a:rPr lang="en-US" sz="1700" b="1" u="none" strike="noStrike" dirty="0" err="1">
                          <a:effectLst/>
                        </a:rPr>
                        <a:t>semplificata</a:t>
                      </a:r>
                      <a:endParaRPr lang="en-US" sz="1700" b="1" i="1" u="none" strike="noStrike" dirty="0">
                        <a:solidFill>
                          <a:srgbClr val="000000"/>
                        </a:solidFill>
                        <a:effectLst/>
                        <a:latin typeface="Comic Sans MS"/>
                      </a:endParaRPr>
                    </a:p>
                  </a:txBody>
                  <a:tcPr marL="8894" marR="8894" marT="8894" marB="0" anchor="b"/>
                </a:tc>
                <a:tc hMerge="1">
                  <a:txBody>
                    <a:bodyPr/>
                    <a:lstStyle/>
                    <a:p>
                      <a:endParaRPr lang="en-US"/>
                    </a:p>
                  </a:txBody>
                  <a:tcPr/>
                </a:tc>
              </a:tr>
              <a:tr h="320172">
                <a:tc>
                  <a:txBody>
                    <a:bodyPr/>
                    <a:lstStyle/>
                    <a:p>
                      <a:pPr algn="r" fontAlgn="b"/>
                      <a:r>
                        <a:rPr lang="en-US" sz="1700" u="none" strike="noStrike">
                          <a:effectLst/>
                        </a:rPr>
                        <a:t>0</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r" fontAlgn="b"/>
                      <a:r>
                        <a:rPr lang="en-US" sz="1700" u="none" strike="noStrike">
                          <a:effectLst/>
                        </a:rPr>
                        <a:t>1200</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r>
                        <a:rPr lang="en-US" sz="1700" u="none" strike="noStrike" dirty="0" err="1">
                          <a:effectLst/>
                        </a:rPr>
                        <a:t>Interessi</a:t>
                      </a:r>
                      <a:r>
                        <a:rPr lang="en-US" sz="1700" u="none" strike="noStrike" dirty="0">
                          <a:effectLst/>
                        </a:rPr>
                        <a:t> </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u="none" strike="noStrike">
                          <a:effectLst/>
                        </a:rPr>
                        <a:t>-29,7</a:t>
                      </a:r>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r" fontAlgn="b"/>
                      <a:r>
                        <a:rPr lang="en-US" sz="1700" u="none" strike="noStrike">
                          <a:effectLst/>
                        </a:rPr>
                        <a:t>1</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dirty="0">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dirty="0">
                        <a:solidFill>
                          <a:srgbClr val="000000"/>
                        </a:solidFill>
                        <a:effectLst/>
                        <a:latin typeface="Comic Sans MS"/>
                      </a:endParaRPr>
                    </a:p>
                  </a:txBody>
                  <a:tcPr marL="8894" marR="8894" marT="8894" marB="0" anchor="b"/>
                </a:tc>
                <a:tc>
                  <a:txBody>
                    <a:bodyPr/>
                    <a:lstStyle/>
                    <a:p>
                      <a:pPr algn="l" fontAlgn="b"/>
                      <a:r>
                        <a:rPr lang="en-US" sz="1700" u="none" strike="noStrike" dirty="0" err="1">
                          <a:effectLst/>
                        </a:rPr>
                        <a:t>Spese</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u="none" strike="noStrike" dirty="0">
                          <a:effectLst/>
                        </a:rPr>
                        <a:t>-6</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r" fontAlgn="b"/>
                      <a:r>
                        <a:rPr lang="en-US" sz="1700" u="none" strike="noStrike">
                          <a:effectLst/>
                        </a:rPr>
                        <a:t>2</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dirty="0">
                        <a:solidFill>
                          <a:srgbClr val="000000"/>
                        </a:solidFill>
                        <a:effectLst/>
                        <a:latin typeface="Comic Sans MS"/>
                      </a:endParaRPr>
                    </a:p>
                  </a:txBody>
                  <a:tcPr marL="8894" marR="8894" marT="8894" marB="0" anchor="b"/>
                </a:tc>
                <a:tc>
                  <a:txBody>
                    <a:bodyPr/>
                    <a:lstStyle/>
                    <a:p>
                      <a:pPr algn="l" fontAlgn="b"/>
                      <a:r>
                        <a:rPr lang="en-US" sz="1700" u="none" strike="noStrike">
                          <a:effectLst/>
                        </a:rPr>
                        <a:t>Importo</a:t>
                      </a:r>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u="none" strike="noStrike" dirty="0">
                          <a:effectLst/>
                        </a:rPr>
                        <a:t>-1200</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r" fontAlgn="b"/>
                      <a:r>
                        <a:rPr lang="en-US" sz="1700" u="none" strike="noStrike">
                          <a:effectLst/>
                        </a:rPr>
                        <a:t>3</a:t>
                      </a:r>
                      <a:endParaRPr lang="en-US" sz="1700" b="0" i="0" u="none" strike="noStrike">
                        <a:solidFill>
                          <a:srgbClr val="000000"/>
                        </a:solidFill>
                        <a:effectLst/>
                        <a:latin typeface="Comic Sans MS"/>
                      </a:endParaRPr>
                    </a:p>
                  </a:txBody>
                  <a:tcPr marL="8894" marR="8894" marT="8894" marB="0" anchor="b"/>
                </a:tc>
                <a:tc>
                  <a:txBody>
                    <a:bodyPr/>
                    <a:lstStyle/>
                    <a:p>
                      <a:pPr algn="r" fontAlgn="b"/>
                      <a:r>
                        <a:rPr lang="en-US" sz="1700" u="none" strike="noStrike">
                          <a:effectLst/>
                        </a:rPr>
                        <a:t>-29,7</a:t>
                      </a:r>
                      <a:endParaRPr lang="en-US" sz="1700" b="0" i="0" u="none" strike="noStrike">
                        <a:solidFill>
                          <a:srgbClr val="000000"/>
                        </a:solidFill>
                        <a:effectLst/>
                        <a:latin typeface="Comic Sans MS"/>
                      </a:endParaRPr>
                    </a:p>
                  </a:txBody>
                  <a:tcPr marL="8894" marR="8894" marT="8894" marB="0" anchor="b"/>
                </a:tc>
                <a:tc>
                  <a:txBody>
                    <a:bodyPr/>
                    <a:lstStyle/>
                    <a:p>
                      <a:pPr algn="r" fontAlgn="b"/>
                      <a:r>
                        <a:rPr lang="en-US" sz="1700" u="none" strike="noStrike" dirty="0" smtClean="0">
                          <a:effectLst/>
                        </a:rPr>
                        <a:t>-6</a:t>
                      </a:r>
                      <a:endParaRPr lang="en-US" sz="1700" b="0" i="0" u="none" strike="noStrike" dirty="0">
                        <a:solidFill>
                          <a:srgbClr val="000000"/>
                        </a:solidFill>
                        <a:effectLst/>
                        <a:latin typeface="Comic Sans MS"/>
                      </a:endParaRPr>
                    </a:p>
                  </a:txBody>
                  <a:tcPr marL="8894" marR="8894" marT="8894" marB="0" anchor="b"/>
                </a:tc>
                <a:tc>
                  <a:txBody>
                    <a:bodyPr/>
                    <a:lstStyle/>
                    <a:p>
                      <a:pPr algn="r" fontAlgn="b"/>
                      <a:r>
                        <a:rPr lang="en-US" sz="1700" u="none" strike="noStrike" dirty="0" smtClean="0">
                          <a:effectLst/>
                        </a:rPr>
                        <a:t>-1235,7</a:t>
                      </a:r>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l" fontAlgn="b"/>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l" fontAlgn="b"/>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l" fontAlgn="b"/>
                      <a:r>
                        <a:rPr lang="it-IT" sz="1700" b="0" i="0" u="none" strike="noStrike" dirty="0" err="1" smtClean="0">
                          <a:solidFill>
                            <a:srgbClr val="000000"/>
                          </a:solidFill>
                          <a:effectLst/>
                          <a:latin typeface="Comic Sans MS"/>
                        </a:rPr>
                        <a:t>Taeg</a:t>
                      </a:r>
                      <a:r>
                        <a:rPr lang="it-IT" sz="1700" b="0" i="0" u="none" strike="noStrike" dirty="0" smtClean="0">
                          <a:solidFill>
                            <a:srgbClr val="000000"/>
                          </a:solidFill>
                          <a:effectLst/>
                          <a:latin typeface="Comic Sans MS"/>
                        </a:rPr>
                        <a:t> trim.</a:t>
                      </a:r>
                      <a:endParaRPr lang="en-US" sz="1700" b="0" i="0" u="none" strike="noStrike" dirty="0">
                        <a:solidFill>
                          <a:srgbClr val="000000"/>
                        </a:solidFill>
                        <a:effectLst/>
                        <a:latin typeface="Comic Sans MS"/>
                      </a:endParaRPr>
                    </a:p>
                  </a:txBody>
                  <a:tcPr marL="8894" marR="8894" marT="8894" marB="0" anchor="b"/>
                </a:tc>
                <a:tc>
                  <a:txBody>
                    <a:bodyPr/>
                    <a:lstStyle/>
                    <a:p>
                      <a:pPr algn="r" fontAlgn="b"/>
                      <a:r>
                        <a:rPr lang="it-IT" sz="1700" b="0" i="0" u="none" strike="noStrike" dirty="0" smtClean="0">
                          <a:solidFill>
                            <a:srgbClr val="000000"/>
                          </a:solidFill>
                          <a:effectLst/>
                          <a:latin typeface="Comic Sans MS"/>
                        </a:rPr>
                        <a:t>2,975%</a:t>
                      </a:r>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l" fontAlgn="b"/>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46853">
                <a:tc>
                  <a:txBody>
                    <a:bodyPr/>
                    <a:lstStyle/>
                    <a:p>
                      <a:pPr algn="l" fontAlgn="b"/>
                      <a:r>
                        <a:rPr lang="en-US" sz="1700" b="1" u="none" strike="noStrike" dirty="0" err="1">
                          <a:effectLst/>
                        </a:rPr>
                        <a:t>Taeg</a:t>
                      </a:r>
                      <a:r>
                        <a:rPr lang="en-US" sz="1700" b="1" u="none" strike="noStrike" dirty="0">
                          <a:effectLst/>
                        </a:rPr>
                        <a:t> </a:t>
                      </a:r>
                      <a:r>
                        <a:rPr lang="en-US" sz="1700" b="1" u="none" strike="noStrike" dirty="0" err="1">
                          <a:effectLst/>
                        </a:rPr>
                        <a:t>annuo</a:t>
                      </a:r>
                      <a:endParaRPr lang="en-US" sz="1700" b="1" i="0" u="none" strike="noStrike" dirty="0">
                        <a:solidFill>
                          <a:srgbClr val="000000"/>
                        </a:solidFill>
                        <a:effectLst/>
                        <a:latin typeface="Comic Sans MS"/>
                      </a:endParaRPr>
                    </a:p>
                  </a:txBody>
                  <a:tcPr marL="8894" marR="8894" marT="8894" marB="0" anchor="b">
                    <a:solidFill>
                      <a:schemeClr val="accent6">
                        <a:lumMod val="40000"/>
                        <a:lumOff val="60000"/>
                      </a:schemeClr>
                    </a:solidFill>
                  </a:tcPr>
                </a:tc>
                <a:tc>
                  <a:txBody>
                    <a:bodyPr/>
                    <a:lstStyle/>
                    <a:p>
                      <a:pPr algn="r" fontAlgn="b"/>
                      <a:r>
                        <a:rPr lang="en-US" sz="1700" b="1" u="none" strike="noStrike" dirty="0" smtClean="0">
                          <a:effectLst/>
                        </a:rPr>
                        <a:t>12,44%</a:t>
                      </a:r>
                      <a:endParaRPr lang="en-US" sz="1700" b="1" i="0" u="none" strike="noStrike" dirty="0">
                        <a:solidFill>
                          <a:srgbClr val="000000"/>
                        </a:solidFill>
                        <a:effectLst/>
                        <a:latin typeface="Comic Sans MS"/>
                      </a:endParaRPr>
                    </a:p>
                  </a:txBody>
                  <a:tcPr marL="8894" marR="8894" marT="8894" marB="0" anchor="b">
                    <a:solidFill>
                      <a:schemeClr val="accent6">
                        <a:lumMod val="40000"/>
                        <a:lumOff val="60000"/>
                      </a:schemeClr>
                    </a:solidFill>
                  </a:tcPr>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Taeg</a:t>
                      </a:r>
                      <a:r>
                        <a:rPr lang="en-US" sz="1700" b="1" u="none" strike="noStrike" dirty="0">
                          <a:effectLst/>
                        </a:rPr>
                        <a:t> </a:t>
                      </a:r>
                      <a:r>
                        <a:rPr lang="en-US" sz="1700" b="1" u="none" strike="noStrike" dirty="0" err="1">
                          <a:effectLst/>
                        </a:rPr>
                        <a:t>annuo</a:t>
                      </a:r>
                      <a:r>
                        <a:rPr lang="en-US" sz="1700" b="1" u="none" strike="noStrike" dirty="0">
                          <a:effectLst/>
                        </a:rPr>
                        <a:t> </a:t>
                      </a:r>
                      <a:endParaRPr lang="en-US" sz="1700" b="1"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b="1" u="none" strike="noStrike" dirty="0">
                          <a:effectLst/>
                        </a:rPr>
                        <a:t>12,44%</a:t>
                      </a:r>
                      <a:endParaRPr lang="en-US" sz="1700" b="1"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bl>
          </a:graphicData>
        </a:graphic>
      </p:graphicFrame>
      <p:sp>
        <p:nvSpPr>
          <p:cNvPr id="5" name="CasellaDiTesto 4"/>
          <p:cNvSpPr txBox="1"/>
          <p:nvPr/>
        </p:nvSpPr>
        <p:spPr>
          <a:xfrm>
            <a:off x="467544" y="1556792"/>
            <a:ext cx="8208912" cy="1200329"/>
          </a:xfrm>
          <a:prstGeom prst="rect">
            <a:avLst/>
          </a:prstGeom>
          <a:noFill/>
        </p:spPr>
        <p:txBody>
          <a:bodyPr wrap="square" rtlCol="0">
            <a:spAutoFit/>
          </a:bodyPr>
          <a:lstStyle/>
          <a:p>
            <a:pPr algn="just"/>
            <a:r>
              <a:rPr lang="it-IT" dirty="0" smtClean="0"/>
              <a:t>Ipotesi di calcolo: Periodicità di pagamento degli interessi trimestrale, utilizzo integrale della somma messa a disposizione per l’intero trimestre, nessun onere ulteriore rispetto al canone, annualizzazione su base composta del tasso ottenuto. </a:t>
            </a:r>
            <a:endParaRPr lang="en-US" dirty="0"/>
          </a:p>
        </p:txBody>
      </p:sp>
    </p:spTree>
    <p:extLst>
      <p:ext uri="{BB962C8B-B14F-4D97-AF65-F5344CB8AC3E}">
        <p14:creationId xmlns:p14="http://schemas.microsoft.com/office/powerpoint/2010/main" val="564959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Esercizio: </a:t>
            </a:r>
            <a:r>
              <a:rPr lang="it-IT" sz="3200" dirty="0" err="1"/>
              <a:t>SenzaPensieri</a:t>
            </a:r>
            <a:r>
              <a:rPr lang="it-IT" sz="3200" dirty="0"/>
              <a:t> </a:t>
            </a:r>
            <a:r>
              <a:rPr lang="it-IT" sz="3200" dirty="0" smtClean="0"/>
              <a:t>5000</a:t>
            </a:r>
            <a:endParaRPr lang="en-US" sz="32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094038486"/>
              </p:ext>
            </p:extLst>
          </p:nvPr>
        </p:nvGraphicFramePr>
        <p:xfrm>
          <a:off x="446437" y="3284984"/>
          <a:ext cx="8219256" cy="2894698"/>
        </p:xfrm>
        <a:graphic>
          <a:graphicData uri="http://schemas.openxmlformats.org/drawingml/2006/table">
            <a:tbl>
              <a:tblPr>
                <a:tableStyleId>{5C22544A-7EE6-4342-B048-85BDC9FD1C3A}</a:tableStyleId>
              </a:tblPr>
              <a:tblGrid>
                <a:gridCol w="1531779"/>
                <a:gridCol w="1221836"/>
                <a:gridCol w="1126936"/>
                <a:gridCol w="948999"/>
                <a:gridCol w="1032036"/>
                <a:gridCol w="1307840"/>
                <a:gridCol w="1049830"/>
              </a:tblGrid>
              <a:tr h="658131">
                <a:tc>
                  <a:txBody>
                    <a:bodyPr/>
                    <a:lstStyle/>
                    <a:p>
                      <a:pPr algn="l" fontAlgn="b"/>
                      <a:r>
                        <a:rPr lang="en-US" sz="1700" b="1" u="none" strike="noStrike" dirty="0">
                          <a:effectLst/>
                        </a:rPr>
                        <a:t>Tempo</a:t>
                      </a:r>
                      <a:endParaRPr lang="en-US" sz="1700" b="1" i="0" u="none" strike="noStrike" dirty="0">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Interessi</a:t>
                      </a:r>
                      <a:endParaRPr lang="en-US" sz="1700" b="1" i="0" u="none" strike="noStrike" dirty="0">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Spese</a:t>
                      </a:r>
                      <a:endParaRPr lang="en-US" sz="1700" b="1" i="0" u="none" strike="noStrike" dirty="0">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Flussi</a:t>
                      </a:r>
                      <a:r>
                        <a:rPr lang="en-US" sz="1700" b="1" u="none" strike="noStrike" dirty="0">
                          <a:effectLst/>
                        </a:rPr>
                        <a:t> di </a:t>
                      </a:r>
                      <a:r>
                        <a:rPr lang="en-US" sz="1700" b="1" u="none" strike="noStrike" dirty="0" err="1">
                          <a:effectLst/>
                        </a:rPr>
                        <a:t>cassa</a:t>
                      </a:r>
                      <a:endParaRPr lang="en-US" sz="1700" b="1"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gridSpan="2">
                  <a:txBody>
                    <a:bodyPr/>
                    <a:lstStyle/>
                    <a:p>
                      <a:pPr algn="l" fontAlgn="b"/>
                      <a:r>
                        <a:rPr lang="en-US" sz="1700" b="1" u="none" strike="noStrike" dirty="0" err="1">
                          <a:effectLst/>
                        </a:rPr>
                        <a:t>Procedura</a:t>
                      </a:r>
                      <a:r>
                        <a:rPr lang="en-US" sz="1700" b="1" u="none" strike="noStrike" dirty="0">
                          <a:effectLst/>
                        </a:rPr>
                        <a:t> </a:t>
                      </a:r>
                      <a:r>
                        <a:rPr lang="en-US" sz="1700" b="1" u="none" strike="noStrike" dirty="0" err="1">
                          <a:effectLst/>
                        </a:rPr>
                        <a:t>semplificata</a:t>
                      </a:r>
                      <a:endParaRPr lang="en-US" sz="1700" b="1" i="1" u="none" strike="noStrike" dirty="0">
                        <a:solidFill>
                          <a:srgbClr val="000000"/>
                        </a:solidFill>
                        <a:effectLst/>
                        <a:latin typeface="Comic Sans MS"/>
                      </a:endParaRPr>
                    </a:p>
                  </a:txBody>
                  <a:tcPr marL="8894" marR="8894" marT="8894" marB="0" anchor="b"/>
                </a:tc>
                <a:tc hMerge="1">
                  <a:txBody>
                    <a:bodyPr/>
                    <a:lstStyle/>
                    <a:p>
                      <a:endParaRPr lang="en-US"/>
                    </a:p>
                  </a:txBody>
                  <a:tcPr/>
                </a:tc>
              </a:tr>
              <a:tr h="320172">
                <a:tc>
                  <a:txBody>
                    <a:bodyPr/>
                    <a:lstStyle/>
                    <a:p>
                      <a:pPr algn="r" fontAlgn="b"/>
                      <a:r>
                        <a:rPr lang="en-US" sz="1700" u="none" strike="noStrike">
                          <a:effectLst/>
                        </a:rPr>
                        <a:t>0</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r" fontAlgn="b"/>
                      <a:r>
                        <a:rPr lang="en-US" sz="1700" u="none" strike="noStrike">
                          <a:effectLst/>
                        </a:rPr>
                        <a:t>5000</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r>
                        <a:rPr lang="en-US" sz="1700" u="none" strike="noStrike" dirty="0" err="1">
                          <a:effectLst/>
                        </a:rPr>
                        <a:t>Interessi</a:t>
                      </a:r>
                      <a:r>
                        <a:rPr lang="en-US" sz="1700" u="none" strike="noStrike" dirty="0">
                          <a:effectLst/>
                        </a:rPr>
                        <a:t> </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u="none" strike="noStrike">
                          <a:effectLst/>
                        </a:rPr>
                        <a:t>-123,75</a:t>
                      </a:r>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r" fontAlgn="b"/>
                      <a:r>
                        <a:rPr lang="en-US" sz="1700" u="none" strike="noStrike">
                          <a:effectLst/>
                        </a:rPr>
                        <a:t>1</a:t>
                      </a:r>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r>
                        <a:rPr lang="en-US" sz="1700" u="none" strike="noStrike" dirty="0" err="1">
                          <a:effectLst/>
                        </a:rPr>
                        <a:t>Spese</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u="none" strike="noStrike" dirty="0">
                          <a:effectLst/>
                        </a:rPr>
                        <a:t>-24</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288854">
                <a:tc>
                  <a:txBody>
                    <a:bodyPr/>
                    <a:lstStyle/>
                    <a:p>
                      <a:pPr algn="r" fontAlgn="b"/>
                      <a:r>
                        <a:rPr lang="en-US" sz="1700" u="none" strike="noStrike" dirty="0">
                          <a:effectLst/>
                        </a:rPr>
                        <a:t>2</a:t>
                      </a:r>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r" fontAlgn="b"/>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r>
                        <a:rPr lang="en-US" sz="1700" u="none" strike="noStrike">
                          <a:effectLst/>
                        </a:rPr>
                        <a:t>Importo</a:t>
                      </a:r>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u="none" strike="noStrike" dirty="0">
                          <a:effectLst/>
                        </a:rPr>
                        <a:t>-5000</a:t>
                      </a:r>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r" fontAlgn="b"/>
                      <a:r>
                        <a:rPr lang="en-US" sz="1700" u="none" strike="noStrike">
                          <a:effectLst/>
                        </a:rPr>
                        <a:t>3</a:t>
                      </a:r>
                      <a:endParaRPr lang="en-US" sz="1700" b="0" i="0" u="none" strike="noStrike">
                        <a:solidFill>
                          <a:srgbClr val="000000"/>
                        </a:solidFill>
                        <a:effectLst/>
                        <a:latin typeface="Comic Sans MS"/>
                      </a:endParaRPr>
                    </a:p>
                  </a:txBody>
                  <a:tcPr marL="8894" marR="8894" marT="8894" marB="0" anchor="b"/>
                </a:tc>
                <a:tc>
                  <a:txBody>
                    <a:bodyPr/>
                    <a:lstStyle/>
                    <a:p>
                      <a:pPr algn="r" fontAlgn="b"/>
                      <a:r>
                        <a:rPr lang="en-US" sz="1700" u="none" strike="noStrike">
                          <a:effectLst/>
                        </a:rPr>
                        <a:t>-123,75</a:t>
                      </a:r>
                      <a:endParaRPr lang="en-US" sz="1700" b="0" i="0" u="none" strike="noStrike">
                        <a:solidFill>
                          <a:srgbClr val="000000"/>
                        </a:solidFill>
                        <a:effectLst/>
                        <a:latin typeface="Comic Sans MS"/>
                      </a:endParaRPr>
                    </a:p>
                  </a:txBody>
                  <a:tcPr marL="8894" marR="8894" marT="8894" marB="0" anchor="b"/>
                </a:tc>
                <a:tc>
                  <a:txBody>
                    <a:bodyPr/>
                    <a:lstStyle/>
                    <a:p>
                      <a:pPr algn="r" fontAlgn="b"/>
                      <a:r>
                        <a:rPr lang="en-US" sz="1700" u="none" strike="noStrike" dirty="0" smtClean="0">
                          <a:effectLst/>
                        </a:rPr>
                        <a:t>-24</a:t>
                      </a:r>
                      <a:endParaRPr lang="en-US" sz="1700" b="0" i="0" u="none" strike="noStrike" dirty="0">
                        <a:solidFill>
                          <a:srgbClr val="000000"/>
                        </a:solidFill>
                        <a:effectLst/>
                        <a:latin typeface="Comic Sans MS"/>
                      </a:endParaRPr>
                    </a:p>
                  </a:txBody>
                  <a:tcPr marL="8894" marR="8894" marT="8894" marB="0" anchor="b"/>
                </a:tc>
                <a:tc>
                  <a:txBody>
                    <a:bodyPr/>
                    <a:lstStyle/>
                    <a:p>
                      <a:pPr algn="r" fontAlgn="b"/>
                      <a:r>
                        <a:rPr lang="en-US" sz="1700" u="none" strike="noStrike" dirty="0">
                          <a:effectLst/>
                        </a:rPr>
                        <a:t>-</a:t>
                      </a:r>
                      <a:r>
                        <a:rPr lang="en-US" sz="1700" u="none" strike="noStrike" dirty="0" smtClean="0">
                          <a:effectLst/>
                        </a:rPr>
                        <a:t>5147,75</a:t>
                      </a:r>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l" fontAlgn="b"/>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l" fontAlgn="b"/>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20172">
                <a:tc>
                  <a:txBody>
                    <a:bodyPr/>
                    <a:lstStyle/>
                    <a:p>
                      <a:pPr algn="l" fontAlgn="b"/>
                      <a:r>
                        <a:rPr lang="it-IT" sz="1700" b="0" i="0" u="none" strike="noStrike" dirty="0" err="1" smtClean="0">
                          <a:solidFill>
                            <a:srgbClr val="000000"/>
                          </a:solidFill>
                          <a:effectLst/>
                          <a:latin typeface="Comic Sans MS"/>
                        </a:rPr>
                        <a:t>Taeg</a:t>
                      </a:r>
                      <a:r>
                        <a:rPr lang="it-IT" sz="1700" b="0" i="0" u="none" strike="noStrike" baseline="0" dirty="0" smtClean="0">
                          <a:solidFill>
                            <a:srgbClr val="000000"/>
                          </a:solidFill>
                          <a:effectLst/>
                          <a:latin typeface="Comic Sans MS"/>
                        </a:rPr>
                        <a:t> trim.</a:t>
                      </a:r>
                      <a:endParaRPr lang="en-US" sz="1700" b="0" i="0" u="none" strike="noStrike" dirty="0">
                        <a:solidFill>
                          <a:srgbClr val="000000"/>
                        </a:solidFill>
                        <a:effectLst/>
                        <a:latin typeface="Comic Sans MS"/>
                      </a:endParaRPr>
                    </a:p>
                  </a:txBody>
                  <a:tcPr marL="8894" marR="8894" marT="8894" marB="0" anchor="b"/>
                </a:tc>
                <a:tc>
                  <a:txBody>
                    <a:bodyPr/>
                    <a:lstStyle/>
                    <a:p>
                      <a:pPr algn="r" fontAlgn="b"/>
                      <a:r>
                        <a:rPr lang="it-IT" sz="1700" b="0" i="0" u="none" strike="noStrike" dirty="0" smtClean="0">
                          <a:solidFill>
                            <a:srgbClr val="000000"/>
                          </a:solidFill>
                          <a:effectLst/>
                          <a:latin typeface="Comic Sans MS"/>
                        </a:rPr>
                        <a:t>2,955%</a:t>
                      </a:r>
                      <a:endParaRPr lang="en-US" sz="1700" b="0" i="0" u="none" strike="noStrike" dirty="0">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l" fontAlgn="b"/>
                      <a:endParaRPr lang="en-US" sz="1700" b="0"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r h="346853">
                <a:tc>
                  <a:txBody>
                    <a:bodyPr/>
                    <a:lstStyle/>
                    <a:p>
                      <a:pPr algn="l" fontAlgn="b"/>
                      <a:r>
                        <a:rPr lang="en-US" sz="1700" b="1" u="none" strike="noStrike" dirty="0" err="1">
                          <a:effectLst/>
                        </a:rPr>
                        <a:t>Taeg</a:t>
                      </a:r>
                      <a:r>
                        <a:rPr lang="en-US" sz="1700" b="1" u="none" strike="noStrike" dirty="0">
                          <a:effectLst/>
                        </a:rPr>
                        <a:t> </a:t>
                      </a:r>
                      <a:r>
                        <a:rPr lang="en-US" sz="1700" b="1" u="none" strike="noStrike" dirty="0" err="1">
                          <a:effectLst/>
                        </a:rPr>
                        <a:t>annuo</a:t>
                      </a:r>
                      <a:endParaRPr lang="en-US" sz="1700" b="1" i="0" u="none" strike="noStrike" dirty="0">
                        <a:solidFill>
                          <a:srgbClr val="000000"/>
                        </a:solidFill>
                        <a:effectLst/>
                        <a:latin typeface="Comic Sans MS"/>
                      </a:endParaRPr>
                    </a:p>
                  </a:txBody>
                  <a:tcPr marL="8894" marR="8894" marT="8894" marB="0" anchor="b">
                    <a:solidFill>
                      <a:schemeClr val="accent5">
                        <a:lumMod val="40000"/>
                        <a:lumOff val="60000"/>
                      </a:schemeClr>
                    </a:solidFill>
                  </a:tcPr>
                </a:tc>
                <a:tc>
                  <a:txBody>
                    <a:bodyPr/>
                    <a:lstStyle/>
                    <a:p>
                      <a:pPr algn="r" fontAlgn="b"/>
                      <a:r>
                        <a:rPr lang="en-US" sz="1700" b="1" u="none" strike="noStrike" dirty="0" smtClean="0">
                          <a:effectLst/>
                        </a:rPr>
                        <a:t>12,35%</a:t>
                      </a:r>
                      <a:endParaRPr lang="en-US" sz="1700" b="1" i="0" u="none" strike="noStrike" dirty="0">
                        <a:solidFill>
                          <a:srgbClr val="000000"/>
                        </a:solidFill>
                        <a:effectLst/>
                        <a:latin typeface="Comic Sans MS"/>
                      </a:endParaRPr>
                    </a:p>
                  </a:txBody>
                  <a:tcPr marL="8894" marR="8894" marT="8894" marB="0" anchor="b">
                    <a:solidFill>
                      <a:schemeClr val="accent5">
                        <a:lumMod val="40000"/>
                        <a:lumOff val="60000"/>
                      </a:schemeClr>
                    </a:solidFill>
                  </a:tcPr>
                </a:tc>
                <a:tc>
                  <a:txBody>
                    <a:bodyPr/>
                    <a:lstStyle/>
                    <a:p>
                      <a:pPr algn="l" fontAlgn="b"/>
                      <a:endParaRPr lang="en-US" sz="1700" b="1" i="0" u="none" strike="noStrike" dirty="0">
                        <a:solidFill>
                          <a:srgbClr val="000000"/>
                        </a:solidFill>
                        <a:effectLst/>
                        <a:latin typeface="Comic Sans MS"/>
                      </a:endParaRPr>
                    </a:p>
                  </a:txBody>
                  <a:tcPr marL="8894" marR="8894" marT="8894" marB="0" anchor="b">
                    <a:solidFill>
                      <a:schemeClr val="accent5">
                        <a:lumMod val="40000"/>
                        <a:lumOff val="60000"/>
                      </a:schemeClr>
                    </a:solidFill>
                  </a:tcPr>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endParaRPr lang="en-US" sz="1700" b="0" i="0" u="none" strike="noStrike">
                        <a:solidFill>
                          <a:srgbClr val="000000"/>
                        </a:solidFill>
                        <a:effectLst/>
                        <a:latin typeface="Comic Sans MS"/>
                      </a:endParaRPr>
                    </a:p>
                  </a:txBody>
                  <a:tcPr marL="8894" marR="8894" marT="8894" marB="0" anchor="b"/>
                </a:tc>
                <a:tc>
                  <a:txBody>
                    <a:bodyPr/>
                    <a:lstStyle/>
                    <a:p>
                      <a:pPr algn="l" fontAlgn="b"/>
                      <a:r>
                        <a:rPr lang="en-US" sz="1700" b="1" u="none" strike="noStrike" dirty="0" err="1">
                          <a:effectLst/>
                        </a:rPr>
                        <a:t>Taeg</a:t>
                      </a:r>
                      <a:r>
                        <a:rPr lang="en-US" sz="1700" b="1" u="none" strike="noStrike" dirty="0">
                          <a:effectLst/>
                        </a:rPr>
                        <a:t> </a:t>
                      </a:r>
                      <a:r>
                        <a:rPr lang="en-US" sz="1700" b="1" u="none" strike="noStrike" dirty="0" err="1">
                          <a:effectLst/>
                        </a:rPr>
                        <a:t>annuo</a:t>
                      </a:r>
                      <a:r>
                        <a:rPr lang="en-US" sz="1700" b="1" u="none" strike="noStrike" dirty="0">
                          <a:effectLst/>
                        </a:rPr>
                        <a:t> </a:t>
                      </a:r>
                      <a:endParaRPr lang="en-US" sz="1700" b="1"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c>
                  <a:txBody>
                    <a:bodyPr/>
                    <a:lstStyle/>
                    <a:p>
                      <a:pPr algn="r" fontAlgn="b"/>
                      <a:r>
                        <a:rPr lang="en-US" sz="1700" b="1" u="none" strike="noStrike" dirty="0">
                          <a:effectLst/>
                        </a:rPr>
                        <a:t>12,35%</a:t>
                      </a:r>
                      <a:endParaRPr lang="en-US" sz="1700" b="1" i="0" u="none" strike="noStrike" dirty="0">
                        <a:solidFill>
                          <a:srgbClr val="000000"/>
                        </a:solidFill>
                        <a:effectLst/>
                        <a:latin typeface="Comic Sans MS"/>
                      </a:endParaRPr>
                    </a:p>
                  </a:txBody>
                  <a:tcPr marL="8894" marR="8894" marT="8894" marB="0" anchor="b">
                    <a:solidFill>
                      <a:schemeClr val="accent1">
                        <a:lumMod val="60000"/>
                        <a:lumOff val="40000"/>
                      </a:schemeClr>
                    </a:solidFill>
                  </a:tcPr>
                </a:tc>
              </a:tr>
            </a:tbl>
          </a:graphicData>
        </a:graphic>
      </p:graphicFrame>
      <p:sp>
        <p:nvSpPr>
          <p:cNvPr id="6" name="CasellaDiTesto 5"/>
          <p:cNvSpPr txBox="1"/>
          <p:nvPr/>
        </p:nvSpPr>
        <p:spPr>
          <a:xfrm>
            <a:off x="467544" y="1556792"/>
            <a:ext cx="8208912" cy="1200329"/>
          </a:xfrm>
          <a:prstGeom prst="rect">
            <a:avLst/>
          </a:prstGeom>
          <a:noFill/>
        </p:spPr>
        <p:txBody>
          <a:bodyPr wrap="square" rtlCol="0">
            <a:spAutoFit/>
          </a:bodyPr>
          <a:lstStyle/>
          <a:p>
            <a:pPr algn="just"/>
            <a:r>
              <a:rPr lang="it-IT" dirty="0" smtClean="0"/>
              <a:t>Ipotesi di calcolo: Periodicità di pagamento degli interessi trimestrale, utilizzo integrale della somma messa a disposizione per l’intero trimestre, nessun onere ulteriore rispetto al canone, annualizzazione su base composta del tasso ottenuto. </a:t>
            </a:r>
            <a:endParaRPr lang="en-US" dirty="0"/>
          </a:p>
        </p:txBody>
      </p:sp>
    </p:spTree>
    <p:extLst>
      <p:ext uri="{BB962C8B-B14F-4D97-AF65-F5344CB8AC3E}">
        <p14:creationId xmlns:p14="http://schemas.microsoft.com/office/powerpoint/2010/main" val="996942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7494"/>
            <a:ext cx="8496944" cy="1399032"/>
          </a:xfrm>
        </p:spPr>
        <p:txBody>
          <a:bodyPr>
            <a:normAutofit/>
          </a:bodyPr>
          <a:lstStyle/>
          <a:p>
            <a:r>
              <a:rPr lang="it-IT" sz="3200" dirty="0" smtClean="0"/>
              <a:t>Strumenti di smobilizzo crediti - Definizioni</a:t>
            </a:r>
            <a:endParaRPr lang="en-US" sz="3200" dirty="0"/>
          </a:p>
        </p:txBody>
      </p:sp>
      <p:sp>
        <p:nvSpPr>
          <p:cNvPr id="3" name="Segnaposto contenuto 2"/>
          <p:cNvSpPr>
            <a:spLocks noGrp="1"/>
          </p:cNvSpPr>
          <p:nvPr>
            <p:ph idx="1"/>
          </p:nvPr>
        </p:nvSpPr>
        <p:spPr>
          <a:xfrm>
            <a:off x="467544" y="1700808"/>
            <a:ext cx="8229600" cy="4572000"/>
          </a:xfrm>
        </p:spPr>
        <p:txBody>
          <a:bodyPr>
            <a:normAutofit fontScale="92500" lnSpcReduction="10000"/>
          </a:bodyPr>
          <a:lstStyle/>
          <a:p>
            <a:r>
              <a:rPr lang="it-IT" b="1" dirty="0" smtClean="0"/>
              <a:t>SCONTO CAMBIARIO</a:t>
            </a:r>
          </a:p>
          <a:p>
            <a:pPr marL="64008" indent="0" algn="just">
              <a:buNone/>
            </a:pPr>
            <a:r>
              <a:rPr lang="it-IT" sz="2400" dirty="0" smtClean="0"/>
              <a:t>	Forma tecnica di finanziamento attraverso la quale 	un’impresa cede a una banca i propri effetti cambiari 	non ancora scaduti e la banca, previa deduzione di un 	compenso proporzionale al tempo (sconto), si impegna 	ad anticipare il valore dei crediti all’impresa.</a:t>
            </a:r>
          </a:p>
          <a:p>
            <a:pPr marL="64008" indent="0">
              <a:buNone/>
            </a:pPr>
            <a:endParaRPr lang="it-IT" dirty="0" smtClean="0"/>
          </a:p>
          <a:p>
            <a:r>
              <a:rPr lang="it-IT" b="1" dirty="0" smtClean="0"/>
              <a:t>ANTICIPO S.B.F SU RICEVUTE BANCARIE E FATTURE</a:t>
            </a:r>
          </a:p>
          <a:p>
            <a:pPr marL="537210" lvl="1" indent="0" algn="just">
              <a:buNone/>
            </a:pPr>
            <a:r>
              <a:rPr lang="it-IT" sz="2400" dirty="0" smtClean="0"/>
              <a:t>	Forma tecnica di prestito attraverso la quale la banca 	anticipa l’importo di un credito rappresentato da una 	ricevuta bancaria o da una fattura per la quale sia stato 	attribuito alla banca un mandato irrevocabile di incasso 	con autorizzazione a trattenere gli importi ottenuti. </a:t>
            </a:r>
          </a:p>
          <a:p>
            <a:endParaRPr lang="en-US" dirty="0"/>
          </a:p>
        </p:txBody>
      </p:sp>
    </p:spTree>
    <p:extLst>
      <p:ext uri="{BB962C8B-B14F-4D97-AF65-F5344CB8AC3E}">
        <p14:creationId xmlns:p14="http://schemas.microsoft.com/office/powerpoint/2010/main" val="2186771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Sconto cambiario– Aspetti tecnici</a:t>
            </a:r>
            <a:endParaRPr lang="en-US" sz="3200" dirty="0"/>
          </a:p>
        </p:txBody>
      </p:sp>
      <p:sp>
        <p:nvSpPr>
          <p:cNvPr id="3" name="Segnaposto contenuto 2"/>
          <p:cNvSpPr>
            <a:spLocks noGrp="1"/>
          </p:cNvSpPr>
          <p:nvPr>
            <p:ph idx="1"/>
          </p:nvPr>
        </p:nvSpPr>
        <p:spPr/>
        <p:txBody>
          <a:bodyPr>
            <a:normAutofit/>
          </a:bodyPr>
          <a:lstStyle/>
          <a:p>
            <a:r>
              <a:rPr lang="it-IT" dirty="0" smtClean="0"/>
              <a:t>Sconto singolo vs. Castelletto</a:t>
            </a:r>
          </a:p>
          <a:p>
            <a:r>
              <a:rPr lang="it-IT" dirty="0" smtClean="0"/>
              <a:t>Compensi :</a:t>
            </a:r>
          </a:p>
          <a:p>
            <a:pPr lvl="1"/>
            <a:r>
              <a:rPr lang="it-IT" dirty="0" smtClean="0"/>
              <a:t>Tasso di sconto</a:t>
            </a:r>
          </a:p>
          <a:p>
            <a:pPr lvl="1"/>
            <a:r>
              <a:rPr lang="it-IT" dirty="0" smtClean="0"/>
              <a:t>Commissione d’incasso (per ogni effetto accettato)</a:t>
            </a:r>
          </a:p>
          <a:p>
            <a:pPr lvl="1"/>
            <a:r>
              <a:rPr lang="it-IT" dirty="0" smtClean="0"/>
              <a:t>Giorni banca (in misura variabile, in genere fra 5 e 10)</a:t>
            </a:r>
          </a:p>
          <a:p>
            <a:pPr lvl="1"/>
            <a:r>
              <a:rPr lang="it-IT" dirty="0" smtClean="0"/>
              <a:t>Diritti di brevità (applicati in genere se gli effetti scadono entro 10 o 20 giorni dall’ammissione allo sconto)</a:t>
            </a:r>
          </a:p>
        </p:txBody>
      </p:sp>
    </p:spTree>
    <p:extLst>
      <p:ext uri="{BB962C8B-B14F-4D97-AF65-F5344CB8AC3E}">
        <p14:creationId xmlns:p14="http://schemas.microsoft.com/office/powerpoint/2010/main" val="1080963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Esercizio: lo sconto cambiario</a:t>
            </a:r>
            <a:endParaRPr lang="en-US" sz="2400" dirty="0"/>
          </a:p>
        </p:txBody>
      </p:sp>
      <p:sp>
        <p:nvSpPr>
          <p:cNvPr id="3" name="Segnaposto contenuto 2"/>
          <p:cNvSpPr>
            <a:spLocks noGrp="1"/>
          </p:cNvSpPr>
          <p:nvPr>
            <p:ph idx="1"/>
          </p:nvPr>
        </p:nvSpPr>
        <p:spPr>
          <a:xfrm>
            <a:off x="457200" y="1484784"/>
            <a:ext cx="8229600" cy="4970024"/>
          </a:xfrm>
        </p:spPr>
        <p:txBody>
          <a:bodyPr>
            <a:normAutofit fontScale="70000" lnSpcReduction="20000"/>
          </a:bodyPr>
          <a:lstStyle/>
          <a:p>
            <a:pPr marL="64008" indent="0">
              <a:buNone/>
            </a:pPr>
            <a:r>
              <a:rPr lang="it-IT" dirty="0" smtClean="0"/>
              <a:t>In data 12 gennaio la Gamma spa presenta allo sconto i seguenti effetti:</a:t>
            </a:r>
          </a:p>
          <a:p>
            <a:pPr>
              <a:buFontTx/>
              <a:buChar char="-"/>
            </a:pPr>
            <a:r>
              <a:rPr lang="it-IT" dirty="0" smtClean="0"/>
              <a:t>Tratta del valore di 890 euro su ABC </a:t>
            </a:r>
            <a:r>
              <a:rPr lang="it-IT" dirty="0" err="1" smtClean="0"/>
              <a:t>srl</a:t>
            </a:r>
            <a:r>
              <a:rPr lang="it-IT" dirty="0" smtClean="0"/>
              <a:t>, con scadenza 3 marzo;</a:t>
            </a:r>
          </a:p>
          <a:p>
            <a:pPr>
              <a:buFontTx/>
              <a:buChar char="-"/>
            </a:pPr>
            <a:r>
              <a:rPr lang="it-IT" dirty="0" smtClean="0"/>
              <a:t>Tratta del valore di 1200 euro su XYZ spa con scadenza 20 marzo;</a:t>
            </a:r>
          </a:p>
          <a:p>
            <a:pPr>
              <a:buFontTx/>
              <a:buChar char="-"/>
            </a:pPr>
            <a:r>
              <a:rPr lang="it-IT" dirty="0" smtClean="0"/>
              <a:t>Tratta del valore di 3710 euro su Alfa </a:t>
            </a:r>
            <a:r>
              <a:rPr lang="it-IT" dirty="0" err="1" smtClean="0"/>
              <a:t>snc</a:t>
            </a:r>
            <a:r>
              <a:rPr lang="it-IT" dirty="0" smtClean="0"/>
              <a:t> con scadenza 5 aprile;</a:t>
            </a:r>
          </a:p>
          <a:p>
            <a:pPr>
              <a:buFontTx/>
              <a:buChar char="-"/>
            </a:pPr>
            <a:r>
              <a:rPr lang="it-IT" dirty="0" smtClean="0"/>
              <a:t>Tratta del valore di 1000 euro su Beta </a:t>
            </a:r>
            <a:r>
              <a:rPr lang="it-IT" dirty="0" err="1" smtClean="0"/>
              <a:t>srl</a:t>
            </a:r>
            <a:r>
              <a:rPr lang="it-IT" dirty="0" smtClean="0"/>
              <a:t> con scadenza 20 aprile.</a:t>
            </a:r>
          </a:p>
          <a:p>
            <a:pPr marL="64008" indent="0">
              <a:buNone/>
            </a:pPr>
            <a:endParaRPr lang="it-IT" dirty="0" smtClean="0"/>
          </a:p>
          <a:p>
            <a:pPr marL="64008" indent="0">
              <a:buNone/>
            </a:pPr>
            <a:r>
              <a:rPr lang="it-IT" dirty="0" smtClean="0"/>
              <a:t>La banca ammette tutti gli effetti allo sconto in data 13 gennaio e applica le seguenti condizioni:</a:t>
            </a:r>
          </a:p>
          <a:p>
            <a:pPr>
              <a:buFontTx/>
              <a:buChar char="-"/>
            </a:pPr>
            <a:r>
              <a:rPr lang="it-IT" dirty="0" smtClean="0"/>
              <a:t>Tasso di sconto: 7,5% su base annua;</a:t>
            </a:r>
          </a:p>
          <a:p>
            <a:pPr>
              <a:buFontTx/>
              <a:buChar char="-"/>
            </a:pPr>
            <a:r>
              <a:rPr lang="it-IT" dirty="0" smtClean="0"/>
              <a:t>Commissioni di incasso: 2,5 euro per effetto;</a:t>
            </a:r>
          </a:p>
          <a:p>
            <a:pPr>
              <a:buFontTx/>
              <a:buChar char="-"/>
            </a:pPr>
            <a:r>
              <a:rPr lang="it-IT" dirty="0" smtClean="0"/>
              <a:t>Giorni banca: 6.</a:t>
            </a:r>
          </a:p>
          <a:p>
            <a:pPr marL="64008" indent="0">
              <a:buNone/>
            </a:pPr>
            <a:endParaRPr lang="it-IT" dirty="0" smtClean="0"/>
          </a:p>
          <a:p>
            <a:pPr marL="64008" indent="0">
              <a:buNone/>
            </a:pPr>
            <a:r>
              <a:rPr lang="it-IT" dirty="0" smtClean="0"/>
              <a:t>Si calcoli:</a:t>
            </a:r>
          </a:p>
          <a:p>
            <a:pPr>
              <a:buFontTx/>
              <a:buChar char="-"/>
            </a:pPr>
            <a:r>
              <a:rPr lang="it-IT" dirty="0" smtClean="0"/>
              <a:t>il netto ricavo dell’operazione di sconto;</a:t>
            </a:r>
          </a:p>
          <a:p>
            <a:pPr>
              <a:buFontTx/>
              <a:buChar char="-"/>
            </a:pPr>
            <a:r>
              <a:rPr lang="it-IT" dirty="0" smtClean="0"/>
              <a:t>il </a:t>
            </a:r>
            <a:r>
              <a:rPr lang="it-IT" dirty="0" err="1" smtClean="0"/>
              <a:t>Taeg</a:t>
            </a:r>
            <a:r>
              <a:rPr lang="it-IT" dirty="0" smtClean="0"/>
              <a:t> dell’operazione.</a:t>
            </a:r>
          </a:p>
        </p:txBody>
      </p:sp>
    </p:spTree>
    <p:extLst>
      <p:ext uri="{BB962C8B-B14F-4D97-AF65-F5344CB8AC3E}">
        <p14:creationId xmlns:p14="http://schemas.microsoft.com/office/powerpoint/2010/main" val="1706541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Anticipi su </a:t>
            </a:r>
            <a:r>
              <a:rPr lang="it-IT" sz="3200" dirty="0" err="1" smtClean="0"/>
              <a:t>Ri.Ba.</a:t>
            </a:r>
            <a:r>
              <a:rPr lang="it-IT" sz="3200" dirty="0" smtClean="0"/>
              <a:t> e fatture – Aspetti tecnici</a:t>
            </a:r>
            <a:endParaRPr lang="en-US" sz="3200" dirty="0"/>
          </a:p>
        </p:txBody>
      </p:sp>
      <p:sp>
        <p:nvSpPr>
          <p:cNvPr id="3" name="Segnaposto contenuto 2"/>
          <p:cNvSpPr>
            <a:spLocks noGrp="1"/>
          </p:cNvSpPr>
          <p:nvPr>
            <p:ph idx="1"/>
          </p:nvPr>
        </p:nvSpPr>
        <p:spPr>
          <a:xfrm>
            <a:off x="457200" y="1628800"/>
            <a:ext cx="8229600" cy="4826008"/>
          </a:xfrm>
        </p:spPr>
        <p:txBody>
          <a:bodyPr>
            <a:normAutofit fontScale="70000" lnSpcReduction="20000"/>
          </a:bodyPr>
          <a:lstStyle/>
          <a:p>
            <a:pPr marL="64008" indent="0">
              <a:buNone/>
            </a:pPr>
            <a:r>
              <a:rPr lang="it-IT" dirty="0" smtClean="0"/>
              <a:t>Due modalità alternative:</a:t>
            </a:r>
          </a:p>
          <a:p>
            <a:pPr marL="578358" indent="-514350">
              <a:buAutoNum type="alphaLcParenR"/>
            </a:pPr>
            <a:r>
              <a:rPr lang="it-IT" b="1" dirty="0" smtClean="0"/>
              <a:t>Accredito diretto in c/c</a:t>
            </a:r>
          </a:p>
          <a:p>
            <a:pPr lvl="2"/>
            <a:r>
              <a:rPr lang="it-IT" dirty="0" smtClean="0"/>
              <a:t>La registrazione contabile avviene nel giorno in cui le </a:t>
            </a:r>
            <a:r>
              <a:rPr lang="it-IT" dirty="0" err="1" smtClean="0"/>
              <a:t>Ri.ba.</a:t>
            </a:r>
            <a:r>
              <a:rPr lang="it-IT" dirty="0" smtClean="0"/>
              <a:t>/fatture sono presentate all’incasso. </a:t>
            </a:r>
          </a:p>
          <a:p>
            <a:pPr lvl="2"/>
            <a:r>
              <a:rPr lang="it-IT" dirty="0" smtClean="0"/>
              <a:t>La valuta dell’accredito è fissata alla data di scadenza.</a:t>
            </a:r>
          </a:p>
          <a:p>
            <a:pPr lvl="2"/>
            <a:r>
              <a:rPr lang="it-IT" dirty="0" smtClean="0"/>
              <a:t>Gli interessi passivi maturano in funzione degli eventuali scoperti per valuta che vengano a crearsi in conseguenza dell’utilizzo da parte dell’impresa delle somme contabilmente disponibili e in relazione alla durata di tali utilizzi.</a:t>
            </a:r>
            <a:endParaRPr lang="en-US" dirty="0" smtClean="0"/>
          </a:p>
          <a:p>
            <a:pPr marL="578358" indent="-514350">
              <a:buAutoNum type="alphaLcParenR"/>
            </a:pPr>
            <a:r>
              <a:rPr lang="it-IT" b="1" dirty="0" smtClean="0"/>
              <a:t>Conto transitorio fruttifero </a:t>
            </a:r>
            <a:r>
              <a:rPr lang="it-IT" b="1" dirty="0" err="1" smtClean="0"/>
              <a:t>s.b.f</a:t>
            </a:r>
            <a:endParaRPr lang="it-IT" b="1" dirty="0" smtClean="0"/>
          </a:p>
          <a:p>
            <a:pPr lvl="2"/>
            <a:r>
              <a:rPr lang="it-IT" dirty="0" smtClean="0"/>
              <a:t>L’importo delle </a:t>
            </a:r>
            <a:r>
              <a:rPr lang="it-IT" dirty="0" err="1" smtClean="0"/>
              <a:t>Ri.ba.</a:t>
            </a:r>
            <a:r>
              <a:rPr lang="it-IT" dirty="0" smtClean="0"/>
              <a:t>/fatture presentate all’incasso è accreditato sul conto fruttifero con data valuta pari a quella di scadenza.</a:t>
            </a:r>
          </a:p>
          <a:p>
            <a:pPr lvl="2"/>
            <a:r>
              <a:rPr lang="it-IT" dirty="0" smtClean="0"/>
              <a:t>Gli importi vengono stornati dal conto anticipi e accreditati in conto corrente con valuta immediata.</a:t>
            </a:r>
          </a:p>
          <a:p>
            <a:pPr lvl="2"/>
            <a:r>
              <a:rPr lang="it-IT" dirty="0" smtClean="0"/>
              <a:t>Sul conto transitorio fruttifero si crea quindi uno scoperto tecnico di importo pari all’ammontare delle fatture e durata equivalente alla loro scadenza, indipendentemente dalla modalità e intensità di utilizzo della liquidità da parte dell’impresa.</a:t>
            </a:r>
          </a:p>
          <a:p>
            <a:pPr marL="64008" indent="0">
              <a:buNone/>
            </a:pPr>
            <a:endParaRPr lang="it-IT" dirty="0" smtClean="0"/>
          </a:p>
        </p:txBody>
      </p:sp>
    </p:spTree>
    <p:extLst>
      <p:ext uri="{BB962C8B-B14F-4D97-AF65-F5344CB8AC3E}">
        <p14:creationId xmlns:p14="http://schemas.microsoft.com/office/powerpoint/2010/main" val="232659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Le aperture di credito – Aspetti tecnici</a:t>
            </a:r>
            <a:endParaRPr lang="en-US" sz="3200" dirty="0"/>
          </a:p>
        </p:txBody>
      </p:sp>
      <p:sp>
        <p:nvSpPr>
          <p:cNvPr id="3" name="Segnaposto contenuto 2"/>
          <p:cNvSpPr>
            <a:spLocks noGrp="1"/>
          </p:cNvSpPr>
          <p:nvPr>
            <p:ph idx="1"/>
          </p:nvPr>
        </p:nvSpPr>
        <p:spPr>
          <a:xfrm>
            <a:off x="457200" y="1700808"/>
            <a:ext cx="8229600" cy="4754000"/>
          </a:xfrm>
        </p:spPr>
        <p:txBody>
          <a:bodyPr>
            <a:normAutofit fontScale="92500" lnSpcReduction="20000"/>
          </a:bodyPr>
          <a:lstStyle/>
          <a:p>
            <a:r>
              <a:rPr lang="it-IT" b="1" dirty="0" smtClean="0"/>
              <a:t>La registrazione delle operazioni</a:t>
            </a:r>
            <a:r>
              <a:rPr lang="it-IT" dirty="0" smtClean="0"/>
              <a:t>: </a:t>
            </a:r>
          </a:p>
          <a:p>
            <a:pPr lvl="1"/>
            <a:r>
              <a:rPr lang="it-IT" b="1" u="sng" dirty="0" smtClean="0"/>
              <a:t>Data contabile</a:t>
            </a:r>
            <a:r>
              <a:rPr lang="it-IT" dirty="0" smtClean="0"/>
              <a:t>: data di effettiva esecuzione dell’operazione.</a:t>
            </a:r>
          </a:p>
          <a:p>
            <a:pPr lvl="1"/>
            <a:r>
              <a:rPr lang="it-IT" b="1" u="sng" dirty="0" smtClean="0"/>
              <a:t>Data valuta</a:t>
            </a:r>
            <a:r>
              <a:rPr lang="it-IT" dirty="0" smtClean="0"/>
              <a:t>: data a partire dalla quale una data somma inizia o cessa di fruttare interessi.</a:t>
            </a:r>
          </a:p>
          <a:p>
            <a:pPr marL="537210" lvl="1" indent="0">
              <a:buNone/>
            </a:pPr>
            <a:endParaRPr lang="it-IT" dirty="0" smtClean="0"/>
          </a:p>
          <a:p>
            <a:r>
              <a:rPr lang="it-IT" b="1" dirty="0" smtClean="0"/>
              <a:t>I documenti informativi per il cliente</a:t>
            </a:r>
            <a:r>
              <a:rPr lang="it-IT" dirty="0" smtClean="0"/>
              <a:t>:</a:t>
            </a:r>
          </a:p>
          <a:p>
            <a:pPr lvl="1"/>
            <a:r>
              <a:rPr lang="it-IT" b="1" u="sng" dirty="0" smtClean="0"/>
              <a:t>Estratto conto</a:t>
            </a:r>
            <a:r>
              <a:rPr lang="it-IT" dirty="0" smtClean="0"/>
              <a:t>: operazioni elencate e descritte in ordine cronologico (ovvero di data contabile).</a:t>
            </a:r>
          </a:p>
          <a:p>
            <a:pPr lvl="1"/>
            <a:r>
              <a:rPr lang="it-IT" b="1" u="sng" dirty="0" smtClean="0"/>
              <a:t>Staffa (o conto scalare)</a:t>
            </a:r>
            <a:r>
              <a:rPr lang="it-IT" dirty="0" smtClean="0"/>
              <a:t>: operazioni riclassificate in ordine di data valuta (rappresenta la base necessaria per applicare il cosiddetto procedimento amburghese di calcolo degli interessi).</a:t>
            </a:r>
          </a:p>
          <a:p>
            <a:endParaRPr lang="en-US" dirty="0"/>
          </a:p>
        </p:txBody>
      </p:sp>
    </p:spTree>
    <p:extLst>
      <p:ext uri="{BB962C8B-B14F-4D97-AF65-F5344CB8AC3E}">
        <p14:creationId xmlns:p14="http://schemas.microsoft.com/office/powerpoint/2010/main" val="21252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785242"/>
          </a:xfrm>
        </p:spPr>
        <p:txBody>
          <a:bodyPr>
            <a:normAutofit/>
          </a:bodyPr>
          <a:lstStyle/>
          <a:p>
            <a:r>
              <a:rPr lang="it-IT" sz="3200" dirty="0" smtClean="0"/>
              <a:t>Esercizio: anticipo su </a:t>
            </a:r>
            <a:r>
              <a:rPr lang="it-IT" sz="3200" dirty="0" err="1" smtClean="0"/>
              <a:t>Ri.Ba</a:t>
            </a:r>
            <a:r>
              <a:rPr lang="it-IT" sz="3200" dirty="0" smtClean="0"/>
              <a:t> in conto corrente </a:t>
            </a:r>
            <a:endParaRPr lang="en-US" sz="3200" dirty="0"/>
          </a:p>
        </p:txBody>
      </p:sp>
      <p:sp>
        <p:nvSpPr>
          <p:cNvPr id="3" name="Segnaposto contenuto 2"/>
          <p:cNvSpPr>
            <a:spLocks noGrp="1"/>
          </p:cNvSpPr>
          <p:nvPr>
            <p:ph idx="1"/>
          </p:nvPr>
        </p:nvSpPr>
        <p:spPr>
          <a:xfrm>
            <a:off x="467544" y="1052736"/>
            <a:ext cx="8229600" cy="5589240"/>
          </a:xfrm>
        </p:spPr>
        <p:txBody>
          <a:bodyPr>
            <a:noAutofit/>
          </a:bodyPr>
          <a:lstStyle/>
          <a:p>
            <a:pPr marL="64008" indent="0" algn="just">
              <a:buNone/>
            </a:pPr>
            <a:r>
              <a:rPr lang="it-IT" sz="1800" dirty="0"/>
              <a:t>Si consideri un imprenditore che, in data 15 settembre, ottiene una linea di fido </a:t>
            </a:r>
            <a:r>
              <a:rPr lang="it-IT" sz="1800" dirty="0" smtClean="0"/>
              <a:t>per anticipi </a:t>
            </a:r>
            <a:r>
              <a:rPr lang="it-IT" sz="1800" dirty="0"/>
              <a:t>di Riba pari a 50.000 €, a tempo indeterminato fino a revoca. Nel </a:t>
            </a:r>
            <a:r>
              <a:rPr lang="it-IT" sz="1800" dirty="0" smtClean="0"/>
              <a:t>corso dell’ultimo </a:t>
            </a:r>
            <a:r>
              <a:rPr lang="it-IT" sz="1800" dirty="0"/>
              <a:t>trimestre dell’anno, che inizia con un saldo a credito di 15.000 €, esegue </a:t>
            </a:r>
            <a:r>
              <a:rPr lang="it-IT" sz="1800" dirty="0" smtClean="0"/>
              <a:t>le seguenti </a:t>
            </a:r>
            <a:r>
              <a:rPr lang="it-IT" sz="1800" dirty="0"/>
              <a:t>operazioni. </a:t>
            </a:r>
            <a:endParaRPr lang="it-IT" sz="1800" dirty="0" smtClean="0"/>
          </a:p>
          <a:p>
            <a:pPr marL="64008" indent="0" algn="just">
              <a:buNone/>
            </a:pPr>
            <a:endParaRPr lang="it-IT" sz="1800" dirty="0" smtClean="0"/>
          </a:p>
          <a:p>
            <a:pPr algn="just"/>
            <a:r>
              <a:rPr lang="it-IT" sz="1800" dirty="0" smtClean="0"/>
              <a:t>Il </a:t>
            </a:r>
            <a:r>
              <a:rPr lang="it-IT" sz="1800" dirty="0"/>
              <a:t>2 ottobre richiede l’anticipo di una ricevuta bancaria del </a:t>
            </a:r>
            <a:r>
              <a:rPr lang="it-IT" sz="1800" dirty="0" smtClean="0"/>
              <a:t>valore di </a:t>
            </a:r>
            <a:r>
              <a:rPr lang="it-IT" sz="1800" dirty="0"/>
              <a:t>5.000 €, con scadenza in data 2 novembre. La banca provvede ad accreditargli </a:t>
            </a:r>
            <a:r>
              <a:rPr lang="it-IT" sz="1800" dirty="0" smtClean="0"/>
              <a:t>la  somma </a:t>
            </a:r>
            <a:r>
              <a:rPr lang="it-IT" sz="1800" dirty="0"/>
              <a:t>con valuta pari alla scadenza.</a:t>
            </a:r>
          </a:p>
          <a:p>
            <a:pPr algn="just"/>
            <a:r>
              <a:rPr lang="it-IT" sz="1800" dirty="0"/>
              <a:t>Avendo ora la liquidità necessaria, in data 3 ottobre dispone un ordine di </a:t>
            </a:r>
            <a:r>
              <a:rPr lang="it-IT" sz="1800" dirty="0" smtClean="0"/>
              <a:t>bonifico per </a:t>
            </a:r>
            <a:r>
              <a:rPr lang="it-IT" sz="1800" dirty="0"/>
              <a:t>20.000 €, con data valuta coincidente con la data di esecuzione dell’operazione.</a:t>
            </a:r>
          </a:p>
          <a:p>
            <a:pPr algn="just"/>
            <a:r>
              <a:rPr lang="it-IT" sz="1800" dirty="0"/>
              <a:t>Il 5 novembre chiede un secondo anticipo di un’altra RIBA del valore di 8.000 € </a:t>
            </a:r>
            <a:r>
              <a:rPr lang="it-IT" sz="1800" dirty="0" smtClean="0"/>
              <a:t>e scadenza </a:t>
            </a:r>
            <a:r>
              <a:rPr lang="it-IT" sz="1800" dirty="0"/>
              <a:t>a un mese, il 5 dicembre. La banca l’accredita con valuta pari alla scadenza.</a:t>
            </a:r>
          </a:p>
          <a:p>
            <a:pPr algn="just"/>
            <a:r>
              <a:rPr lang="it-IT" sz="1800" dirty="0"/>
              <a:t>Mentre la prima RIBA si conclude positivamente, la seconda, il 5 dicembre, </a:t>
            </a:r>
            <a:r>
              <a:rPr lang="it-IT" sz="1800" dirty="0" smtClean="0"/>
              <a:t>non viene </a:t>
            </a:r>
            <a:r>
              <a:rPr lang="it-IT" sz="1800" dirty="0"/>
              <a:t>regolata. La banca, a fronte del mancato buon fine dell’operazione, </a:t>
            </a:r>
            <a:r>
              <a:rPr lang="it-IT" sz="1800" dirty="0" err="1" smtClean="0"/>
              <a:t>riaddebita</a:t>
            </a:r>
            <a:r>
              <a:rPr lang="it-IT" sz="1800" dirty="0" smtClean="0"/>
              <a:t> l’importo </a:t>
            </a:r>
            <a:r>
              <a:rPr lang="it-IT" sz="1800" dirty="0"/>
              <a:t>anticipato al cliente, con valuta pari alla scadenza (5 dicembre</a:t>
            </a:r>
            <a:r>
              <a:rPr lang="it-IT" sz="1800" dirty="0" smtClean="0"/>
              <a:t>).</a:t>
            </a:r>
          </a:p>
          <a:p>
            <a:pPr algn="just"/>
            <a:endParaRPr lang="it-IT" sz="1300" dirty="0"/>
          </a:p>
        </p:txBody>
      </p:sp>
    </p:spTree>
    <p:extLst>
      <p:ext uri="{BB962C8B-B14F-4D97-AF65-F5344CB8AC3E}">
        <p14:creationId xmlns:p14="http://schemas.microsoft.com/office/powerpoint/2010/main" val="3384822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400" dirty="0"/>
              <a:t>Esercizio: anticipo su </a:t>
            </a:r>
            <a:r>
              <a:rPr lang="it-IT" sz="4400" dirty="0" err="1" smtClean="0"/>
              <a:t>Ri.Ba</a:t>
            </a:r>
            <a:r>
              <a:rPr lang="it-IT" sz="4400" dirty="0" smtClean="0"/>
              <a:t> in c/c </a:t>
            </a:r>
            <a:endParaRPr lang="it-IT" dirty="0"/>
          </a:p>
        </p:txBody>
      </p:sp>
      <p:sp>
        <p:nvSpPr>
          <p:cNvPr id="3" name="Segnaposto contenuto 2"/>
          <p:cNvSpPr>
            <a:spLocks noGrp="1"/>
          </p:cNvSpPr>
          <p:nvPr>
            <p:ph idx="1"/>
          </p:nvPr>
        </p:nvSpPr>
        <p:spPr/>
        <p:txBody>
          <a:bodyPr>
            <a:normAutofit/>
          </a:bodyPr>
          <a:lstStyle/>
          <a:p>
            <a:pPr marL="64008" lvl="0" indent="0" algn="just">
              <a:buClr>
                <a:srgbClr val="FF388C"/>
              </a:buClr>
              <a:buNone/>
            </a:pPr>
            <a:r>
              <a:rPr lang="it-IT" sz="2000" dirty="0">
                <a:solidFill>
                  <a:prstClr val="black"/>
                </a:solidFill>
              </a:rPr>
              <a:t>Noto che:</a:t>
            </a:r>
          </a:p>
          <a:p>
            <a:pPr algn="just">
              <a:buClr>
                <a:srgbClr val="FF388C"/>
              </a:buClr>
            </a:pPr>
            <a:r>
              <a:rPr lang="it-IT" sz="2000" dirty="0" smtClean="0">
                <a:solidFill>
                  <a:prstClr val="black"/>
                </a:solidFill>
              </a:rPr>
              <a:t> </a:t>
            </a:r>
            <a:r>
              <a:rPr lang="it-IT" sz="2000" dirty="0">
                <a:solidFill>
                  <a:prstClr val="black"/>
                </a:solidFill>
              </a:rPr>
              <a:t>l’accordato, concesso il 15 settembre con durata indeterminata, ammonta a 50.000</a:t>
            </a:r>
          </a:p>
          <a:p>
            <a:pPr marL="64008" lvl="0" indent="0" algn="just">
              <a:buClr>
                <a:srgbClr val="FF388C"/>
              </a:buClr>
              <a:buNone/>
            </a:pPr>
            <a:r>
              <a:rPr lang="it-IT" sz="2000" dirty="0">
                <a:solidFill>
                  <a:prstClr val="black"/>
                </a:solidFill>
              </a:rPr>
              <a:t>euro;</a:t>
            </a:r>
          </a:p>
          <a:p>
            <a:pPr algn="just">
              <a:buClr>
                <a:srgbClr val="FF388C"/>
              </a:buClr>
            </a:pPr>
            <a:r>
              <a:rPr lang="it-IT" sz="2000" dirty="0" smtClean="0">
                <a:solidFill>
                  <a:prstClr val="black"/>
                </a:solidFill>
              </a:rPr>
              <a:t> </a:t>
            </a:r>
            <a:r>
              <a:rPr lang="it-IT" sz="2000" dirty="0">
                <a:solidFill>
                  <a:prstClr val="black"/>
                </a:solidFill>
              </a:rPr>
              <a:t>il saldo iniziale al 30 settembre ammonta a 15.000 euro;</a:t>
            </a:r>
          </a:p>
          <a:p>
            <a:pPr algn="just">
              <a:buClr>
                <a:srgbClr val="FF388C"/>
              </a:buClr>
            </a:pPr>
            <a:r>
              <a:rPr lang="it-IT" sz="2000" dirty="0" smtClean="0">
                <a:solidFill>
                  <a:prstClr val="black"/>
                </a:solidFill>
              </a:rPr>
              <a:t> </a:t>
            </a:r>
            <a:r>
              <a:rPr lang="it-IT" sz="2000" dirty="0">
                <a:solidFill>
                  <a:prstClr val="black"/>
                </a:solidFill>
              </a:rPr>
              <a:t>il tasso creditore annuo lordo è pari allo 0,75%, su cui grava una ritenuta fiscale </a:t>
            </a:r>
            <a:r>
              <a:rPr lang="it-IT" sz="2000" dirty="0" smtClean="0">
                <a:solidFill>
                  <a:prstClr val="black"/>
                </a:solidFill>
              </a:rPr>
              <a:t>del 20</a:t>
            </a:r>
            <a:r>
              <a:rPr lang="it-IT" sz="2000" dirty="0">
                <a:solidFill>
                  <a:prstClr val="black"/>
                </a:solidFill>
              </a:rPr>
              <a:t>%;</a:t>
            </a:r>
          </a:p>
          <a:p>
            <a:pPr algn="just">
              <a:buClr>
                <a:srgbClr val="FF388C"/>
              </a:buClr>
            </a:pPr>
            <a:r>
              <a:rPr lang="it-IT" sz="2000" dirty="0" smtClean="0">
                <a:solidFill>
                  <a:prstClr val="black"/>
                </a:solidFill>
              </a:rPr>
              <a:t> </a:t>
            </a:r>
            <a:r>
              <a:rPr lang="it-IT" sz="2000" dirty="0">
                <a:solidFill>
                  <a:prstClr val="black"/>
                </a:solidFill>
              </a:rPr>
              <a:t>il tasso debitore annuo è pari all’8%;</a:t>
            </a:r>
          </a:p>
          <a:p>
            <a:pPr algn="just">
              <a:buClr>
                <a:srgbClr val="FF388C"/>
              </a:buClr>
            </a:pPr>
            <a:r>
              <a:rPr lang="it-IT" sz="2000" dirty="0" smtClean="0">
                <a:solidFill>
                  <a:prstClr val="black"/>
                </a:solidFill>
              </a:rPr>
              <a:t>la </a:t>
            </a:r>
            <a:r>
              <a:rPr lang="it-IT" sz="2000" dirty="0">
                <a:solidFill>
                  <a:prstClr val="black"/>
                </a:solidFill>
              </a:rPr>
              <a:t>commissione per disponibilità fondi è pari allo 0,25% trimestrale;</a:t>
            </a:r>
          </a:p>
          <a:p>
            <a:pPr algn="just">
              <a:buClr>
                <a:srgbClr val="FF388C"/>
              </a:buClr>
            </a:pPr>
            <a:r>
              <a:rPr lang="it-IT" sz="2000" dirty="0" smtClean="0">
                <a:solidFill>
                  <a:prstClr val="black"/>
                </a:solidFill>
              </a:rPr>
              <a:t>le </a:t>
            </a:r>
            <a:r>
              <a:rPr lang="it-IT" sz="2000" dirty="0">
                <a:solidFill>
                  <a:prstClr val="black"/>
                </a:solidFill>
              </a:rPr>
              <a:t>spese mensili per la tenuta del c/c sono pari a 5 </a:t>
            </a:r>
            <a:r>
              <a:rPr lang="it-IT" sz="2000" dirty="0" smtClean="0">
                <a:solidFill>
                  <a:prstClr val="black"/>
                </a:solidFill>
              </a:rPr>
              <a:t>euro,</a:t>
            </a:r>
            <a:endParaRPr lang="it-IT" sz="2000" dirty="0">
              <a:solidFill>
                <a:prstClr val="black"/>
              </a:solidFill>
            </a:endParaRPr>
          </a:p>
          <a:p>
            <a:pPr marL="64008" lvl="0" indent="0" algn="just">
              <a:buClr>
                <a:srgbClr val="FF388C"/>
              </a:buClr>
              <a:buNone/>
            </a:pPr>
            <a:endParaRPr lang="it-IT" sz="1800" dirty="0"/>
          </a:p>
          <a:p>
            <a:pPr marL="64008" lvl="0" indent="0" algn="just">
              <a:buClr>
                <a:srgbClr val="FF388C"/>
              </a:buClr>
              <a:buNone/>
            </a:pPr>
            <a:r>
              <a:rPr lang="it-IT" sz="2000" dirty="0" smtClean="0"/>
              <a:t>Determinare l’estratto conto, lo scalare interessi, il calcolo delle competenze e il tasso di interesse effettivo (TAEG).</a:t>
            </a:r>
            <a:endParaRPr lang="it-IT" sz="2000" dirty="0"/>
          </a:p>
          <a:p>
            <a:pPr marL="64008" lvl="0" indent="0" algn="just">
              <a:buClr>
                <a:srgbClr val="FF388C"/>
              </a:buClr>
              <a:buNone/>
            </a:pPr>
            <a:endParaRPr lang="en-US" sz="1800" dirty="0">
              <a:solidFill>
                <a:prstClr val="white"/>
              </a:solidFill>
            </a:endParaRPr>
          </a:p>
          <a:p>
            <a:endParaRPr lang="it-IT" dirty="0"/>
          </a:p>
        </p:txBody>
      </p:sp>
    </p:spTree>
    <p:extLst>
      <p:ext uri="{BB962C8B-B14F-4D97-AF65-F5344CB8AC3E}">
        <p14:creationId xmlns:p14="http://schemas.microsoft.com/office/powerpoint/2010/main" val="537886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857250"/>
          </a:xfrm>
        </p:spPr>
        <p:txBody>
          <a:bodyPr/>
          <a:lstStyle/>
          <a:p>
            <a:r>
              <a:rPr lang="it-IT" sz="4000" dirty="0"/>
              <a:t>Esercizio: anticipo su </a:t>
            </a:r>
            <a:r>
              <a:rPr lang="it-IT" sz="4000" dirty="0" err="1"/>
              <a:t>Ri.Ba</a:t>
            </a:r>
            <a:r>
              <a:rPr lang="it-IT" sz="4000" dirty="0"/>
              <a:t> in c/c </a:t>
            </a:r>
            <a:endParaRPr lang="it-IT" dirty="0"/>
          </a:p>
        </p:txBody>
      </p:sp>
      <p:sp>
        <p:nvSpPr>
          <p:cNvPr id="3" name="Segnaposto contenuto 2"/>
          <p:cNvSpPr>
            <a:spLocks noGrp="1"/>
          </p:cNvSpPr>
          <p:nvPr>
            <p:ph idx="1"/>
          </p:nvPr>
        </p:nvSpPr>
        <p:spPr>
          <a:xfrm>
            <a:off x="457200" y="1340768"/>
            <a:ext cx="8229600" cy="5114040"/>
          </a:xfrm>
        </p:spPr>
        <p:txBody>
          <a:bodyPr/>
          <a:lstStyle/>
          <a:p>
            <a:pPr marL="64008" indent="0">
              <a:buNone/>
            </a:pP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58775"/>
            <a:ext cx="7344816" cy="24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808688"/>
            <a:ext cx="5592927" cy="274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3822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anticipo di RIBA c/anticipi</a:t>
            </a:r>
            <a:endParaRPr lang="it-IT" dirty="0"/>
          </a:p>
        </p:txBody>
      </p:sp>
      <p:sp>
        <p:nvSpPr>
          <p:cNvPr id="3" name="Segnaposto contenuto 2"/>
          <p:cNvSpPr>
            <a:spLocks noGrp="1"/>
          </p:cNvSpPr>
          <p:nvPr>
            <p:ph idx="1"/>
          </p:nvPr>
        </p:nvSpPr>
        <p:spPr/>
        <p:txBody>
          <a:bodyPr>
            <a:normAutofit/>
          </a:bodyPr>
          <a:lstStyle/>
          <a:p>
            <a:pPr marL="64008" indent="0">
              <a:buNone/>
            </a:pPr>
            <a:r>
              <a:rPr lang="it-IT" sz="2000" dirty="0" smtClean="0"/>
              <a:t>Utilizzando il testo dell’esercizio dell’anticipo RIBA in c/c, si determinino:</a:t>
            </a:r>
          </a:p>
          <a:p>
            <a:pPr marL="64008" indent="0">
              <a:buNone/>
            </a:pPr>
            <a:endParaRPr lang="it-IT" sz="2000" dirty="0" smtClean="0"/>
          </a:p>
          <a:p>
            <a:r>
              <a:rPr lang="it-IT" sz="2000" dirty="0" smtClean="0"/>
              <a:t>Estratto conto del c/c e del c/anticipi;</a:t>
            </a:r>
          </a:p>
          <a:p>
            <a:r>
              <a:rPr lang="it-IT" sz="2000" dirty="0" smtClean="0"/>
              <a:t>Scalare interessi </a:t>
            </a:r>
            <a:r>
              <a:rPr lang="it-IT" sz="2000" dirty="0"/>
              <a:t>del c/c e del </a:t>
            </a:r>
            <a:r>
              <a:rPr lang="it-IT" sz="2000" dirty="0" smtClean="0"/>
              <a:t>c/anticipi;</a:t>
            </a:r>
          </a:p>
          <a:p>
            <a:r>
              <a:rPr lang="it-IT" sz="2000" dirty="0" smtClean="0"/>
              <a:t>Competenze di chiusura</a:t>
            </a:r>
          </a:p>
          <a:p>
            <a:r>
              <a:rPr lang="it-IT" sz="2000" dirty="0" smtClean="0"/>
              <a:t>Tasso di interesse effettivo.</a:t>
            </a:r>
          </a:p>
          <a:p>
            <a:endParaRPr lang="it-IT" sz="2000" dirty="0"/>
          </a:p>
          <a:p>
            <a:pPr marL="64008" indent="0">
              <a:buNone/>
            </a:pPr>
            <a:r>
              <a:rPr lang="it-IT" sz="2000" dirty="0" smtClean="0"/>
              <a:t>Si confrontino e commentino i risultati ottenuti rispetto all’anticipo diretto in c/c.</a:t>
            </a:r>
          </a:p>
        </p:txBody>
      </p:sp>
    </p:spTree>
    <p:extLst>
      <p:ext uri="{BB962C8B-B14F-4D97-AF65-F5344CB8AC3E}">
        <p14:creationId xmlns:p14="http://schemas.microsoft.com/office/powerpoint/2010/main" val="1730983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Esercizio: anticipo di RIBA c/anticipi</a:t>
            </a:r>
          </a:p>
        </p:txBody>
      </p:sp>
      <p:sp>
        <p:nvSpPr>
          <p:cNvPr id="3" name="Segnaposto contenuto 2"/>
          <p:cNvSpPr>
            <a:spLocks noGrp="1"/>
          </p:cNvSpPr>
          <p:nvPr>
            <p:ph idx="1"/>
          </p:nvPr>
        </p:nvSpPr>
        <p:spPr>
          <a:xfrm>
            <a:off x="457200" y="1484784"/>
            <a:ext cx="8229600" cy="4970024"/>
          </a:xfrm>
        </p:spPr>
        <p:txBody>
          <a:bodyPr/>
          <a:lstStyle/>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56792"/>
            <a:ext cx="7794164" cy="478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790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145282"/>
          </a:xfrm>
        </p:spPr>
        <p:txBody>
          <a:bodyPr/>
          <a:lstStyle/>
          <a:p>
            <a:r>
              <a:rPr lang="it-IT" sz="4400" dirty="0"/>
              <a:t>Esercizio: anticipo su </a:t>
            </a:r>
            <a:r>
              <a:rPr lang="it-IT" sz="4400" dirty="0" err="1"/>
              <a:t>Ri.Ba</a:t>
            </a:r>
            <a:r>
              <a:rPr lang="it-IT" sz="4400" dirty="0"/>
              <a:t> in c/c </a:t>
            </a:r>
            <a:endParaRPr lang="it-IT" dirty="0"/>
          </a:p>
        </p:txBody>
      </p:sp>
      <p:sp>
        <p:nvSpPr>
          <p:cNvPr id="3" name="Segnaposto contenuto 2"/>
          <p:cNvSpPr>
            <a:spLocks noGrp="1"/>
          </p:cNvSpPr>
          <p:nvPr>
            <p:ph idx="1"/>
          </p:nvPr>
        </p:nvSpPr>
        <p:spPr/>
        <p:txBody>
          <a:bodyPr/>
          <a:lstStyle/>
          <a:p>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79925"/>
            <a:ext cx="5760640" cy="4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439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anticipo fatture</a:t>
            </a:r>
            <a:endParaRPr lang="it-IT" dirty="0"/>
          </a:p>
        </p:txBody>
      </p:sp>
      <p:sp>
        <p:nvSpPr>
          <p:cNvPr id="3" name="Segnaposto contenuto 2"/>
          <p:cNvSpPr>
            <a:spLocks noGrp="1"/>
          </p:cNvSpPr>
          <p:nvPr>
            <p:ph idx="1"/>
          </p:nvPr>
        </p:nvSpPr>
        <p:spPr>
          <a:xfrm>
            <a:off x="467544" y="1484784"/>
            <a:ext cx="8229600" cy="4896544"/>
          </a:xfrm>
        </p:spPr>
        <p:txBody>
          <a:bodyPr>
            <a:normAutofit/>
          </a:bodyPr>
          <a:lstStyle/>
          <a:p>
            <a:pPr marL="64008" indent="0">
              <a:buNone/>
            </a:pPr>
            <a:r>
              <a:rPr lang="it-IT" sz="1600" dirty="0"/>
              <a:t>L’azienda Alfa dispone, dal 25 settembre XX, della seguente linea di affidamento:</a:t>
            </a:r>
          </a:p>
          <a:p>
            <a:pPr marL="64008" indent="0">
              <a:buNone/>
            </a:pPr>
            <a:r>
              <a:rPr lang="it-IT" sz="1600" dirty="0"/>
              <a:t> </a:t>
            </a:r>
          </a:p>
          <a:p>
            <a:pPr lvl="1"/>
            <a:r>
              <a:rPr lang="it-IT" sz="1600" dirty="0"/>
              <a:t>accordato = 80.000 euro;</a:t>
            </a:r>
          </a:p>
          <a:p>
            <a:pPr lvl="1"/>
            <a:r>
              <a:rPr lang="it-IT" sz="1600" dirty="0"/>
              <a:t>durata = indeterminata;</a:t>
            </a:r>
          </a:p>
          <a:p>
            <a:pPr lvl="1"/>
            <a:r>
              <a:rPr lang="it-IT" sz="1600" dirty="0"/>
              <a:t>tasso creditore lordo = 0,50% (su cui grava ritenuta fiscale del 20%);</a:t>
            </a:r>
          </a:p>
          <a:p>
            <a:pPr lvl="1"/>
            <a:r>
              <a:rPr lang="it-IT" sz="1600" dirty="0"/>
              <a:t>tasso debitore = 10%;</a:t>
            </a:r>
          </a:p>
          <a:p>
            <a:pPr lvl="1"/>
            <a:r>
              <a:rPr lang="it-IT" sz="1600" dirty="0"/>
              <a:t>commissione di disponibilità fondi = 0,50% trimestrale sull’accordato;</a:t>
            </a:r>
          </a:p>
          <a:p>
            <a:pPr lvl="1"/>
            <a:r>
              <a:rPr lang="it-IT" sz="1600" dirty="0"/>
              <a:t>canone mensile di tenuta conto = 4 euro.</a:t>
            </a:r>
          </a:p>
          <a:p>
            <a:pPr marL="64008" indent="0">
              <a:buNone/>
            </a:pPr>
            <a:r>
              <a:rPr lang="it-IT" sz="1600" dirty="0"/>
              <a:t> </a:t>
            </a:r>
          </a:p>
          <a:p>
            <a:pPr marL="64008" indent="0" algn="just">
              <a:buNone/>
            </a:pPr>
            <a:r>
              <a:rPr lang="it-IT" sz="1600" dirty="0" smtClean="0"/>
              <a:t>In </a:t>
            </a:r>
            <a:r>
              <a:rPr lang="it-IT" sz="1600" dirty="0"/>
              <a:t>data 1 e 20 ottobre richiede l’anticipazione di due fatture del valore rispettivamente di 25.000 € la prima, pagabile a 1 mese e 50.000 € la seconda, pagabile a 2 mesi. </a:t>
            </a:r>
            <a:endParaRPr lang="it-IT" sz="1600" dirty="0" smtClean="0"/>
          </a:p>
          <a:p>
            <a:pPr marL="64008" indent="0" algn="just">
              <a:buNone/>
            </a:pPr>
            <a:r>
              <a:rPr lang="it-IT" sz="1600" dirty="0" smtClean="0"/>
              <a:t>La </a:t>
            </a:r>
            <a:r>
              <a:rPr lang="it-IT" sz="1600" dirty="0"/>
              <a:t>banca, dopo aver esperito l’istruttoria, le concede un finanziamento pari all’80% del valore nominale fatturato.</a:t>
            </a:r>
          </a:p>
          <a:p>
            <a:pPr marL="64008" indent="0" algn="just">
              <a:buNone/>
            </a:pPr>
            <a:r>
              <a:rPr lang="it-IT" sz="1600" dirty="0"/>
              <a:t>La prima fattura viene normalmente regolata a scadenza, mentre la seconda fattura non va a buon fine. </a:t>
            </a:r>
            <a:endParaRPr lang="it-IT" sz="1600" dirty="0" smtClean="0"/>
          </a:p>
          <a:p>
            <a:pPr marL="64008" indent="0">
              <a:buNone/>
            </a:pPr>
            <a:endParaRPr lang="it-IT" sz="1600" dirty="0"/>
          </a:p>
          <a:p>
            <a:pPr marL="64008" indent="0">
              <a:buNone/>
            </a:pPr>
            <a:r>
              <a:rPr lang="it-IT" sz="1600" dirty="0" smtClean="0"/>
              <a:t>Si rediga l’estratto conto, lo scalare interessi e si determinino le competenze di chiusura. </a:t>
            </a:r>
            <a:endParaRPr lang="it-IT" sz="1600" dirty="0"/>
          </a:p>
        </p:txBody>
      </p:sp>
    </p:spTree>
    <p:extLst>
      <p:ext uri="{BB962C8B-B14F-4D97-AF65-F5344CB8AC3E}">
        <p14:creationId xmlns:p14="http://schemas.microsoft.com/office/powerpoint/2010/main" val="223188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Esercizio: anticipo fatture</a:t>
            </a:r>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96022"/>
            <a:ext cx="7272808" cy="495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689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001266"/>
          </a:xfrm>
        </p:spPr>
        <p:txBody>
          <a:bodyPr/>
          <a:lstStyle/>
          <a:p>
            <a:r>
              <a:rPr lang="it-IT" dirty="0"/>
              <a:t>Esercizio: anticipo fatture</a:t>
            </a:r>
          </a:p>
        </p:txBody>
      </p:sp>
      <p:sp>
        <p:nvSpPr>
          <p:cNvPr id="3" name="Segnaposto contenuto 2"/>
          <p:cNvSpPr>
            <a:spLocks noGrp="1"/>
          </p:cNvSpPr>
          <p:nvPr>
            <p:ph idx="1"/>
          </p:nvPr>
        </p:nvSpPr>
        <p:spPr/>
        <p:txBody>
          <a:bodyPr/>
          <a:lstStyle/>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574" y="1214527"/>
            <a:ext cx="6445762" cy="535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732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Utilizzo aperture, sconti e anticipi RIBA e fatture </a:t>
            </a:r>
            <a:r>
              <a:rPr lang="it-IT" sz="2500" dirty="0" smtClean="0"/>
              <a:t>(fonte: Banca d’Italia)</a:t>
            </a:r>
            <a:endParaRPr lang="it-IT" sz="2500"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106569502"/>
              </p:ext>
            </p:extLst>
          </p:nvPr>
        </p:nvGraphicFramePr>
        <p:xfrm>
          <a:off x="539553" y="2132860"/>
          <a:ext cx="8208911" cy="4032445"/>
        </p:xfrm>
        <a:graphic>
          <a:graphicData uri="http://schemas.openxmlformats.org/drawingml/2006/table">
            <a:tbl>
              <a:tblPr>
                <a:tableStyleId>{5C22544A-7EE6-4342-B048-85BDC9FD1C3A}</a:tableStyleId>
              </a:tblPr>
              <a:tblGrid>
                <a:gridCol w="1249966"/>
                <a:gridCol w="1496353"/>
                <a:gridCol w="1424240"/>
                <a:gridCol w="1562457"/>
                <a:gridCol w="1081701"/>
                <a:gridCol w="1394194"/>
              </a:tblGrid>
              <a:tr h="600577">
                <a:tc>
                  <a:txBody>
                    <a:bodyPr/>
                    <a:lstStyle/>
                    <a:p>
                      <a:pPr algn="l" fontAlgn="b"/>
                      <a:endParaRPr lang="it-IT" sz="1600" b="0" i="0" u="none" strike="noStrike" dirty="0">
                        <a:solidFill>
                          <a:srgbClr val="000000"/>
                        </a:solidFill>
                        <a:effectLst/>
                        <a:latin typeface="+mj-lt"/>
                        <a:cs typeface="Times New Roman" pitchFamily="18" charset="0"/>
                      </a:endParaRPr>
                    </a:p>
                  </a:txBody>
                  <a:tcPr marL="9525" marR="9525" marT="9525" marB="0" anchor="b"/>
                </a:tc>
                <a:tc gridSpan="2">
                  <a:txBody>
                    <a:bodyPr/>
                    <a:lstStyle/>
                    <a:p>
                      <a:pPr algn="ctr" fontAlgn="ctr"/>
                      <a:r>
                        <a:rPr lang="it-IT" sz="1600" u="none" strike="noStrike" dirty="0">
                          <a:effectLst/>
                          <a:latin typeface="+mj-lt"/>
                          <a:cs typeface="Times New Roman" pitchFamily="18" charset="0"/>
                        </a:rPr>
                        <a:t>rischi a revoca</a:t>
                      </a:r>
                      <a:endParaRPr lang="it-IT" sz="1600" b="0" i="0" u="none" strike="noStrike" dirty="0">
                        <a:solidFill>
                          <a:srgbClr val="000000"/>
                        </a:solidFill>
                        <a:effectLst/>
                        <a:latin typeface="+mj-lt"/>
                        <a:cs typeface="Times New Roman" pitchFamily="18" charset="0"/>
                      </a:endParaRPr>
                    </a:p>
                  </a:txBody>
                  <a:tcPr marL="9525" marR="9525" marT="9525" marB="0" anchor="ctr"/>
                </a:tc>
                <a:tc hMerge="1">
                  <a:txBody>
                    <a:bodyPr/>
                    <a:lstStyle/>
                    <a:p>
                      <a:endParaRPr lang="it-IT"/>
                    </a:p>
                  </a:txBody>
                  <a:tcPr/>
                </a:tc>
                <a:tc gridSpan="2">
                  <a:txBody>
                    <a:bodyPr/>
                    <a:lstStyle/>
                    <a:p>
                      <a:pPr algn="ctr" fontAlgn="ctr"/>
                      <a:r>
                        <a:rPr lang="it-IT" sz="1600" u="none" strike="noStrike" dirty="0">
                          <a:effectLst/>
                          <a:latin typeface="+mj-lt"/>
                          <a:cs typeface="Times New Roman" pitchFamily="18" charset="0"/>
                        </a:rPr>
                        <a:t> rischi autoliquidanti </a:t>
                      </a:r>
                      <a:endParaRPr lang="it-IT" sz="1600" b="0" i="0" u="none" strike="noStrike" dirty="0">
                        <a:solidFill>
                          <a:srgbClr val="000000"/>
                        </a:solidFill>
                        <a:effectLst/>
                        <a:latin typeface="+mj-lt"/>
                        <a:cs typeface="Times New Roman" pitchFamily="18" charset="0"/>
                      </a:endParaRPr>
                    </a:p>
                  </a:txBody>
                  <a:tcPr marL="9525" marR="9525" marT="9525" marB="0" anchor="ctr"/>
                </a:tc>
                <a:tc hMerge="1">
                  <a:txBody>
                    <a:bodyPr/>
                    <a:lstStyle/>
                    <a:p>
                      <a:endParaRPr lang="it-IT"/>
                    </a:p>
                  </a:txBody>
                  <a:tcPr/>
                </a:tc>
                <a:tc>
                  <a:txBody>
                    <a:bodyPr/>
                    <a:lstStyle/>
                    <a:p>
                      <a:pPr algn="ctr" fontAlgn="ctr"/>
                      <a:r>
                        <a:rPr lang="it-IT" sz="1600" u="none" strike="noStrike">
                          <a:effectLst/>
                          <a:latin typeface="+mj-lt"/>
                          <a:cs typeface="Times New Roman" pitchFamily="18" charset="0"/>
                        </a:rPr>
                        <a:t>finanz. per cassa</a:t>
                      </a:r>
                      <a:endParaRPr lang="it-IT" sz="1600" b="0" i="0" u="none" strike="noStrike">
                        <a:solidFill>
                          <a:srgbClr val="000000"/>
                        </a:solidFill>
                        <a:effectLst/>
                        <a:latin typeface="+mj-lt"/>
                        <a:cs typeface="Times New Roman" pitchFamily="18" charset="0"/>
                      </a:endParaRPr>
                    </a:p>
                  </a:txBody>
                  <a:tcPr marL="9525" marR="9525" marT="9525" marB="0" anchor="ctr"/>
                </a:tc>
              </a:tr>
              <a:tr h="857967">
                <a:tc>
                  <a:txBody>
                    <a:bodyPr/>
                    <a:lstStyle/>
                    <a:p>
                      <a:pPr algn="l" fontAlgn="ctr"/>
                      <a:endParaRPr lang="it-IT" sz="1600" b="0" i="0" u="none" strike="noStrike" dirty="0">
                        <a:solidFill>
                          <a:srgbClr val="000000"/>
                        </a:solidFill>
                        <a:effectLst/>
                        <a:latin typeface="+mj-lt"/>
                        <a:cs typeface="Times New Roman" pitchFamily="18" charset="0"/>
                      </a:endParaRPr>
                    </a:p>
                  </a:txBody>
                  <a:tcPr marL="9525" marR="9525" marT="9525" marB="0" anchor="ctr"/>
                </a:tc>
                <a:tc>
                  <a:txBody>
                    <a:bodyPr/>
                    <a:lstStyle/>
                    <a:p>
                      <a:pPr algn="ctr" fontAlgn="ctr"/>
                      <a:r>
                        <a:rPr lang="it-IT" sz="1600" u="none" strike="noStrike" dirty="0">
                          <a:effectLst/>
                          <a:latin typeface="+mj-lt"/>
                          <a:cs typeface="Times New Roman" pitchFamily="18" charset="0"/>
                        </a:rPr>
                        <a:t>accordato </a:t>
                      </a:r>
                      <a:endParaRPr lang="it-IT" sz="1600" u="none" strike="noStrike" dirty="0" smtClean="0">
                        <a:effectLst/>
                        <a:latin typeface="+mj-lt"/>
                        <a:cs typeface="Times New Roman" pitchFamily="18" charset="0"/>
                      </a:endParaRPr>
                    </a:p>
                    <a:p>
                      <a:pPr algn="ctr" fontAlgn="ctr"/>
                      <a:r>
                        <a:rPr lang="it-IT" sz="1600" u="none" strike="noStrike" dirty="0" smtClean="0">
                          <a:effectLst/>
                          <a:latin typeface="+mj-lt"/>
                          <a:cs typeface="Times New Roman" pitchFamily="18" charset="0"/>
                        </a:rPr>
                        <a:t>(</a:t>
                      </a:r>
                      <a:r>
                        <a:rPr lang="it-IT" sz="1600" u="none" strike="noStrike" dirty="0">
                          <a:effectLst/>
                          <a:latin typeface="+mj-lt"/>
                          <a:cs typeface="Times New Roman" pitchFamily="18" charset="0"/>
                        </a:rPr>
                        <a:t>ml) €</a:t>
                      </a:r>
                      <a:endParaRPr lang="it-IT" sz="1600" b="0" i="0" u="none" strike="noStrike" dirty="0">
                        <a:solidFill>
                          <a:srgbClr val="000000"/>
                        </a:solidFill>
                        <a:effectLst/>
                        <a:latin typeface="+mj-lt"/>
                        <a:cs typeface="Times New Roman" pitchFamily="18" charset="0"/>
                      </a:endParaRPr>
                    </a:p>
                  </a:txBody>
                  <a:tcPr marL="9525" marR="9525" marT="9525" marB="0" anchor="ctr"/>
                </a:tc>
                <a:tc>
                  <a:txBody>
                    <a:bodyPr/>
                    <a:lstStyle/>
                    <a:p>
                      <a:pPr algn="ctr" fontAlgn="ctr"/>
                      <a:r>
                        <a:rPr lang="it-IT" sz="1600" u="none" strike="noStrike" dirty="0">
                          <a:effectLst/>
                          <a:latin typeface="+mj-lt"/>
                          <a:cs typeface="Times New Roman" pitchFamily="18" charset="0"/>
                        </a:rPr>
                        <a:t>in % tot. fin</a:t>
                      </a:r>
                      <a:r>
                        <a:rPr lang="it-IT" sz="1600" u="none" strike="noStrike" dirty="0" smtClean="0">
                          <a:effectLst/>
                          <a:latin typeface="+mj-lt"/>
                          <a:cs typeface="Times New Roman" pitchFamily="18" charset="0"/>
                        </a:rPr>
                        <a:t>.</a:t>
                      </a:r>
                    </a:p>
                    <a:p>
                      <a:pPr algn="ctr" fontAlgn="ctr"/>
                      <a:r>
                        <a:rPr lang="it-IT" sz="1600" u="none" strike="noStrike" dirty="0" smtClean="0">
                          <a:effectLst/>
                          <a:latin typeface="+mj-lt"/>
                          <a:cs typeface="Times New Roman" pitchFamily="18" charset="0"/>
                        </a:rPr>
                        <a:t> </a:t>
                      </a:r>
                      <a:r>
                        <a:rPr lang="it-IT" sz="1600" u="none" strike="noStrike" dirty="0">
                          <a:effectLst/>
                          <a:latin typeface="+mj-lt"/>
                          <a:cs typeface="Times New Roman" pitchFamily="18" charset="0"/>
                        </a:rPr>
                        <a:t>per cassa</a:t>
                      </a:r>
                      <a:endParaRPr lang="it-IT" sz="1600" b="0" i="0" u="none" strike="noStrike" dirty="0">
                        <a:solidFill>
                          <a:srgbClr val="000000"/>
                        </a:solidFill>
                        <a:effectLst/>
                        <a:latin typeface="+mj-lt"/>
                        <a:cs typeface="Times New Roman" pitchFamily="18" charset="0"/>
                      </a:endParaRPr>
                    </a:p>
                  </a:txBody>
                  <a:tcPr marL="9525" marR="9525" marT="9525" marB="0" anchor="ctr"/>
                </a:tc>
                <a:tc>
                  <a:txBody>
                    <a:bodyPr/>
                    <a:lstStyle/>
                    <a:p>
                      <a:pPr algn="ctr" fontAlgn="ctr"/>
                      <a:r>
                        <a:rPr lang="it-IT" sz="1600" u="none" strike="noStrike" dirty="0" smtClean="0">
                          <a:effectLst/>
                          <a:latin typeface="+mj-lt"/>
                          <a:cs typeface="Times New Roman" pitchFamily="18" charset="0"/>
                        </a:rPr>
                        <a:t>Accordato</a:t>
                      </a:r>
                    </a:p>
                    <a:p>
                      <a:pPr algn="ctr" fontAlgn="ctr"/>
                      <a:r>
                        <a:rPr lang="it-IT" sz="1600" u="none" strike="noStrike" dirty="0" smtClean="0">
                          <a:effectLst/>
                          <a:latin typeface="+mj-lt"/>
                          <a:cs typeface="Times New Roman" pitchFamily="18" charset="0"/>
                        </a:rPr>
                        <a:t> </a:t>
                      </a:r>
                      <a:r>
                        <a:rPr lang="it-IT" sz="1600" u="none" strike="noStrike" dirty="0">
                          <a:effectLst/>
                          <a:latin typeface="+mj-lt"/>
                          <a:cs typeface="Times New Roman" pitchFamily="18" charset="0"/>
                        </a:rPr>
                        <a:t>(ml) €</a:t>
                      </a:r>
                      <a:endParaRPr lang="it-IT" sz="1600" b="0" i="0" u="none" strike="noStrike" dirty="0">
                        <a:solidFill>
                          <a:srgbClr val="000000"/>
                        </a:solidFill>
                        <a:effectLst/>
                        <a:latin typeface="+mj-lt"/>
                        <a:cs typeface="Times New Roman" pitchFamily="18" charset="0"/>
                      </a:endParaRPr>
                    </a:p>
                  </a:txBody>
                  <a:tcPr marL="9525" marR="9525" marT="9525" marB="0" anchor="ctr"/>
                </a:tc>
                <a:tc>
                  <a:txBody>
                    <a:bodyPr/>
                    <a:lstStyle/>
                    <a:p>
                      <a:pPr algn="ctr" fontAlgn="ctr"/>
                      <a:r>
                        <a:rPr lang="it-IT" sz="1600" u="none" strike="noStrike" dirty="0">
                          <a:effectLst/>
                          <a:latin typeface="+mj-lt"/>
                          <a:cs typeface="Times New Roman" pitchFamily="18" charset="0"/>
                        </a:rPr>
                        <a:t>in % tot</a:t>
                      </a:r>
                      <a:r>
                        <a:rPr lang="it-IT" sz="1600" u="none" strike="noStrike" dirty="0" smtClean="0">
                          <a:effectLst/>
                          <a:latin typeface="+mj-lt"/>
                          <a:cs typeface="Times New Roman" pitchFamily="18" charset="0"/>
                        </a:rPr>
                        <a:t>.</a:t>
                      </a:r>
                    </a:p>
                    <a:p>
                      <a:pPr algn="ctr" fontAlgn="ctr"/>
                      <a:r>
                        <a:rPr lang="it-IT" sz="1600" u="none" strike="noStrike" dirty="0" smtClean="0">
                          <a:effectLst/>
                          <a:latin typeface="+mj-lt"/>
                          <a:cs typeface="Times New Roman" pitchFamily="18" charset="0"/>
                        </a:rPr>
                        <a:t> </a:t>
                      </a:r>
                      <a:r>
                        <a:rPr lang="it-IT" sz="1600" u="none" strike="noStrike" dirty="0">
                          <a:effectLst/>
                          <a:latin typeface="+mj-lt"/>
                          <a:cs typeface="Times New Roman" pitchFamily="18" charset="0"/>
                        </a:rPr>
                        <a:t>fin. per cassa</a:t>
                      </a:r>
                      <a:endParaRPr lang="it-IT" sz="1600" b="0" i="0" u="none" strike="noStrike" dirty="0">
                        <a:solidFill>
                          <a:srgbClr val="000000"/>
                        </a:solidFill>
                        <a:effectLst/>
                        <a:latin typeface="+mj-lt"/>
                        <a:cs typeface="Times New Roman" pitchFamily="18" charset="0"/>
                      </a:endParaRPr>
                    </a:p>
                  </a:txBody>
                  <a:tcPr marL="9525" marR="9525" marT="9525" marB="0" anchor="ctr"/>
                </a:tc>
                <a:tc>
                  <a:txBody>
                    <a:bodyPr/>
                    <a:lstStyle/>
                    <a:p>
                      <a:pPr algn="ctr" fontAlgn="ctr"/>
                      <a:r>
                        <a:rPr lang="it-IT" sz="1600" u="none" strike="noStrike" dirty="0">
                          <a:effectLst/>
                          <a:latin typeface="+mj-lt"/>
                          <a:cs typeface="Times New Roman" pitchFamily="18" charset="0"/>
                        </a:rPr>
                        <a:t>accordato </a:t>
                      </a:r>
                      <a:endParaRPr lang="it-IT" sz="1600" u="none" strike="noStrike" dirty="0" smtClean="0">
                        <a:effectLst/>
                        <a:latin typeface="+mj-lt"/>
                        <a:cs typeface="Times New Roman" pitchFamily="18" charset="0"/>
                      </a:endParaRPr>
                    </a:p>
                    <a:p>
                      <a:pPr algn="ctr" fontAlgn="ctr"/>
                      <a:r>
                        <a:rPr lang="it-IT" sz="1600" u="none" strike="noStrike" dirty="0" smtClean="0">
                          <a:effectLst/>
                          <a:latin typeface="+mj-lt"/>
                          <a:cs typeface="Times New Roman" pitchFamily="18" charset="0"/>
                        </a:rPr>
                        <a:t>(</a:t>
                      </a:r>
                      <a:r>
                        <a:rPr lang="it-IT" sz="1600" u="none" strike="noStrike" dirty="0">
                          <a:effectLst/>
                          <a:latin typeface="+mj-lt"/>
                          <a:cs typeface="Times New Roman" pitchFamily="18" charset="0"/>
                        </a:rPr>
                        <a:t>ml) €</a:t>
                      </a:r>
                      <a:endParaRPr lang="it-IT" sz="1600" b="0" i="0" u="none" strike="noStrike" dirty="0">
                        <a:solidFill>
                          <a:srgbClr val="000000"/>
                        </a:solidFill>
                        <a:effectLst/>
                        <a:latin typeface="+mj-lt"/>
                        <a:cs typeface="Times New Roman" pitchFamily="18" charset="0"/>
                      </a:endParaRPr>
                    </a:p>
                  </a:txBody>
                  <a:tcPr marL="9525" marR="9525" marT="9525" marB="0" anchor="ctr"/>
                </a:tc>
              </a:tr>
              <a:tr h="285989">
                <a:tc>
                  <a:txBody>
                    <a:bodyPr/>
                    <a:lstStyle/>
                    <a:p>
                      <a:pPr algn="ctr" fontAlgn="b"/>
                      <a:r>
                        <a:rPr lang="it-IT" sz="1600" u="none" strike="noStrike" dirty="0">
                          <a:effectLst/>
                          <a:latin typeface="+mj-lt"/>
                          <a:cs typeface="Times New Roman" pitchFamily="18" charset="0"/>
                        </a:rPr>
                        <a:t>30-giu-12</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306.852</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15%</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283.130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14%</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2.038.882</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31-mar-12</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318.360</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15%</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287.715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14%</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2.074.801</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31-dic-11</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318.969</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15%</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293.877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14%</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2.112.058</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30-set-11</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318.263</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15%</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201.809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9%</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2.166.032</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30-giu-11</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328.243</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15%</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301.809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14%</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2.146.376</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31-mar-11</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331.718</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16%</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301.809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14%</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2.136.358</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31-dic-10</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333.015</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16%</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303.484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14%</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2.132.135</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30-set-10</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374.878</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17%</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301.012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13%</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2.238.902</a:t>
                      </a:r>
                      <a:endParaRPr lang="it-IT" sz="1600" b="0" i="0" u="none" strike="noStrike" dirty="0">
                        <a:solidFill>
                          <a:srgbClr val="000000"/>
                        </a:solidFill>
                        <a:effectLst/>
                        <a:latin typeface="+mj-lt"/>
                        <a:cs typeface="Times New Roman" pitchFamily="18" charset="0"/>
                      </a:endParaRPr>
                    </a:p>
                  </a:txBody>
                  <a:tcPr marL="9525" marR="9525" marT="9525" marB="0" anchor="b"/>
                </a:tc>
              </a:tr>
              <a:tr h="285989">
                <a:tc>
                  <a:txBody>
                    <a:bodyPr/>
                    <a:lstStyle/>
                    <a:p>
                      <a:pPr algn="ctr" fontAlgn="b"/>
                      <a:r>
                        <a:rPr lang="it-IT" sz="1600" u="none" strike="noStrike" dirty="0">
                          <a:effectLst/>
                          <a:latin typeface="+mj-lt"/>
                          <a:cs typeface="Times New Roman" pitchFamily="18" charset="0"/>
                        </a:rPr>
                        <a:t>30-giu-10</a:t>
                      </a:r>
                      <a:endParaRPr lang="it-IT" sz="1600" b="0" i="0" u="none" strike="noStrike" dirty="0">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370.546</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16%</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          303.111 </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a:effectLst/>
                          <a:latin typeface="+mj-lt"/>
                          <a:cs typeface="Times New Roman" pitchFamily="18" charset="0"/>
                        </a:rPr>
                        <a:t>13%</a:t>
                      </a:r>
                      <a:endParaRPr lang="it-IT" sz="1600" b="0" i="0" u="none" strike="noStrike">
                        <a:solidFill>
                          <a:srgbClr val="000000"/>
                        </a:solidFill>
                        <a:effectLst/>
                        <a:latin typeface="+mj-lt"/>
                        <a:cs typeface="Times New Roman" pitchFamily="18" charset="0"/>
                      </a:endParaRPr>
                    </a:p>
                  </a:txBody>
                  <a:tcPr marL="9525" marR="9525" marT="9525" marB="0" anchor="b"/>
                </a:tc>
                <a:tc>
                  <a:txBody>
                    <a:bodyPr/>
                    <a:lstStyle/>
                    <a:p>
                      <a:pPr algn="ctr" fontAlgn="b"/>
                      <a:r>
                        <a:rPr lang="it-IT" sz="1600" u="none" strike="noStrike" dirty="0">
                          <a:effectLst/>
                          <a:latin typeface="+mj-lt"/>
                          <a:cs typeface="Times New Roman" pitchFamily="18" charset="0"/>
                        </a:rPr>
                        <a:t>2.247.025</a:t>
                      </a:r>
                      <a:endParaRPr lang="it-IT" sz="1600" b="0" i="0" u="none" strike="noStrike" dirty="0">
                        <a:solidFill>
                          <a:srgbClr val="000000"/>
                        </a:solidFill>
                        <a:effectLst/>
                        <a:latin typeface="+mj-lt"/>
                        <a:cs typeface="Times New Roman" pitchFamily="18" charset="0"/>
                      </a:endParaRPr>
                    </a:p>
                  </a:txBody>
                  <a:tcPr marL="9525" marR="9525" marT="9525" marB="0" anchor="b"/>
                </a:tc>
              </a:tr>
            </a:tbl>
          </a:graphicData>
        </a:graphic>
      </p:graphicFrame>
    </p:spTree>
    <p:extLst>
      <p:ext uri="{BB962C8B-B14F-4D97-AF65-F5344CB8AC3E}">
        <p14:creationId xmlns:p14="http://schemas.microsoft.com/office/powerpoint/2010/main" val="1049440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713234"/>
          </a:xfrm>
        </p:spPr>
        <p:txBody>
          <a:bodyPr>
            <a:normAutofit/>
          </a:bodyPr>
          <a:lstStyle/>
          <a:p>
            <a:r>
              <a:rPr lang="it-IT" sz="3200" dirty="0" smtClean="0"/>
              <a:t>Le aperture di credito – Aspetti tecnici</a:t>
            </a:r>
            <a:endParaRPr lang="en-US" sz="3200" dirty="0"/>
          </a:p>
        </p:txBody>
      </p:sp>
      <p:sp>
        <p:nvSpPr>
          <p:cNvPr id="3" name="Segnaposto contenuto 2"/>
          <p:cNvSpPr>
            <a:spLocks noGrp="1"/>
          </p:cNvSpPr>
          <p:nvPr>
            <p:ph idx="1"/>
          </p:nvPr>
        </p:nvSpPr>
        <p:spPr>
          <a:xfrm>
            <a:off x="251520" y="1196752"/>
            <a:ext cx="8568952" cy="5256584"/>
          </a:xfrm>
        </p:spPr>
        <p:txBody>
          <a:bodyPr>
            <a:noAutofit/>
          </a:bodyPr>
          <a:lstStyle/>
          <a:p>
            <a:pPr algn="just"/>
            <a:r>
              <a:rPr lang="it-IT" sz="2000" dirty="0" smtClean="0"/>
              <a:t>I compensi:</a:t>
            </a:r>
            <a:endParaRPr lang="it-IT" sz="1800" dirty="0" smtClean="0"/>
          </a:p>
          <a:p>
            <a:pPr lvl="1" algn="just"/>
            <a:r>
              <a:rPr lang="it-IT" sz="2000" b="1" u="sng" dirty="0"/>
              <a:t>Interessi</a:t>
            </a:r>
            <a:r>
              <a:rPr lang="it-IT" sz="2000" b="1" dirty="0"/>
              <a:t> </a:t>
            </a:r>
            <a:r>
              <a:rPr lang="it-IT" sz="2000" dirty="0"/>
              <a:t>(passivi per il </a:t>
            </a:r>
            <a:r>
              <a:rPr lang="it-IT" sz="2000" dirty="0" smtClean="0"/>
              <a:t>cliente, </a:t>
            </a:r>
            <a:r>
              <a:rPr lang="it-IT" sz="2000" dirty="0"/>
              <a:t>attivi per la banca): calcolati applicando il tasso concordato al totale dei numeri </a:t>
            </a:r>
            <a:r>
              <a:rPr lang="it-IT" sz="2000" dirty="0" smtClean="0"/>
              <a:t>debitori </a:t>
            </a:r>
            <a:endParaRPr lang="it-IT" sz="2000" dirty="0"/>
          </a:p>
          <a:p>
            <a:pPr lvl="3" algn="just"/>
            <a:r>
              <a:rPr lang="it-IT" dirty="0"/>
              <a:t>NUMERO DEBITORIO: prodotto fra il saldo </a:t>
            </a:r>
            <a:r>
              <a:rPr lang="it-IT" dirty="0" smtClean="0"/>
              <a:t>dare per valuta </a:t>
            </a:r>
            <a:r>
              <a:rPr lang="it-IT" dirty="0"/>
              <a:t>e la sua durata in </a:t>
            </a:r>
            <a:r>
              <a:rPr lang="it-IT" dirty="0" smtClean="0"/>
              <a:t>giorni;</a:t>
            </a:r>
            <a:endParaRPr lang="it-IT" dirty="0"/>
          </a:p>
          <a:p>
            <a:pPr lvl="3" algn="just"/>
            <a:r>
              <a:rPr lang="it-IT" dirty="0"/>
              <a:t>TASSO APPLICATO: se l’apertura è a tempo indeterminato, la banca può modificare il tasso, dandone previa comunicazione al </a:t>
            </a:r>
            <a:r>
              <a:rPr lang="it-IT" dirty="0" smtClean="0"/>
              <a:t>cliente (con un preavviso di almeno 2 mesi).</a:t>
            </a:r>
          </a:p>
          <a:p>
            <a:pPr lvl="1" algn="just"/>
            <a:r>
              <a:rPr lang="it-IT" sz="2000" b="1" u="sng" dirty="0" smtClean="0"/>
              <a:t>Spese di istruttoria (normale o veloce)</a:t>
            </a:r>
            <a:r>
              <a:rPr lang="it-IT" sz="2000" dirty="0" smtClean="0"/>
              <a:t>: in genere commisurate all’importo dell’affidamento, con un massimale.</a:t>
            </a:r>
          </a:p>
          <a:p>
            <a:pPr lvl="1" algn="just"/>
            <a:r>
              <a:rPr lang="it-IT" sz="2000" b="1" u="sng" dirty="0" smtClean="0"/>
              <a:t>Commissioni per la messa a disposizione fondi:</a:t>
            </a:r>
            <a:r>
              <a:rPr lang="it-IT" sz="2000" b="1" dirty="0" smtClean="0"/>
              <a:t> </a:t>
            </a:r>
            <a:r>
              <a:rPr lang="it-IT" sz="2000" dirty="0" smtClean="0"/>
              <a:t>remunerano la banca per il suo impegno a tenere a disposizione determinati fondi per il cliente e sono quindi mirate a coprire il «costo opportunità» in capo all’intermediario</a:t>
            </a:r>
          </a:p>
        </p:txBody>
      </p:sp>
    </p:spTree>
    <p:extLst>
      <p:ext uri="{BB962C8B-B14F-4D97-AF65-F5344CB8AC3E}">
        <p14:creationId xmlns:p14="http://schemas.microsoft.com/office/powerpoint/2010/main" val="1083433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Il credito al consumo</a:t>
            </a:r>
            <a:endParaRPr lang="en-US" dirty="0"/>
          </a:p>
        </p:txBody>
      </p:sp>
    </p:spTree>
    <p:extLst>
      <p:ext uri="{BB962C8B-B14F-4D97-AF65-F5344CB8AC3E}">
        <p14:creationId xmlns:p14="http://schemas.microsoft.com/office/powerpoint/2010/main" val="1639369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073274"/>
          </a:xfrm>
        </p:spPr>
        <p:txBody>
          <a:bodyPr/>
          <a:lstStyle/>
          <a:p>
            <a:r>
              <a:rPr lang="it-IT" sz="2400" b="1" dirty="0" smtClean="0"/>
              <a:t>Credito al consumo – definizioni normative (D. </a:t>
            </a:r>
            <a:r>
              <a:rPr lang="it-IT" sz="2400" b="1" dirty="0" err="1" smtClean="0"/>
              <a:t>Lgs</a:t>
            </a:r>
            <a:r>
              <a:rPr lang="it-IT" sz="2400" b="1" dirty="0" smtClean="0"/>
              <a:t>. 141/2010)</a:t>
            </a:r>
            <a:endParaRPr lang="en-US" sz="2400" b="1" dirty="0"/>
          </a:p>
        </p:txBody>
      </p:sp>
      <p:sp>
        <p:nvSpPr>
          <p:cNvPr id="3" name="Segnaposto contenuto 2"/>
          <p:cNvSpPr>
            <a:spLocks noGrp="1"/>
          </p:cNvSpPr>
          <p:nvPr>
            <p:ph idx="1"/>
          </p:nvPr>
        </p:nvSpPr>
        <p:spPr>
          <a:xfrm>
            <a:off x="457200" y="1340768"/>
            <a:ext cx="8229600" cy="5328592"/>
          </a:xfrm>
        </p:spPr>
        <p:txBody>
          <a:bodyPr>
            <a:normAutofit fontScale="55000" lnSpcReduction="20000"/>
          </a:bodyPr>
          <a:lstStyle/>
          <a:p>
            <a:pPr>
              <a:buFont typeface="Arial" pitchFamily="34" charset="0"/>
              <a:buChar char="•"/>
            </a:pPr>
            <a:endParaRPr lang="it-IT" dirty="0" smtClean="0"/>
          </a:p>
          <a:p>
            <a:pPr algn="just">
              <a:buFont typeface="Arial" pitchFamily="34" charset="0"/>
              <a:buChar char="•"/>
            </a:pPr>
            <a:r>
              <a:rPr lang="it-IT" sz="3600" b="1" dirty="0" smtClean="0"/>
              <a:t>CONSUMATORE</a:t>
            </a:r>
            <a:r>
              <a:rPr lang="it-IT" sz="3600" dirty="0" smtClean="0"/>
              <a:t>:  indica una persona fisica che agisce per scopi estranei all’attività imprenditoriale, commerciale, artigianale o professionale eventualmente svolta.</a:t>
            </a:r>
          </a:p>
          <a:p>
            <a:pPr marL="0" indent="0" algn="just">
              <a:buNone/>
            </a:pPr>
            <a:endParaRPr lang="it-IT" sz="3600" dirty="0" smtClean="0"/>
          </a:p>
          <a:p>
            <a:pPr algn="just">
              <a:buFont typeface="Arial" pitchFamily="34" charset="0"/>
              <a:buChar char="•"/>
            </a:pPr>
            <a:r>
              <a:rPr lang="it-IT" sz="3600" b="1" dirty="0" smtClean="0"/>
              <a:t>CONTRATTO DI CREDITO</a:t>
            </a:r>
            <a:r>
              <a:rPr lang="it-IT" sz="3600" dirty="0" smtClean="0"/>
              <a:t>: indica il contratto con cui un finanziatore concede o si impegna a concedere ad un consumatore un credito sotto forma di dilazione di pagamento, di prestito o di altra facilitazione finanziaria.</a:t>
            </a:r>
          </a:p>
          <a:p>
            <a:pPr marL="0" indent="0" algn="just">
              <a:buNone/>
            </a:pPr>
            <a:endParaRPr lang="it-IT" sz="3600" dirty="0" smtClean="0"/>
          </a:p>
          <a:p>
            <a:pPr algn="just">
              <a:buFont typeface="Arial" pitchFamily="34" charset="0"/>
              <a:buChar char="•"/>
            </a:pPr>
            <a:r>
              <a:rPr lang="it-IT" sz="3600" b="1" dirty="0" smtClean="0"/>
              <a:t>CONTRATTO DI CREDITO COLLEGATO</a:t>
            </a:r>
            <a:r>
              <a:rPr lang="it-IT" sz="3600" dirty="0" smtClean="0"/>
              <a:t>: indica un contratto di credito finalizzato esclusivamente a finanziare la fornitura di un bene o la prestazione di un servizio specifici, se ricorre almeno una delle seguenti condizioni:</a:t>
            </a:r>
          </a:p>
          <a:p>
            <a:pPr algn="just">
              <a:buFont typeface="Arial" pitchFamily="34" charset="0"/>
              <a:buChar char="•"/>
            </a:pPr>
            <a:endParaRPr lang="it-IT" dirty="0" smtClean="0"/>
          </a:p>
          <a:p>
            <a:pPr lvl="4" algn="just">
              <a:buFont typeface="Arial" pitchFamily="34" charset="0"/>
              <a:buChar char="•"/>
            </a:pPr>
            <a:r>
              <a:rPr lang="it-IT" sz="3300" dirty="0" smtClean="0"/>
              <a:t>Il finanziatore si avvale del fornitore del bene o del prestatore del servizio per promuovere o concludere il contratto di credito;</a:t>
            </a:r>
          </a:p>
          <a:p>
            <a:pPr lvl="4" algn="just">
              <a:buFont typeface="Arial" pitchFamily="34" charset="0"/>
              <a:buChar char="•"/>
            </a:pPr>
            <a:r>
              <a:rPr lang="it-IT" sz="3300" dirty="0" smtClean="0"/>
              <a:t>Il bene o il servizio specifici sono esplicitamente individuati nel contratto di credito.</a:t>
            </a:r>
            <a:endParaRPr lang="en-US" sz="3300" dirty="0"/>
          </a:p>
        </p:txBody>
      </p:sp>
    </p:spTree>
    <p:extLst>
      <p:ext uri="{BB962C8B-B14F-4D97-AF65-F5344CB8AC3E}">
        <p14:creationId xmlns:p14="http://schemas.microsoft.com/office/powerpoint/2010/main" val="3320867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476672"/>
            <a:ext cx="7787208" cy="3096344"/>
          </a:xfrm>
        </p:spPr>
        <p:txBody>
          <a:bodyPr>
            <a:normAutofit/>
          </a:bodyPr>
          <a:lstStyle/>
          <a:p>
            <a:pPr marL="64008" indent="0" algn="just">
              <a:buNone/>
            </a:pPr>
            <a:r>
              <a:rPr lang="it-IT" dirty="0" smtClean="0"/>
              <a:t>Dal punto di vista normativo, il credito al consumo si distingue quindi soprattutto per la </a:t>
            </a:r>
            <a:r>
              <a:rPr lang="it-IT" b="1" dirty="0" smtClean="0"/>
              <a:t>natura del soggetto finanziato</a:t>
            </a:r>
            <a:r>
              <a:rPr lang="it-IT" dirty="0" smtClean="0"/>
              <a:t>.</a:t>
            </a:r>
          </a:p>
          <a:p>
            <a:pPr marL="64008" indent="0" algn="just">
              <a:buNone/>
            </a:pPr>
            <a:endParaRPr lang="it-IT" dirty="0"/>
          </a:p>
          <a:p>
            <a:pPr marL="64008" indent="0" algn="just">
              <a:buNone/>
            </a:pPr>
            <a:r>
              <a:rPr lang="it-IT" dirty="0" smtClean="0"/>
              <a:t>Meno rilevanti sono invece la forma tecnica utilizzata per il finanziamento, la durata, la tipologia di spesa finanziata e la natura del finanziatore.</a:t>
            </a:r>
          </a:p>
        </p:txBody>
      </p:sp>
      <p:pic>
        <p:nvPicPr>
          <p:cNvPr id="5" name="Segnaposto contenut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3789040"/>
            <a:ext cx="4038600" cy="2065720"/>
          </a:xfrm>
        </p:spPr>
      </p:pic>
    </p:spTree>
    <p:extLst>
      <p:ext uri="{BB962C8B-B14F-4D97-AF65-F5344CB8AC3E}">
        <p14:creationId xmlns:p14="http://schemas.microsoft.com/office/powerpoint/2010/main" val="4276436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569218"/>
          </a:xfrm>
        </p:spPr>
        <p:txBody>
          <a:bodyPr>
            <a:noAutofit/>
          </a:bodyPr>
          <a:lstStyle/>
          <a:p>
            <a:r>
              <a:rPr lang="it-IT" sz="3200" dirty="0" smtClean="0"/>
              <a:t>Alcune esclusioni</a:t>
            </a:r>
            <a:endParaRPr lang="en-US" sz="3200" dirty="0"/>
          </a:p>
        </p:txBody>
      </p:sp>
      <p:sp>
        <p:nvSpPr>
          <p:cNvPr id="3" name="Segnaposto contenuto 2"/>
          <p:cNvSpPr>
            <a:spLocks noGrp="1"/>
          </p:cNvSpPr>
          <p:nvPr>
            <p:ph idx="1"/>
          </p:nvPr>
        </p:nvSpPr>
        <p:spPr>
          <a:xfrm>
            <a:off x="323528" y="1052736"/>
            <a:ext cx="8568952" cy="5474080"/>
          </a:xfrm>
        </p:spPr>
        <p:txBody>
          <a:bodyPr>
            <a:noAutofit/>
          </a:bodyPr>
          <a:lstStyle/>
          <a:p>
            <a:pPr marL="64008" indent="0" algn="just">
              <a:buNone/>
            </a:pPr>
            <a:r>
              <a:rPr lang="it-IT" sz="2000" dirty="0"/>
              <a:t>A norma dell’art. 122 </a:t>
            </a:r>
            <a:r>
              <a:rPr lang="it-IT" sz="2000" dirty="0" smtClean="0"/>
              <a:t>D. </a:t>
            </a:r>
            <a:r>
              <a:rPr lang="it-IT" sz="2000" dirty="0" err="1" smtClean="0"/>
              <a:t>Lgs</a:t>
            </a:r>
            <a:r>
              <a:rPr lang="it-IT" sz="2000" dirty="0" smtClean="0"/>
              <a:t>. 141/2010 sono </a:t>
            </a:r>
            <a:r>
              <a:rPr lang="it-IT" sz="2000" dirty="0"/>
              <a:t>però esclusi dal novero del credito dal consumo</a:t>
            </a:r>
            <a:r>
              <a:rPr lang="it-IT" sz="2000" dirty="0" smtClean="0"/>
              <a:t>:</a:t>
            </a:r>
          </a:p>
          <a:p>
            <a:pPr marL="64008" indent="0" algn="just">
              <a:buNone/>
            </a:pPr>
            <a:endParaRPr lang="it-IT" sz="2000" dirty="0"/>
          </a:p>
          <a:p>
            <a:pPr algn="just"/>
            <a:r>
              <a:rPr lang="it-IT" sz="2000" dirty="0"/>
              <a:t>finanziamenti con importo &lt; 200 o &gt;75.000 </a:t>
            </a:r>
            <a:r>
              <a:rPr lang="it-IT" sz="2000" dirty="0" smtClean="0"/>
              <a:t>euro</a:t>
            </a:r>
          </a:p>
          <a:p>
            <a:pPr algn="just"/>
            <a:endParaRPr lang="it-IT" sz="2000" dirty="0"/>
          </a:p>
          <a:p>
            <a:pPr algn="just"/>
            <a:r>
              <a:rPr lang="it-IT" sz="2000" dirty="0"/>
              <a:t>contratti di somministrazione e di </a:t>
            </a:r>
            <a:r>
              <a:rPr lang="it-IT" sz="2000" dirty="0" smtClean="0"/>
              <a:t>appalto</a:t>
            </a:r>
          </a:p>
          <a:p>
            <a:pPr algn="just"/>
            <a:endParaRPr lang="it-IT" sz="2000" dirty="0" smtClean="0"/>
          </a:p>
          <a:p>
            <a:pPr algn="just"/>
            <a:r>
              <a:rPr lang="it-IT" sz="2000" dirty="0" smtClean="0"/>
              <a:t>contratti di locazione, a condizione che in nessun momento la proprietà della cosa locata possa trasferirsi al locatario, con o senza pagamento di un corrispettivo</a:t>
            </a:r>
          </a:p>
          <a:p>
            <a:pPr algn="just"/>
            <a:endParaRPr lang="it-IT" sz="2000" dirty="0"/>
          </a:p>
          <a:p>
            <a:pPr algn="just"/>
            <a:r>
              <a:rPr lang="it-IT" sz="2000" dirty="0"/>
              <a:t>finanziamenti che non prevedono il pagamento di interessi o di altri </a:t>
            </a:r>
            <a:r>
              <a:rPr lang="it-IT" sz="2000" dirty="0" smtClean="0"/>
              <a:t>oneri</a:t>
            </a:r>
          </a:p>
          <a:p>
            <a:pPr algn="just"/>
            <a:endParaRPr lang="it-IT" sz="2000" dirty="0"/>
          </a:p>
          <a:p>
            <a:pPr algn="just"/>
            <a:r>
              <a:rPr lang="it-IT" sz="2000" dirty="0"/>
              <a:t>finanziamenti di durata &lt; 3 mesi e che prevedono solo il pagamento di commissioni di importo </a:t>
            </a:r>
            <a:r>
              <a:rPr lang="it-IT" sz="2000" dirty="0" smtClean="0"/>
              <a:t>minimo</a:t>
            </a:r>
          </a:p>
          <a:p>
            <a:pPr algn="just"/>
            <a:endParaRPr lang="it-IT" sz="1800" dirty="0" smtClean="0"/>
          </a:p>
          <a:p>
            <a:endParaRPr lang="en-US" sz="1800" dirty="0"/>
          </a:p>
        </p:txBody>
      </p:sp>
    </p:spTree>
    <p:extLst>
      <p:ext uri="{BB962C8B-B14F-4D97-AF65-F5344CB8AC3E}">
        <p14:creationId xmlns:p14="http://schemas.microsoft.com/office/powerpoint/2010/main" val="601432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713234"/>
          </a:xfrm>
        </p:spPr>
        <p:txBody>
          <a:bodyPr>
            <a:normAutofit/>
          </a:bodyPr>
          <a:lstStyle/>
          <a:p>
            <a:r>
              <a:rPr lang="it-IT" sz="3200" dirty="0" smtClean="0"/>
              <a:t>Alcune esclusioni (continua)</a:t>
            </a:r>
            <a:endParaRPr lang="en-US" sz="3200" dirty="0"/>
          </a:p>
        </p:txBody>
      </p:sp>
      <p:sp>
        <p:nvSpPr>
          <p:cNvPr id="3" name="Segnaposto contenuto 2"/>
          <p:cNvSpPr>
            <a:spLocks noGrp="1"/>
          </p:cNvSpPr>
          <p:nvPr>
            <p:ph idx="1"/>
          </p:nvPr>
        </p:nvSpPr>
        <p:spPr>
          <a:xfrm>
            <a:off x="467544" y="1484784"/>
            <a:ext cx="8229600" cy="4681992"/>
          </a:xfrm>
        </p:spPr>
        <p:txBody>
          <a:bodyPr>
            <a:normAutofit fontScale="77500" lnSpcReduction="20000"/>
          </a:bodyPr>
          <a:lstStyle/>
          <a:p>
            <a:pPr algn="just"/>
            <a:r>
              <a:rPr lang="it-IT" sz="2900" dirty="0"/>
              <a:t>finanziamenti concessi sulla base di un accordo raggiunto dinanzi all’autorità </a:t>
            </a:r>
            <a:r>
              <a:rPr lang="it-IT" sz="2900" dirty="0" smtClean="0"/>
              <a:t>giudiziaria</a:t>
            </a:r>
          </a:p>
          <a:p>
            <a:pPr algn="just"/>
            <a:endParaRPr lang="it-IT" sz="2900" dirty="0"/>
          </a:p>
          <a:p>
            <a:pPr algn="just"/>
            <a:r>
              <a:rPr lang="it-IT" sz="2900" dirty="0"/>
              <a:t>dilazioni di pagamento di un debito preesistente concesse gratuitamente dal </a:t>
            </a:r>
            <a:r>
              <a:rPr lang="it-IT" sz="2900" dirty="0" smtClean="0"/>
              <a:t>finanziatore</a:t>
            </a:r>
          </a:p>
          <a:p>
            <a:pPr marL="64008" indent="0" algn="just">
              <a:buNone/>
            </a:pPr>
            <a:endParaRPr lang="it-IT" sz="2900" dirty="0"/>
          </a:p>
          <a:p>
            <a:pPr algn="just"/>
            <a:r>
              <a:rPr lang="it-IT" sz="2900" dirty="0"/>
              <a:t>finanziamenti garantiti da ipoteca su beni immobili con durata &gt; 5 anni</a:t>
            </a:r>
            <a:r>
              <a:rPr lang="it-IT" sz="2900" dirty="0" smtClean="0"/>
              <a:t>;</a:t>
            </a:r>
          </a:p>
          <a:p>
            <a:pPr algn="just"/>
            <a:endParaRPr lang="it-IT" sz="2900" dirty="0"/>
          </a:p>
          <a:p>
            <a:pPr algn="just"/>
            <a:r>
              <a:rPr lang="it-IT" sz="2900" dirty="0"/>
              <a:t>finanziamenti garantiti da bene mobile, se il consumatore è obbligato per un importo inferiore al valore del </a:t>
            </a:r>
            <a:r>
              <a:rPr lang="it-IT" sz="2900" dirty="0" smtClean="0"/>
              <a:t>bene</a:t>
            </a:r>
          </a:p>
          <a:p>
            <a:pPr algn="just"/>
            <a:endParaRPr lang="it-IT" sz="2900" dirty="0"/>
          </a:p>
          <a:p>
            <a:pPr algn="just"/>
            <a:r>
              <a:rPr lang="it-IT" sz="2900" dirty="0"/>
              <a:t>contratti di credito sotto forma di sconfinamento del conto corrente</a:t>
            </a:r>
            <a:endParaRPr lang="en-US" sz="2900" dirty="0"/>
          </a:p>
          <a:p>
            <a:endParaRPr lang="en-US" dirty="0"/>
          </a:p>
        </p:txBody>
      </p:sp>
    </p:spTree>
    <p:extLst>
      <p:ext uri="{BB962C8B-B14F-4D97-AF65-F5344CB8AC3E}">
        <p14:creationId xmlns:p14="http://schemas.microsoft.com/office/powerpoint/2010/main" val="167519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569218"/>
          </a:xfrm>
        </p:spPr>
        <p:txBody>
          <a:bodyPr>
            <a:normAutofit/>
          </a:bodyPr>
          <a:lstStyle/>
          <a:p>
            <a:r>
              <a:rPr lang="it-IT" sz="2400" b="1" dirty="0" smtClean="0"/>
              <a:t>Classificazione dei prodotti di credito al consumo</a:t>
            </a:r>
            <a:endParaRPr lang="en-US" sz="2400"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179496491"/>
              </p:ext>
            </p:extLst>
          </p:nvPr>
        </p:nvGraphicFramePr>
        <p:xfrm>
          <a:off x="395537" y="1005840"/>
          <a:ext cx="8373615" cy="5202758"/>
        </p:xfrm>
        <a:graphic>
          <a:graphicData uri="http://schemas.openxmlformats.org/drawingml/2006/table">
            <a:tbl>
              <a:tblPr firstRow="1" bandRow="1">
                <a:tableStyleId>{5C22544A-7EE6-4342-B048-85BDC9FD1C3A}</a:tableStyleId>
              </a:tblPr>
              <a:tblGrid>
                <a:gridCol w="1674723"/>
                <a:gridCol w="1674723"/>
                <a:gridCol w="1674723"/>
                <a:gridCol w="1674723"/>
                <a:gridCol w="1674723"/>
              </a:tblGrid>
              <a:tr h="334928">
                <a:tc>
                  <a:txBody>
                    <a:bodyPr/>
                    <a:lstStyle/>
                    <a:p>
                      <a:endParaRPr lang="en-US" dirty="0"/>
                    </a:p>
                  </a:txBody>
                  <a:tcPr/>
                </a:tc>
                <a:tc gridSpan="2">
                  <a:txBody>
                    <a:bodyPr/>
                    <a:lstStyle/>
                    <a:p>
                      <a:r>
                        <a:rPr lang="it-IT" dirty="0" smtClean="0"/>
                        <a:t>Credito non finalizzato</a:t>
                      </a:r>
                      <a:endParaRPr lang="en-US" dirty="0"/>
                    </a:p>
                  </a:txBody>
                  <a:tcPr/>
                </a:tc>
                <a:tc hMerge="1">
                  <a:txBody>
                    <a:bodyPr/>
                    <a:lstStyle/>
                    <a:p>
                      <a:endParaRPr lang="en-US" dirty="0"/>
                    </a:p>
                  </a:txBody>
                  <a:tcPr/>
                </a:tc>
                <a:tc gridSpan="2">
                  <a:txBody>
                    <a:bodyPr/>
                    <a:lstStyle/>
                    <a:p>
                      <a:r>
                        <a:rPr lang="it-IT" dirty="0" smtClean="0"/>
                        <a:t>Credito finalizzato</a:t>
                      </a:r>
                      <a:endParaRPr lang="en-US" dirty="0"/>
                    </a:p>
                  </a:txBody>
                  <a:tcPr/>
                </a:tc>
                <a:tc hMerge="1">
                  <a:txBody>
                    <a:bodyPr/>
                    <a:lstStyle/>
                    <a:p>
                      <a:endParaRPr lang="en-US" dirty="0"/>
                    </a:p>
                  </a:txBody>
                  <a:tcPr/>
                </a:tc>
              </a:tr>
              <a:tr h="1289866">
                <a:tc>
                  <a:txBody>
                    <a:bodyPr/>
                    <a:lstStyle/>
                    <a:p>
                      <a:r>
                        <a:rPr lang="en-US" b="1" dirty="0" smtClean="0">
                          <a:solidFill>
                            <a:schemeClr val="tx1"/>
                          </a:solidFill>
                        </a:rPr>
                        <a:t>Forma </a:t>
                      </a:r>
                      <a:r>
                        <a:rPr lang="en-US" b="1" dirty="0" err="1" smtClean="0">
                          <a:solidFill>
                            <a:schemeClr val="tx1"/>
                          </a:solidFill>
                        </a:rPr>
                        <a:t>contrattuale</a:t>
                      </a:r>
                      <a:endParaRPr lang="en-US" b="1" dirty="0">
                        <a:solidFill>
                          <a:schemeClr val="tx1"/>
                        </a:solidFill>
                      </a:endParaRPr>
                    </a:p>
                  </a:txBody>
                  <a:tcPr vert="vert270">
                    <a:solidFill>
                      <a:schemeClr val="accent1"/>
                    </a:solidFill>
                  </a:tcPr>
                </a:tc>
                <a:tc>
                  <a:txBody>
                    <a:bodyPr/>
                    <a:lstStyle/>
                    <a:p>
                      <a:r>
                        <a:rPr lang="it-IT" b="1" dirty="0" smtClean="0"/>
                        <a:t>A scadenza determinata</a:t>
                      </a:r>
                      <a:endParaRPr lang="en-US" b="1" dirty="0"/>
                    </a:p>
                  </a:txBody>
                  <a:tcPr>
                    <a:solidFill>
                      <a:schemeClr val="accent1"/>
                    </a:solidFill>
                  </a:tcPr>
                </a:tc>
                <a:tc>
                  <a:txBody>
                    <a:bodyPr/>
                    <a:lstStyle/>
                    <a:p>
                      <a:r>
                        <a:rPr lang="it-IT" b="1" dirty="0" smtClean="0"/>
                        <a:t>Rotativo</a:t>
                      </a:r>
                      <a:r>
                        <a:rPr lang="it-IT" baseline="0" dirty="0" smtClean="0"/>
                        <a:t> (con scadenza </a:t>
                      </a:r>
                      <a:r>
                        <a:rPr lang="it-IT" baseline="0" dirty="0" err="1" smtClean="0"/>
                        <a:t>det</a:t>
                      </a:r>
                      <a:r>
                        <a:rPr lang="it-IT" baseline="0" dirty="0" smtClean="0"/>
                        <a:t>. e non)</a:t>
                      </a:r>
                      <a:endParaRPr lang="en-US" dirty="0"/>
                    </a:p>
                  </a:txBody>
                  <a:tcPr>
                    <a:solidFill>
                      <a:schemeClr val="accent1"/>
                    </a:solidFill>
                  </a:tcPr>
                </a:tc>
                <a:tc>
                  <a:txBody>
                    <a:bodyPr/>
                    <a:lstStyle/>
                    <a:p>
                      <a:r>
                        <a:rPr lang="it-IT" b="1" dirty="0" smtClean="0"/>
                        <a:t>A scadenza determinata</a:t>
                      </a:r>
                      <a:endParaRPr lang="en-US" b="1" dirty="0"/>
                    </a:p>
                  </a:txBody>
                  <a:tcPr>
                    <a:solidFill>
                      <a:schemeClr val="accent1"/>
                    </a:solidFill>
                  </a:tcPr>
                </a:tc>
                <a:tc>
                  <a:txBody>
                    <a:bodyPr/>
                    <a:lstStyle/>
                    <a:p>
                      <a:r>
                        <a:rPr lang="it-IT" b="1" dirty="0" smtClean="0"/>
                        <a:t>Rotativo</a:t>
                      </a:r>
                      <a:r>
                        <a:rPr lang="it-IT" baseline="0" dirty="0" smtClean="0"/>
                        <a:t> (con scadenza </a:t>
                      </a:r>
                      <a:r>
                        <a:rPr lang="it-IT" baseline="0" dirty="0" err="1" smtClean="0"/>
                        <a:t>det</a:t>
                      </a:r>
                      <a:r>
                        <a:rPr lang="it-IT" baseline="0" dirty="0" smtClean="0"/>
                        <a:t>. e non)</a:t>
                      </a:r>
                      <a:endParaRPr lang="en-US" dirty="0"/>
                    </a:p>
                  </a:txBody>
                  <a:tcPr>
                    <a:solidFill>
                      <a:schemeClr val="accent1"/>
                    </a:solidFill>
                  </a:tcPr>
                </a:tc>
              </a:tr>
              <a:tr h="2015416">
                <a:tc>
                  <a:txBody>
                    <a:bodyPr/>
                    <a:lstStyle/>
                    <a:p>
                      <a:r>
                        <a:rPr lang="it-IT" b="1" dirty="0" smtClean="0"/>
                        <a:t>Mutuo</a:t>
                      </a:r>
                      <a:endParaRPr lang="en-US" b="1" dirty="0"/>
                    </a:p>
                  </a:txBody>
                  <a:tcPr/>
                </a:tc>
                <a:tc>
                  <a:txBody>
                    <a:bodyPr/>
                    <a:lstStyle/>
                    <a:p>
                      <a:r>
                        <a:rPr lang="it-IT" dirty="0" smtClean="0"/>
                        <a:t>Prestito personale</a:t>
                      </a:r>
                      <a:r>
                        <a:rPr lang="it-IT" i="1" dirty="0" smtClean="0"/>
                        <a:t> </a:t>
                      </a:r>
                    </a:p>
                    <a:p>
                      <a:r>
                        <a:rPr lang="it-IT" dirty="0" smtClean="0"/>
                        <a:t>CQS</a:t>
                      </a:r>
                    </a:p>
                    <a:p>
                      <a:r>
                        <a:rPr lang="it-IT" dirty="0" smtClean="0"/>
                        <a:t>Prestito</a:t>
                      </a:r>
                      <a:r>
                        <a:rPr lang="it-IT" baseline="0" dirty="0" smtClean="0"/>
                        <a:t> con delegazione</a:t>
                      </a:r>
                    </a:p>
                    <a:p>
                      <a:r>
                        <a:rPr lang="it-IT" baseline="0" dirty="0" err="1" smtClean="0"/>
                        <a:t>Equity</a:t>
                      </a:r>
                      <a:r>
                        <a:rPr lang="it-IT" baseline="0" dirty="0" smtClean="0"/>
                        <a:t> </a:t>
                      </a:r>
                      <a:r>
                        <a:rPr lang="it-IT" baseline="0" dirty="0" err="1" smtClean="0"/>
                        <a:t>loan</a:t>
                      </a:r>
                      <a:endParaRPr lang="en-US" dirty="0"/>
                    </a:p>
                  </a:txBody>
                  <a:tcPr/>
                </a:tc>
                <a:tc>
                  <a:txBody>
                    <a:bodyPr/>
                    <a:lstStyle/>
                    <a:p>
                      <a:endParaRPr lang="en-US" dirty="0"/>
                    </a:p>
                  </a:txBody>
                  <a:tcPr/>
                </a:tc>
                <a:tc>
                  <a:txBody>
                    <a:bodyPr/>
                    <a:lstStyle/>
                    <a:p>
                      <a:r>
                        <a:rPr lang="it-IT" dirty="0" smtClean="0"/>
                        <a:t>Prestito rateale</a:t>
                      </a:r>
                      <a:endParaRPr lang="en-US" dirty="0"/>
                    </a:p>
                  </a:txBody>
                  <a:tcPr/>
                </a:tc>
                <a:tc>
                  <a:txBody>
                    <a:bodyPr/>
                    <a:lstStyle/>
                    <a:p>
                      <a:endParaRPr lang="en-US" dirty="0"/>
                    </a:p>
                  </a:txBody>
                  <a:tcPr/>
                </a:tc>
              </a:tr>
              <a:tr h="1531716">
                <a:tc>
                  <a:txBody>
                    <a:bodyPr/>
                    <a:lstStyle/>
                    <a:p>
                      <a:r>
                        <a:rPr lang="it-IT" b="1" dirty="0" smtClean="0"/>
                        <a:t>Apertura di credito</a:t>
                      </a:r>
                      <a:endParaRPr lang="en-US" b="1" dirty="0"/>
                    </a:p>
                  </a:txBody>
                  <a:tcPr/>
                </a:tc>
                <a:tc>
                  <a:txBody>
                    <a:bodyPr/>
                    <a:lstStyle/>
                    <a:p>
                      <a:r>
                        <a:rPr lang="it-IT" dirty="0" smtClean="0"/>
                        <a:t>Apertura di credito semplice</a:t>
                      </a:r>
                      <a:endParaRPr lang="en-US" dirty="0"/>
                    </a:p>
                  </a:txBody>
                  <a:tcPr/>
                </a:tc>
                <a:tc>
                  <a:txBody>
                    <a:bodyPr/>
                    <a:lstStyle/>
                    <a:p>
                      <a:r>
                        <a:rPr lang="it-IT" dirty="0" smtClean="0"/>
                        <a:t>Apertura di credito in c/c</a:t>
                      </a:r>
                    </a:p>
                    <a:p>
                      <a:r>
                        <a:rPr lang="it-IT" dirty="0" smtClean="0"/>
                        <a:t>Carte</a:t>
                      </a:r>
                      <a:r>
                        <a:rPr lang="it-IT" baseline="0" dirty="0" smtClean="0"/>
                        <a:t> revolving di sistema</a:t>
                      </a:r>
                      <a:endParaRPr lang="en-US" dirty="0"/>
                    </a:p>
                  </a:txBody>
                  <a:tcPr/>
                </a:tc>
                <a:tc>
                  <a:txBody>
                    <a:bodyPr/>
                    <a:lstStyle/>
                    <a:p>
                      <a:endParaRPr lang="en-US" dirty="0"/>
                    </a:p>
                  </a:txBody>
                  <a:tcPr/>
                </a:tc>
                <a:tc>
                  <a:txBody>
                    <a:bodyPr/>
                    <a:lstStyle/>
                    <a:p>
                      <a:r>
                        <a:rPr lang="it-IT" dirty="0" smtClean="0"/>
                        <a:t>Carte di credito revolving privative</a:t>
                      </a:r>
                      <a:endParaRPr lang="en-US" dirty="0"/>
                    </a:p>
                  </a:txBody>
                  <a:tcPr/>
                </a:tc>
              </a:tr>
            </a:tbl>
          </a:graphicData>
        </a:graphic>
      </p:graphicFrame>
    </p:spTree>
    <p:extLst>
      <p:ext uri="{BB962C8B-B14F-4D97-AF65-F5344CB8AC3E}">
        <p14:creationId xmlns:p14="http://schemas.microsoft.com/office/powerpoint/2010/main" val="8202240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Credito non finalizzato</a:t>
            </a:r>
            <a:endParaRPr lang="it-IT" dirty="0"/>
          </a:p>
        </p:txBody>
      </p:sp>
      <p:sp>
        <p:nvSpPr>
          <p:cNvPr id="3" name="Segnaposto contenuto 2"/>
          <p:cNvSpPr>
            <a:spLocks noGrp="1"/>
          </p:cNvSpPr>
          <p:nvPr>
            <p:ph idx="1"/>
          </p:nvPr>
        </p:nvSpPr>
        <p:spPr>
          <a:xfrm>
            <a:off x="467544" y="1700808"/>
            <a:ext cx="8229600" cy="4572000"/>
          </a:xfrm>
        </p:spPr>
        <p:txBody>
          <a:bodyPr>
            <a:normAutofit lnSpcReduction="10000"/>
          </a:bodyPr>
          <a:lstStyle/>
          <a:p>
            <a:pPr marL="64008" indent="0">
              <a:buNone/>
            </a:pPr>
            <a:r>
              <a:rPr lang="it-IT" dirty="0" smtClean="0"/>
              <a:t>	Le principali tipologie sono:</a:t>
            </a:r>
          </a:p>
          <a:p>
            <a:pPr marL="64008" indent="0">
              <a:buNone/>
            </a:pPr>
            <a:endParaRPr lang="it-IT" dirty="0" smtClean="0"/>
          </a:p>
          <a:p>
            <a:pPr marL="578358" indent="-514350">
              <a:buFont typeface="+mj-lt"/>
              <a:buAutoNum type="arabicParenR"/>
            </a:pPr>
            <a:r>
              <a:rPr lang="it-IT" dirty="0" smtClean="0"/>
              <a:t>Apertura di credito in conto corrente</a:t>
            </a:r>
          </a:p>
          <a:p>
            <a:pPr marL="578358" indent="-514350">
              <a:buFont typeface="+mj-lt"/>
              <a:buAutoNum type="arabicParenR"/>
            </a:pPr>
            <a:r>
              <a:rPr lang="it-IT" dirty="0" smtClean="0"/>
              <a:t>Linee di credito revolving</a:t>
            </a:r>
          </a:p>
          <a:p>
            <a:pPr marL="578358" indent="-514350">
              <a:buFont typeface="+mj-lt"/>
              <a:buAutoNum type="arabicParenR"/>
            </a:pPr>
            <a:r>
              <a:rPr lang="it-IT" dirty="0"/>
              <a:t>Carte di credito revolving</a:t>
            </a:r>
          </a:p>
          <a:p>
            <a:pPr marL="578358" indent="-514350">
              <a:buFont typeface="+mj-lt"/>
              <a:buAutoNum type="arabicParenR"/>
            </a:pPr>
            <a:r>
              <a:rPr lang="it-IT" dirty="0" smtClean="0"/>
              <a:t>Prestito personale</a:t>
            </a:r>
          </a:p>
          <a:p>
            <a:pPr marL="578358" indent="-514350">
              <a:buFont typeface="+mj-lt"/>
              <a:buAutoNum type="arabicParenR"/>
            </a:pPr>
            <a:r>
              <a:rPr lang="it-IT" dirty="0" smtClean="0"/>
              <a:t>Prestito contro cessione del quinto</a:t>
            </a:r>
          </a:p>
          <a:p>
            <a:pPr marL="578358" indent="-514350">
              <a:buFont typeface="+mj-lt"/>
              <a:buAutoNum type="arabicParenR"/>
            </a:pPr>
            <a:r>
              <a:rPr lang="it-IT" dirty="0" smtClean="0"/>
              <a:t>Prestito con delegazione di pagamento</a:t>
            </a:r>
          </a:p>
          <a:p>
            <a:pPr marL="578358" indent="-514350">
              <a:buFont typeface="+mj-lt"/>
              <a:buAutoNum type="arabicParenR"/>
            </a:pPr>
            <a:r>
              <a:rPr lang="it-IT" dirty="0" err="1" smtClean="0"/>
              <a:t>Equity</a:t>
            </a:r>
            <a:r>
              <a:rPr lang="it-IT" dirty="0" smtClean="0"/>
              <a:t> </a:t>
            </a:r>
            <a:r>
              <a:rPr lang="it-IT" dirty="0" err="1" smtClean="0"/>
              <a:t>loan</a:t>
            </a:r>
            <a:endParaRPr lang="it-IT" dirty="0" smtClean="0"/>
          </a:p>
        </p:txBody>
      </p:sp>
    </p:spTree>
    <p:extLst>
      <p:ext uri="{BB962C8B-B14F-4D97-AF65-F5344CB8AC3E}">
        <p14:creationId xmlns:p14="http://schemas.microsoft.com/office/powerpoint/2010/main" val="43797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145282"/>
          </a:xfrm>
        </p:spPr>
        <p:txBody>
          <a:bodyPr>
            <a:normAutofit/>
          </a:bodyPr>
          <a:lstStyle/>
          <a:p>
            <a:r>
              <a:rPr lang="it-IT" sz="3200" dirty="0" smtClean="0"/>
              <a:t>Credito non finalizzato – Le linee di credito revolving</a:t>
            </a:r>
            <a:endParaRPr lang="en-US" sz="3200" dirty="0"/>
          </a:p>
        </p:txBody>
      </p:sp>
      <p:sp>
        <p:nvSpPr>
          <p:cNvPr id="3" name="Segnaposto contenuto 2"/>
          <p:cNvSpPr>
            <a:spLocks noGrp="1"/>
          </p:cNvSpPr>
          <p:nvPr>
            <p:ph idx="1"/>
          </p:nvPr>
        </p:nvSpPr>
        <p:spPr>
          <a:xfrm>
            <a:off x="323528" y="1772816"/>
            <a:ext cx="8568952" cy="4464496"/>
          </a:xfrm>
        </p:spPr>
        <p:txBody>
          <a:bodyPr>
            <a:noAutofit/>
          </a:bodyPr>
          <a:lstStyle/>
          <a:p>
            <a:r>
              <a:rPr lang="it-IT" sz="2000" dirty="0" smtClean="0"/>
              <a:t>Le linee di credito revolving sono modalità di finanziamento rotativo in cui non è prevista l’esistenza di un conto corrente.</a:t>
            </a:r>
          </a:p>
          <a:p>
            <a:pPr marL="64008" indent="0">
              <a:buNone/>
            </a:pPr>
            <a:endParaRPr lang="it-IT" sz="2000" dirty="0" smtClean="0"/>
          </a:p>
          <a:p>
            <a:r>
              <a:rPr lang="it-IT" sz="2000" dirty="0" smtClean="0"/>
              <a:t>Sono molto spesso associate a carte di credito (revolving o ad opzione). </a:t>
            </a:r>
          </a:p>
          <a:p>
            <a:pPr marL="64008" indent="0">
              <a:buNone/>
            </a:pPr>
            <a:endParaRPr lang="it-IT" sz="2000" dirty="0" smtClean="0"/>
          </a:p>
          <a:p>
            <a:r>
              <a:rPr lang="it-IT" sz="2000" dirty="0" smtClean="0"/>
              <a:t>Il rimborso delle somme utilizzate avviene secondo un piano di rimborso minimo predefinito.</a:t>
            </a:r>
          </a:p>
          <a:p>
            <a:pPr marL="64008" indent="0">
              <a:buNone/>
            </a:pPr>
            <a:endParaRPr lang="it-IT" sz="2000" dirty="0" smtClean="0"/>
          </a:p>
          <a:p>
            <a:r>
              <a:rPr lang="it-IT" sz="2000" dirty="0" smtClean="0"/>
              <a:t>La rata minima può essere definita in percentuale dell’utilizzo oppure essere fissa per classi di importo.</a:t>
            </a:r>
          </a:p>
          <a:p>
            <a:pPr marL="64008" indent="0">
              <a:buNone/>
            </a:pPr>
            <a:endParaRPr lang="it-IT" sz="2000" dirty="0" smtClean="0"/>
          </a:p>
        </p:txBody>
      </p:sp>
    </p:spTree>
    <p:extLst>
      <p:ext uri="{BB962C8B-B14F-4D97-AF65-F5344CB8AC3E}">
        <p14:creationId xmlns:p14="http://schemas.microsoft.com/office/powerpoint/2010/main" val="232518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Le linee di credito revolving</a:t>
            </a:r>
            <a:endParaRPr lang="en-US" sz="3200" dirty="0"/>
          </a:p>
        </p:txBody>
      </p:sp>
      <p:sp>
        <p:nvSpPr>
          <p:cNvPr id="3" name="Segnaposto contenuto 2"/>
          <p:cNvSpPr>
            <a:spLocks noGrp="1"/>
          </p:cNvSpPr>
          <p:nvPr>
            <p:ph idx="1"/>
          </p:nvPr>
        </p:nvSpPr>
        <p:spPr/>
        <p:txBody>
          <a:bodyPr>
            <a:normAutofit/>
          </a:bodyPr>
          <a:lstStyle/>
          <a:p>
            <a:pPr algn="just"/>
            <a:r>
              <a:rPr lang="it-IT" sz="2400" dirty="0" smtClean="0"/>
              <a:t>Il credito revolving presenta per il finanziatore un grado di rischio superiore sia ai finanziamenti rateali classici sia alle aperture di credito in conto corrente.</a:t>
            </a:r>
          </a:p>
          <a:p>
            <a:pPr marL="64008" indent="0" algn="just">
              <a:buNone/>
            </a:pPr>
            <a:endParaRPr lang="it-IT" sz="2400" dirty="0" smtClean="0"/>
          </a:p>
          <a:p>
            <a:pPr algn="just"/>
            <a:r>
              <a:rPr lang="it-IT" sz="2400" dirty="0" smtClean="0"/>
              <a:t>Fattori specifici di rischio:</a:t>
            </a:r>
          </a:p>
          <a:p>
            <a:pPr lvl="2" algn="just"/>
            <a:r>
              <a:rPr lang="it-IT" sz="1800" dirty="0" smtClean="0"/>
              <a:t>Utilizzo incerto</a:t>
            </a:r>
          </a:p>
          <a:p>
            <a:pPr lvl="2" algn="just"/>
            <a:r>
              <a:rPr lang="it-IT" sz="1800" dirty="0" smtClean="0"/>
              <a:t>Piano di rimborso incerto, benché vincolato ad un minimo mensile</a:t>
            </a:r>
          </a:p>
          <a:p>
            <a:pPr lvl="2" algn="just"/>
            <a:r>
              <a:rPr lang="it-IT" sz="1800" dirty="0" smtClean="0"/>
              <a:t>Mancata disponibilità del patrimonio informativo legato alle movimentazioni di conto corrente</a:t>
            </a:r>
          </a:p>
          <a:p>
            <a:pPr marL="877824" lvl="2" indent="0" algn="just">
              <a:buNone/>
            </a:pPr>
            <a:endParaRPr lang="it-IT" sz="1800" dirty="0" smtClean="0"/>
          </a:p>
          <a:p>
            <a:pPr algn="just"/>
            <a:r>
              <a:rPr lang="it-IT" sz="2400" b="1" dirty="0" smtClean="0"/>
              <a:t>I tassi applicati dalle banche e dagli intermediari specializzati sono per questo molto (</a:t>
            </a:r>
            <a:r>
              <a:rPr lang="it-IT" sz="2400" b="1" u="sng" dirty="0" smtClean="0"/>
              <a:t>troppo</a:t>
            </a:r>
            <a:r>
              <a:rPr lang="it-IT" sz="2400" b="1" dirty="0" smtClean="0"/>
              <a:t>) onerosi.</a:t>
            </a:r>
            <a:endParaRPr lang="en-US" sz="2400" b="1" dirty="0"/>
          </a:p>
          <a:p>
            <a:endParaRPr lang="en-US" dirty="0"/>
          </a:p>
        </p:txBody>
      </p:sp>
    </p:spTree>
    <p:extLst>
      <p:ext uri="{BB962C8B-B14F-4D97-AF65-F5344CB8AC3E}">
        <p14:creationId xmlns:p14="http://schemas.microsoft.com/office/powerpoint/2010/main" val="2256399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Le carte di credito revolving</a:t>
            </a:r>
            <a:endParaRPr lang="en-US" sz="3200" dirty="0"/>
          </a:p>
        </p:txBody>
      </p:sp>
      <p:sp>
        <p:nvSpPr>
          <p:cNvPr id="3" name="Segnaposto contenuto 2"/>
          <p:cNvSpPr>
            <a:spLocks noGrp="1"/>
          </p:cNvSpPr>
          <p:nvPr>
            <p:ph idx="1"/>
          </p:nvPr>
        </p:nvSpPr>
        <p:spPr/>
        <p:txBody>
          <a:bodyPr>
            <a:normAutofit/>
          </a:bodyPr>
          <a:lstStyle/>
          <a:p>
            <a:r>
              <a:rPr lang="it-IT" sz="2400" dirty="0" smtClean="0"/>
              <a:t>Carte </a:t>
            </a:r>
            <a:r>
              <a:rPr lang="it-IT" sz="2400" dirty="0" err="1" smtClean="0"/>
              <a:t>charge</a:t>
            </a:r>
            <a:r>
              <a:rPr lang="it-IT" sz="2400" dirty="0" smtClean="0"/>
              <a:t> vs. carte revolving vs. carte ad opzione</a:t>
            </a:r>
          </a:p>
          <a:p>
            <a:pPr marL="64008" indent="0">
              <a:buNone/>
            </a:pPr>
            <a:endParaRPr lang="it-IT" sz="2400" dirty="0" smtClean="0"/>
          </a:p>
          <a:p>
            <a:r>
              <a:rPr lang="it-IT" sz="2400" dirty="0" smtClean="0"/>
              <a:t>Carte revolving di sistema vs. carte revolving privative</a:t>
            </a:r>
          </a:p>
          <a:p>
            <a:pPr marL="64008" indent="0">
              <a:buNone/>
            </a:pPr>
            <a:endParaRPr lang="it-IT" sz="2400" dirty="0" smtClean="0"/>
          </a:p>
          <a:p>
            <a:r>
              <a:rPr lang="it-IT" sz="2400" dirty="0" smtClean="0"/>
              <a:t>Dal momento che le carte privative possono essere utilizzate per una gamma limitata di acquisti, sono </a:t>
            </a:r>
            <a:r>
              <a:rPr lang="it-IT" sz="2400" smtClean="0"/>
              <a:t>normalmente incluse </a:t>
            </a:r>
            <a:r>
              <a:rPr lang="it-IT" sz="2400" dirty="0" smtClean="0"/>
              <a:t>nell’alveo del credito finalizzato. </a:t>
            </a:r>
            <a:endParaRPr lang="en-US" sz="2400" dirty="0"/>
          </a:p>
        </p:txBody>
      </p:sp>
    </p:spTree>
    <p:extLst>
      <p:ext uri="{BB962C8B-B14F-4D97-AF65-F5344CB8AC3E}">
        <p14:creationId xmlns:p14="http://schemas.microsoft.com/office/powerpoint/2010/main" val="2486292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L’annosa vicenda delle commissioni di massimo scoperto</a:t>
            </a:r>
            <a:endParaRPr lang="en-US" sz="2400" dirty="0"/>
          </a:p>
        </p:txBody>
      </p:sp>
      <p:sp>
        <p:nvSpPr>
          <p:cNvPr id="3" name="Segnaposto contenuto 2"/>
          <p:cNvSpPr>
            <a:spLocks noGrp="1"/>
          </p:cNvSpPr>
          <p:nvPr>
            <p:ph idx="1"/>
          </p:nvPr>
        </p:nvSpPr>
        <p:spPr/>
        <p:txBody>
          <a:bodyPr>
            <a:normAutofit/>
          </a:bodyPr>
          <a:lstStyle/>
          <a:p>
            <a:r>
              <a:rPr lang="it-IT" dirty="0" smtClean="0"/>
              <a:t>Fino al 2008: </a:t>
            </a:r>
          </a:p>
          <a:p>
            <a:pPr marL="64008" indent="0">
              <a:buNone/>
            </a:pPr>
            <a:endParaRPr lang="it-IT" dirty="0" smtClean="0"/>
          </a:p>
          <a:p>
            <a:pPr lvl="1" algn="just"/>
            <a:r>
              <a:rPr lang="it-IT" dirty="0" smtClean="0"/>
              <a:t>Mancanza di una chiara regolamentazione in materia.</a:t>
            </a:r>
          </a:p>
          <a:p>
            <a:pPr lvl="1" algn="just"/>
            <a:endParaRPr lang="it-IT" dirty="0" smtClean="0"/>
          </a:p>
          <a:p>
            <a:pPr lvl="1" algn="just"/>
            <a:r>
              <a:rPr lang="it-IT" dirty="0" smtClean="0"/>
              <a:t>La prassi bancaria prevedeva due tipi di commissioni, non necessariamente alternative:</a:t>
            </a:r>
          </a:p>
          <a:p>
            <a:pPr lvl="3" algn="just"/>
            <a:r>
              <a:rPr lang="it-IT" dirty="0" smtClean="0"/>
              <a:t>una commissione sull’ammontare del fido accordato, eventualmente al netto della quota utilizzata;</a:t>
            </a:r>
          </a:p>
          <a:p>
            <a:pPr lvl="3" algn="just"/>
            <a:r>
              <a:rPr lang="it-IT" dirty="0" smtClean="0"/>
              <a:t>una commissione (più frequente) calcolata sull’ammontare massimo dell’utilizzo in ciascun trimestre, durato un minimo lasso di tempo (in genere 3, 6 o 10 giorni).</a:t>
            </a:r>
          </a:p>
        </p:txBody>
      </p:sp>
    </p:spTree>
    <p:extLst>
      <p:ext uri="{BB962C8B-B14F-4D97-AF65-F5344CB8AC3E}">
        <p14:creationId xmlns:p14="http://schemas.microsoft.com/office/powerpoint/2010/main" val="16048929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073274"/>
          </a:xfrm>
        </p:spPr>
        <p:txBody>
          <a:bodyPr>
            <a:normAutofit/>
          </a:bodyPr>
          <a:lstStyle/>
          <a:p>
            <a:r>
              <a:rPr lang="it-IT" sz="2400" dirty="0" smtClean="0"/>
              <a:t>Esempio: carta Nova Findomestic</a:t>
            </a:r>
            <a:endParaRPr lang="en-US" sz="2400" dirty="0"/>
          </a:p>
        </p:txBody>
      </p:sp>
      <p:sp>
        <p:nvSpPr>
          <p:cNvPr id="3" name="Segnaposto contenuto 2"/>
          <p:cNvSpPr>
            <a:spLocks noGrp="1"/>
          </p:cNvSpPr>
          <p:nvPr>
            <p:ph idx="1"/>
          </p:nvPr>
        </p:nvSpPr>
        <p:spPr>
          <a:xfrm>
            <a:off x="457200" y="1340768"/>
            <a:ext cx="8229600" cy="5114040"/>
          </a:xfrm>
        </p:spPr>
        <p:txBody>
          <a:bodyPr>
            <a:normAutofit fontScale="62500" lnSpcReduction="20000"/>
          </a:bodyPr>
          <a:lstStyle/>
          <a:p>
            <a:r>
              <a:rPr lang="it-IT" sz="3200" dirty="0" smtClean="0"/>
              <a:t>La linea di credito revolving è un rapporto a tempo indeterminato, con il quale Findomestic mette a disposizione del cliente un importo che può essere utilizzato in una o più soluzioni. Ogni utilizzo da parte del cliente diminuisce la disponibilità iniziale concessa che viene ricostituita mediante i pagamenti successivamente effettuati.</a:t>
            </a:r>
          </a:p>
          <a:p>
            <a:r>
              <a:rPr lang="it-IT" sz="3200" dirty="0" smtClean="0"/>
              <a:t>Con la richiesta di apertura della linea di credito revolving il cliente chiede anche l’emissione a proprio favore di una carta di credito collegata alla linea stessa. </a:t>
            </a:r>
          </a:p>
          <a:p>
            <a:pPr marL="64008" indent="0">
              <a:buNone/>
            </a:pPr>
            <a:endParaRPr lang="it-IT" sz="3200" dirty="0"/>
          </a:p>
          <a:p>
            <a:r>
              <a:rPr lang="it-IT" sz="3200" dirty="0" smtClean="0"/>
              <a:t>La disponibilità può essere utilizzata per acquisti presso fornitori di beni e servizi, per operazioni di anticipo contante (tramite assegno, bonifico o prelievi ATM).</a:t>
            </a:r>
          </a:p>
          <a:p>
            <a:r>
              <a:rPr lang="it-IT" sz="3200" dirty="0" smtClean="0"/>
              <a:t>Rata minima: 60 euro mensili</a:t>
            </a:r>
          </a:p>
          <a:p>
            <a:r>
              <a:rPr lang="it-IT" sz="3200" dirty="0" smtClean="0"/>
              <a:t>TAN fisso: 15,36%, </a:t>
            </a:r>
            <a:r>
              <a:rPr lang="it-IT" sz="3200" dirty="0" err="1" smtClean="0"/>
              <a:t>Taeg</a:t>
            </a:r>
            <a:r>
              <a:rPr lang="it-IT" sz="3200" dirty="0" smtClean="0"/>
              <a:t>: 21,13%</a:t>
            </a:r>
          </a:p>
          <a:p>
            <a:r>
              <a:rPr lang="it-IT" sz="3200" dirty="0" smtClean="0"/>
              <a:t>Spese tenuta conto: 3,99 euro mensili</a:t>
            </a:r>
          </a:p>
          <a:p>
            <a:r>
              <a:rPr lang="it-IT" sz="3200" dirty="0" smtClean="0"/>
              <a:t>Imposta di bollo sugli estratti conto mensili: 1,81 euro</a:t>
            </a:r>
          </a:p>
          <a:p>
            <a:endParaRPr lang="en-US" dirty="0"/>
          </a:p>
        </p:txBody>
      </p:sp>
    </p:spTree>
    <p:extLst>
      <p:ext uri="{BB962C8B-B14F-4D97-AF65-F5344CB8AC3E}">
        <p14:creationId xmlns:p14="http://schemas.microsoft.com/office/powerpoint/2010/main" val="2137959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Credito non finalizzato: il prestito personale</a:t>
            </a:r>
            <a:endParaRPr lang="en-US" sz="3200" dirty="0"/>
          </a:p>
        </p:txBody>
      </p:sp>
      <p:sp>
        <p:nvSpPr>
          <p:cNvPr id="3" name="Segnaposto contenuto 2"/>
          <p:cNvSpPr>
            <a:spLocks noGrp="1"/>
          </p:cNvSpPr>
          <p:nvPr>
            <p:ph idx="1"/>
          </p:nvPr>
        </p:nvSpPr>
        <p:spPr/>
        <p:txBody>
          <a:bodyPr>
            <a:noAutofit/>
          </a:bodyPr>
          <a:lstStyle/>
          <a:p>
            <a:pPr algn="just"/>
            <a:r>
              <a:rPr lang="it-IT" sz="2000" dirty="0" smtClean="0"/>
              <a:t>Lo schema contrattuale del prestito personale è costituto dal contratto di mutuo. </a:t>
            </a:r>
          </a:p>
          <a:p>
            <a:pPr algn="just"/>
            <a:r>
              <a:rPr lang="it-IT" sz="2000" dirty="0" smtClean="0"/>
              <a:t>Si tratta di prestiti caratterizzati da importi e durata maggiori rispetto alle linee revolving.</a:t>
            </a:r>
          </a:p>
          <a:p>
            <a:pPr algn="just"/>
            <a:r>
              <a:rPr lang="it-IT" sz="2000" dirty="0" smtClean="0"/>
              <a:t>Non essendo finalizzati, i prestiti personali possono essere distribuiti direttamente dall’intermediario, senza necessità di contatto e coordinamento con le reti di vendita.</a:t>
            </a:r>
          </a:p>
          <a:p>
            <a:pPr algn="just"/>
            <a:r>
              <a:rPr lang="it-IT" sz="2000" dirty="0" smtClean="0"/>
              <a:t>L’intenso processo di disintermediazione nel mercato del credito al consumo si è fondato sulla sostituzione dei crediti finalizzati mediante i prestiti personali e del canale dei rivenditori convenzionati con i propri sportelli. </a:t>
            </a:r>
          </a:p>
          <a:p>
            <a:pPr algn="just"/>
            <a:r>
              <a:rPr lang="it-IT" sz="2000" dirty="0" smtClean="0"/>
              <a:t>Vantaggi per l’intermediario: risparmio di costi di mediazione, maggior conoscenza del cliente finanziato, possibilità di </a:t>
            </a:r>
            <a:r>
              <a:rPr lang="it-IT" sz="2000" i="1" dirty="0" smtClean="0"/>
              <a:t>cross </a:t>
            </a:r>
            <a:r>
              <a:rPr lang="it-IT" sz="2000" i="1" dirty="0" err="1" smtClean="0"/>
              <a:t>selling</a:t>
            </a:r>
            <a:r>
              <a:rPr lang="it-IT" sz="2000" i="1" dirty="0" smtClean="0"/>
              <a:t>.</a:t>
            </a:r>
            <a:endParaRPr lang="en-US" sz="2000" i="1" dirty="0"/>
          </a:p>
        </p:txBody>
      </p:sp>
    </p:spTree>
    <p:extLst>
      <p:ext uri="{BB962C8B-B14F-4D97-AF65-F5344CB8AC3E}">
        <p14:creationId xmlns:p14="http://schemas.microsoft.com/office/powerpoint/2010/main" val="985447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il calcolo del </a:t>
            </a:r>
            <a:r>
              <a:rPr lang="it-IT" dirty="0" err="1" smtClean="0"/>
              <a:t>Taeg</a:t>
            </a:r>
            <a:endParaRPr lang="en-US" dirty="0"/>
          </a:p>
        </p:txBody>
      </p:sp>
      <p:sp>
        <p:nvSpPr>
          <p:cNvPr id="3" name="Segnaposto contenuto 2"/>
          <p:cNvSpPr>
            <a:spLocks noGrp="1"/>
          </p:cNvSpPr>
          <p:nvPr>
            <p:ph idx="1"/>
          </p:nvPr>
        </p:nvSpPr>
        <p:spPr/>
        <p:txBody>
          <a:bodyPr>
            <a:normAutofit fontScale="77500" lnSpcReduction="20000"/>
          </a:bodyPr>
          <a:lstStyle/>
          <a:p>
            <a:pPr marL="64008" indent="0">
              <a:buNone/>
            </a:pPr>
            <a:r>
              <a:rPr lang="it-IT" sz="2400" dirty="0" smtClean="0"/>
              <a:t>La banca Alfa concede ad un individuo un prestito rateale non finalizzato alle seguenti condizioni:</a:t>
            </a:r>
          </a:p>
          <a:p>
            <a:pPr>
              <a:buFontTx/>
              <a:buChar char="-"/>
            </a:pPr>
            <a:r>
              <a:rPr lang="it-IT" sz="2400" dirty="0" smtClean="0"/>
              <a:t>Durata:  2 anni</a:t>
            </a:r>
          </a:p>
          <a:p>
            <a:pPr>
              <a:buFontTx/>
              <a:buChar char="-"/>
            </a:pPr>
            <a:r>
              <a:rPr lang="it-IT" sz="2400" dirty="0" smtClean="0"/>
              <a:t>Frequenza rate: trimestrale</a:t>
            </a:r>
          </a:p>
          <a:p>
            <a:pPr>
              <a:buFontTx/>
              <a:buChar char="-"/>
            </a:pPr>
            <a:r>
              <a:rPr lang="it-IT" sz="2400" dirty="0" smtClean="0"/>
              <a:t>Tan: 10% su base annua</a:t>
            </a:r>
          </a:p>
          <a:p>
            <a:pPr>
              <a:buFontTx/>
              <a:buChar char="-"/>
            </a:pPr>
            <a:r>
              <a:rPr lang="it-IT" sz="2400" dirty="0" smtClean="0"/>
              <a:t>Importo finanziato: 5000 euro</a:t>
            </a:r>
          </a:p>
          <a:p>
            <a:pPr>
              <a:buFontTx/>
              <a:buChar char="-"/>
            </a:pPr>
            <a:r>
              <a:rPr lang="it-IT" sz="2400" dirty="0" smtClean="0"/>
              <a:t>Importo rata fissa: 697,34 euro</a:t>
            </a:r>
          </a:p>
          <a:p>
            <a:pPr>
              <a:buFontTx/>
              <a:buChar char="-"/>
            </a:pPr>
            <a:r>
              <a:rPr lang="it-IT" sz="2400" dirty="0" smtClean="0"/>
              <a:t>Spese di bollo su ogni rata: 1,81 euro</a:t>
            </a:r>
          </a:p>
          <a:p>
            <a:pPr>
              <a:buFontTx/>
              <a:buChar char="-"/>
            </a:pPr>
            <a:r>
              <a:rPr lang="it-IT" sz="2400" dirty="0" smtClean="0"/>
              <a:t>Spese istruttoria: 180 euro;</a:t>
            </a:r>
          </a:p>
          <a:p>
            <a:pPr>
              <a:buFontTx/>
              <a:buChar char="-"/>
            </a:pPr>
            <a:r>
              <a:rPr lang="it-IT" sz="2400" dirty="0" smtClean="0"/>
              <a:t>Spese assicurazione obbligatoria: 127 euro</a:t>
            </a:r>
          </a:p>
          <a:p>
            <a:pPr>
              <a:buFontTx/>
              <a:buChar char="-"/>
            </a:pPr>
            <a:r>
              <a:rPr lang="it-IT" sz="2400" dirty="0" smtClean="0"/>
              <a:t>Spese intermediazione copertura assicurativa: 47 euro</a:t>
            </a:r>
          </a:p>
          <a:p>
            <a:pPr marL="64008" indent="0">
              <a:buNone/>
            </a:pPr>
            <a:endParaRPr lang="it-IT" sz="2400" dirty="0" smtClean="0"/>
          </a:p>
          <a:p>
            <a:pPr marL="64008" indent="0">
              <a:buNone/>
            </a:pPr>
            <a:r>
              <a:rPr lang="it-IT" sz="2400" dirty="0" smtClean="0"/>
              <a:t>Impostare l’equazione per il calcolo del </a:t>
            </a:r>
            <a:r>
              <a:rPr lang="it-IT" sz="2400" dirty="0" err="1" smtClean="0"/>
              <a:t>Taeg</a:t>
            </a:r>
            <a:r>
              <a:rPr lang="it-IT" sz="2400" dirty="0" smtClean="0"/>
              <a:t>. </a:t>
            </a:r>
          </a:p>
          <a:p>
            <a:pPr marL="64008" indent="0">
              <a:buNone/>
            </a:pPr>
            <a:r>
              <a:rPr lang="it-IT" sz="2400" dirty="0" smtClean="0"/>
              <a:t>Verificare che il </a:t>
            </a:r>
            <a:r>
              <a:rPr lang="it-IT" sz="2400" dirty="0" err="1" smtClean="0"/>
              <a:t>Taeg</a:t>
            </a:r>
            <a:r>
              <a:rPr lang="it-IT" sz="2400" dirty="0" smtClean="0"/>
              <a:t> dell’operazione risulta pari a 18,42%.</a:t>
            </a:r>
          </a:p>
          <a:p>
            <a:pPr marL="64008" indent="0">
              <a:buNone/>
            </a:pPr>
            <a:r>
              <a:rPr lang="it-IT" sz="2400" dirty="0" smtClean="0"/>
              <a:t>Verificare il rispetto dei limiti di usura sulla base della tavola dei tassi in vigore al 30 settembre 2012. </a:t>
            </a:r>
            <a:endParaRPr lang="en-US" sz="2400" dirty="0"/>
          </a:p>
        </p:txBody>
      </p:sp>
    </p:spTree>
    <p:extLst>
      <p:ext uri="{BB962C8B-B14F-4D97-AF65-F5344CB8AC3E}">
        <p14:creationId xmlns:p14="http://schemas.microsoft.com/office/powerpoint/2010/main" val="20314486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785242"/>
          </a:xfrm>
        </p:spPr>
        <p:txBody>
          <a:bodyPr>
            <a:normAutofit/>
          </a:bodyPr>
          <a:lstStyle/>
          <a:p>
            <a:r>
              <a:rPr lang="it-IT" sz="2800" dirty="0" smtClean="0"/>
              <a:t>Esempio: Intesa </a:t>
            </a:r>
            <a:r>
              <a:rPr lang="it-IT" sz="2800" dirty="0" err="1" smtClean="0"/>
              <a:t>SanPaolo</a:t>
            </a:r>
            <a:r>
              <a:rPr lang="it-IT" sz="2800" dirty="0" smtClean="0"/>
              <a:t> – Prestito multiplo</a:t>
            </a:r>
            <a:endParaRPr lang="en-US" sz="2800" dirty="0"/>
          </a:p>
        </p:txBody>
      </p:sp>
      <p:pic>
        <p:nvPicPr>
          <p:cNvPr id="5" name="Segnaposto contenuto 3" descr="Servizi bancari e consulenza per famiglie e imprese. - Intesa Sanpaolo. - Mozilla Firefox"/>
          <p:cNvPicPr>
            <a:picLocks noGrp="1"/>
          </p:cNvPicPr>
          <p:nvPr>
            <p:ph idx="1"/>
          </p:nvPr>
        </p:nvPicPr>
        <p:blipFill rotWithShape="1">
          <a:blip r:embed="rId3" cstate="print">
            <a:extLst>
              <a:ext uri="{28A0092B-C50C-407E-A947-70E740481C1C}">
                <a14:useLocalDpi xmlns:a14="http://schemas.microsoft.com/office/drawing/2010/main" val="0"/>
              </a:ext>
            </a:extLst>
          </a:blip>
          <a:srcRect l="27937" t="7207" r="30145" b="32611"/>
          <a:stretch/>
        </p:blipFill>
        <p:spPr bwMode="auto">
          <a:xfrm>
            <a:off x="899592" y="1052736"/>
            <a:ext cx="7488832" cy="5580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1571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400" dirty="0"/>
              <a:t>Esempio: Intesa </a:t>
            </a:r>
            <a:r>
              <a:rPr lang="it-IT" sz="4400" dirty="0" err="1"/>
              <a:t>SanPaolo</a:t>
            </a:r>
            <a:r>
              <a:rPr lang="it-IT" sz="4400" dirty="0"/>
              <a:t> – Prestito multiplo</a:t>
            </a:r>
            <a:endParaRPr lang="it-IT" dirty="0"/>
          </a:p>
        </p:txBody>
      </p:sp>
      <p:pic>
        <p:nvPicPr>
          <p:cNvPr id="4" name="Segnaposto contenuto 3" descr="Servizi bancari e consulenza per famiglie e imprese. - Intesa Sanpaolo. - Mozilla Firefox"/>
          <p:cNvPicPr>
            <a:picLocks noGrp="1"/>
          </p:cNvPicPr>
          <p:nvPr>
            <p:ph idx="1"/>
          </p:nvPr>
        </p:nvPicPr>
        <p:blipFill rotWithShape="1">
          <a:blip r:embed="rId3" cstate="print">
            <a:extLst>
              <a:ext uri="{28A0092B-C50C-407E-A947-70E740481C1C}">
                <a14:useLocalDpi xmlns:a14="http://schemas.microsoft.com/office/drawing/2010/main" val="0"/>
              </a:ext>
            </a:extLst>
          </a:blip>
          <a:srcRect l="27937" t="66760" r="29244"/>
          <a:stretch/>
        </p:blipFill>
        <p:spPr bwMode="auto">
          <a:xfrm>
            <a:off x="827584" y="1772816"/>
            <a:ext cx="7704856" cy="4606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1952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641226"/>
          </a:xfrm>
        </p:spPr>
        <p:txBody>
          <a:bodyPr>
            <a:normAutofit/>
          </a:bodyPr>
          <a:lstStyle/>
          <a:p>
            <a:r>
              <a:rPr lang="it-IT" sz="2400" dirty="0" smtClean="0"/>
              <a:t>Esempio: Findomestic – Prestito </a:t>
            </a:r>
            <a:r>
              <a:rPr lang="it-IT" sz="2400" dirty="0" err="1" smtClean="0"/>
              <a:t>ComeVoglio</a:t>
            </a:r>
            <a:endParaRPr lang="en-US" sz="2400" dirty="0"/>
          </a:p>
        </p:txBody>
      </p:sp>
      <p:pic>
        <p:nvPicPr>
          <p:cNvPr id="4" name="Segnaposto contenuto 3" descr="Prestiti prima casa: finanziamenti immobiliari acquisto casa - Mozilla Firefox"/>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953" t="19273" r="29771" b="15816"/>
          <a:stretch/>
        </p:blipFill>
        <p:spPr>
          <a:xfrm>
            <a:off x="467544" y="925282"/>
            <a:ext cx="7992888" cy="5700888"/>
          </a:xfrm>
        </p:spPr>
      </p:pic>
    </p:spTree>
    <p:extLst>
      <p:ext uri="{BB962C8B-B14F-4D97-AF65-F5344CB8AC3E}">
        <p14:creationId xmlns:p14="http://schemas.microsoft.com/office/powerpoint/2010/main" val="38167044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Credito non finalizzato: i prestiti contro cessione del quinto dello stipendio/pensione</a:t>
            </a:r>
            <a:endParaRPr lang="en-US" sz="3200" dirty="0"/>
          </a:p>
        </p:txBody>
      </p:sp>
      <p:sp>
        <p:nvSpPr>
          <p:cNvPr id="3" name="Segnaposto contenuto 2"/>
          <p:cNvSpPr>
            <a:spLocks noGrp="1"/>
          </p:cNvSpPr>
          <p:nvPr>
            <p:ph idx="1"/>
          </p:nvPr>
        </p:nvSpPr>
        <p:spPr>
          <a:xfrm>
            <a:off x="457200" y="1988840"/>
            <a:ext cx="8229600" cy="4465968"/>
          </a:xfrm>
        </p:spPr>
        <p:txBody>
          <a:bodyPr>
            <a:normAutofit fontScale="70000" lnSpcReduction="20000"/>
          </a:bodyPr>
          <a:lstStyle/>
          <a:p>
            <a:pPr algn="just"/>
            <a:r>
              <a:rPr lang="it-IT" sz="2900" dirty="0" smtClean="0"/>
              <a:t>Finanziamento senza vincolo di destinazione che prevede l’erogazione di una somma definita all’inizio del rapporto e il rimborso progressivo attraverso un piano di ammortamento a rate costanti.</a:t>
            </a:r>
          </a:p>
          <a:p>
            <a:pPr algn="just"/>
            <a:endParaRPr lang="it-IT" sz="2900" dirty="0" smtClean="0"/>
          </a:p>
          <a:p>
            <a:pPr algn="just"/>
            <a:r>
              <a:rPr lang="it-IT" sz="2900" dirty="0" smtClean="0"/>
              <a:t>Disciplinato in maniera molto puntuale dal </a:t>
            </a:r>
            <a:r>
              <a:rPr lang="it-IT" sz="2900" b="1" dirty="0" err="1" smtClean="0"/>
              <a:t>Dpr</a:t>
            </a:r>
            <a:r>
              <a:rPr lang="it-IT" sz="2900" b="1" dirty="0" smtClean="0"/>
              <a:t> 180/1950 </a:t>
            </a:r>
            <a:r>
              <a:rPr lang="it-IT" sz="2900" dirty="0" smtClean="0"/>
              <a:t>che all’art. 5 prevede per i dipendenti pubblici la possibilità di contrarre </a:t>
            </a:r>
            <a:r>
              <a:rPr lang="it-IT" sz="2900" b="1" dirty="0" smtClean="0"/>
              <a:t>prestiti con durata max. 10 anni </a:t>
            </a:r>
            <a:r>
              <a:rPr lang="it-IT" sz="2900" dirty="0" smtClean="0"/>
              <a:t>da estinguersi con cessione di quote fino a 1/5 dello stipendio o della pensione.</a:t>
            </a:r>
          </a:p>
          <a:p>
            <a:pPr algn="just"/>
            <a:endParaRPr lang="it-IT" sz="2900" dirty="0" smtClean="0"/>
          </a:p>
          <a:p>
            <a:pPr algn="just"/>
            <a:r>
              <a:rPr lang="it-IT" sz="2900" dirty="0" smtClean="0"/>
              <a:t>I prestiti CQS possono essere erogati da banche, intermediari 106 </a:t>
            </a:r>
            <a:r>
              <a:rPr lang="it-IT" sz="2900" dirty="0" err="1" smtClean="0"/>
              <a:t>Tub</a:t>
            </a:r>
            <a:r>
              <a:rPr lang="it-IT" sz="2900" dirty="0" smtClean="0"/>
              <a:t>, compagnie di assicurazione e Inpdap.</a:t>
            </a:r>
          </a:p>
          <a:p>
            <a:pPr algn="just"/>
            <a:endParaRPr lang="it-IT" sz="2900" dirty="0" smtClean="0"/>
          </a:p>
          <a:p>
            <a:pPr algn="just"/>
            <a:r>
              <a:rPr lang="it-IT" sz="2900" dirty="0" smtClean="0"/>
              <a:t>Il prestito è </a:t>
            </a:r>
            <a:r>
              <a:rPr lang="it-IT" sz="2900" b="1" dirty="0" smtClean="0"/>
              <a:t>assistito obbligatoriamente da assicurazione </a:t>
            </a:r>
            <a:r>
              <a:rPr lang="it-IT" sz="2900" dirty="0" smtClean="0"/>
              <a:t>contro: rischio di </a:t>
            </a:r>
            <a:r>
              <a:rPr lang="it-IT" sz="2900" b="1" dirty="0" smtClean="0"/>
              <a:t>decesso</a:t>
            </a:r>
            <a:r>
              <a:rPr lang="it-IT" sz="2900" dirty="0" smtClean="0"/>
              <a:t> del mutuatario, rischio di </a:t>
            </a:r>
            <a:r>
              <a:rPr lang="it-IT" sz="2900" b="1" dirty="0" smtClean="0"/>
              <a:t>cessazione dal servizio </a:t>
            </a:r>
            <a:r>
              <a:rPr lang="it-IT" sz="2900" dirty="0" smtClean="0"/>
              <a:t>e rischio di </a:t>
            </a:r>
            <a:r>
              <a:rPr lang="it-IT" sz="2900" b="1" dirty="0" smtClean="0"/>
              <a:t>riduzione dello stipendio/salario</a:t>
            </a:r>
            <a:r>
              <a:rPr lang="it-IT" sz="2900" dirty="0" smtClean="0"/>
              <a:t> per effetto della quale non sia più possibile la ritenuta dell’intera quota ceduta.</a:t>
            </a:r>
          </a:p>
          <a:p>
            <a:endParaRPr lang="en-US" dirty="0"/>
          </a:p>
        </p:txBody>
      </p:sp>
    </p:spTree>
    <p:extLst>
      <p:ext uri="{BB962C8B-B14F-4D97-AF65-F5344CB8AC3E}">
        <p14:creationId xmlns:p14="http://schemas.microsoft.com/office/powerpoint/2010/main" val="13209174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Prestiti contro cessione del quinto dello stipendio/pensione</a:t>
            </a:r>
            <a:endParaRPr lang="en-US" sz="3200" dirty="0"/>
          </a:p>
        </p:txBody>
      </p:sp>
      <p:sp>
        <p:nvSpPr>
          <p:cNvPr id="3" name="Segnaposto contenuto 2"/>
          <p:cNvSpPr>
            <a:spLocks noGrp="1"/>
          </p:cNvSpPr>
          <p:nvPr>
            <p:ph idx="1"/>
          </p:nvPr>
        </p:nvSpPr>
        <p:spPr>
          <a:xfrm>
            <a:off x="457200" y="1700808"/>
            <a:ext cx="8229600" cy="5040560"/>
          </a:xfrm>
        </p:spPr>
        <p:txBody>
          <a:bodyPr>
            <a:normAutofit fontScale="55000" lnSpcReduction="20000"/>
          </a:bodyPr>
          <a:lstStyle/>
          <a:p>
            <a:pPr algn="just"/>
            <a:r>
              <a:rPr lang="it-IT" sz="3200" dirty="0" smtClean="0"/>
              <a:t>La legge Finanziaria del 2005 ha esteso la possibilità di ottenere prestiti CQS anche ai dipendenti di aziende private, con contratto a tempo determinato o indeterminato.</a:t>
            </a:r>
          </a:p>
          <a:p>
            <a:pPr algn="just"/>
            <a:r>
              <a:rPr lang="it-IT" sz="3200" dirty="0" smtClean="0"/>
              <a:t>Una serie di interventi successivi hanno ulteriormente esteso il bacino a pensionati, pubblici e privati, e lavoratori para-subordinati.</a:t>
            </a:r>
          </a:p>
          <a:p>
            <a:endParaRPr lang="it-IT" dirty="0" smtClean="0"/>
          </a:p>
          <a:p>
            <a:r>
              <a:rPr lang="it-IT" b="1" dirty="0" smtClean="0"/>
              <a:t>Procedura:</a:t>
            </a:r>
          </a:p>
          <a:p>
            <a:pPr lvl="1" algn="just"/>
            <a:r>
              <a:rPr lang="it-IT" sz="3300" dirty="0" smtClean="0"/>
              <a:t>Presentazione all’ente mutuante di una dichiarazione, del datore di lavoro o dell’ente previdenziale, che attesti l’ammontare mensile dello stipendio/pensione.</a:t>
            </a:r>
          </a:p>
          <a:p>
            <a:pPr lvl="1" algn="just"/>
            <a:r>
              <a:rPr lang="it-IT" sz="3300" dirty="0" smtClean="0"/>
              <a:t>Dopo l’esito positivo dell’istruttoria di fido, l’ente mutuante inoltra la documentazione all’emittente delle coperture assicurative per l’approvazione della pratica.</a:t>
            </a:r>
          </a:p>
          <a:p>
            <a:pPr lvl="1" algn="just"/>
            <a:r>
              <a:rPr lang="it-IT" sz="3300" dirty="0" smtClean="0"/>
              <a:t>Acquisita anche la firma dell’assicuratore, l’ente mutuante restituisce la documentazione al datore di lavoro o all’ente previdenziale.</a:t>
            </a:r>
          </a:p>
          <a:p>
            <a:pPr lvl="1" algn="just"/>
            <a:r>
              <a:rPr lang="it-IT" sz="3300" dirty="0" smtClean="0"/>
              <a:t>Dal momento della notifica della cessione, l’amministrazione che eroga gli emolumenti ha l’obbligo di versare direttamente al finanziatore le quote cedute.</a:t>
            </a:r>
          </a:p>
          <a:p>
            <a:pPr lvl="1"/>
            <a:endParaRPr lang="it-IT" dirty="0" smtClean="0"/>
          </a:p>
          <a:p>
            <a:endParaRPr lang="it-IT" dirty="0" smtClean="0"/>
          </a:p>
          <a:p>
            <a:endParaRPr lang="en-US" dirty="0"/>
          </a:p>
        </p:txBody>
      </p:sp>
    </p:spTree>
    <p:extLst>
      <p:ext uri="{BB962C8B-B14F-4D97-AF65-F5344CB8AC3E}">
        <p14:creationId xmlns:p14="http://schemas.microsoft.com/office/powerpoint/2010/main" val="18523837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Prestiti contro cessione del quinto dello stipendio/pensione</a:t>
            </a:r>
            <a:endParaRPr lang="en-US" sz="3200" dirty="0"/>
          </a:p>
        </p:txBody>
      </p:sp>
      <p:sp>
        <p:nvSpPr>
          <p:cNvPr id="3" name="Segnaposto contenuto 2"/>
          <p:cNvSpPr>
            <a:spLocks noGrp="1"/>
          </p:cNvSpPr>
          <p:nvPr>
            <p:ph idx="1"/>
          </p:nvPr>
        </p:nvSpPr>
        <p:spPr/>
        <p:txBody>
          <a:bodyPr>
            <a:normAutofit/>
          </a:bodyPr>
          <a:lstStyle/>
          <a:p>
            <a:r>
              <a:rPr lang="it-IT" sz="2200" dirty="0" smtClean="0"/>
              <a:t>Il datore di lavoro/ente previdenziale è tenuto a dare immediata notizia di qualsiasi fatto determini riduzione, sospensione o arresto definitivo degli emolumenti.</a:t>
            </a:r>
          </a:p>
          <a:p>
            <a:pPr marL="64008" indent="0">
              <a:buNone/>
            </a:pPr>
            <a:endParaRPr lang="it-IT" sz="2200" dirty="0" smtClean="0"/>
          </a:p>
          <a:p>
            <a:r>
              <a:rPr lang="it-IT" sz="2200" dirty="0" smtClean="0"/>
              <a:t>All’atto dell’erogazione l’ente mutuante trattiene dal netto corrisposto:</a:t>
            </a:r>
          </a:p>
          <a:p>
            <a:pPr marL="64008" indent="0">
              <a:buNone/>
            </a:pPr>
            <a:endParaRPr lang="it-IT" sz="2200" dirty="0" smtClean="0"/>
          </a:p>
          <a:p>
            <a:pPr lvl="2"/>
            <a:r>
              <a:rPr lang="it-IT" sz="1800" dirty="0" smtClean="0"/>
              <a:t>Il premio assicurativo</a:t>
            </a:r>
          </a:p>
          <a:p>
            <a:pPr lvl="2"/>
            <a:r>
              <a:rPr lang="it-IT" sz="1800" dirty="0" smtClean="0"/>
              <a:t>Le spese di istruttoria e di notifica</a:t>
            </a:r>
          </a:p>
          <a:p>
            <a:pPr lvl="2"/>
            <a:r>
              <a:rPr lang="it-IT" sz="1800" dirty="0" smtClean="0"/>
              <a:t>La commissione di intermediazione per la sottoscrizione della copertura.</a:t>
            </a:r>
            <a:endParaRPr lang="en-US" sz="1800" dirty="0"/>
          </a:p>
        </p:txBody>
      </p:sp>
    </p:spTree>
    <p:extLst>
      <p:ext uri="{BB962C8B-B14F-4D97-AF65-F5344CB8AC3E}">
        <p14:creationId xmlns:p14="http://schemas.microsoft.com/office/powerpoint/2010/main" val="24519854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Esempio: QCS Findomestic</a:t>
            </a:r>
            <a:endParaRPr lang="en-US" sz="2400" dirty="0"/>
          </a:p>
        </p:txBody>
      </p:sp>
      <p:sp>
        <p:nvSpPr>
          <p:cNvPr id="3" name="Segnaposto contenuto 2"/>
          <p:cNvSpPr>
            <a:spLocks noGrp="1"/>
          </p:cNvSpPr>
          <p:nvPr>
            <p:ph idx="1"/>
          </p:nvPr>
        </p:nvSpPr>
        <p:spPr>
          <a:xfrm>
            <a:off x="457200" y="1700808"/>
            <a:ext cx="8229600" cy="4754000"/>
          </a:xfrm>
        </p:spPr>
        <p:txBody>
          <a:bodyPr>
            <a:normAutofit/>
          </a:bodyPr>
          <a:lstStyle/>
          <a:p>
            <a:r>
              <a:rPr lang="it-IT" sz="2400" dirty="0" smtClean="0"/>
              <a:t>Ammontare prestito: 8340 euro</a:t>
            </a:r>
          </a:p>
          <a:p>
            <a:r>
              <a:rPr lang="it-IT" sz="2400" dirty="0" smtClean="0"/>
              <a:t>Rimborso: 120 rate mensili da 99 euro</a:t>
            </a:r>
          </a:p>
          <a:p>
            <a:r>
              <a:rPr lang="it-IT" sz="2400" dirty="0" smtClean="0"/>
              <a:t>Commissioni: 525 euro</a:t>
            </a:r>
          </a:p>
          <a:p>
            <a:r>
              <a:rPr lang="it-IT" sz="2400" dirty="0" smtClean="0"/>
              <a:t>Spese istruttoria: 864,09 euro</a:t>
            </a:r>
          </a:p>
          <a:p>
            <a:r>
              <a:rPr lang="it-IT" sz="2400" dirty="0" smtClean="0"/>
              <a:t>Ammontare effettivamente ricevuto dal cliente: 6934 euro</a:t>
            </a:r>
          </a:p>
          <a:p>
            <a:r>
              <a:rPr lang="it-IT" sz="2400" dirty="0" smtClean="0"/>
              <a:t>Imposta di bollo sul contratto: 14,62 euro</a:t>
            </a:r>
          </a:p>
          <a:p>
            <a:r>
              <a:rPr lang="it-IT" sz="2400" dirty="0" smtClean="0"/>
              <a:t>Imposta di bollo su comunicazioni periodiche: 1,81</a:t>
            </a:r>
          </a:p>
          <a:p>
            <a:r>
              <a:rPr lang="it-IT" sz="2400" dirty="0" smtClean="0"/>
              <a:t>Tan: 7,50%</a:t>
            </a:r>
          </a:p>
          <a:p>
            <a:r>
              <a:rPr lang="it-IT" sz="2400" dirty="0" err="1" smtClean="0"/>
              <a:t>Taeg</a:t>
            </a:r>
            <a:r>
              <a:rPr lang="it-IT" sz="2400" dirty="0" smtClean="0"/>
              <a:t>: 12,55%</a:t>
            </a:r>
          </a:p>
          <a:p>
            <a:endParaRPr lang="en-US" dirty="0"/>
          </a:p>
        </p:txBody>
      </p:sp>
    </p:spTree>
    <p:extLst>
      <p:ext uri="{BB962C8B-B14F-4D97-AF65-F5344CB8AC3E}">
        <p14:creationId xmlns:p14="http://schemas.microsoft.com/office/powerpoint/2010/main" val="919318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L’annosa vicenda delle commissioni di massimo scoperto</a:t>
            </a:r>
            <a:endParaRPr lang="en-US" sz="2400" dirty="0"/>
          </a:p>
        </p:txBody>
      </p:sp>
      <p:sp>
        <p:nvSpPr>
          <p:cNvPr id="3" name="Segnaposto contenuto 2"/>
          <p:cNvSpPr>
            <a:spLocks noGrp="1"/>
          </p:cNvSpPr>
          <p:nvPr>
            <p:ph idx="1"/>
          </p:nvPr>
        </p:nvSpPr>
        <p:spPr>
          <a:xfrm>
            <a:off x="457200" y="1556792"/>
            <a:ext cx="8229600" cy="4898016"/>
          </a:xfrm>
        </p:spPr>
        <p:txBody>
          <a:bodyPr>
            <a:normAutofit fontScale="77500" lnSpcReduction="20000"/>
          </a:bodyPr>
          <a:lstStyle/>
          <a:p>
            <a:r>
              <a:rPr lang="it-IT" dirty="0" smtClean="0"/>
              <a:t>Con la legge «anti-crisi» 28/1/2009, n. 2 sono state introdotte le seguenti regole:</a:t>
            </a:r>
          </a:p>
          <a:p>
            <a:pPr lvl="1"/>
            <a:endParaRPr lang="it-IT" dirty="0" smtClean="0"/>
          </a:p>
          <a:p>
            <a:pPr lvl="3"/>
            <a:r>
              <a:rPr lang="it-IT" sz="2300" dirty="0" smtClean="0"/>
              <a:t>Nullità della CMS se il saldo del cliente risulti a debito per un periodo continuativo inferiore a 30 giorni.</a:t>
            </a:r>
          </a:p>
          <a:p>
            <a:pPr lvl="3"/>
            <a:r>
              <a:rPr lang="it-IT" sz="2300" dirty="0" smtClean="0"/>
              <a:t>Nullità della CMS a fronte di utilizzi in assenza di fido.</a:t>
            </a:r>
          </a:p>
          <a:p>
            <a:pPr lvl="3"/>
            <a:r>
              <a:rPr lang="it-IT" sz="2300" dirty="0" smtClean="0"/>
              <a:t>Possibilità di prevedere, in alternativa alla CMS, un corrispettivo per la messa a disposizione dei fondi, purché onnicomprensivo e proporzionale all’importo e alla durata dell’affidamento. Una successiva integrazione della norma, a luglio 2009, ha determinato un tetto all’ammontare di tale corrispettivo (0,50% su base trimestrale).</a:t>
            </a:r>
          </a:p>
          <a:p>
            <a:pPr lvl="3"/>
            <a:endParaRPr lang="it-IT" dirty="0" smtClean="0"/>
          </a:p>
          <a:p>
            <a:pPr marL="0" lvl="3" indent="0">
              <a:spcBef>
                <a:spcPts val="0"/>
              </a:spcBef>
              <a:buNone/>
            </a:pPr>
            <a:r>
              <a:rPr lang="it-IT" sz="2600" dirty="0" smtClean="0"/>
              <a:t>A seguito dell’entrata in vigore di tale disposizione la generalità delle banche ha eliminato la CMS e introdotto nuove commissioni distinte per gli affidamenti e gli scoperti di conto. </a:t>
            </a:r>
          </a:p>
          <a:p>
            <a:pPr marL="0" lvl="3" indent="0">
              <a:spcBef>
                <a:spcPts val="0"/>
              </a:spcBef>
              <a:buNone/>
            </a:pPr>
            <a:endParaRPr lang="it-IT" sz="2600" dirty="0"/>
          </a:p>
          <a:p>
            <a:pPr marL="0" lvl="3" indent="0">
              <a:spcBef>
                <a:spcPts val="0"/>
              </a:spcBef>
              <a:buNone/>
            </a:pPr>
            <a:r>
              <a:rPr lang="it-IT" sz="2600" dirty="0" smtClean="0"/>
              <a:t>Effetto complessivo: </a:t>
            </a:r>
            <a:r>
              <a:rPr lang="it-IT" sz="2600" b="1" dirty="0" smtClean="0"/>
              <a:t>un generalizzato rincaro dei costi…..</a:t>
            </a:r>
          </a:p>
        </p:txBody>
      </p:sp>
    </p:spTree>
    <p:extLst>
      <p:ext uri="{BB962C8B-B14F-4D97-AF65-F5344CB8AC3E}">
        <p14:creationId xmlns:p14="http://schemas.microsoft.com/office/powerpoint/2010/main" val="1083185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Credito non finalizzato: i prestiti con delegazione di pagamento</a:t>
            </a:r>
            <a:endParaRPr lang="en-US" sz="3200" dirty="0"/>
          </a:p>
        </p:txBody>
      </p:sp>
      <p:sp>
        <p:nvSpPr>
          <p:cNvPr id="3" name="Segnaposto contenuto 2"/>
          <p:cNvSpPr>
            <a:spLocks noGrp="1"/>
          </p:cNvSpPr>
          <p:nvPr>
            <p:ph idx="1"/>
          </p:nvPr>
        </p:nvSpPr>
        <p:spPr>
          <a:xfrm>
            <a:off x="457200" y="1844824"/>
            <a:ext cx="8229600" cy="4608512"/>
          </a:xfrm>
        </p:spPr>
        <p:txBody>
          <a:bodyPr>
            <a:normAutofit/>
          </a:bodyPr>
          <a:lstStyle/>
          <a:p>
            <a:pPr algn="just"/>
            <a:r>
              <a:rPr lang="it-IT" sz="2000" dirty="0" smtClean="0"/>
              <a:t>Molto simili ai CQS e disciplinati dallo stesso </a:t>
            </a:r>
            <a:r>
              <a:rPr lang="it-IT" sz="2000" dirty="0" err="1" smtClean="0"/>
              <a:t>Dpr</a:t>
            </a:r>
            <a:r>
              <a:rPr lang="it-IT" sz="2000" dirty="0" smtClean="0"/>
              <a:t> 180/1950.</a:t>
            </a:r>
          </a:p>
          <a:p>
            <a:pPr algn="just"/>
            <a:r>
              <a:rPr lang="it-IT" sz="2000" dirty="0" smtClean="0"/>
              <a:t>La delegazione di pagamento è concessa solo ai lavoratori dipendenti.</a:t>
            </a:r>
          </a:p>
          <a:p>
            <a:pPr algn="just"/>
            <a:r>
              <a:rPr lang="it-IT" sz="2000" dirty="0" smtClean="0"/>
              <a:t>Il rimborso del prestito avviene attraverso una trattenuta fissa sullo stipendio, pari al massimo ad 1/5 dell’importo.</a:t>
            </a:r>
          </a:p>
          <a:p>
            <a:pPr algn="just"/>
            <a:r>
              <a:rPr lang="it-IT" sz="2000" dirty="0" smtClean="0"/>
              <a:t>A differenza di quanto avviene nel CQS, il datore di lavoro deve accettare esplicitamente l’incarico di operare la trattenuta e riceve un indennizzo per il ruolo svolto nel prestito. </a:t>
            </a:r>
          </a:p>
          <a:p>
            <a:pPr algn="just"/>
            <a:r>
              <a:rPr lang="it-IT" sz="2000" dirty="0" smtClean="0"/>
              <a:t>Rispetto ai prestiti CQS non avviene una cessione del credito.</a:t>
            </a:r>
          </a:p>
          <a:p>
            <a:pPr algn="just"/>
            <a:r>
              <a:rPr lang="it-IT" sz="2000" dirty="0" smtClean="0"/>
              <a:t>Procedura di erogazione e condizioni economiche abbastanza allineate a quelle per i prestiti CQS.</a:t>
            </a:r>
          </a:p>
          <a:p>
            <a:pPr algn="just"/>
            <a:r>
              <a:rPr lang="it-IT" sz="2000" dirty="0" smtClean="0"/>
              <a:t>Ammontare cumulabile con CQS (potendo dunque raggiungere i 2/5 complessivi dello stipendio).</a:t>
            </a:r>
            <a:endParaRPr lang="en-US" sz="2000" dirty="0"/>
          </a:p>
        </p:txBody>
      </p:sp>
    </p:spTree>
    <p:extLst>
      <p:ext uri="{BB962C8B-B14F-4D97-AF65-F5344CB8AC3E}">
        <p14:creationId xmlns:p14="http://schemas.microsoft.com/office/powerpoint/2010/main" val="22380144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Credito non finalizzato: gli </a:t>
            </a:r>
            <a:r>
              <a:rPr lang="it-IT" sz="3200" dirty="0" err="1" smtClean="0"/>
              <a:t>equity</a:t>
            </a:r>
            <a:r>
              <a:rPr lang="it-IT" sz="3200" dirty="0" smtClean="0"/>
              <a:t> </a:t>
            </a:r>
            <a:r>
              <a:rPr lang="it-IT" sz="3200" dirty="0" err="1" smtClean="0"/>
              <a:t>loan</a:t>
            </a:r>
            <a:r>
              <a:rPr lang="it-IT" sz="3200" dirty="0" smtClean="0"/>
              <a:t> (release)</a:t>
            </a:r>
            <a:endParaRPr lang="en-US" sz="3200" dirty="0"/>
          </a:p>
        </p:txBody>
      </p:sp>
      <p:sp>
        <p:nvSpPr>
          <p:cNvPr id="3" name="Segnaposto contenuto 2"/>
          <p:cNvSpPr>
            <a:spLocks noGrp="1"/>
          </p:cNvSpPr>
          <p:nvPr>
            <p:ph idx="1"/>
          </p:nvPr>
        </p:nvSpPr>
        <p:spPr>
          <a:xfrm>
            <a:off x="457200" y="1700808"/>
            <a:ext cx="8229600" cy="4754000"/>
          </a:xfrm>
        </p:spPr>
        <p:txBody>
          <a:bodyPr>
            <a:normAutofit fontScale="77500" lnSpcReduction="20000"/>
          </a:bodyPr>
          <a:lstStyle/>
          <a:p>
            <a:pPr algn="just"/>
            <a:r>
              <a:rPr lang="it-IT" dirty="0" smtClean="0"/>
              <a:t>Finanziamenti con finalità di consumo, senza vincolo di destinazione e garantiti da ipoteca immobiliare. </a:t>
            </a:r>
          </a:p>
          <a:p>
            <a:pPr algn="just"/>
            <a:r>
              <a:rPr lang="it-IT" dirty="0" smtClean="0"/>
              <a:t>Di solito offerti a clientela in età avanzata.</a:t>
            </a:r>
          </a:p>
          <a:p>
            <a:pPr algn="just"/>
            <a:r>
              <a:rPr lang="it-IT" dirty="0" smtClean="0"/>
              <a:t>La finalità del prestito è quella di smobilizzare in tutto o in parte il valore della proprietà fondiaria, consentendo al cliente di integrare reddito e disponibilità liquide, senza dover cambiare residenza.</a:t>
            </a:r>
          </a:p>
          <a:p>
            <a:pPr marL="64008" indent="0" algn="just">
              <a:buNone/>
            </a:pPr>
            <a:endParaRPr lang="it-IT" dirty="0" smtClean="0"/>
          </a:p>
          <a:p>
            <a:pPr algn="just"/>
            <a:r>
              <a:rPr lang="it-IT" dirty="0" smtClean="0"/>
              <a:t>Obiettivi perseguibili:</a:t>
            </a:r>
          </a:p>
          <a:p>
            <a:pPr lvl="1" algn="just"/>
            <a:r>
              <a:rPr lang="it-IT" dirty="0" smtClean="0"/>
              <a:t>Migliorare il tenore di vita</a:t>
            </a:r>
          </a:p>
          <a:p>
            <a:pPr lvl="1" algn="just"/>
            <a:r>
              <a:rPr lang="it-IT" dirty="0" smtClean="0"/>
              <a:t>Fronteggiare spese mediche e di assistenza, eventualmente tramite la sottoscrizione di una opportuna polizza assicurativa</a:t>
            </a:r>
          </a:p>
          <a:p>
            <a:pPr lvl="1" algn="just"/>
            <a:r>
              <a:rPr lang="it-IT" dirty="0" smtClean="0"/>
              <a:t>Supportare figli e nipoti, anticipando loro parte del valore dell’eredità.</a:t>
            </a:r>
          </a:p>
        </p:txBody>
      </p:sp>
    </p:spTree>
    <p:extLst>
      <p:ext uri="{BB962C8B-B14F-4D97-AF65-F5344CB8AC3E}">
        <p14:creationId xmlns:p14="http://schemas.microsoft.com/office/powerpoint/2010/main" val="31405721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Gli </a:t>
            </a:r>
            <a:r>
              <a:rPr lang="it-IT" sz="3200" dirty="0" err="1" smtClean="0"/>
              <a:t>equity</a:t>
            </a:r>
            <a:r>
              <a:rPr lang="it-IT" sz="3200" dirty="0" smtClean="0"/>
              <a:t> </a:t>
            </a:r>
            <a:r>
              <a:rPr lang="it-IT" sz="3200" dirty="0" err="1" smtClean="0"/>
              <a:t>loan</a:t>
            </a:r>
            <a:endParaRPr lang="en-US" sz="3200" dirty="0"/>
          </a:p>
        </p:txBody>
      </p:sp>
      <p:sp>
        <p:nvSpPr>
          <p:cNvPr id="3" name="Segnaposto contenuto 2"/>
          <p:cNvSpPr>
            <a:spLocks noGrp="1"/>
          </p:cNvSpPr>
          <p:nvPr>
            <p:ph idx="1"/>
          </p:nvPr>
        </p:nvSpPr>
        <p:spPr>
          <a:xfrm>
            <a:off x="457200" y="1628800"/>
            <a:ext cx="8229600" cy="4826008"/>
          </a:xfrm>
        </p:spPr>
        <p:txBody>
          <a:bodyPr>
            <a:normAutofit fontScale="85000" lnSpcReduction="10000"/>
          </a:bodyPr>
          <a:lstStyle/>
          <a:p>
            <a:r>
              <a:rPr lang="it-IT" dirty="0"/>
              <a:t>Due forme più comuni:  </a:t>
            </a:r>
            <a:endParaRPr lang="it-IT" dirty="0" smtClean="0"/>
          </a:p>
          <a:p>
            <a:endParaRPr lang="it-IT" dirty="0"/>
          </a:p>
          <a:p>
            <a:pPr lvl="1"/>
            <a:r>
              <a:rPr lang="it-IT" b="1" dirty="0"/>
              <a:t>LIFETIME MORGAGE </a:t>
            </a:r>
            <a:r>
              <a:rPr lang="it-IT" dirty="0"/>
              <a:t>(prestito ipotecario vitalizio): non richiede alcun pagamento a carico del contraente all’atto della stipula o durante la vita del prestito. Interessi e spese sono capitalizzati, di solito con periodicità annuale, e dovuti a scadenza, entro 6-12 mesi dalla scomparsa del mutuatario o del coniuge più longevo. Per evitare la vendita dell’immobile, gli eredi possono decidere di saldare il prestito. </a:t>
            </a:r>
            <a:endParaRPr lang="it-IT" dirty="0" smtClean="0"/>
          </a:p>
          <a:p>
            <a:pPr lvl="1"/>
            <a:endParaRPr lang="it-IT" dirty="0" smtClean="0"/>
          </a:p>
          <a:p>
            <a:pPr lvl="1"/>
            <a:r>
              <a:rPr lang="it-IT" b="1" dirty="0" smtClean="0"/>
              <a:t>HOME REVERSION</a:t>
            </a:r>
            <a:r>
              <a:rPr lang="it-IT" dirty="0" smtClean="0"/>
              <a:t>: il mutuatario, pur mantenendo il diritto a vita di occupare l’abitazione di residenza, vende al finanziatore, tutto l’immobile di proprietà o una sua percentuale in cambio di un vitalizio o di un capitale immediato. </a:t>
            </a:r>
            <a:endParaRPr lang="it-IT" dirty="0"/>
          </a:p>
          <a:p>
            <a:endParaRPr lang="en-US" dirty="0"/>
          </a:p>
        </p:txBody>
      </p:sp>
    </p:spTree>
    <p:extLst>
      <p:ext uri="{BB962C8B-B14F-4D97-AF65-F5344CB8AC3E}">
        <p14:creationId xmlns:p14="http://schemas.microsoft.com/office/powerpoint/2010/main" val="3925238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smtClean="0"/>
              <a:t>Lifetime</a:t>
            </a:r>
            <a:r>
              <a:rPr lang="it-IT" sz="3200" dirty="0" smtClean="0"/>
              <a:t> </a:t>
            </a:r>
            <a:r>
              <a:rPr lang="it-IT" sz="3200" dirty="0" err="1" smtClean="0"/>
              <a:t>mortgage</a:t>
            </a:r>
            <a:r>
              <a:rPr lang="it-IT" sz="3200" dirty="0" smtClean="0"/>
              <a:t> – profili di rischio per la banca finanziatrice</a:t>
            </a:r>
            <a:endParaRPr lang="en-US" sz="3200" dirty="0"/>
          </a:p>
        </p:txBody>
      </p:sp>
      <p:sp>
        <p:nvSpPr>
          <p:cNvPr id="3" name="Segnaposto contenuto 2"/>
          <p:cNvSpPr>
            <a:spLocks noGrp="1"/>
          </p:cNvSpPr>
          <p:nvPr>
            <p:ph idx="1"/>
          </p:nvPr>
        </p:nvSpPr>
        <p:spPr/>
        <p:txBody>
          <a:bodyPr>
            <a:normAutofit/>
          </a:bodyPr>
          <a:lstStyle/>
          <a:p>
            <a:r>
              <a:rPr lang="it-IT" sz="2200" dirty="0" smtClean="0"/>
              <a:t>Il profilo di rischio di un </a:t>
            </a:r>
            <a:r>
              <a:rPr lang="it-IT" sz="2200" i="1" dirty="0" err="1" smtClean="0"/>
              <a:t>lifetime</a:t>
            </a:r>
            <a:r>
              <a:rPr lang="it-IT" sz="2200" i="1" dirty="0" smtClean="0"/>
              <a:t> </a:t>
            </a:r>
            <a:r>
              <a:rPr lang="it-IT" sz="2200" i="1" dirty="0" err="1" smtClean="0"/>
              <a:t>mortgage</a:t>
            </a:r>
            <a:r>
              <a:rPr lang="it-IT" sz="2200" i="1" dirty="0" smtClean="0"/>
              <a:t> </a:t>
            </a:r>
            <a:r>
              <a:rPr lang="it-IT" sz="2200" dirty="0" smtClean="0"/>
              <a:t>è diverso da quello di un tradizionale prestito ipotecario.</a:t>
            </a:r>
          </a:p>
          <a:p>
            <a:pPr marL="64008" indent="0">
              <a:buNone/>
            </a:pPr>
            <a:endParaRPr lang="it-IT" sz="2200" dirty="0" smtClean="0"/>
          </a:p>
          <a:p>
            <a:r>
              <a:rPr lang="it-IT" sz="2200" dirty="0"/>
              <a:t>Principali fattori di rischio:</a:t>
            </a:r>
          </a:p>
          <a:p>
            <a:pPr lvl="1"/>
            <a:r>
              <a:rPr lang="it-IT" sz="1800" dirty="0"/>
              <a:t>Data di rimborso incerta e dipendente dalla longevità del mutuatario.</a:t>
            </a:r>
          </a:p>
          <a:p>
            <a:pPr lvl="1"/>
            <a:r>
              <a:rPr lang="it-IT" sz="1800" dirty="0"/>
              <a:t>Montante </a:t>
            </a:r>
            <a:r>
              <a:rPr lang="it-IT" sz="1800" dirty="0" smtClean="0"/>
              <a:t>incerto e dipendente dalla longevità del mutuatario.</a:t>
            </a:r>
            <a:endParaRPr lang="it-IT" sz="1800" dirty="0"/>
          </a:p>
          <a:p>
            <a:pPr lvl="1"/>
            <a:r>
              <a:rPr lang="it-IT" sz="1800" dirty="0"/>
              <a:t>Valore a scadenza dell’immobile incerto.</a:t>
            </a:r>
          </a:p>
          <a:p>
            <a:endParaRPr lang="it-IT" sz="2200" dirty="0" smtClean="0"/>
          </a:p>
          <a:p>
            <a:r>
              <a:rPr lang="it-IT" sz="2200" dirty="0" smtClean="0"/>
              <a:t>Per il combinarsi di questi 3 fattori, l’importo da rimborsare a scadenza potrebbe essere superiore al valore dell’immobile.</a:t>
            </a:r>
          </a:p>
          <a:p>
            <a:r>
              <a:rPr lang="it-IT" sz="2200" dirty="0" smtClean="0"/>
              <a:t>Il costo del prestito è dunque normalmente superiore rispetto a quello di un normale prestito ipotecario.</a:t>
            </a:r>
          </a:p>
          <a:p>
            <a:pPr marL="537210" lvl="1" indent="0">
              <a:buNone/>
            </a:pPr>
            <a:endParaRPr lang="it-IT" dirty="0"/>
          </a:p>
        </p:txBody>
      </p:sp>
    </p:spTree>
    <p:extLst>
      <p:ext uri="{BB962C8B-B14F-4D97-AF65-F5344CB8AC3E}">
        <p14:creationId xmlns:p14="http://schemas.microsoft.com/office/powerpoint/2010/main" val="33361936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Esempio: MPS </a:t>
            </a:r>
            <a:r>
              <a:rPr lang="it-IT" sz="2400" dirty="0" err="1" smtClean="0"/>
              <a:t>Prestisenior</a:t>
            </a:r>
            <a:endParaRPr lang="en-US" sz="2400" dirty="0"/>
          </a:p>
        </p:txBody>
      </p:sp>
      <p:sp>
        <p:nvSpPr>
          <p:cNvPr id="3" name="Segnaposto contenuto 2"/>
          <p:cNvSpPr>
            <a:spLocks noGrp="1"/>
          </p:cNvSpPr>
          <p:nvPr>
            <p:ph idx="1"/>
          </p:nvPr>
        </p:nvSpPr>
        <p:spPr>
          <a:xfrm>
            <a:off x="457200" y="1700808"/>
            <a:ext cx="8229600" cy="4754000"/>
          </a:xfrm>
        </p:spPr>
        <p:txBody>
          <a:bodyPr>
            <a:normAutofit fontScale="62500" lnSpcReduction="20000"/>
          </a:bodyPr>
          <a:lstStyle/>
          <a:p>
            <a:pPr algn="just"/>
            <a:r>
              <a:rPr lang="it-IT" sz="3200" dirty="0" smtClean="0"/>
              <a:t>Prestito vitalizio con capitalizzazione annuale degli interessi e rimborso in unica soluzione di capitale e interessi, assistito da ipoteca di I grado su immobile residenziale.</a:t>
            </a:r>
          </a:p>
          <a:p>
            <a:pPr algn="just"/>
            <a:r>
              <a:rPr lang="it-IT" sz="3200" dirty="0" smtClean="0"/>
              <a:t>Riservato a soggetti privati di almeno 70 anni, proprietari di una abitazione ad uso residenziale con eredi.</a:t>
            </a:r>
          </a:p>
          <a:p>
            <a:pPr algn="just"/>
            <a:r>
              <a:rPr lang="it-IT" sz="3200" dirty="0" smtClean="0"/>
              <a:t>In caso di co-intestazioni, l’età minima richiesta è per la persona di età inferiore.</a:t>
            </a:r>
          </a:p>
          <a:p>
            <a:pPr algn="just"/>
            <a:r>
              <a:rPr lang="it-IT" sz="3200" dirty="0" smtClean="0"/>
              <a:t>L’erogazione può avvenire in unica soluzione o in 20 erogazioni annuali.</a:t>
            </a:r>
          </a:p>
          <a:p>
            <a:pPr algn="just"/>
            <a:r>
              <a:rPr lang="it-IT" sz="3200" dirty="0" smtClean="0"/>
              <a:t>La durata del finanziamento è pari alla vita del contraente.</a:t>
            </a:r>
          </a:p>
          <a:p>
            <a:pPr algn="just"/>
            <a:r>
              <a:rPr lang="it-IT" sz="3200" dirty="0" smtClean="0"/>
              <a:t>Il rimborso di capitale e interessi avviene di regola </a:t>
            </a:r>
            <a:r>
              <a:rPr lang="it-IT" sz="3200" smtClean="0"/>
              <a:t>alla morte </a:t>
            </a:r>
            <a:r>
              <a:rPr lang="it-IT" sz="3200" dirty="0" smtClean="0"/>
              <a:t>del contraente da parte degli eredi.</a:t>
            </a:r>
          </a:p>
          <a:p>
            <a:pPr algn="just"/>
            <a:r>
              <a:rPr lang="it-IT" sz="3200" dirty="0" smtClean="0"/>
              <a:t>Nel caso in cui questi non intendano procedere al rimborso, l’immobile sarà venduto e con il ricavato sarà estinto il finanziamento.</a:t>
            </a:r>
          </a:p>
          <a:p>
            <a:pPr algn="just"/>
            <a:r>
              <a:rPr lang="it-IT" sz="3200" dirty="0" smtClean="0"/>
              <a:t>L’eventuale eccedenza sarà riconosciuta agli eredi.</a:t>
            </a:r>
          </a:p>
          <a:p>
            <a:pPr algn="just"/>
            <a:endParaRPr lang="en-US" dirty="0"/>
          </a:p>
        </p:txBody>
      </p:sp>
    </p:spTree>
    <p:extLst>
      <p:ext uri="{BB962C8B-B14F-4D97-AF65-F5344CB8AC3E}">
        <p14:creationId xmlns:p14="http://schemas.microsoft.com/office/powerpoint/2010/main" val="2510821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Esempio: MPS </a:t>
            </a:r>
            <a:r>
              <a:rPr lang="it-IT" sz="2400" dirty="0" err="1"/>
              <a:t>Prestisenior</a:t>
            </a:r>
            <a:endParaRPr lang="en-US" sz="2400" dirty="0"/>
          </a:p>
        </p:txBody>
      </p:sp>
      <p:sp>
        <p:nvSpPr>
          <p:cNvPr id="3" name="Segnaposto contenuto 2"/>
          <p:cNvSpPr>
            <a:spLocks noGrp="1"/>
          </p:cNvSpPr>
          <p:nvPr>
            <p:ph idx="1"/>
          </p:nvPr>
        </p:nvSpPr>
        <p:spPr>
          <a:xfrm>
            <a:off x="457200" y="1628800"/>
            <a:ext cx="8229600" cy="4826008"/>
          </a:xfrm>
        </p:spPr>
        <p:txBody>
          <a:bodyPr>
            <a:normAutofit/>
          </a:bodyPr>
          <a:lstStyle/>
          <a:p>
            <a:r>
              <a:rPr lang="it-IT" sz="2200" b="1" dirty="0" smtClean="0"/>
              <a:t>Importo </a:t>
            </a:r>
            <a:r>
              <a:rPr lang="it-IT" sz="2200" b="1" dirty="0" err="1" smtClean="0"/>
              <a:t>max</a:t>
            </a:r>
            <a:r>
              <a:rPr lang="it-IT" sz="2200" b="1" dirty="0" smtClean="0"/>
              <a:t> finanziabile</a:t>
            </a:r>
            <a:r>
              <a:rPr lang="it-IT" sz="2200" dirty="0" smtClean="0"/>
              <a:t>: </a:t>
            </a:r>
          </a:p>
          <a:p>
            <a:pPr lvl="1"/>
            <a:r>
              <a:rPr lang="it-IT" sz="1800" dirty="0"/>
              <a:t>In un’unica soluzione: 200.000 euro</a:t>
            </a:r>
          </a:p>
          <a:p>
            <a:pPr lvl="1"/>
            <a:r>
              <a:rPr lang="it-IT" sz="1800" dirty="0"/>
              <a:t>In più soluzioni: 25.000 euro </a:t>
            </a:r>
            <a:r>
              <a:rPr lang="it-IT" sz="1800" dirty="0" err="1"/>
              <a:t>max</a:t>
            </a:r>
            <a:r>
              <a:rPr lang="it-IT" sz="1800" dirty="0"/>
              <a:t> per 20 </a:t>
            </a:r>
            <a:r>
              <a:rPr lang="it-IT" sz="1800" dirty="0" smtClean="0"/>
              <a:t>erogazioni</a:t>
            </a:r>
          </a:p>
          <a:p>
            <a:pPr marL="537210" lvl="1" indent="0">
              <a:buNone/>
            </a:pPr>
            <a:endParaRPr lang="it-IT" sz="1800" dirty="0" smtClean="0"/>
          </a:p>
          <a:p>
            <a:r>
              <a:rPr lang="it-IT" sz="2200" b="1" dirty="0" smtClean="0"/>
              <a:t>Percentuali di erogazione</a:t>
            </a:r>
            <a:r>
              <a:rPr lang="it-IT" sz="2200" dirty="0" smtClean="0"/>
              <a:t>: in funzione dell’età del contraente è possibile erogare come valore massimo % date del valore dell’immobile. Es. 70 anni = 16%, 95 anni = 50%.</a:t>
            </a:r>
          </a:p>
          <a:p>
            <a:pPr marL="64008" indent="0">
              <a:buNone/>
            </a:pPr>
            <a:endParaRPr lang="it-IT" sz="2200" dirty="0" smtClean="0"/>
          </a:p>
          <a:p>
            <a:r>
              <a:rPr lang="it-IT" sz="2200" b="1" dirty="0" smtClean="0"/>
              <a:t>Tan</a:t>
            </a:r>
            <a:r>
              <a:rPr lang="it-IT" sz="2200" dirty="0" smtClean="0"/>
              <a:t>: IRS 30 anni + 4,80% spread</a:t>
            </a:r>
          </a:p>
          <a:p>
            <a:pPr marL="64008" indent="0">
              <a:buNone/>
            </a:pPr>
            <a:endParaRPr lang="it-IT" sz="2200" dirty="0" smtClean="0"/>
          </a:p>
          <a:p>
            <a:r>
              <a:rPr lang="it-IT" sz="2200" b="1" dirty="0" smtClean="0"/>
              <a:t>Spese istruttoria</a:t>
            </a:r>
            <a:r>
              <a:rPr lang="it-IT" sz="2200" dirty="0" smtClean="0"/>
              <a:t>: 800 euro</a:t>
            </a:r>
          </a:p>
        </p:txBody>
      </p:sp>
    </p:spTree>
    <p:extLst>
      <p:ext uri="{BB962C8B-B14F-4D97-AF65-F5344CB8AC3E}">
        <p14:creationId xmlns:p14="http://schemas.microsoft.com/office/powerpoint/2010/main" val="29122100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Credito finalizzato: il prestito rateale classico</a:t>
            </a:r>
            <a:endParaRPr lang="en-US" sz="3200" dirty="0"/>
          </a:p>
        </p:txBody>
      </p:sp>
      <p:sp>
        <p:nvSpPr>
          <p:cNvPr id="3" name="Segnaposto contenuto 2"/>
          <p:cNvSpPr>
            <a:spLocks noGrp="1"/>
          </p:cNvSpPr>
          <p:nvPr>
            <p:ph idx="1"/>
          </p:nvPr>
        </p:nvSpPr>
        <p:spPr>
          <a:xfrm>
            <a:off x="457200" y="1700808"/>
            <a:ext cx="8229600" cy="4754000"/>
          </a:xfrm>
        </p:spPr>
        <p:txBody>
          <a:bodyPr>
            <a:normAutofit fontScale="77500" lnSpcReduction="20000"/>
          </a:bodyPr>
          <a:lstStyle/>
          <a:p>
            <a:pPr algn="just"/>
            <a:r>
              <a:rPr lang="it-IT" dirty="0" smtClean="0"/>
              <a:t>Prestito con vincolo di destinazione, tecnicamente riconducibile alla struttura contrattuale del mutuo.</a:t>
            </a:r>
          </a:p>
          <a:p>
            <a:pPr algn="just"/>
            <a:r>
              <a:rPr lang="it-IT" dirty="0" smtClean="0"/>
              <a:t>Dato il vincolo di destinazione, l’ammontare non viene incassato dal mutuatario, ma </a:t>
            </a:r>
            <a:r>
              <a:rPr lang="it-IT" b="1" dirty="0" smtClean="0"/>
              <a:t>versato direttamente al fornitore del bene o servizio.</a:t>
            </a:r>
          </a:p>
          <a:p>
            <a:pPr algn="just"/>
            <a:r>
              <a:rPr lang="it-IT" dirty="0" smtClean="0"/>
              <a:t>Il settore automobilistico è quello dove il credito finalizzato è ancora prevalente. Seguono gli elettrodomestici e gli arredi.</a:t>
            </a:r>
          </a:p>
          <a:p>
            <a:pPr algn="just"/>
            <a:r>
              <a:rPr lang="it-IT" dirty="0" smtClean="0"/>
              <a:t>Il finanziatore (banca o intermediario specializzato) riconosce in genere </a:t>
            </a:r>
            <a:r>
              <a:rPr lang="it-IT" b="1" dirty="0" smtClean="0"/>
              <a:t>al </a:t>
            </a:r>
            <a:r>
              <a:rPr lang="it-IT" b="1" i="1" dirty="0" smtClean="0"/>
              <a:t>dealer</a:t>
            </a:r>
            <a:r>
              <a:rPr lang="it-IT" b="1" dirty="0" smtClean="0"/>
              <a:t> commerciale una commissione di mediazione.</a:t>
            </a:r>
          </a:p>
          <a:p>
            <a:pPr algn="just"/>
            <a:r>
              <a:rPr lang="it-IT" dirty="0" smtClean="0"/>
              <a:t>Non di rado la finanziaria coinvolta nei prestiti rateali classici finalizzati è di tipo </a:t>
            </a:r>
            <a:r>
              <a:rPr lang="it-IT" b="1" i="1" dirty="0" smtClean="0"/>
              <a:t>captive</a:t>
            </a:r>
            <a:r>
              <a:rPr lang="it-IT" dirty="0" smtClean="0"/>
              <a:t>. In questo caso i tassi praticati sono funzione delle politiche commerciali, oltre che di valutazioni finanziarie. </a:t>
            </a:r>
            <a:endParaRPr lang="en-US" dirty="0"/>
          </a:p>
        </p:txBody>
      </p:sp>
    </p:spTree>
    <p:extLst>
      <p:ext uri="{BB962C8B-B14F-4D97-AF65-F5344CB8AC3E}">
        <p14:creationId xmlns:p14="http://schemas.microsoft.com/office/powerpoint/2010/main" val="7940278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Gli intermediari finanziari attivi nel credito al consumo</a:t>
            </a:r>
            <a:endParaRPr lang="en-US" sz="3200" dirty="0"/>
          </a:p>
        </p:txBody>
      </p:sp>
      <p:sp>
        <p:nvSpPr>
          <p:cNvPr id="3" name="Segnaposto contenuto 2"/>
          <p:cNvSpPr>
            <a:spLocks noGrp="1"/>
          </p:cNvSpPr>
          <p:nvPr>
            <p:ph idx="1"/>
          </p:nvPr>
        </p:nvSpPr>
        <p:spPr/>
        <p:txBody>
          <a:bodyPr>
            <a:normAutofit fontScale="77500" lnSpcReduction="20000"/>
          </a:bodyPr>
          <a:lstStyle/>
          <a:p>
            <a:r>
              <a:rPr lang="it-IT" dirty="0"/>
              <a:t>Chiavi di classificazione:</a:t>
            </a:r>
          </a:p>
          <a:p>
            <a:pPr lvl="1" algn="just"/>
            <a:r>
              <a:rPr lang="it-IT" b="1" dirty="0"/>
              <a:t>Assetto proprietario</a:t>
            </a:r>
          </a:p>
          <a:p>
            <a:pPr lvl="3" algn="just"/>
            <a:r>
              <a:rPr lang="it-IT" sz="2100" dirty="0"/>
              <a:t>Intermediari finanziari autonomi</a:t>
            </a:r>
          </a:p>
          <a:p>
            <a:pPr lvl="3" algn="just"/>
            <a:r>
              <a:rPr lang="it-IT" sz="2100" dirty="0"/>
              <a:t>Intermediari finanziari appartenenti a gruppi bancari o finanziari </a:t>
            </a:r>
          </a:p>
          <a:p>
            <a:pPr lvl="3" algn="just"/>
            <a:r>
              <a:rPr lang="it-IT" sz="2100" dirty="0"/>
              <a:t>Intermediari finanziari di emanazione industriale o commerciale (c.d. captive)</a:t>
            </a:r>
            <a:endParaRPr lang="it-IT" dirty="0"/>
          </a:p>
          <a:p>
            <a:pPr lvl="1" algn="just"/>
            <a:r>
              <a:rPr lang="it-IT" b="1" dirty="0"/>
              <a:t>Specializzazione operativa</a:t>
            </a:r>
          </a:p>
          <a:p>
            <a:pPr lvl="3" algn="just"/>
            <a:r>
              <a:rPr lang="it-IT" sz="2100" dirty="0"/>
              <a:t>Intermediari generalisti, offrono credito al consumo insieme a molti altri prodotti e servizi finanziari</a:t>
            </a:r>
          </a:p>
          <a:p>
            <a:pPr lvl="3" algn="just"/>
            <a:r>
              <a:rPr lang="it-IT" sz="2100" dirty="0"/>
              <a:t>Intermediari specializzati (es. </a:t>
            </a:r>
            <a:r>
              <a:rPr lang="it-IT" sz="2100" dirty="0" err="1"/>
              <a:t>Consel</a:t>
            </a:r>
            <a:r>
              <a:rPr lang="it-IT" sz="2100" dirty="0"/>
              <a:t>, Findomestic, Agos </a:t>
            </a:r>
            <a:r>
              <a:rPr lang="it-IT" sz="2100" dirty="0" err="1"/>
              <a:t>Itafinco</a:t>
            </a:r>
            <a:r>
              <a:rPr lang="it-IT" sz="2100" dirty="0"/>
              <a:t>)</a:t>
            </a:r>
          </a:p>
          <a:p>
            <a:pPr lvl="3" algn="just"/>
            <a:r>
              <a:rPr lang="it-IT" sz="2100" dirty="0"/>
              <a:t>Intermediari specializzati </a:t>
            </a:r>
            <a:r>
              <a:rPr lang="it-IT" sz="2100" dirty="0" err="1"/>
              <a:t>monoline</a:t>
            </a:r>
            <a:r>
              <a:rPr lang="it-IT" sz="2100" dirty="0"/>
              <a:t> (attività concentrata per es. nell’offerta di carte di credito revolving o di prestiti CQS)</a:t>
            </a:r>
            <a:endParaRPr lang="it-IT" dirty="0"/>
          </a:p>
          <a:p>
            <a:pPr marL="64008" indent="0" algn="just">
              <a:buNone/>
            </a:pPr>
            <a:endParaRPr lang="it-IT" dirty="0" smtClean="0"/>
          </a:p>
          <a:p>
            <a:pPr algn="just"/>
            <a:r>
              <a:rPr lang="it-IT" dirty="0" smtClean="0"/>
              <a:t>In Italia il mercato è dominato dalle finanziarie specializzate, a differenza di quanto avviene nei principali paesi europei.</a:t>
            </a:r>
          </a:p>
          <a:p>
            <a:endParaRPr lang="it-IT" dirty="0" smtClean="0"/>
          </a:p>
          <a:p>
            <a:pPr marL="1161288" lvl="3" indent="0" algn="just">
              <a:buNone/>
            </a:pPr>
            <a:endParaRPr lang="it-IT" sz="2100" dirty="0" smtClean="0"/>
          </a:p>
        </p:txBody>
      </p:sp>
    </p:spTree>
    <p:extLst>
      <p:ext uri="{BB962C8B-B14F-4D97-AF65-F5344CB8AC3E}">
        <p14:creationId xmlns:p14="http://schemas.microsoft.com/office/powerpoint/2010/main" val="53755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404664"/>
            <a:ext cx="8640960" cy="5572000"/>
          </a:xfrm>
        </p:spPr>
        <p:txBody>
          <a:bodyPr>
            <a:noAutofit/>
          </a:bodyPr>
          <a:lstStyle/>
          <a:p>
            <a:pPr marL="64008" indent="0">
              <a:buNone/>
            </a:pPr>
            <a:r>
              <a:rPr lang="it-IT" sz="1800" b="1" dirty="0" smtClean="0"/>
              <a:t>Sotto la lente i foglietti informativi delle banche – conti NON affidati</a:t>
            </a:r>
          </a:p>
          <a:p>
            <a:pPr marL="64008" indent="0">
              <a:buNone/>
            </a:pPr>
            <a:r>
              <a:rPr lang="it-IT" sz="1800" dirty="0" smtClean="0"/>
              <a:t/>
            </a:r>
            <a:br>
              <a:rPr lang="it-IT" sz="1800" dirty="0" smtClean="0"/>
            </a:br>
            <a:r>
              <a:rPr lang="it-IT" sz="1600" dirty="0" smtClean="0"/>
              <a:t>Infatti</a:t>
            </a:r>
            <a:r>
              <a:rPr lang="it-IT" sz="1600" dirty="0"/>
              <a:t>, analizzando i fogli informativi delle principali banche, abbiamo trovato nuove spese. L'ipotesi utilizzata per i nostri calcoli è quella di un </a:t>
            </a:r>
            <a:r>
              <a:rPr lang="it-IT" sz="1600" b="1" dirty="0"/>
              <a:t>rosso di c/c di 500 euro per 7 </a:t>
            </a:r>
            <a:r>
              <a:rPr lang="it-IT" sz="1600" b="1" dirty="0" smtClean="0"/>
              <a:t>giorni, </a:t>
            </a:r>
            <a:r>
              <a:rPr lang="it-IT" sz="1600" b="1" dirty="0"/>
              <a:t>su un conto senza fido </a:t>
            </a:r>
            <a:r>
              <a:rPr lang="it-IT" sz="1600" dirty="0"/>
              <a:t>concordato al momento </a:t>
            </a:r>
            <a:r>
              <a:rPr lang="it-IT" sz="1600" dirty="0" smtClean="0"/>
              <a:t>dell'apertura.</a:t>
            </a:r>
          </a:p>
          <a:p>
            <a:pPr marL="64008" indent="0">
              <a:buNone/>
            </a:pPr>
            <a:endParaRPr lang="it-IT" sz="1600" b="1" dirty="0"/>
          </a:p>
          <a:p>
            <a:pPr marL="64008" indent="0">
              <a:buNone/>
            </a:pPr>
            <a:r>
              <a:rPr lang="it-IT" sz="1600" b="1" dirty="0" smtClean="0"/>
              <a:t>Gruppo </a:t>
            </a:r>
            <a:r>
              <a:rPr lang="it-IT" sz="1600" b="1" dirty="0"/>
              <a:t>MPS</a:t>
            </a:r>
            <a:r>
              <a:rPr lang="it-IT" sz="1600" dirty="0"/>
              <a:t>: la commissione di massimo scoperto era dell'1,25% per i conti non affidati. Ora scompare ed è sostituita, per gli scoperti senza fido, dalla "</a:t>
            </a:r>
            <a:r>
              <a:rPr lang="it-IT" sz="1600" dirty="0">
                <a:solidFill>
                  <a:srgbClr val="FF0000"/>
                </a:solidFill>
              </a:rPr>
              <a:t>Commissione per istruttoria urgente" </a:t>
            </a:r>
            <a:r>
              <a:rPr lang="it-IT" sz="1600" dirty="0"/>
              <a:t>di massimo 100 euro a trimestre, pari a 50 euro per scoperti da 100 a 3000 euro e a 100 euro per scoperti sopra i 3000 euro. Dunque, oggi si pagano 50 euro. La "vecchia" </a:t>
            </a:r>
            <a:r>
              <a:rPr lang="it-IT" sz="1600" dirty="0" err="1"/>
              <a:t>cms</a:t>
            </a:r>
            <a:r>
              <a:rPr lang="it-IT" sz="1600" dirty="0"/>
              <a:t> sarebbe stata di 6,25 euro. Applicando la precedente commissione del'1,25% sul valore di 3000 euro, si sarebbe al massimo avuto una spesa di 37,5 euro, dunque ben al di sotto dell'attuale valore forfettario di 50 euro</a:t>
            </a:r>
            <a:r>
              <a:rPr lang="it-IT" sz="1600" dirty="0" smtClean="0"/>
              <a:t>.</a:t>
            </a:r>
          </a:p>
          <a:p>
            <a:pPr marL="64008" indent="0">
              <a:buNone/>
            </a:pPr>
            <a:r>
              <a:rPr lang="it-IT" sz="1600" dirty="0" smtClean="0"/>
              <a:t> </a:t>
            </a:r>
            <a:endParaRPr lang="it-IT" sz="1600" b="1" dirty="0" smtClean="0"/>
          </a:p>
          <a:p>
            <a:pPr marL="64008" indent="0">
              <a:buNone/>
            </a:pPr>
            <a:r>
              <a:rPr lang="it-IT" sz="1600" b="1" dirty="0" smtClean="0"/>
              <a:t>Gruppo </a:t>
            </a:r>
            <a:r>
              <a:rPr lang="it-IT" sz="1600" b="1" dirty="0"/>
              <a:t>Intesa San </a:t>
            </a:r>
            <a:r>
              <a:rPr lang="it-IT" sz="1600" b="1" dirty="0" smtClean="0"/>
              <a:t>Paolo</a:t>
            </a:r>
            <a:r>
              <a:rPr lang="it-IT" sz="1600" dirty="0" smtClean="0"/>
              <a:t>: la </a:t>
            </a:r>
            <a:r>
              <a:rPr lang="it-IT" sz="1600" dirty="0"/>
              <a:t>commissione di massimo scoperto era dello 0,95%. Ora è stata introdotta per i conti non affidati una "</a:t>
            </a:r>
            <a:r>
              <a:rPr lang="it-IT" sz="1600" dirty="0">
                <a:solidFill>
                  <a:srgbClr val="FF0000"/>
                </a:solidFill>
              </a:rPr>
              <a:t>Commissione per scoperto di conto</a:t>
            </a:r>
            <a:r>
              <a:rPr lang="it-IT" sz="1600" dirty="0"/>
              <a:t>" pari a 2 euro per ogni 1000 euro o frazione di scoperto e per ogni giorno di scoperto fino ad un massimo di 100 euro a trimestre. Per i conti affidati sparisce la CMS e non è stata introdotta alcuna nuova spesa. Le nuove spese ammontano nel nostro esempio a 14 euro (prima erano pari con la CMS a 4,75 euro più 30 euro di spese a trimestre ora eliminate). </a:t>
            </a:r>
            <a:endParaRPr lang="it-IT" sz="1600" b="1" dirty="0" smtClean="0"/>
          </a:p>
          <a:p>
            <a:pPr marL="64008" indent="0">
              <a:buNone/>
            </a:pPr>
            <a:endParaRPr lang="it-IT" sz="1600" b="1" dirty="0" smtClean="0"/>
          </a:p>
          <a:p>
            <a:endParaRPr lang="en-US" sz="1600" dirty="0"/>
          </a:p>
        </p:txBody>
      </p:sp>
      <p:sp>
        <p:nvSpPr>
          <p:cNvPr id="4" name="CasellaDiTesto 3"/>
          <p:cNvSpPr txBox="1"/>
          <p:nvPr/>
        </p:nvSpPr>
        <p:spPr>
          <a:xfrm>
            <a:off x="323528" y="6021288"/>
            <a:ext cx="7416824" cy="276999"/>
          </a:xfrm>
          <a:prstGeom prst="rect">
            <a:avLst/>
          </a:prstGeom>
          <a:noFill/>
          <a:ln>
            <a:solidFill>
              <a:schemeClr val="accent1"/>
            </a:solidFill>
          </a:ln>
        </p:spPr>
        <p:txBody>
          <a:bodyPr wrap="square" rtlCol="0">
            <a:spAutoFit/>
          </a:bodyPr>
          <a:lstStyle/>
          <a:p>
            <a:r>
              <a:rPr lang="it-IT" sz="1200" dirty="0" smtClean="0"/>
              <a:t>Fonte: </a:t>
            </a:r>
            <a:r>
              <a:rPr lang="it-IT" sz="1200" dirty="0" smtClean="0">
                <a:hlinkClick r:id="rId3"/>
              </a:rPr>
              <a:t>www.altroconsumo.it</a:t>
            </a:r>
            <a:r>
              <a:rPr lang="it-IT" sz="1200" dirty="0" smtClean="0"/>
              <a:t>, 27 maggio 2009</a:t>
            </a:r>
            <a:endParaRPr lang="en-US" sz="1200" dirty="0"/>
          </a:p>
        </p:txBody>
      </p:sp>
    </p:spTree>
    <p:extLst>
      <p:ext uri="{BB962C8B-B14F-4D97-AF65-F5344CB8AC3E}">
        <p14:creationId xmlns:p14="http://schemas.microsoft.com/office/powerpoint/2010/main" val="358211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332656"/>
            <a:ext cx="8064896" cy="5016758"/>
          </a:xfrm>
          <a:prstGeom prst="rect">
            <a:avLst/>
          </a:prstGeom>
        </p:spPr>
        <p:txBody>
          <a:bodyPr wrap="square">
            <a:spAutoFit/>
          </a:bodyPr>
          <a:lstStyle/>
          <a:p>
            <a:pPr marL="64008" lvl="0">
              <a:spcBef>
                <a:spcPct val="20000"/>
              </a:spcBef>
              <a:buClr>
                <a:srgbClr val="FF388C"/>
              </a:buClr>
              <a:buSzPct val="80000"/>
            </a:pPr>
            <a:r>
              <a:rPr lang="it-IT" sz="1600" b="1" dirty="0"/>
              <a:t>Gruppo Unicredit</a:t>
            </a:r>
            <a:r>
              <a:rPr lang="it-IT" sz="1600" dirty="0"/>
              <a:t>: la commissione di massimo scoperto era lo 0,98%. Viene sostituita per i fidi non concordati da un "</a:t>
            </a:r>
            <a:r>
              <a:rPr lang="it-IT" sz="1600" dirty="0">
                <a:solidFill>
                  <a:srgbClr val="FF0000"/>
                </a:solidFill>
              </a:rPr>
              <a:t>Recupero spese per ogni sospeso</a:t>
            </a:r>
            <a:r>
              <a:rPr lang="it-IT" sz="1600" dirty="0"/>
              <a:t>" pari a 9 euro. Le nuove spese ammontano dunque a 9 euro (prima con </a:t>
            </a:r>
            <a:r>
              <a:rPr lang="it-IT" sz="1600" dirty="0" err="1"/>
              <a:t>cms</a:t>
            </a:r>
            <a:r>
              <a:rPr lang="it-IT" sz="1600" dirty="0"/>
              <a:t> erano 4,9 euro più spese per 15 euro). Ovviamente se le operazioni a debito salgono a due le spese diventano 18 euro e così via. </a:t>
            </a:r>
            <a:endParaRPr lang="it-IT" sz="1600" b="1" dirty="0"/>
          </a:p>
          <a:p>
            <a:pPr marL="64008" lvl="0">
              <a:spcBef>
                <a:spcPct val="20000"/>
              </a:spcBef>
              <a:buClr>
                <a:srgbClr val="FF388C"/>
              </a:buClr>
              <a:buSzPct val="80000"/>
            </a:pPr>
            <a:r>
              <a:rPr lang="it-IT" sz="1600" b="1" dirty="0"/>
              <a:t>Banca Sella</a:t>
            </a:r>
            <a:r>
              <a:rPr lang="it-IT" sz="1600" dirty="0"/>
              <a:t>: la commissione di massimo scoperto era pari allo 0,95%. Ora è stata sostituita da "</a:t>
            </a:r>
            <a:r>
              <a:rPr lang="it-IT" sz="1600" dirty="0">
                <a:solidFill>
                  <a:srgbClr val="FF0000"/>
                </a:solidFill>
              </a:rPr>
              <a:t>Onere per passaggio a debito nel trimestre</a:t>
            </a:r>
            <a:r>
              <a:rPr lang="it-IT" sz="1600" dirty="0"/>
              <a:t>" di 40 euro (prima con </a:t>
            </a:r>
            <a:r>
              <a:rPr lang="it-IT" sz="1600" dirty="0" err="1"/>
              <a:t>cms</a:t>
            </a:r>
            <a:r>
              <a:rPr lang="it-IT" sz="1600" dirty="0"/>
              <a:t> le spese erano 4,75 euro). L'importo di 40 euro è dovuto indipendentemente dai passaggi in rosso e dal valore dello scoperto. </a:t>
            </a:r>
            <a:endParaRPr lang="it-IT" sz="1600" dirty="0" smtClean="0"/>
          </a:p>
          <a:p>
            <a:pPr marL="64008" lvl="0">
              <a:spcBef>
                <a:spcPct val="20000"/>
              </a:spcBef>
              <a:buClr>
                <a:srgbClr val="FF388C"/>
              </a:buClr>
              <a:buSzPct val="80000"/>
            </a:pPr>
            <a:endParaRPr lang="it-IT" sz="1600" b="1" dirty="0"/>
          </a:p>
          <a:p>
            <a:pPr marL="64008" lvl="0">
              <a:spcBef>
                <a:spcPct val="20000"/>
              </a:spcBef>
              <a:buClr>
                <a:srgbClr val="FF388C"/>
              </a:buClr>
              <a:buSzPct val="80000"/>
            </a:pPr>
            <a:r>
              <a:rPr lang="it-IT" sz="1600" b="1" dirty="0" err="1"/>
              <a:t>Bnl</a:t>
            </a:r>
            <a:r>
              <a:rPr lang="it-IT" sz="1600" b="1" dirty="0"/>
              <a:t> </a:t>
            </a:r>
            <a:r>
              <a:rPr lang="it-IT" sz="1600" b="1" dirty="0" err="1"/>
              <a:t>Bnp</a:t>
            </a:r>
            <a:r>
              <a:rPr lang="it-IT" sz="1600" b="1" dirty="0"/>
              <a:t> </a:t>
            </a:r>
            <a:r>
              <a:rPr lang="it-IT" sz="1600" b="1" dirty="0" err="1"/>
              <a:t>Paribas</a:t>
            </a:r>
            <a:r>
              <a:rPr lang="it-IT" sz="1600" dirty="0"/>
              <a:t>: sul conto </a:t>
            </a:r>
            <a:r>
              <a:rPr lang="it-IT" sz="1600" dirty="0" err="1"/>
              <a:t>Bnl</a:t>
            </a:r>
            <a:r>
              <a:rPr lang="it-IT" sz="1600" dirty="0"/>
              <a:t> </a:t>
            </a:r>
            <a:r>
              <a:rPr lang="it-IT" sz="1600" dirty="0" err="1"/>
              <a:t>Revolution</a:t>
            </a:r>
            <a:r>
              <a:rPr lang="it-IT" sz="1600" dirty="0"/>
              <a:t> la commissione di massimo scoperto già non c'era e non c'erano altre spese. Ora è stata introdotta una "</a:t>
            </a:r>
            <a:r>
              <a:rPr lang="it-IT" sz="1600" dirty="0">
                <a:solidFill>
                  <a:srgbClr val="FF0000"/>
                </a:solidFill>
              </a:rPr>
              <a:t>Commissione manca fondi</a:t>
            </a:r>
            <a:r>
              <a:rPr lang="it-IT" sz="1600" dirty="0"/>
              <a:t>" di 12,5 euro se sul conto viene a transitare un addebito senza disponibilità di fondi, di valore superiore ai 20 euro. Dunque se le operazioni in passivo sono due la spesa diventa di 25 euro (e questo indipendentemente dal valore addebitato purché si superi la franchigia di 20 euro). </a:t>
            </a:r>
            <a:endParaRPr lang="it-IT" sz="1600" dirty="0" smtClean="0"/>
          </a:p>
          <a:p>
            <a:pPr marL="64008" lvl="0">
              <a:spcBef>
                <a:spcPct val="20000"/>
              </a:spcBef>
              <a:buClr>
                <a:srgbClr val="FF388C"/>
              </a:buClr>
              <a:buSzPct val="80000"/>
            </a:pPr>
            <a:endParaRPr lang="it-IT" sz="1600" dirty="0"/>
          </a:p>
          <a:p>
            <a:pPr marL="64008" lvl="0">
              <a:spcBef>
                <a:spcPct val="20000"/>
              </a:spcBef>
              <a:buClr>
                <a:srgbClr val="FF388C"/>
              </a:buClr>
              <a:buSzPct val="80000"/>
            </a:pPr>
            <a:r>
              <a:rPr lang="it-IT" sz="1600" b="1" dirty="0"/>
              <a:t>Più spese per il correntista: la parola alle autorità</a:t>
            </a:r>
            <a:r>
              <a:rPr lang="it-IT" sz="1600" dirty="0"/>
              <a:t/>
            </a:r>
            <a:br>
              <a:rPr lang="it-IT" sz="1600" dirty="0"/>
            </a:br>
            <a:r>
              <a:rPr lang="it-IT" sz="1600" dirty="0"/>
              <a:t>Da questi esempio emerge una crescita dei costi e soprattutto un meccanismo di applicazione delle spese che mal si concilia con il criterio imposto dalla legge che vorrebbe spese commisurate all'importo e alla durata del rosso. </a:t>
            </a:r>
            <a:endParaRPr lang="it-IT" sz="1600" dirty="0" smtClean="0"/>
          </a:p>
        </p:txBody>
      </p:sp>
      <p:sp>
        <p:nvSpPr>
          <p:cNvPr id="5" name="CasellaDiTesto 4"/>
          <p:cNvSpPr txBox="1"/>
          <p:nvPr/>
        </p:nvSpPr>
        <p:spPr>
          <a:xfrm>
            <a:off x="755576" y="6158979"/>
            <a:ext cx="7416824" cy="338554"/>
          </a:xfrm>
          <a:prstGeom prst="rect">
            <a:avLst/>
          </a:prstGeom>
          <a:noFill/>
          <a:ln>
            <a:solidFill>
              <a:schemeClr val="accent1"/>
            </a:solidFill>
          </a:ln>
        </p:spPr>
        <p:txBody>
          <a:bodyPr wrap="square" rtlCol="0">
            <a:spAutoFit/>
          </a:bodyPr>
          <a:lstStyle/>
          <a:p>
            <a:r>
              <a:rPr lang="it-IT" sz="1200" dirty="0" smtClean="0"/>
              <a:t>Fonte: </a:t>
            </a:r>
            <a:r>
              <a:rPr lang="it-IT" sz="1600" dirty="0" smtClean="0">
                <a:hlinkClick r:id="rId3"/>
              </a:rPr>
              <a:t>www.altroconsumo.it</a:t>
            </a:r>
            <a:r>
              <a:rPr lang="it-IT" sz="1200" dirty="0" smtClean="0"/>
              <a:t>, 27 maggio 2009</a:t>
            </a:r>
            <a:endParaRPr lang="en-US" sz="1200" dirty="0"/>
          </a:p>
        </p:txBody>
      </p:sp>
    </p:spTree>
    <p:extLst>
      <p:ext uri="{BB962C8B-B14F-4D97-AF65-F5344CB8AC3E}">
        <p14:creationId xmlns:p14="http://schemas.microsoft.com/office/powerpoint/2010/main" val="1280170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3556</TotalTime>
  <Words>6677</Words>
  <Application>Microsoft Office PowerPoint</Application>
  <PresentationFormat>Presentazione su schermo (4:3)</PresentationFormat>
  <Paragraphs>926</Paragraphs>
  <Slides>77</Slides>
  <Notes>64</Notes>
  <HiddenSlides>0</HiddenSlides>
  <MMClips>0</MMClips>
  <ScaleCrop>false</ScaleCrop>
  <HeadingPairs>
    <vt:vector size="4" baseType="variant">
      <vt:variant>
        <vt:lpstr>Tema</vt:lpstr>
      </vt:variant>
      <vt:variant>
        <vt:i4>1</vt:i4>
      </vt:variant>
      <vt:variant>
        <vt:lpstr>Titoli diapositive</vt:lpstr>
      </vt:variant>
      <vt:variant>
        <vt:i4>77</vt:i4>
      </vt:variant>
    </vt:vector>
  </HeadingPairs>
  <TitlesOfParts>
    <vt:vector size="78" baseType="lpstr">
      <vt:lpstr>Verve</vt:lpstr>
      <vt:lpstr>Presentazione standard di PowerPoint</vt:lpstr>
      <vt:lpstr>Le aperture di credito  - definizione</vt:lpstr>
      <vt:lpstr>Le aperture di credito - caratteristiche</vt:lpstr>
      <vt:lpstr>Le aperture di credito – Aspetti tecnici</vt:lpstr>
      <vt:lpstr>Le aperture di credito – Aspetti tecnici</vt:lpstr>
      <vt:lpstr>L’annosa vicenda delle commissioni di massimo scoperto</vt:lpstr>
      <vt:lpstr>L’annosa vicenda delle commissioni di massimo scoperto</vt:lpstr>
      <vt:lpstr>Presentazione standard di PowerPoint</vt:lpstr>
      <vt:lpstr>Presentazione standard di PowerPoint</vt:lpstr>
      <vt:lpstr>Presentazione standard di PowerPoint</vt:lpstr>
      <vt:lpstr>Presentazione standard di PowerPoint</vt:lpstr>
      <vt:lpstr>L’annosa vicenda delle commissioni di massimo scoperto</vt:lpstr>
      <vt:lpstr>La nuova normativa sui compensi nelle aperture di credito dettata dal decreto «Salva Italia»</vt:lpstr>
      <vt:lpstr>L’annosa vicenda delle commissioni di massimo scoperto</vt:lpstr>
      <vt:lpstr>CDF su aperture di credito: confronto accordato-inutilizzato</vt:lpstr>
      <vt:lpstr>Esercizio: Apertura di credito</vt:lpstr>
      <vt:lpstr>Esercizio: Apertura di credito</vt:lpstr>
      <vt:lpstr>Esercizio: Apertura di credito</vt:lpstr>
      <vt:lpstr>Trasparenza informativa: Tan, Taeg, Tegm</vt:lpstr>
      <vt:lpstr>Taeg: modalità di calcolo</vt:lpstr>
      <vt:lpstr>Il Taeg</vt:lpstr>
      <vt:lpstr>Il Teg</vt:lpstr>
      <vt:lpstr>Il Teg</vt:lpstr>
      <vt:lpstr>Il Teg</vt:lpstr>
      <vt:lpstr>La normativa anti-usura (L. 108/96)</vt:lpstr>
      <vt:lpstr>La soglia di usura</vt:lpstr>
      <vt:lpstr>Soglia di usura - Vecchio e nuovo metodo a confronto</vt:lpstr>
      <vt:lpstr>Presentazione standard di PowerPoint</vt:lpstr>
      <vt:lpstr>Soglie usura a confronto</vt:lpstr>
      <vt:lpstr>Criticità nel calcolo delle soglie di usura</vt:lpstr>
      <vt:lpstr>Esercizio: confronto Taeg - Teg</vt:lpstr>
      <vt:lpstr>Esercizio:  le aperture di credito offerte da Unicredit</vt:lpstr>
      <vt:lpstr>Esercizio:  le aperture di credito offerte da Unicredit</vt:lpstr>
      <vt:lpstr>Esercizio: SenzaPensieri 1200</vt:lpstr>
      <vt:lpstr>Esercizio: SenzaPensieri 5000</vt:lpstr>
      <vt:lpstr>Strumenti di smobilizzo crediti - Definizioni</vt:lpstr>
      <vt:lpstr>Sconto cambiario– Aspetti tecnici</vt:lpstr>
      <vt:lpstr>Esercizio: lo sconto cambiario</vt:lpstr>
      <vt:lpstr>Anticipi su Ri.Ba. e fatture – Aspetti tecnici</vt:lpstr>
      <vt:lpstr>Esercizio: anticipo su Ri.Ba in conto corrente </vt:lpstr>
      <vt:lpstr>Esercizio: anticipo su Ri.Ba in c/c </vt:lpstr>
      <vt:lpstr>Esercizio: anticipo su Ri.Ba in c/c </vt:lpstr>
      <vt:lpstr>Esercizio: anticipo di RIBA c/anticipi</vt:lpstr>
      <vt:lpstr>Esercizio: anticipo di RIBA c/anticipi</vt:lpstr>
      <vt:lpstr>Esercizio: anticipo su Ri.Ba in c/c </vt:lpstr>
      <vt:lpstr>Esercizio: anticipo fatture</vt:lpstr>
      <vt:lpstr>Esercizio: anticipo fatture</vt:lpstr>
      <vt:lpstr>Esercizio: anticipo fatture</vt:lpstr>
      <vt:lpstr>Utilizzo aperture, sconti e anticipi RIBA e fatture (fonte: Banca d’Italia)</vt:lpstr>
      <vt:lpstr>Il credito al consumo</vt:lpstr>
      <vt:lpstr>Credito al consumo – definizioni normative (D. Lgs. 141/2010)</vt:lpstr>
      <vt:lpstr>Presentazione standard di PowerPoint</vt:lpstr>
      <vt:lpstr>Alcune esclusioni</vt:lpstr>
      <vt:lpstr>Alcune esclusioni (continua)</vt:lpstr>
      <vt:lpstr>Classificazione dei prodotti di credito al consumo</vt:lpstr>
      <vt:lpstr>Credito non finalizzato</vt:lpstr>
      <vt:lpstr>Credito non finalizzato – Le linee di credito revolving</vt:lpstr>
      <vt:lpstr>Le linee di credito revolving</vt:lpstr>
      <vt:lpstr>Le carte di credito revolving</vt:lpstr>
      <vt:lpstr>Esempio: carta Nova Findomestic</vt:lpstr>
      <vt:lpstr>Credito non finalizzato: il prestito personale</vt:lpstr>
      <vt:lpstr>Esercizio: il calcolo del Taeg</vt:lpstr>
      <vt:lpstr>Esempio: Intesa SanPaolo – Prestito multiplo</vt:lpstr>
      <vt:lpstr>Esempio: Intesa SanPaolo – Prestito multiplo</vt:lpstr>
      <vt:lpstr>Esempio: Findomestic – Prestito ComeVoglio</vt:lpstr>
      <vt:lpstr>Credito non finalizzato: i prestiti contro cessione del quinto dello stipendio/pensione</vt:lpstr>
      <vt:lpstr>Prestiti contro cessione del quinto dello stipendio/pensione</vt:lpstr>
      <vt:lpstr>Prestiti contro cessione del quinto dello stipendio/pensione</vt:lpstr>
      <vt:lpstr>Esempio: QCS Findomestic</vt:lpstr>
      <vt:lpstr>Credito non finalizzato: i prestiti con delegazione di pagamento</vt:lpstr>
      <vt:lpstr>Credito non finalizzato: gli equity loan (release)</vt:lpstr>
      <vt:lpstr>Gli equity loan</vt:lpstr>
      <vt:lpstr>Lifetime mortgage – profili di rischio per la banca finanziatrice</vt:lpstr>
      <vt:lpstr>Esempio: MPS Prestisenior</vt:lpstr>
      <vt:lpstr>Esempio: MPS Prestisenior</vt:lpstr>
      <vt:lpstr>Credito finalizzato: il prestito rateale classico</vt:lpstr>
      <vt:lpstr>Gli intermediari finanziari attivi nel credito al consumo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Devincentiis</dc:creator>
  <cp:lastModifiedBy>Eleonora</cp:lastModifiedBy>
  <cp:revision>225</cp:revision>
  <cp:lastPrinted>2012-09-24T14:48:36Z</cp:lastPrinted>
  <dcterms:created xsi:type="dcterms:W3CDTF">2012-05-15T13:55:19Z</dcterms:created>
  <dcterms:modified xsi:type="dcterms:W3CDTF">2013-02-06T15:46:51Z</dcterms:modified>
</cp:coreProperties>
</file>