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94" r:id="rId4"/>
    <p:sldId id="292" r:id="rId5"/>
    <p:sldId id="293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>
      <p:cViewPr>
        <p:scale>
          <a:sx n="66" d="100"/>
          <a:sy n="66" d="100"/>
        </p:scale>
        <p:origin x="-132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BA2A9-730D-4A9B-BCC4-869C106311AB}" type="datetimeFigureOut">
              <a:rPr lang="it-IT" smtClean="0"/>
              <a:t>06/10/2014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A9873-C6B3-4B25-BCB2-F463D70A05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291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5B2DD-338B-4FE8-9FA5-70FDC0C32B3E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altLang="ja-JP" sz="2000" dirty="0" smtClean="0">
              <a:solidFill>
                <a:srgbClr val="000000"/>
              </a:solidFill>
              <a:latin typeface="Arial Narrow" pitchFamily="34" charset="0"/>
              <a:ea typeface="新細明體" pitchFamily="1" charset="-12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C311C-E088-4410-A06E-587F7E6553F9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F8AA-E210-4526-83FB-7F3D2694116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ttangolo 6"/>
          <p:cNvSpPr/>
          <p:nvPr userDrawn="1"/>
        </p:nvSpPr>
        <p:spPr>
          <a:xfrm>
            <a:off x="0" y="0"/>
            <a:ext cx="9144000" cy="1916832"/>
          </a:xfrm>
          <a:prstGeom prst="rect">
            <a:avLst/>
          </a:prstGeom>
          <a:solidFill>
            <a:srgbClr val="C4B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Rettangolo 8"/>
          <p:cNvSpPr/>
          <p:nvPr userDrawn="1"/>
        </p:nvSpPr>
        <p:spPr>
          <a:xfrm flipV="1">
            <a:off x="0" y="6741368"/>
            <a:ext cx="9144000" cy="162348"/>
          </a:xfrm>
          <a:prstGeom prst="rect">
            <a:avLst/>
          </a:prstGeom>
          <a:solidFill>
            <a:srgbClr val="C4B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10" name="Immagine 9" descr="anvu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4624"/>
            <a:ext cx="9144000" cy="180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51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blipFill dpi="0" rotWithShape="1">
          <a:blip r:embed="rId2" cstate="print">
            <a:alphaModFix amt="10000"/>
            <a:lum/>
          </a:blip>
          <a:srcRect/>
          <a:stretch>
            <a:fillRect t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400">
                <a:latin typeface="Arial Narrow" pitchFamily="34" charset="0"/>
              </a:defRPr>
            </a:lvl3pPr>
            <a:lvl4pPr>
              <a:defRPr sz="2400">
                <a:latin typeface="Arial Narrow" pitchFamily="34" charset="0"/>
              </a:defRPr>
            </a:lvl4pPr>
            <a:lvl5pPr>
              <a:defRPr sz="2400">
                <a:latin typeface="Arial Narrow" pitchFamily="34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C311C-E088-4410-A06E-587F7E6553F9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F8AA-E210-4526-83FB-7F3D2694116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ttangolo 7"/>
          <p:cNvSpPr/>
          <p:nvPr userDrawn="1"/>
        </p:nvSpPr>
        <p:spPr>
          <a:xfrm flipV="1">
            <a:off x="0" y="6741368"/>
            <a:ext cx="9144000" cy="162348"/>
          </a:xfrm>
          <a:prstGeom prst="rect">
            <a:avLst/>
          </a:prstGeom>
          <a:solidFill>
            <a:srgbClr val="C4B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Titolo 4"/>
          <p:cNvSpPr>
            <a:spLocks noGrp="1"/>
          </p:cNvSpPr>
          <p:nvPr userDrawn="1">
            <p:ph type="title" idx="4294967295"/>
          </p:nvPr>
        </p:nvSpPr>
        <p:spPr>
          <a:xfrm>
            <a:off x="683568" y="0"/>
            <a:ext cx="8229600" cy="836712"/>
          </a:xfrm>
        </p:spPr>
        <p:txBody>
          <a:bodyPr>
            <a:normAutofit/>
          </a:bodyPr>
          <a:lstStyle/>
          <a:p>
            <a:pPr marL="196850" indent="-196850">
              <a:spcBef>
                <a:spcPct val="20000"/>
              </a:spcBef>
            </a:pPr>
            <a:r>
              <a:rPr lang="en-US" altLang="ja-JP" sz="2800" b="1" dirty="0" smtClean="0">
                <a:latin typeface="Arial Narrow" pitchFamily="1" charset="0"/>
                <a:ea typeface="新細明體" pitchFamily="1" charset="-120"/>
              </a:rPr>
              <a:t>Use Arial Narrow 28pt font in bold face for the title</a:t>
            </a:r>
            <a:endParaRPr lang="en-US" altLang="ja-JP" sz="2800" b="1" dirty="0">
              <a:latin typeface="Arial Narrow" pitchFamily="1" charset="0"/>
              <a:ea typeface="新細明體" pitchFamily="1" charset="-120"/>
            </a:endParaRPr>
          </a:p>
        </p:txBody>
      </p:sp>
      <p:sp>
        <p:nvSpPr>
          <p:cNvPr id="10" name="Rettangolo 9"/>
          <p:cNvSpPr/>
          <p:nvPr userDrawn="1"/>
        </p:nvSpPr>
        <p:spPr>
          <a:xfrm flipV="1">
            <a:off x="3275856" y="1124744"/>
            <a:ext cx="5868144" cy="144016"/>
          </a:xfrm>
          <a:prstGeom prst="rect">
            <a:avLst/>
          </a:prstGeom>
          <a:gradFill flip="none" rotWithShape="1">
            <a:gsLst>
              <a:gs pos="0">
                <a:srgbClr val="C4B9D9">
                  <a:tint val="66000"/>
                  <a:satMod val="160000"/>
                </a:srgbClr>
              </a:gs>
              <a:gs pos="50000">
                <a:srgbClr val="C4B9D9">
                  <a:tint val="44500"/>
                  <a:satMod val="160000"/>
                </a:srgbClr>
              </a:gs>
              <a:gs pos="100000">
                <a:srgbClr val="C4B9D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96057"/>
            <a:ext cx="616342" cy="496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013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C311C-E088-4410-A06E-587F7E6553F9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F8AA-E210-4526-83FB-7F3D2694116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1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600" dirty="0" err="1" smtClean="0"/>
              <a:t>Insert</a:t>
            </a:r>
            <a:r>
              <a:rPr lang="it-IT" sz="3600" dirty="0" smtClean="0"/>
              <a:t> Title (</a:t>
            </a:r>
            <a:r>
              <a:rPr lang="en-US" altLang="ja-JP" sz="3600" dirty="0" smtClean="0"/>
              <a:t>Use Arial Narrow 36pt font in bold face)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C311C-E088-4410-A06E-587F7E6553F9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06/10/2014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F8AA-E210-4526-83FB-7F3D2694116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9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ja-JP" sz="4000" b="1" dirty="0" smtClean="0">
                <a:solidFill>
                  <a:schemeClr val="accent4"/>
                </a:solidFill>
                <a:ea typeface="新細明體" pitchFamily="1" charset="-120"/>
              </a:rPr>
              <a:t>Research for a better evaluation</a:t>
            </a:r>
            <a:endParaRPr lang="en-US" altLang="ja-JP" sz="4000" b="1" dirty="0">
              <a:solidFill>
                <a:schemeClr val="accent4"/>
              </a:solidFill>
              <a:latin typeface="Arial Narrow" pitchFamily="34" charset="0"/>
              <a:ea typeface="新細明體" pitchFamily="1" charset="-12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15616" y="522920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Andrea Bonaccorsi</a:t>
            </a:r>
          </a:p>
          <a:p>
            <a:pPr algn="ctr"/>
            <a:r>
              <a:rPr lang="it-IT" dirty="0" smtClean="0"/>
              <a:t>Consiglio Direttivo ANVUR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206084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124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4"/>
                </a:solidFill>
              </a:rPr>
              <a:t>Working</a:t>
            </a:r>
            <a:r>
              <a:rPr lang="it-IT" dirty="0" smtClean="0">
                <a:solidFill>
                  <a:schemeClr val="accent4"/>
                </a:solidFill>
              </a:rPr>
              <a:t> </a:t>
            </a:r>
            <a:r>
              <a:rPr lang="it-IT" dirty="0" err="1" smtClean="0">
                <a:solidFill>
                  <a:schemeClr val="accent4"/>
                </a:solidFill>
              </a:rPr>
              <a:t>papers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34076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ANVUR </a:t>
            </a:r>
            <a:r>
              <a:rPr lang="it-IT" sz="3600" dirty="0" err="1" smtClean="0"/>
              <a:t>working</a:t>
            </a:r>
            <a:r>
              <a:rPr lang="it-IT" sz="3600" dirty="0" smtClean="0"/>
              <a:t> </a:t>
            </a:r>
            <a:r>
              <a:rPr lang="it-IT" sz="3600" dirty="0" err="1" smtClean="0"/>
              <a:t>papers</a:t>
            </a:r>
            <a:endParaRPr lang="it-IT" sz="3600" dirty="0" smtClean="0"/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err="1" smtClean="0"/>
              <a:t>Manuscripts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 </a:t>
            </a:r>
            <a:r>
              <a:rPr lang="it-IT" dirty="0" err="1" smtClean="0"/>
              <a:t>submitted</a:t>
            </a:r>
            <a:r>
              <a:rPr lang="it-IT" dirty="0" smtClean="0"/>
              <a:t> to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r>
              <a:rPr lang="it-IT" dirty="0" smtClean="0"/>
              <a:t> and </a:t>
            </a:r>
            <a:r>
              <a:rPr lang="it-IT" dirty="0" err="1" smtClean="0"/>
              <a:t>accepted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To be </a:t>
            </a:r>
            <a:r>
              <a:rPr lang="it-IT" dirty="0" err="1" smtClean="0"/>
              <a:t>submitted</a:t>
            </a:r>
            <a:r>
              <a:rPr lang="it-IT" dirty="0" smtClean="0"/>
              <a:t> to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r>
              <a:rPr lang="it-IT" dirty="0" smtClean="0"/>
              <a:t> by ANVUR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Authored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by ANVUR staff </a:t>
            </a:r>
            <a:r>
              <a:rPr lang="it-IT" dirty="0" err="1" smtClean="0"/>
              <a:t>but</a:t>
            </a:r>
            <a:r>
              <a:rPr lang="it-IT" dirty="0" smtClean="0"/>
              <a:t> a </a:t>
            </a:r>
            <a:r>
              <a:rPr lang="it-IT" dirty="0" err="1" smtClean="0"/>
              <a:t>larger</a:t>
            </a:r>
            <a:r>
              <a:rPr lang="it-IT" dirty="0" smtClean="0"/>
              <a:t> community (</a:t>
            </a:r>
            <a:r>
              <a:rPr lang="it-IT" dirty="0" err="1" smtClean="0"/>
              <a:t>national</a:t>
            </a:r>
            <a:r>
              <a:rPr lang="it-IT" dirty="0" smtClean="0"/>
              <a:t> and </a:t>
            </a:r>
            <a:r>
              <a:rPr lang="it-IT" dirty="0" err="1" smtClean="0"/>
              <a:t>international</a:t>
            </a:r>
            <a:r>
              <a:rPr lang="it-IT" dirty="0" smtClean="0"/>
              <a:t>), </a:t>
            </a:r>
            <a:r>
              <a:rPr lang="it-IT" dirty="0" err="1" smtClean="0"/>
              <a:t>covering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in the </a:t>
            </a:r>
            <a:r>
              <a:rPr lang="it-IT" dirty="0" err="1" smtClean="0"/>
              <a:t>evaluation</a:t>
            </a:r>
            <a:r>
              <a:rPr lang="it-IT" dirty="0" smtClean="0"/>
              <a:t> of </a:t>
            </a:r>
            <a:r>
              <a:rPr lang="it-IT" dirty="0" err="1" smtClean="0"/>
              <a:t>research</a:t>
            </a:r>
            <a:r>
              <a:rPr lang="it-IT" dirty="0" smtClean="0"/>
              <a:t>, </a:t>
            </a:r>
            <a:r>
              <a:rPr lang="it-IT" dirty="0" err="1" smtClean="0"/>
              <a:t>education</a:t>
            </a:r>
            <a:r>
              <a:rPr lang="it-IT" dirty="0" smtClean="0"/>
              <a:t> and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mission</a:t>
            </a: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sz="3600" dirty="0" err="1" smtClean="0"/>
              <a:t>Working</a:t>
            </a:r>
            <a:r>
              <a:rPr lang="it-IT" sz="3600" dirty="0" smtClean="0"/>
              <a:t> </a:t>
            </a:r>
            <a:r>
              <a:rPr lang="it-IT" sz="3600" dirty="0" err="1" smtClean="0"/>
              <a:t>documents</a:t>
            </a:r>
            <a:endParaRPr lang="it-IT" sz="3600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Documents</a:t>
            </a:r>
            <a:r>
              <a:rPr lang="it-IT" dirty="0" smtClean="0"/>
              <a:t> to be </a:t>
            </a:r>
            <a:r>
              <a:rPr lang="it-IT" dirty="0" err="1" smtClean="0"/>
              <a:t>circulated</a:t>
            </a:r>
            <a:r>
              <a:rPr lang="it-IT" dirty="0" smtClean="0"/>
              <a:t> for information and </a:t>
            </a:r>
            <a:r>
              <a:rPr lang="it-IT" dirty="0" err="1" smtClean="0"/>
              <a:t>reference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necessarily</a:t>
            </a:r>
            <a:r>
              <a:rPr lang="it-IT" dirty="0" smtClean="0"/>
              <a:t> </a:t>
            </a:r>
            <a:r>
              <a:rPr lang="it-IT" dirty="0" err="1" smtClean="0"/>
              <a:t>academic</a:t>
            </a:r>
            <a:r>
              <a:rPr lang="it-IT" dirty="0" smtClean="0"/>
              <a:t> in style and format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First </a:t>
            </a:r>
            <a:r>
              <a:rPr lang="it-IT" dirty="0" err="1" smtClean="0"/>
              <a:t>publication</a:t>
            </a:r>
            <a:r>
              <a:rPr lang="it-IT" dirty="0" smtClean="0"/>
              <a:t>: </a:t>
            </a:r>
            <a:r>
              <a:rPr lang="it-IT" dirty="0" err="1" smtClean="0"/>
              <a:t>January</a:t>
            </a:r>
            <a:r>
              <a:rPr lang="it-IT" dirty="0" smtClean="0"/>
              <a:t>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790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4"/>
                </a:solidFill>
              </a:rPr>
              <a:t>Mandate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ANVUR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entitled</a:t>
            </a:r>
            <a:r>
              <a:rPr lang="it-IT" dirty="0" smtClean="0"/>
              <a:t> to do </a:t>
            </a:r>
            <a:r>
              <a:rPr lang="it-IT" dirty="0" err="1" smtClean="0"/>
              <a:t>research</a:t>
            </a:r>
            <a:r>
              <a:rPr lang="it-IT" dirty="0" smtClean="0"/>
              <a:t> on </a:t>
            </a:r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part of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institutional</a:t>
            </a:r>
            <a:r>
              <a:rPr lang="it-IT" dirty="0" smtClean="0"/>
              <a:t> mandate (L. 76).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 smtClean="0"/>
              <a:t>Research</a:t>
            </a:r>
            <a:r>
              <a:rPr lang="it-IT" dirty="0" smtClean="0"/>
              <a:t> on </a:t>
            </a:r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an end in </a:t>
            </a:r>
            <a:r>
              <a:rPr lang="it-IT" dirty="0" err="1" smtClean="0"/>
              <a:t>itself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must be </a:t>
            </a:r>
            <a:r>
              <a:rPr lang="it-IT" dirty="0" err="1" smtClean="0"/>
              <a:t>finalized</a:t>
            </a:r>
            <a:r>
              <a:rPr lang="it-IT" dirty="0" smtClean="0"/>
              <a:t> to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goals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The Board of ANVUR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approved</a:t>
            </a:r>
            <a:r>
              <a:rPr lang="it-IT" dirty="0" smtClean="0"/>
              <a:t> a </a:t>
            </a:r>
            <a:r>
              <a:rPr lang="it-IT" dirty="0" err="1" smtClean="0"/>
              <a:t>programme</a:t>
            </a:r>
            <a:r>
              <a:rPr lang="it-IT" dirty="0" smtClean="0"/>
              <a:t> of </a:t>
            </a:r>
            <a:r>
              <a:rPr lang="it-IT" dirty="0" err="1" smtClean="0"/>
              <a:t>initiatives</a:t>
            </a:r>
            <a:r>
              <a:rPr lang="it-IT" dirty="0" smtClean="0"/>
              <a:t> and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nominated</a:t>
            </a:r>
            <a:r>
              <a:rPr lang="it-IT" dirty="0" smtClean="0"/>
              <a:t> </a:t>
            </a:r>
          </a:p>
          <a:p>
            <a:pPr algn="just">
              <a:buFontTx/>
              <a:buChar char="-"/>
            </a:pPr>
            <a:r>
              <a:rPr lang="it-IT" dirty="0"/>
              <a:t>P</a:t>
            </a:r>
            <a:r>
              <a:rPr lang="it-IT" dirty="0" smtClean="0"/>
              <a:t>rof. Andrea Bonaccorsi- Coordinator of the area- </a:t>
            </a:r>
            <a:r>
              <a:rPr lang="it-IT" dirty="0" err="1" smtClean="0"/>
              <a:t>until</a:t>
            </a:r>
            <a:r>
              <a:rPr lang="it-IT" dirty="0" smtClean="0"/>
              <a:t> the </a:t>
            </a:r>
            <a:r>
              <a:rPr lang="it-IT" dirty="0" err="1" smtClean="0"/>
              <a:t>term</a:t>
            </a:r>
            <a:r>
              <a:rPr lang="it-IT" dirty="0" smtClean="0"/>
              <a:t> of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appointment</a:t>
            </a:r>
            <a:r>
              <a:rPr lang="it-IT" dirty="0" smtClean="0"/>
              <a:t> (</a:t>
            </a:r>
            <a:r>
              <a:rPr lang="it-IT" dirty="0" err="1" smtClean="0"/>
              <a:t>May</a:t>
            </a:r>
            <a:r>
              <a:rPr lang="it-IT" dirty="0" smtClean="0"/>
              <a:t> 2015)</a:t>
            </a:r>
          </a:p>
          <a:p>
            <a:pPr algn="just">
              <a:buFontTx/>
              <a:buChar char="-"/>
            </a:pPr>
            <a:r>
              <a:rPr lang="it-IT" dirty="0" smtClean="0"/>
              <a:t>Dott. Marco Malgarini- </a:t>
            </a:r>
            <a:r>
              <a:rPr lang="it-IT" dirty="0" err="1" smtClean="0"/>
              <a:t>Director</a:t>
            </a:r>
            <a:r>
              <a:rPr lang="it-IT" dirty="0" smtClean="0"/>
              <a:t> of the area</a:t>
            </a:r>
          </a:p>
        </p:txBody>
      </p:sp>
    </p:spTree>
    <p:extLst>
      <p:ext uri="{BB962C8B-B14F-4D97-AF65-F5344CB8AC3E}">
        <p14:creationId xmlns:p14="http://schemas.microsoft.com/office/powerpoint/2010/main" val="420513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4"/>
                </a:solidFill>
              </a:rPr>
              <a:t>Programme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7584" y="1772816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3600" dirty="0" smtClean="0"/>
              <a:t>Call for </a:t>
            </a:r>
            <a:r>
              <a:rPr lang="it-IT" sz="3600" dirty="0" err="1" smtClean="0"/>
              <a:t>proposal</a:t>
            </a:r>
            <a:endParaRPr lang="it-IT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it-IT" sz="3600" dirty="0" err="1" smtClean="0"/>
              <a:t>Research</a:t>
            </a:r>
            <a:r>
              <a:rPr lang="it-IT" sz="3600" dirty="0" smtClean="0"/>
              <a:t> </a:t>
            </a:r>
            <a:r>
              <a:rPr lang="it-IT" sz="3600" dirty="0" err="1" smtClean="0"/>
              <a:t>groups</a:t>
            </a:r>
            <a:endParaRPr lang="it-IT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it-IT" sz="3600" dirty="0" err="1" smtClean="0"/>
              <a:t>Conferences</a:t>
            </a:r>
            <a:endParaRPr lang="it-IT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it-IT" sz="3600" dirty="0" smtClean="0"/>
              <a:t>Library </a:t>
            </a:r>
            <a:r>
              <a:rPr lang="it-IT" sz="3600" dirty="0" err="1" smtClean="0"/>
              <a:t>resources</a:t>
            </a:r>
            <a:endParaRPr lang="it-IT" sz="3600" dirty="0" smtClean="0"/>
          </a:p>
          <a:p>
            <a:pPr marL="342900" indent="-342900">
              <a:buFont typeface="+mj-lt"/>
              <a:buAutoNum type="arabicPeriod"/>
            </a:pPr>
            <a:r>
              <a:rPr lang="it-IT" sz="3600" dirty="0" err="1" smtClean="0"/>
              <a:t>Working</a:t>
            </a:r>
            <a:r>
              <a:rPr lang="it-IT" sz="3600" dirty="0" smtClean="0"/>
              <a:t> </a:t>
            </a:r>
            <a:r>
              <a:rPr lang="it-IT" sz="3600" dirty="0" err="1" smtClean="0"/>
              <a:t>paper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2639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4"/>
                </a:solidFill>
              </a:rPr>
              <a:t>Call for </a:t>
            </a:r>
            <a:r>
              <a:rPr lang="it-IT" dirty="0" err="1" smtClean="0">
                <a:solidFill>
                  <a:schemeClr val="accent4"/>
                </a:solidFill>
              </a:rPr>
              <a:t>proposal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err="1" smtClean="0"/>
              <a:t>July-September</a:t>
            </a:r>
            <a:r>
              <a:rPr lang="it-IT" dirty="0" smtClean="0"/>
              <a:t> 2014</a:t>
            </a:r>
          </a:p>
          <a:p>
            <a:pPr marL="0" indent="0" algn="just">
              <a:buNone/>
            </a:pPr>
            <a:r>
              <a:rPr lang="it-IT" b="1" dirty="0" err="1" smtClean="0"/>
              <a:t>Theme</a:t>
            </a:r>
            <a:r>
              <a:rPr lang="it-IT" b="1" dirty="0" smtClean="0"/>
              <a:t> 1 (Evaluation in </a:t>
            </a:r>
            <a:r>
              <a:rPr lang="it-IT" b="1" dirty="0" err="1" smtClean="0"/>
              <a:t>Humanities</a:t>
            </a:r>
            <a:r>
              <a:rPr lang="it-IT" b="1" dirty="0" smtClean="0"/>
              <a:t> and Social </a:t>
            </a:r>
            <a:r>
              <a:rPr lang="it-IT" b="1" dirty="0" err="1" smtClean="0"/>
              <a:t>Sciences</a:t>
            </a:r>
            <a:r>
              <a:rPr lang="it-IT" b="1" dirty="0" smtClean="0"/>
              <a:t>)</a:t>
            </a:r>
          </a:p>
          <a:p>
            <a:pPr marL="0" indent="0" algn="just">
              <a:buNone/>
            </a:pPr>
            <a:r>
              <a:rPr lang="it-IT" dirty="0"/>
              <a:t>	</a:t>
            </a:r>
            <a:r>
              <a:rPr lang="it-IT" dirty="0" smtClean="0"/>
              <a:t>- Use of </a:t>
            </a:r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err="1" smtClean="0"/>
              <a:t>catalogues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/>
              <a:t>	</a:t>
            </a:r>
            <a:r>
              <a:rPr lang="it-IT" dirty="0" smtClean="0"/>
              <a:t>- Use of journal </a:t>
            </a:r>
            <a:r>
              <a:rPr lang="it-IT" dirty="0" err="1" smtClean="0"/>
              <a:t>catalogues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/>
              <a:t>	</a:t>
            </a:r>
            <a:r>
              <a:rPr lang="it-IT" dirty="0" smtClean="0"/>
              <a:t>- Evaluation of books and </a:t>
            </a:r>
            <a:r>
              <a:rPr lang="it-IT" dirty="0" err="1" smtClean="0"/>
              <a:t>monographs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/>
              <a:t>	</a:t>
            </a:r>
            <a:r>
              <a:rPr lang="it-IT" dirty="0" smtClean="0"/>
              <a:t>- Use of Google </a:t>
            </a:r>
            <a:r>
              <a:rPr lang="it-IT" dirty="0" err="1" smtClean="0"/>
              <a:t>Scholar</a:t>
            </a:r>
            <a:r>
              <a:rPr lang="it-IT" dirty="0" smtClean="0"/>
              <a:t> </a:t>
            </a:r>
          </a:p>
          <a:p>
            <a:pPr marL="0" indent="0" algn="just">
              <a:buNone/>
            </a:pPr>
            <a:r>
              <a:rPr lang="it-IT" dirty="0" err="1" smtClean="0"/>
              <a:t>Amount</a:t>
            </a:r>
            <a:r>
              <a:rPr lang="it-IT" dirty="0" smtClean="0"/>
              <a:t>: </a:t>
            </a:r>
            <a:r>
              <a:rPr lang="it-IT" dirty="0" err="1" smtClean="0"/>
              <a:t>max</a:t>
            </a:r>
            <a:r>
              <a:rPr lang="it-IT" dirty="0" smtClean="0"/>
              <a:t> 15k euro</a:t>
            </a:r>
          </a:p>
          <a:p>
            <a:pPr marL="0" indent="0" algn="just">
              <a:buNone/>
            </a:pPr>
            <a:r>
              <a:rPr lang="it-IT" dirty="0" err="1" smtClean="0"/>
              <a:t>Simplified</a:t>
            </a:r>
            <a:r>
              <a:rPr lang="it-IT" dirty="0" smtClean="0"/>
              <a:t> </a:t>
            </a:r>
            <a:r>
              <a:rPr lang="it-IT" dirty="0" err="1" smtClean="0"/>
              <a:t>proposal</a:t>
            </a:r>
            <a:r>
              <a:rPr lang="it-IT" dirty="0" smtClean="0"/>
              <a:t> </a:t>
            </a:r>
            <a:r>
              <a:rPr lang="it-IT" dirty="0" err="1" smtClean="0"/>
              <a:t>submission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12 </a:t>
            </a:r>
            <a:r>
              <a:rPr lang="it-IT" dirty="0" err="1" smtClean="0"/>
              <a:t>proposals</a:t>
            </a:r>
            <a:r>
              <a:rPr lang="it-IT" dirty="0" smtClean="0"/>
              <a:t> </a:t>
            </a:r>
            <a:r>
              <a:rPr lang="it-IT" dirty="0" err="1" smtClean="0"/>
              <a:t>received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Future </a:t>
            </a:r>
            <a:r>
              <a:rPr lang="it-IT" dirty="0" err="1" smtClean="0"/>
              <a:t>themes</a:t>
            </a:r>
            <a:r>
              <a:rPr lang="it-IT" dirty="0" smtClean="0"/>
              <a:t>: CFP 2 (</a:t>
            </a:r>
            <a:r>
              <a:rPr lang="it-IT" dirty="0" err="1" smtClean="0"/>
              <a:t>bibliometric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r>
              <a:rPr lang="it-IT" dirty="0" smtClean="0"/>
              <a:t>); CFP 3 (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mission</a:t>
            </a:r>
            <a:r>
              <a:rPr lang="it-IT" dirty="0" smtClean="0"/>
              <a:t> and </a:t>
            </a:r>
            <a:r>
              <a:rPr lang="it-IT" dirty="0" err="1" smtClean="0"/>
              <a:t>education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42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4"/>
                </a:solidFill>
              </a:rPr>
              <a:t>Research</a:t>
            </a:r>
            <a:r>
              <a:rPr lang="it-IT" dirty="0" smtClean="0">
                <a:solidFill>
                  <a:schemeClr val="accent4"/>
                </a:solidFill>
              </a:rPr>
              <a:t> </a:t>
            </a:r>
            <a:r>
              <a:rPr lang="it-IT" dirty="0" err="1" smtClean="0">
                <a:solidFill>
                  <a:schemeClr val="accent4"/>
                </a:solidFill>
              </a:rPr>
              <a:t>groups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err="1" smtClean="0"/>
              <a:t>Creation</a:t>
            </a:r>
            <a:r>
              <a:rPr lang="it-IT" dirty="0" smtClean="0"/>
              <a:t> of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 on high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in </a:t>
            </a:r>
            <a:r>
              <a:rPr lang="it-IT" dirty="0" err="1" smtClean="0"/>
              <a:t>evaluation</a:t>
            </a:r>
            <a:r>
              <a:rPr lang="it-IT" dirty="0" smtClean="0"/>
              <a:t> in </a:t>
            </a:r>
            <a:r>
              <a:rPr lang="it-IT" dirty="0" err="1" smtClean="0"/>
              <a:t>Humanities</a:t>
            </a:r>
            <a:r>
              <a:rPr lang="it-IT" dirty="0" smtClean="0"/>
              <a:t> and Social </a:t>
            </a:r>
            <a:r>
              <a:rPr lang="it-IT" dirty="0" err="1" smtClean="0"/>
              <a:t>sciences</a:t>
            </a:r>
            <a:r>
              <a:rPr lang="it-IT" dirty="0" smtClean="0"/>
              <a:t>, e.g.:</a:t>
            </a:r>
          </a:p>
          <a:p>
            <a:pPr algn="just">
              <a:buFontTx/>
              <a:buChar char="-"/>
            </a:pPr>
            <a:r>
              <a:rPr lang="it-IT" dirty="0" err="1"/>
              <a:t>r</a:t>
            </a:r>
            <a:r>
              <a:rPr lang="it-IT" dirty="0" err="1" smtClean="0"/>
              <a:t>ole</a:t>
            </a:r>
            <a:r>
              <a:rPr lang="it-IT" dirty="0" smtClean="0"/>
              <a:t> and </a:t>
            </a:r>
            <a:r>
              <a:rPr lang="it-IT" dirty="0" err="1" smtClean="0"/>
              <a:t>evaluation</a:t>
            </a:r>
            <a:r>
              <a:rPr lang="it-IT" dirty="0" smtClean="0"/>
              <a:t> of books</a:t>
            </a:r>
          </a:p>
          <a:p>
            <a:pPr algn="just">
              <a:buFontTx/>
              <a:buChar char="-"/>
            </a:pPr>
            <a:r>
              <a:rPr lang="it-IT" dirty="0" err="1"/>
              <a:t>i</a:t>
            </a:r>
            <a:r>
              <a:rPr lang="it-IT" dirty="0" err="1" smtClean="0"/>
              <a:t>nternationalization</a:t>
            </a:r>
            <a:endParaRPr lang="it-IT" dirty="0" smtClean="0"/>
          </a:p>
          <a:p>
            <a:pPr algn="just">
              <a:buFontTx/>
              <a:buChar char="-"/>
            </a:pP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dimensions</a:t>
            </a:r>
            <a:r>
              <a:rPr lang="it-IT" dirty="0" smtClean="0"/>
              <a:t> and </a:t>
            </a:r>
            <a:r>
              <a:rPr lang="it-IT" dirty="0" err="1" smtClean="0"/>
              <a:t>criteria</a:t>
            </a:r>
            <a:r>
              <a:rPr lang="it-IT" dirty="0" smtClean="0"/>
              <a:t> for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endParaRPr lang="it-IT" dirty="0" smtClean="0"/>
          </a:p>
          <a:p>
            <a:pPr algn="just">
              <a:buFontTx/>
              <a:buChar char="-"/>
            </a:pPr>
            <a:r>
              <a:rPr lang="it-IT" dirty="0" err="1" smtClean="0"/>
              <a:t>conflict</a:t>
            </a:r>
            <a:r>
              <a:rPr lang="it-IT" dirty="0" smtClean="0"/>
              <a:t> of </a:t>
            </a:r>
            <a:r>
              <a:rPr lang="it-IT" dirty="0" err="1" smtClean="0"/>
              <a:t>interest</a:t>
            </a:r>
            <a:r>
              <a:rPr lang="it-IT" dirty="0" smtClean="0"/>
              <a:t> and </a:t>
            </a:r>
            <a:r>
              <a:rPr lang="it-IT" dirty="0" err="1" smtClean="0"/>
              <a:t>ethical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err="1" smtClean="0"/>
              <a:t>Groups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 </a:t>
            </a:r>
            <a:r>
              <a:rPr lang="it-IT" dirty="0" err="1" smtClean="0"/>
              <a:t>formed</a:t>
            </a:r>
            <a:r>
              <a:rPr lang="it-IT" dirty="0" smtClean="0"/>
              <a:t>:</a:t>
            </a:r>
          </a:p>
          <a:p>
            <a:pPr algn="just">
              <a:buFontTx/>
              <a:buChar char="-"/>
            </a:pPr>
            <a:r>
              <a:rPr lang="it-IT" b="1" dirty="0" err="1" smtClean="0"/>
              <a:t>Humanities</a:t>
            </a:r>
            <a:r>
              <a:rPr lang="it-IT" dirty="0" smtClean="0"/>
              <a:t> (prof. Stefano Poggi)- kick off meeting </a:t>
            </a:r>
            <a:r>
              <a:rPr lang="it-IT" dirty="0" err="1" smtClean="0"/>
              <a:t>October</a:t>
            </a:r>
            <a:r>
              <a:rPr lang="it-IT" dirty="0" smtClean="0"/>
              <a:t> 10, 2014</a:t>
            </a:r>
          </a:p>
          <a:p>
            <a:pPr algn="just">
              <a:buFontTx/>
              <a:buChar char="-"/>
            </a:pPr>
            <a:r>
              <a:rPr lang="it-IT" b="1" dirty="0" smtClean="0"/>
              <a:t>Law</a:t>
            </a:r>
            <a:r>
              <a:rPr lang="it-IT" dirty="0" smtClean="0"/>
              <a:t> (prof. Vincenzo Militello)- kick off meeting </a:t>
            </a:r>
            <a:r>
              <a:rPr lang="it-IT" dirty="0" err="1" smtClean="0"/>
              <a:t>October</a:t>
            </a:r>
            <a:r>
              <a:rPr lang="it-IT" dirty="0" smtClean="0"/>
              <a:t> 23, 2014</a:t>
            </a:r>
          </a:p>
          <a:p>
            <a:pPr algn="just">
              <a:buFontTx/>
              <a:buChar char="-"/>
            </a:pPr>
            <a:r>
              <a:rPr lang="it-IT" b="1" dirty="0" smtClean="0"/>
              <a:t>Management</a:t>
            </a:r>
            <a:r>
              <a:rPr lang="it-IT" dirty="0" smtClean="0"/>
              <a:t> (prof. Stefano Brusoni)- to be </a:t>
            </a:r>
            <a:r>
              <a:rPr lang="it-IT" smtClean="0"/>
              <a:t>convened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In </a:t>
            </a:r>
            <a:r>
              <a:rPr lang="it-IT" dirty="0" err="1" smtClean="0"/>
              <a:t>preparation</a:t>
            </a:r>
            <a:r>
              <a:rPr lang="it-IT" dirty="0" smtClean="0"/>
              <a:t> Group on </a:t>
            </a:r>
            <a:r>
              <a:rPr lang="it-IT" dirty="0" err="1" smtClean="0"/>
              <a:t>Socio-political</a:t>
            </a:r>
            <a:r>
              <a:rPr lang="it-IT" dirty="0" smtClean="0"/>
              <a:t> </a:t>
            </a:r>
            <a:r>
              <a:rPr lang="it-IT" dirty="0" err="1" smtClean="0"/>
              <a:t>sciences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8569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4"/>
                </a:solidFill>
              </a:rPr>
              <a:t>Conferences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WORKSHOP </a:t>
            </a:r>
            <a:r>
              <a:rPr lang="it-IT" dirty="0" smtClean="0"/>
              <a:t>INTERNAZIONALE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800" dirty="0"/>
              <a:t>LA VALUTAZIONE DELLA RICERCA </a:t>
            </a: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NELLE </a:t>
            </a:r>
            <a:r>
              <a:rPr lang="it-IT" sz="2800" i="1" dirty="0"/>
              <a:t>HUMANITIES AND SOCIAL </a:t>
            </a:r>
            <a:r>
              <a:rPr lang="it-IT" sz="2800" i="1" dirty="0" smtClean="0"/>
              <a:t>SCIENCES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Roma, Auditorium Sant’Antonio</a:t>
            </a:r>
          </a:p>
          <a:p>
            <a:pPr marL="0" indent="0" algn="ctr">
              <a:buNone/>
            </a:pPr>
            <a:r>
              <a:rPr lang="it-IT" dirty="0"/>
              <a:t>Lunedì 17 novembre 2014</a:t>
            </a:r>
          </a:p>
          <a:p>
            <a:pPr marL="0" indent="0" algn="just">
              <a:buNone/>
            </a:pPr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611" y="1484784"/>
            <a:ext cx="46767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25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4"/>
                </a:solidFill>
              </a:rPr>
              <a:t>Conferences</a:t>
            </a:r>
            <a:r>
              <a:rPr lang="it-IT" dirty="0" smtClean="0">
                <a:solidFill>
                  <a:schemeClr val="accent4"/>
                </a:solidFill>
              </a:rPr>
              <a:t>/2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340768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Ore 10.00 Prima sessione  </a:t>
            </a:r>
            <a:endParaRPr lang="it-IT" dirty="0"/>
          </a:p>
          <a:p>
            <a:r>
              <a:rPr lang="it-IT" b="1" dirty="0" err="1"/>
              <a:t>Definitions</a:t>
            </a:r>
            <a:r>
              <a:rPr lang="it-IT" b="1" dirty="0"/>
              <a:t> of </a:t>
            </a:r>
            <a:r>
              <a:rPr lang="it-IT" b="1" dirty="0" err="1"/>
              <a:t>quality</a:t>
            </a:r>
            <a:r>
              <a:rPr lang="it-IT" b="1" dirty="0"/>
              <a:t> and </a:t>
            </a:r>
            <a:r>
              <a:rPr lang="it-IT" b="1" dirty="0" err="1"/>
              <a:t>peer</a:t>
            </a:r>
            <a:r>
              <a:rPr lang="it-IT" b="1" dirty="0"/>
              <a:t> </a:t>
            </a:r>
            <a:r>
              <a:rPr lang="it-IT" b="1" dirty="0" err="1"/>
              <a:t>review</a:t>
            </a:r>
            <a:r>
              <a:rPr lang="it-IT" b="1" dirty="0"/>
              <a:t> in the </a:t>
            </a:r>
            <a:r>
              <a:rPr lang="it-IT" b="1" dirty="0" err="1"/>
              <a:t>evaluation</a:t>
            </a:r>
            <a:r>
              <a:rPr lang="it-IT" b="1" dirty="0"/>
              <a:t> of HSS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i="1" dirty="0"/>
              <a:t>The </a:t>
            </a:r>
            <a:r>
              <a:rPr lang="it-IT" i="1" dirty="0" err="1"/>
              <a:t>meaning</a:t>
            </a:r>
            <a:r>
              <a:rPr lang="it-IT" i="1" dirty="0"/>
              <a:t> of </a:t>
            </a:r>
            <a:r>
              <a:rPr lang="it-IT" i="1" dirty="0" err="1"/>
              <a:t>referencing</a:t>
            </a:r>
            <a:r>
              <a:rPr lang="it-IT" i="1" dirty="0"/>
              <a:t> in the </a:t>
            </a:r>
            <a:r>
              <a:rPr lang="it-IT" i="1" dirty="0" err="1"/>
              <a:t>humanities</a:t>
            </a:r>
            <a:r>
              <a:rPr lang="it-IT" i="1" dirty="0"/>
              <a:t> and social science and </a:t>
            </a:r>
            <a:r>
              <a:rPr lang="it-IT" i="1" dirty="0" err="1"/>
              <a:t>its</a:t>
            </a:r>
            <a:r>
              <a:rPr lang="it-IT" i="1" dirty="0"/>
              <a:t> </a:t>
            </a:r>
            <a:r>
              <a:rPr lang="it-IT" i="1" dirty="0" err="1"/>
              <a:t>interpretation</a:t>
            </a:r>
            <a:r>
              <a:rPr lang="it-IT" i="1" dirty="0"/>
              <a:t> in an </a:t>
            </a:r>
            <a:r>
              <a:rPr lang="it-IT" i="1" dirty="0" err="1"/>
              <a:t>evaluative</a:t>
            </a:r>
            <a:r>
              <a:rPr lang="it-IT" i="1" dirty="0"/>
              <a:t> </a:t>
            </a:r>
            <a:r>
              <a:rPr lang="it-IT" i="1" dirty="0" err="1"/>
              <a:t>context</a:t>
            </a:r>
            <a:endParaRPr lang="it-IT" dirty="0"/>
          </a:p>
          <a:p>
            <a:r>
              <a:rPr lang="it-IT" dirty="0" err="1"/>
              <a:t>Thed</a:t>
            </a:r>
            <a:r>
              <a:rPr lang="it-IT" dirty="0"/>
              <a:t> Van </a:t>
            </a:r>
            <a:r>
              <a:rPr lang="it-IT" dirty="0" err="1"/>
              <a:t>Leeuwen</a:t>
            </a:r>
            <a:r>
              <a:rPr lang="it-IT" dirty="0"/>
              <a:t>, Leiden </a:t>
            </a:r>
            <a:r>
              <a:rPr lang="it-IT" dirty="0" err="1"/>
              <a:t>University</a:t>
            </a:r>
            <a:r>
              <a:rPr lang="it-IT" dirty="0"/>
              <a:t>, Netherlands</a:t>
            </a:r>
          </a:p>
          <a:p>
            <a:r>
              <a:rPr lang="it-IT" dirty="0"/>
              <a:t> </a:t>
            </a:r>
          </a:p>
          <a:p>
            <a:r>
              <a:rPr lang="it-IT" i="1" dirty="0" err="1"/>
              <a:t>Quality</a:t>
            </a:r>
            <a:r>
              <a:rPr lang="it-IT" i="1" dirty="0"/>
              <a:t> </a:t>
            </a:r>
            <a:r>
              <a:rPr lang="it-IT" i="1" dirty="0" err="1"/>
              <a:t>criteria</a:t>
            </a:r>
            <a:r>
              <a:rPr lang="it-IT" i="1" dirty="0"/>
              <a:t> and </a:t>
            </a:r>
            <a:r>
              <a:rPr lang="it-IT" i="1" dirty="0" err="1"/>
              <a:t>indicators</a:t>
            </a:r>
            <a:r>
              <a:rPr lang="it-IT" i="1" dirty="0"/>
              <a:t> in the light of </a:t>
            </a:r>
            <a:r>
              <a:rPr lang="it-IT" i="1" dirty="0" err="1"/>
              <a:t>humanities</a:t>
            </a:r>
            <a:r>
              <a:rPr lang="it-IT" i="1" dirty="0"/>
              <a:t> </a:t>
            </a:r>
            <a:r>
              <a:rPr lang="it-IT" i="1" dirty="0" err="1"/>
              <a:t>scholars</a:t>
            </a:r>
            <a:r>
              <a:rPr lang="it-IT" i="1" dirty="0"/>
              <a:t>' </a:t>
            </a:r>
            <a:r>
              <a:rPr lang="it-IT" i="1" dirty="0" err="1"/>
              <a:t>notions</a:t>
            </a:r>
            <a:r>
              <a:rPr lang="it-IT" i="1" dirty="0"/>
              <a:t> of </a:t>
            </a:r>
            <a:r>
              <a:rPr lang="it-IT" i="1" dirty="0" err="1"/>
              <a:t>quality</a:t>
            </a:r>
            <a:r>
              <a:rPr lang="it-IT" i="1" dirty="0"/>
              <a:t>: A bottom-up </a:t>
            </a:r>
            <a:r>
              <a:rPr lang="it-IT" i="1" dirty="0" err="1"/>
              <a:t>approach</a:t>
            </a:r>
            <a:endParaRPr lang="it-IT" dirty="0"/>
          </a:p>
          <a:p>
            <a:r>
              <a:rPr lang="it-IT" dirty="0" err="1"/>
              <a:t>Sven</a:t>
            </a:r>
            <a:r>
              <a:rPr lang="it-IT" dirty="0"/>
              <a:t> E. </a:t>
            </a:r>
            <a:r>
              <a:rPr lang="it-IT" dirty="0" err="1"/>
              <a:t>Hug</a:t>
            </a:r>
            <a:r>
              <a:rPr lang="it-IT" dirty="0"/>
              <a:t> and Michael </a:t>
            </a:r>
            <a:r>
              <a:rPr lang="it-IT" dirty="0" err="1"/>
              <a:t>Ochsner</a:t>
            </a:r>
            <a:r>
              <a:rPr lang="it-IT" dirty="0"/>
              <a:t>, ETH </a:t>
            </a:r>
            <a:r>
              <a:rPr lang="it-IT" dirty="0" err="1"/>
              <a:t>Zurich</a:t>
            </a:r>
            <a:r>
              <a:rPr lang="it-IT" dirty="0"/>
              <a:t>, </a:t>
            </a:r>
            <a:r>
              <a:rPr lang="it-IT" dirty="0" err="1"/>
              <a:t>Switzerland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en-GB" i="1" dirty="0"/>
              <a:t>Research practices in the humanities as a challenge to evaluations: How deep do we need to probe?</a:t>
            </a:r>
            <a:endParaRPr lang="it-IT" dirty="0"/>
          </a:p>
          <a:p>
            <a:r>
              <a:rPr lang="it-IT" dirty="0"/>
              <a:t>Jochen </a:t>
            </a:r>
            <a:r>
              <a:rPr lang="it-IT" dirty="0" err="1"/>
              <a:t>Gläser</a:t>
            </a:r>
            <a:r>
              <a:rPr lang="it-IT" dirty="0"/>
              <a:t>, TU </a:t>
            </a:r>
            <a:r>
              <a:rPr lang="it-IT" dirty="0" err="1"/>
              <a:t>Berlin</a:t>
            </a:r>
            <a:r>
              <a:rPr lang="it-IT" dirty="0"/>
              <a:t> and Jenny </a:t>
            </a:r>
            <a:r>
              <a:rPr lang="it-IT" dirty="0" err="1"/>
              <a:t>Oltersdorf</a:t>
            </a:r>
            <a:r>
              <a:rPr lang="it-IT" dirty="0"/>
              <a:t>, </a:t>
            </a:r>
            <a:r>
              <a:rPr lang="it-IT" dirty="0" err="1"/>
              <a:t>University</a:t>
            </a:r>
            <a:r>
              <a:rPr lang="it-IT" dirty="0"/>
              <a:t> of Göttingen</a:t>
            </a:r>
          </a:p>
          <a:p>
            <a:r>
              <a:rPr lang="it-IT" dirty="0"/>
              <a:t> </a:t>
            </a:r>
          </a:p>
          <a:p>
            <a:r>
              <a:rPr lang="it-IT" i="1" dirty="0"/>
              <a:t>New </a:t>
            </a:r>
            <a:r>
              <a:rPr lang="it-IT" i="1" dirty="0" err="1"/>
              <a:t>developments</a:t>
            </a:r>
            <a:r>
              <a:rPr lang="it-IT" i="1" dirty="0"/>
              <a:t> in the </a:t>
            </a:r>
            <a:r>
              <a:rPr lang="it-IT" i="1" dirty="0" err="1"/>
              <a:t>evaluation</a:t>
            </a:r>
            <a:r>
              <a:rPr lang="it-IT" i="1" dirty="0"/>
              <a:t> of HSS </a:t>
            </a:r>
            <a:r>
              <a:rPr lang="it-IT" i="1" dirty="0" err="1"/>
              <a:t>research</a:t>
            </a:r>
            <a:endParaRPr lang="it-IT" dirty="0"/>
          </a:p>
          <a:p>
            <a:r>
              <a:rPr lang="it-IT" dirty="0" err="1"/>
              <a:t>Henk</a:t>
            </a:r>
            <a:r>
              <a:rPr lang="it-IT" dirty="0"/>
              <a:t> </a:t>
            </a:r>
            <a:r>
              <a:rPr lang="it-IT" dirty="0" err="1"/>
              <a:t>Moed</a:t>
            </a:r>
            <a:r>
              <a:rPr lang="it-IT" dirty="0"/>
              <a:t>, Leiden </a:t>
            </a:r>
            <a:r>
              <a:rPr lang="it-IT" dirty="0" err="1"/>
              <a:t>University</a:t>
            </a:r>
            <a:r>
              <a:rPr lang="it-IT" dirty="0"/>
              <a:t>, Netherlands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88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4"/>
                </a:solidFill>
              </a:rPr>
              <a:t>Conferences</a:t>
            </a:r>
            <a:r>
              <a:rPr lang="it-IT" dirty="0" smtClean="0">
                <a:solidFill>
                  <a:schemeClr val="accent4"/>
                </a:solidFill>
              </a:rPr>
              <a:t>/3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340768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Ore 11.20 Seconda sessione </a:t>
            </a:r>
            <a:endParaRPr lang="it-IT" dirty="0"/>
          </a:p>
          <a:p>
            <a:r>
              <a:rPr lang="it-IT" b="1" dirty="0" err="1"/>
              <a:t>Recent</a:t>
            </a:r>
            <a:r>
              <a:rPr lang="it-IT" b="1" dirty="0"/>
              <a:t> </a:t>
            </a:r>
            <a:r>
              <a:rPr lang="it-IT" b="1" dirty="0" err="1"/>
              <a:t>experiences</a:t>
            </a:r>
            <a:r>
              <a:rPr lang="it-IT" b="1" dirty="0"/>
              <a:t> in the </a:t>
            </a:r>
            <a:r>
              <a:rPr lang="it-IT" b="1" dirty="0" err="1"/>
              <a:t>evaluation</a:t>
            </a:r>
            <a:r>
              <a:rPr lang="it-IT" b="1" dirty="0"/>
              <a:t> of HSS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i="1" dirty="0" err="1"/>
              <a:t>Outputs</a:t>
            </a:r>
            <a:r>
              <a:rPr lang="it-IT" i="1" dirty="0"/>
              <a:t> and </a:t>
            </a:r>
            <a:r>
              <a:rPr lang="it-IT" i="1" dirty="0" err="1"/>
              <a:t>access</a:t>
            </a:r>
            <a:r>
              <a:rPr lang="it-IT" i="1" dirty="0"/>
              <a:t>. </a:t>
            </a:r>
            <a:r>
              <a:rPr lang="it-IT" i="1" dirty="0" err="1"/>
              <a:t>Two</a:t>
            </a:r>
            <a:r>
              <a:rPr lang="it-IT" i="1" dirty="0"/>
              <a:t> </a:t>
            </a:r>
            <a:r>
              <a:rPr lang="it-IT" i="1" dirty="0" err="1"/>
              <a:t>issues</a:t>
            </a:r>
            <a:r>
              <a:rPr lang="it-IT" i="1" dirty="0"/>
              <a:t> in the </a:t>
            </a:r>
            <a:r>
              <a:rPr lang="it-IT" i="1" dirty="0" err="1"/>
              <a:t>evaluation</a:t>
            </a:r>
            <a:r>
              <a:rPr lang="it-IT" i="1" dirty="0"/>
              <a:t> of HSS </a:t>
            </a:r>
            <a:r>
              <a:rPr lang="it-IT" i="1" dirty="0" err="1"/>
              <a:t>research</a:t>
            </a:r>
            <a:endParaRPr lang="it-IT" dirty="0"/>
          </a:p>
          <a:p>
            <a:r>
              <a:rPr lang="it-IT" dirty="0"/>
              <a:t>Nigel Vincent, </a:t>
            </a:r>
            <a:r>
              <a:rPr lang="it-IT" dirty="0" err="1"/>
              <a:t>University</a:t>
            </a:r>
            <a:r>
              <a:rPr lang="it-IT" dirty="0"/>
              <a:t> of Manchester</a:t>
            </a:r>
          </a:p>
          <a:p>
            <a:r>
              <a:rPr lang="it-IT" i="1" dirty="0"/>
              <a:t> </a:t>
            </a:r>
            <a:endParaRPr lang="it-IT" dirty="0"/>
          </a:p>
          <a:p>
            <a:r>
              <a:rPr lang="it-IT" i="1" dirty="0"/>
              <a:t>The French </a:t>
            </a:r>
            <a:r>
              <a:rPr lang="it-IT" i="1" dirty="0" err="1"/>
              <a:t>experience</a:t>
            </a:r>
            <a:r>
              <a:rPr lang="it-IT" i="1" dirty="0"/>
              <a:t> of </a:t>
            </a:r>
            <a:r>
              <a:rPr lang="it-IT" i="1" dirty="0" err="1"/>
              <a:t>evaluation</a:t>
            </a:r>
            <a:r>
              <a:rPr lang="it-IT" i="1" dirty="0"/>
              <a:t> of </a:t>
            </a:r>
            <a:r>
              <a:rPr lang="it-IT" i="1" dirty="0" err="1"/>
              <a:t>research</a:t>
            </a:r>
            <a:r>
              <a:rPr lang="it-IT" i="1" dirty="0"/>
              <a:t> in </a:t>
            </a:r>
            <a:r>
              <a:rPr lang="it-IT" i="1" dirty="0" err="1"/>
              <a:t>humanities</a:t>
            </a:r>
            <a:r>
              <a:rPr lang="it-IT" i="1" dirty="0"/>
              <a:t> and social science</a:t>
            </a:r>
            <a:endParaRPr lang="it-IT" dirty="0"/>
          </a:p>
          <a:p>
            <a:r>
              <a:rPr lang="it-IT" dirty="0"/>
              <a:t>Ioana </a:t>
            </a:r>
            <a:r>
              <a:rPr lang="it-IT" dirty="0" err="1"/>
              <a:t>Galleron</a:t>
            </a:r>
            <a:r>
              <a:rPr lang="it-IT" dirty="0"/>
              <a:t>, Geoffrey Williams, Maison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Sciences</a:t>
            </a:r>
            <a:r>
              <a:rPr lang="it-IT" dirty="0"/>
              <a:t> de l’</a:t>
            </a:r>
            <a:r>
              <a:rPr lang="it-IT" dirty="0" err="1"/>
              <a:t>Homme</a:t>
            </a:r>
            <a:r>
              <a:rPr lang="it-IT" dirty="0"/>
              <a:t> </a:t>
            </a:r>
            <a:r>
              <a:rPr lang="it-IT" dirty="0" err="1"/>
              <a:t>Bretagne</a:t>
            </a:r>
            <a:r>
              <a:rPr lang="it-IT" dirty="0"/>
              <a:t>, France </a:t>
            </a:r>
          </a:p>
          <a:p>
            <a:r>
              <a:rPr lang="it-IT" i="1" dirty="0"/>
              <a:t> </a:t>
            </a:r>
            <a:endParaRPr lang="it-IT" dirty="0"/>
          </a:p>
          <a:p>
            <a:r>
              <a:rPr lang="it-IT" i="1" dirty="0" err="1"/>
              <a:t>Importance</a:t>
            </a:r>
            <a:r>
              <a:rPr lang="it-IT" i="1" dirty="0"/>
              <a:t> of books and </a:t>
            </a:r>
            <a:r>
              <a:rPr lang="it-IT" i="1" dirty="0" err="1"/>
              <a:t>development</a:t>
            </a:r>
            <a:r>
              <a:rPr lang="it-IT" i="1" dirty="0"/>
              <a:t> of book </a:t>
            </a:r>
            <a:r>
              <a:rPr lang="it-IT" i="1" dirty="0" err="1"/>
              <a:t>citation</a:t>
            </a:r>
            <a:r>
              <a:rPr lang="it-IT" i="1" dirty="0"/>
              <a:t> </a:t>
            </a:r>
            <a:r>
              <a:rPr lang="it-IT" i="1" dirty="0" err="1"/>
              <a:t>indices</a:t>
            </a:r>
            <a:r>
              <a:rPr lang="it-IT" i="1" dirty="0"/>
              <a:t> for </a:t>
            </a:r>
            <a:r>
              <a:rPr lang="it-IT" i="1" dirty="0" err="1"/>
              <a:t>evaluating</a:t>
            </a:r>
            <a:r>
              <a:rPr lang="it-IT" i="1" dirty="0"/>
              <a:t> the </a:t>
            </a:r>
            <a:r>
              <a:rPr lang="it-IT" i="1" dirty="0" err="1"/>
              <a:t>humanities</a:t>
            </a:r>
            <a:endParaRPr lang="it-IT" dirty="0"/>
          </a:p>
          <a:p>
            <a:r>
              <a:rPr lang="it-IT" dirty="0"/>
              <a:t>Alessia </a:t>
            </a:r>
            <a:r>
              <a:rPr lang="it-IT" dirty="0" err="1"/>
              <a:t>Zuccala</a:t>
            </a:r>
            <a:r>
              <a:rPr lang="it-IT" dirty="0"/>
              <a:t>, </a:t>
            </a:r>
            <a:r>
              <a:rPr lang="it-IT" dirty="0" err="1"/>
              <a:t>University</a:t>
            </a:r>
            <a:r>
              <a:rPr lang="it-IT" dirty="0"/>
              <a:t> of </a:t>
            </a:r>
            <a:r>
              <a:rPr lang="it-IT" dirty="0" err="1"/>
              <a:t>Copenhagen</a:t>
            </a:r>
            <a:r>
              <a:rPr lang="it-IT" dirty="0"/>
              <a:t>, </a:t>
            </a:r>
            <a:r>
              <a:rPr lang="it-IT" dirty="0" err="1"/>
              <a:t>Denmark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en-US" i="1" dirty="0"/>
              <a:t>Indicators for SSH’s book publishers:  Recent developments in Spain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Elea </a:t>
            </a:r>
            <a:r>
              <a:rPr lang="it-IT" dirty="0" err="1"/>
              <a:t>Gimenez</a:t>
            </a:r>
            <a:r>
              <a:rPr lang="it-IT" dirty="0"/>
              <a:t> Toledo, CCHS-CSIC, </a:t>
            </a:r>
            <a:r>
              <a:rPr lang="it-IT" dirty="0" err="1"/>
              <a:t>Spain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88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4"/>
                </a:solidFill>
              </a:rPr>
              <a:t>Library </a:t>
            </a:r>
            <a:r>
              <a:rPr lang="it-IT" dirty="0" err="1" smtClean="0">
                <a:solidFill>
                  <a:schemeClr val="accent4"/>
                </a:solidFill>
              </a:rPr>
              <a:t>resources</a:t>
            </a:r>
            <a:endParaRPr lang="it-IT" sz="2200" dirty="0">
              <a:solidFill>
                <a:schemeClr val="accent4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536" y="1340768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err="1" smtClean="0"/>
              <a:t>Journals</a:t>
            </a:r>
            <a:endParaRPr lang="it-IT" sz="3600" dirty="0" smtClean="0"/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Need to </a:t>
            </a:r>
            <a:r>
              <a:rPr lang="it-IT" dirty="0" err="1" smtClean="0"/>
              <a:t>access</a:t>
            </a:r>
            <a:r>
              <a:rPr lang="it-IT" dirty="0" smtClean="0"/>
              <a:t> </a:t>
            </a:r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journals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Access to the NILDE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reciprocity</a:t>
            </a:r>
            <a:r>
              <a:rPr lang="it-IT" dirty="0" smtClean="0"/>
              <a:t> 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sz="3600" dirty="0" smtClean="0"/>
              <a:t>Books</a:t>
            </a:r>
          </a:p>
          <a:p>
            <a:r>
              <a:rPr lang="it-IT" dirty="0" smtClean="0"/>
              <a:t>- List of </a:t>
            </a:r>
            <a:r>
              <a:rPr lang="it-IT" dirty="0" err="1" smtClean="0"/>
              <a:t>acquisitions</a:t>
            </a:r>
            <a:r>
              <a:rPr lang="it-IT" dirty="0" smtClean="0"/>
              <a:t> in </a:t>
            </a:r>
            <a:r>
              <a:rPr lang="it-IT" dirty="0" err="1" smtClean="0"/>
              <a:t>preparation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32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346</Words>
  <Application>Microsoft Office PowerPoint</Application>
  <PresentationFormat>Presentazione su schermo (4:3)</PresentationFormat>
  <Paragraphs>103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1_Tema di Office</vt:lpstr>
      <vt:lpstr>Research for a better evaluation</vt:lpstr>
      <vt:lpstr>Mandate</vt:lpstr>
      <vt:lpstr>Programme</vt:lpstr>
      <vt:lpstr>Call for proposal</vt:lpstr>
      <vt:lpstr>Research groups</vt:lpstr>
      <vt:lpstr>Conferences</vt:lpstr>
      <vt:lpstr>Conferences/2</vt:lpstr>
      <vt:lpstr>Conferences/3</vt:lpstr>
      <vt:lpstr>Library resources</vt:lpstr>
      <vt:lpstr>Working papers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collocazione internazionale della ricerca italiana</dc:title>
  <dc:creator>Andrea Bonaccorsi</dc:creator>
  <cp:lastModifiedBy>Bonaccorsi</cp:lastModifiedBy>
  <cp:revision>64</cp:revision>
  <dcterms:created xsi:type="dcterms:W3CDTF">2013-09-26T14:22:11Z</dcterms:created>
  <dcterms:modified xsi:type="dcterms:W3CDTF">2014-10-06T20:29:51Z</dcterms:modified>
</cp:coreProperties>
</file>