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87" autoAdjust="0"/>
  </p:normalViewPr>
  <p:slideViewPr>
    <p:cSldViewPr>
      <p:cViewPr varScale="1">
        <p:scale>
          <a:sx n="78" d="100"/>
          <a:sy n="78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hangingPunct="0">
              <a:defRPr sz="1400"/>
            </a:pPr>
            <a:endParaRPr lang="it-IT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algn="r" hangingPunct="0">
              <a:defRPr sz="1400"/>
            </a:pPr>
            <a:fld id="{BC0F73A7-3AD0-44C0-ADFD-04FC5B74B0FA}" type="datetimeFigureOut">
              <a:t>06/10/2014</a:t>
            </a:fld>
            <a:endParaRPr lang="it-IT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hangingPunct="0">
              <a:defRPr sz="1400"/>
            </a:pPr>
            <a:endParaRPr lang="it-IT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algn="r" hangingPunct="0">
              <a:defRPr sz="1400"/>
            </a:pPr>
            <a:fld id="{C115C6BA-2DAB-43B2-9CD7-CCD9383BA973}" type="slidenum">
              <a:t>‹N›</a:t>
            </a:fld>
            <a:endParaRPr lang="it-IT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531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F273D4C-8AAD-4B97-80B5-9EB271A271C2}" type="datetimeFigureOut">
              <a:t>06/10/2014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E72FF19-A613-439B-BEF5-3CCF1A79C23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35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60" cy="360"/>
          </a:xfrm>
        </p:spPr>
        <p:txBody>
          <a:bodyPr wrap="square" lIns="90000" tIns="45000" rIns="90000" bIns="45000" anchor="t"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>
          <a:xfrm>
            <a:off x="0" y="0"/>
            <a:ext cx="360" cy="36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28E88F07-5524-46FB-AAED-CFA3EFC39658}" type="slidenum">
              <a:t>1</a:t>
            </a:fld>
            <a:endParaRPr lang="it-IT" sz="1800">
              <a:solidFill>
                <a:srgbClr val="000000"/>
              </a:solidFill>
              <a:latin typeface="+mn-lt" pitchFamily="18"/>
              <a:ea typeface="+mn-ea" pitchFamily="2"/>
              <a:cs typeface="+mn-cs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040"/>
            <a:ext cx="5485319" cy="4114440"/>
          </a:xfrm>
        </p:spPr>
        <p:txBody>
          <a:bodyPr wrap="square" lIns="90000" tIns="45000" rIns="90000" bIns="45000" anchor="t"/>
          <a:lstStyle/>
          <a:p>
            <a:pPr lvl="0"/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040"/>
            <a:ext cx="5485319" cy="4114440"/>
          </a:xfrm>
        </p:spPr>
        <p:txBody>
          <a:bodyPr wrap="square" lIns="90000" tIns="45000" rIns="90000" bIns="45000" anchor="t"/>
          <a:lstStyle/>
          <a:p>
            <a:pPr lvl="0"/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040"/>
            <a:ext cx="5485319" cy="4114440"/>
          </a:xfrm>
        </p:spPr>
        <p:txBody>
          <a:bodyPr wrap="square" lIns="90000" tIns="45000" rIns="90000" bIns="45000" anchor="t"/>
          <a:lstStyle/>
          <a:p>
            <a:pPr lvl="0"/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040"/>
            <a:ext cx="5485319" cy="4114440"/>
          </a:xfrm>
        </p:spPr>
        <p:txBody>
          <a:bodyPr wrap="square" lIns="90000" tIns="45000" rIns="90000" bIns="45000" anchor="t"/>
          <a:lstStyle/>
          <a:p>
            <a:pPr lvl="0"/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0779DB-1890-4DF4-A986-AAB470B79C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97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90215E-D546-4EB5-BAE7-D2FAA155B3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73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2014/10/6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B3515A-CF9F-4CE3-85BF-371558E46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79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490E73-93B1-47EF-87C5-EA505399B9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57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17397D-C30E-4C59-9779-DE706C78F5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72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28464F-0204-47B0-825F-C7BAA6CE2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3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24372D-A4D9-4389-BDF7-D236618506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8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A32BF9-B262-43E7-9ACE-FF5F1EB848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04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06E529-7937-4BE2-A14E-9EA3EB8936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3962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C96FF9-65E6-4961-A2F5-CF2FCF3AAC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17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5F701D-FED4-45DA-B7FC-36E06228FF43}" type="datetime1">
              <a:rPr lang="it-IT" smtClean="0"/>
              <a:pPr lvl="0"/>
              <a:t>06/10/2014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F56D4D-79FF-4045-AB50-B67147D82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37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E5F701D-FED4-45DA-B7FC-36E06228FF43}" type="datetime1">
              <a:rPr lang="it-IT" smtClean="0"/>
              <a:pPr lvl="0"/>
              <a:t>2014/10/6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C8B3515A-CF9F-4CE3-85BF-371558E46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87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/>
          <p:cNvSpPr/>
          <p:nvPr/>
        </p:nvSpPr>
        <p:spPr>
          <a:xfrm>
            <a:off x="579960" y="1844999"/>
            <a:ext cx="7632360" cy="1223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6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新細明體" pitchFamily="2"/>
                <a:cs typeface="Mangal" pitchFamily="2"/>
              </a:rPr>
              <a:t>Gestione e valutazione del ciclo performance- trasparenza- anticorruzione per l’università</a:t>
            </a:r>
          </a:p>
        </p:txBody>
      </p:sp>
      <p:sp>
        <p:nvSpPr>
          <p:cNvPr id="3" name="Sottotitolo 4"/>
          <p:cNvSpPr/>
          <p:nvPr/>
        </p:nvSpPr>
        <p:spPr>
          <a:xfrm>
            <a:off x="971640" y="3486600"/>
            <a:ext cx="7088040" cy="23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endParaRPr lang="it-IT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新細明體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endParaRPr lang="it-IT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新細明體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endParaRPr lang="it-IT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新細明體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新細明體" pitchFamily="2"/>
                <a:cs typeface="Mangal" pitchFamily="2"/>
              </a:rPr>
              <a:t>Andrea Bonaccorsi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新細明體" pitchFamily="2"/>
                <a:cs typeface="Mangal" pitchFamily="2"/>
              </a:rPr>
              <a:t>Consiglio Direttivo ANVUR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新細明體" pitchFamily="2"/>
                <a:cs typeface="Mangal" pitchFamily="2"/>
              </a:rPr>
              <a:t>andrea.bonaccorsi@anvur.org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42839" y="188640"/>
            <a:ext cx="7416360" cy="1511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14A38847-B558-45FE-A16A-88B0FCB78BC4}" type="slidenum">
              <a:t>10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olo 1"/>
          <p:cNvSpPr/>
          <p:nvPr/>
        </p:nvSpPr>
        <p:spPr>
          <a:xfrm>
            <a:off x="349200" y="273960"/>
            <a:ext cx="8229240" cy="633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Provvedimenti ipotizzati #3</a:t>
            </a:r>
          </a:p>
        </p:txBody>
      </p:sp>
      <p:sp>
        <p:nvSpPr>
          <p:cNvPr id="4" name="Segnaposto contenuto 2"/>
          <p:cNvSpPr/>
          <p:nvPr/>
        </p:nvSpPr>
        <p:spPr>
          <a:xfrm>
            <a:off x="539640" y="1052640"/>
            <a:ext cx="7848360" cy="5179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Innalzamento della visibilità del ciclo integrato di performance;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Nuova modalità di feedback valutativo che comprenda, all’occorrenza, site visit;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Unificazione e riprogrammazione delle date di redazione e consegna a ANAC e ANVUR. Per ipotesi: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Programmazione triennale entro l’estate di ogni anno;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Bilancio entro novembre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Piano integrato entro fine anno- inizio gennaio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definizione degli obiettivi individuali del Direttore Generale entro gennaio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definizione a cascata degli obiettivi dei dirigenti entro gennaio-febbraio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640" y="908640"/>
            <a:ext cx="8362800" cy="5273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 tema di anticorruzione, opportunità di concentrare l’attenzione per le università e per gli enti sulle aree di maggiore criticità: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Appalti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Acquisti di beni e servizi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Personale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Concorsi e graduatorie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Consulenze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-"/>
              <a:tabLst>
                <a:tab pos="360359" algn="l"/>
              </a:tabLst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 merito agli OIV l’orientamento dell’ANVUR è verso una loro progressiva professionalizzazione, che passi attraverso:</a:t>
            </a: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>
                <a:tab pos="360359" algn="l"/>
              </a:tabLst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numero minore di membri</a:t>
            </a: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>
                <a:tab pos="360359" algn="l"/>
              </a:tabLst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profilo professionale elevato</a:t>
            </a: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>
                <a:tab pos="360359" algn="l"/>
              </a:tabLst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opportunità di incarichi in più università/enti per la circolazione di esperienze e buone pratiche</a:t>
            </a:r>
          </a:p>
          <a:p>
            <a:pPr marL="0" marR="0" lvl="4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>
                <a:tab pos="360359" algn="l"/>
              </a:tabLst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stretto coordinamento con ANVUR (riunioni periodiche, segnalazioni di criticità)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EB1E70DA-E293-407E-8CB9-F06F0D5F4569}" type="slidenum">
              <a:t>11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Titolo 1"/>
          <p:cNvSpPr/>
          <p:nvPr/>
        </p:nvSpPr>
        <p:spPr>
          <a:xfrm>
            <a:off x="462240" y="181800"/>
            <a:ext cx="8229240" cy="57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Provvedimenti ipotizzati #4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639" y="260640"/>
            <a:ext cx="7488360" cy="1004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1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Raccordo tra programmazione strategica e performance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16EC174F-777D-4EAA-93A7-5225E901C97D}" type="slidenum">
              <a:t>12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640" y="1637640"/>
            <a:ext cx="8085599" cy="4664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del documento di programmazione triennale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Data ultimo aggiornamento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it-IT" sz="20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all’interno del documento di programmazione triennale del riferimento alla performance, alla trasparenza e anticorruzione e agli obblighi connessi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di obiettivi strategici (tre anni o oltre)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di obiettivi operativi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Grado di articolazione degli obiettivi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Coerenza interna tra i diversi obiettivi (identificazione e gestione dei trade off)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45000"/>
              <a:buFont typeface="Calibri" pitchFamily="32"/>
              <a:buChar char="₋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Adeguatezza del processo di costruzione e condivisione degli obiettivi (partecipazione attiva delle Direzioni dell’Amministrazione e dei Direttori di Dipartimento)</a:t>
            </a:r>
          </a:p>
        </p:txBody>
      </p:sp>
      <p:sp>
        <p:nvSpPr>
          <p:cNvPr id="5" name="Rettangolo 4"/>
          <p:cNvSpPr/>
          <p:nvPr/>
        </p:nvSpPr>
        <p:spPr>
          <a:xfrm>
            <a:off x="827640" y="1052640"/>
            <a:ext cx="7488360" cy="54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Criteri di valutazione#1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55359" y="476640"/>
            <a:ext cx="7488360" cy="54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Criteri di valutazione#2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C4627311-0E95-4925-A4D8-0D677C2103B0}" type="slidenum">
              <a:t>13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640" y="1124640"/>
            <a:ext cx="7732079" cy="4871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Richiamo esplicito e integrale del sistema degli obiettivi enunciati nella programmazione strategica triennale da parte del Piano Integrato PTA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nella programmazione strategica triennale e nel Piano integrato PTA di obiettivi relativi alle aree della didattica, della ricerca e della terza missione (Completezza del sistema degli obiettivi)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nel Piano Integrato PTA di obiettivi nelle principali aree della gestione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di obiettivi derivanti dal sistema della qualità (in particolare, dai Rapporti di riesame)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Identificazione della unità organizzativa responsabile degli obiettivi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Coinvolgimento effettivo dei responsabili delle unità organizzative nel Piano integrato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639" y="476640"/>
            <a:ext cx="7488360" cy="54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Criteri di valutazione#3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A0C4B795-7CD9-44E5-A1F3-ECD71738FB4F}" type="slidenum">
              <a:t>14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55920" y="1124640"/>
            <a:ext cx="8085599" cy="4161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Qualità del processo di articolazione degli obiettivi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rilevanza e pertinenza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specificità e misurabilità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orientamento al miglioramento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collegamento con le risorse (sostenibilità)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Obiettivi trasversali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rilevanza rispetto ad obiettivi individuali assegnati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presenza di un responsabile principale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numero di soggetti coinvolti (unità organizzative, persone)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639" y="476640"/>
            <a:ext cx="7488360" cy="54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Criteri di valutazione#4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DB833134-DA2A-44B2-A984-C1BB0DD35CAC}" type="slidenum">
              <a:t>15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35880" y="1198440"/>
            <a:ext cx="8085599" cy="4609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Esistenza di un sistema degli indicatori nella programmazione pluriennale che contenga: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Indicatori relativi alla ricerca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Indicatori relativi didattica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Indicatori relativi alla terza missione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Esistenza di un sistema degli indicatori di performance dell’amministrazione che contempli: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Una base di indicatori standardizzati e comparabili, allo scopo di aiutare gli atenei nel miglioramento di alcune dimensioni essenziali dei sistemi amministrativi e di supporto.</a:t>
            </a:r>
          </a:p>
          <a:p>
            <a:pPr marL="0" marR="0" lvl="1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Una parte di indicatori «variabile» nel rispetto dell’autonomia universitaria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2039" y="908640"/>
            <a:ext cx="7488360" cy="54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343080" marR="0" lvl="0" indent="-342720" algn="ctr" rtl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Agenda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5752A44D-469B-4B85-8F8B-35AC5BDAD0C5}" type="slidenum">
              <a:t>16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84000" y="1929240"/>
            <a:ext cx="7804080" cy="2271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Pubblicazione e condivisione delle Linee guida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Tavolo di lavoro congiunto ANVUR-ANAC-FP (entro i 180 gg previsti dalla legge 114/14)</a:t>
            </a:r>
          </a:p>
          <a:p>
            <a:pPr marL="0" marR="0" lvl="0" indent="0" algn="l" rtl="0" hangingPunct="1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SzPct val="45000"/>
              <a:buFont typeface="StarSymbol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anno sperimentale (2015 per entrare a regime nel 2016)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quadramento Norm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3D7F78D1-04A4-4FFF-A01A-1DD43F1C9B63}" type="slidenum">
              <a:t>2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1741488" y="115888"/>
            <a:ext cx="7402512" cy="719137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it-IT" sz="3200" b="1" dirty="0"/>
              <a:t>Inquadramento Normativo</a:t>
            </a:r>
          </a:p>
        </p:txBody>
      </p:sp>
      <p:sp>
        <p:nvSpPr>
          <p:cNvPr id="4" name="Segnaposto contenuto 4"/>
          <p:cNvSpPr txBox="1">
            <a:spLocks noGrp="1"/>
          </p:cNvSpPr>
          <p:nvPr>
            <p:ph type="body" idx="4294967295"/>
          </p:nvPr>
        </p:nvSpPr>
        <p:spPr>
          <a:xfrm>
            <a:off x="1150938" y="981075"/>
            <a:ext cx="7993062" cy="5400675"/>
          </a:xfrm>
        </p:spPr>
        <p:txBody>
          <a:bodyPr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108000" lvl="0" indent="0">
              <a:buNone/>
            </a:pPr>
            <a:r>
              <a:rPr lang="it-IT" sz="2000">
                <a:latin typeface="Calibri" pitchFamily="18"/>
                <a:ea typeface="Microsoft YaHei"/>
                <a:cs typeface="Mangal"/>
              </a:rPr>
              <a:t>L'art.60 comma 2 della Legge 98/2013 (conversione d.l. 69/2013) stabilisce che “all’articolo 13, comma 12 del decreto legislativo 27 ottobre 2009, n. 150, è aggiunto il seguente periodo: </a:t>
            </a:r>
            <a:r>
              <a:rPr lang="it-IT" sz="2000" i="1" u="sng">
                <a:latin typeface="Calibri" pitchFamily="18"/>
                <a:ea typeface="Microsoft YaHei"/>
                <a:cs typeface="Mangal"/>
              </a:rPr>
              <a:t>Il sistema di valutazione delle attività amministrative delle università</a:t>
            </a:r>
            <a:r>
              <a:rPr lang="it-IT" sz="2000" i="1">
                <a:latin typeface="Calibri" pitchFamily="18"/>
                <a:ea typeface="Microsoft YaHei"/>
                <a:cs typeface="Mangal"/>
              </a:rPr>
              <a:t> e degli enti di ricerca di cui al Capo I del decreto legislativo 31 dicembre 2009, n. 213, </a:t>
            </a:r>
            <a:r>
              <a:rPr lang="it-IT" sz="2000" i="1" u="sng">
                <a:latin typeface="Calibri" pitchFamily="18"/>
                <a:ea typeface="Microsoft YaHei"/>
                <a:cs typeface="Mangal"/>
              </a:rPr>
              <a:t>è svolto dall’Agenzia nazionale di valutazione del sistema universitario e della ricerca (ANVUR)</a:t>
            </a:r>
            <a:r>
              <a:rPr lang="it-IT" sz="2000" i="1">
                <a:latin typeface="Calibri" pitchFamily="18"/>
                <a:ea typeface="Microsoft YaHei"/>
                <a:cs typeface="Mangal"/>
              </a:rPr>
              <a:t> nel rispetto dei principi generali di cui all’articolo 3 e in conformità ai poteri di indirizzo della Commissione di cui al comma 5</a:t>
            </a:r>
            <a:r>
              <a:rPr lang="it-IT" sz="2000">
                <a:latin typeface="Calibri" pitchFamily="18"/>
                <a:ea typeface="Microsoft YaHei"/>
                <a:cs typeface="Mangal"/>
              </a:rPr>
              <a:t>".</a:t>
            </a:r>
          </a:p>
          <a:p>
            <a:pPr marL="108000" lvl="0" indent="0">
              <a:buNone/>
            </a:pPr>
            <a:r>
              <a:rPr lang="it-IT" sz="2000">
                <a:latin typeface="Calibri" pitchFamily="18"/>
                <a:ea typeface="Microsoft YaHei"/>
                <a:cs typeface="Mangal"/>
              </a:rPr>
              <a:t>L'art.19 comma 9 della legge 114/2014 (conversione del d.l. 90/14) trasferisce alla Funzione Pubblica le competenze in materia di misurazione e valutazione della performance fino ad allora in capo all’Autorità Anticorruzione, che rimane titolare del ruolo di indirizzo in tema di trasparenza e anticorruzione.</a:t>
            </a:r>
          </a:p>
          <a:p>
            <a:pPr marL="108000" lvl="0" indent="0">
              <a:buNone/>
            </a:pPr>
            <a:r>
              <a:rPr lang="it-IT" sz="2000">
                <a:latin typeface="Calibri" pitchFamily="18"/>
                <a:ea typeface="Microsoft YaHei"/>
                <a:cs typeface="Mangal"/>
              </a:rPr>
              <a:t>Altri provvedimenti normativi (l. 190/2012 e d.lgs. 33/2013) esortano le amministrazioni ad armonizzare la programmazione di performance, trasparenza e anticorruzione.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erimetro di applic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A90E7B3F-3074-46A6-9BDB-29022E7DA7AC}" type="slidenum">
              <a:t>3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1814513" y="404813"/>
            <a:ext cx="7329487" cy="719137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it-IT" sz="3200" b="1" dirty="0"/>
              <a:t>Perimetro di applicazione</a:t>
            </a:r>
          </a:p>
        </p:txBody>
      </p:sp>
      <p:sp>
        <p:nvSpPr>
          <p:cNvPr id="4" name="Segnaposto contenuto 4"/>
          <p:cNvSpPr txBox="1">
            <a:spLocks noGrp="1"/>
          </p:cNvSpPr>
          <p:nvPr>
            <p:ph type="body" idx="4294967295"/>
          </p:nvPr>
        </p:nvSpPr>
        <p:spPr>
          <a:xfrm>
            <a:off x="1871663" y="1412875"/>
            <a:ext cx="7272337" cy="3887788"/>
          </a:xfrm>
        </p:spPr>
        <p:txBody>
          <a:bodyPr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r>
              <a:rPr lang="it-IT" sz="2400" b="1" i="1">
                <a:latin typeface="Calibri" pitchFamily="18"/>
                <a:ea typeface="Microsoft YaHei"/>
                <a:cs typeface="Mangal"/>
              </a:rPr>
              <a:t>In ambito performance (ANVUR su indirizzo FP)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Atenei: personale tecnico-amministrativo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EPR: dirigenti, responsabili di unità organizzative e altro personale tecnico-amministrativo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endParaRPr lang="it-IT" sz="2400" b="1">
              <a:latin typeface="Calibri" pitchFamily="18"/>
              <a:ea typeface="Microsoft YaHei"/>
              <a:cs typeface="Mangal"/>
            </a:endParaRP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r>
              <a:rPr lang="it-IT" sz="2400" b="1" i="1">
                <a:latin typeface="Calibri" pitchFamily="18"/>
                <a:ea typeface="Microsoft YaHei"/>
                <a:cs typeface="Mangal"/>
              </a:rPr>
              <a:t>In ambito trasparenza e anticorruzione (ANAC)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Tutto il personale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todologia di lavo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9D200827-DF73-44EB-92D7-C0D5E0AEF1AD}" type="slidenum">
              <a:t>4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2266950" y="549275"/>
            <a:ext cx="6877050" cy="646113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it-IT" sz="3200" b="1" dirty="0"/>
              <a:t>Metodologia di lavoro</a:t>
            </a:r>
          </a:p>
        </p:txBody>
      </p:sp>
      <p:sp>
        <p:nvSpPr>
          <p:cNvPr id="4" name="Segnaposto contenuto 4"/>
          <p:cNvSpPr txBox="1">
            <a:spLocks noGrp="1"/>
          </p:cNvSpPr>
          <p:nvPr>
            <p:ph type="body" idx="4294967295"/>
          </p:nvPr>
        </p:nvSpPr>
        <p:spPr>
          <a:xfrm>
            <a:off x="0" y="1773238"/>
            <a:ext cx="7561263" cy="2951162"/>
          </a:xfrm>
        </p:spPr>
        <p:txBody>
          <a:bodyPr wrap="square" lIns="90000" tIns="45000" rIns="90000" bIns="45000" anchor="t">
            <a:normAutofit fontScale="85000" lnSpcReduction="10000"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Font typeface="Arial" pitchFamily="32"/>
              <a:buChar char="•"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Approccio di ascolto attivo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Font typeface="Arial" pitchFamily="32"/>
              <a:buChar char="•"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Presa in carico dell’esperienza pluriennale Good Practice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Font typeface="Arial" pitchFamily="32"/>
              <a:buChar char="•"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Apertura alla semplificazione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Font typeface="Arial" pitchFamily="32"/>
              <a:buChar char="•"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Contrasto all’adempimento meramente documentale</a:t>
            </a: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None/>
            </a:pPr>
            <a:endParaRPr lang="it-IT" sz="2400">
              <a:latin typeface="Calibri" pitchFamily="18"/>
              <a:ea typeface="Microsoft YaHei"/>
              <a:cs typeface="Mangal"/>
            </a:endParaRPr>
          </a:p>
          <a:p>
            <a:pPr marL="0" lvl="0" indent="0">
              <a:lnSpc>
                <a:spcPct val="111000"/>
              </a:lnSpc>
              <a:spcBef>
                <a:spcPts val="601"/>
              </a:spcBef>
              <a:spcAft>
                <a:spcPts val="601"/>
              </a:spcAft>
              <a:buClr>
                <a:srgbClr val="262626"/>
              </a:buClr>
              <a:buFont typeface="Arial" pitchFamily="32"/>
              <a:buChar char="•"/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Creazione di un Gruppo di esperti di performance delle università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riticità emers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5F787C0A-433A-4346-BFE4-FA187CFF4B36}" type="slidenum">
              <a:t>5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0" y="404813"/>
            <a:ext cx="7704138" cy="719137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it-IT" sz="3200" b="1" dirty="0"/>
              <a:t>Criticità emerse #1</a:t>
            </a:r>
          </a:p>
        </p:txBody>
      </p:sp>
      <p:sp>
        <p:nvSpPr>
          <p:cNvPr id="4" name="Segnaposto contenuto 4"/>
          <p:cNvSpPr txBox="1">
            <a:spLocks noGrp="1"/>
          </p:cNvSpPr>
          <p:nvPr>
            <p:ph type="body" idx="4294967295"/>
          </p:nvPr>
        </p:nvSpPr>
        <p:spPr>
          <a:xfrm>
            <a:off x="0" y="1339850"/>
            <a:ext cx="7991475" cy="4751388"/>
          </a:xfrm>
        </p:spPr>
        <p:txBody>
          <a:bodyPr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2" indent="0">
              <a:spcAft>
                <a:spcPts val="799"/>
              </a:spcAft>
              <a:buClr>
                <a:srgbClr val="262626"/>
              </a:buClr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Esigenza di maggiore efficacia degli strumenti impostati (piani) e minore carico adempimentale</a:t>
            </a:r>
          </a:p>
          <a:p>
            <a:pPr marL="0" lvl="2" indent="0">
              <a:spcAft>
                <a:spcPts val="799"/>
              </a:spcAft>
              <a:buClr>
                <a:srgbClr val="262626"/>
              </a:buClr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Difficoltà di applicazione delle procedure CIVIT alla realtà specifica di università ed enti di ricerca</a:t>
            </a:r>
          </a:p>
          <a:p>
            <a:pPr marL="0" lvl="2" indent="0">
              <a:spcAft>
                <a:spcPts val="799"/>
              </a:spcAft>
              <a:buClr>
                <a:srgbClr val="262626"/>
              </a:buClr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Differenze rilevanti nella capacità di recepire gli obblighi di legge tra realtà di dimensioni diverse</a:t>
            </a:r>
          </a:p>
          <a:p>
            <a:pPr marL="0" lvl="2" indent="0">
              <a:spcAft>
                <a:spcPts val="799"/>
              </a:spcAft>
              <a:buClr>
                <a:srgbClr val="262626"/>
              </a:buClr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Scarsa utilità di una performance organizzativa riferita alla sola componente tecnico-amministrativa, al netto cioè delle missioni istituzionali di università ed enti</a:t>
            </a:r>
          </a:p>
          <a:p>
            <a:pPr marL="0" lvl="2" indent="0">
              <a:spcAft>
                <a:spcPts val="799"/>
              </a:spcAft>
              <a:buClr>
                <a:srgbClr val="262626"/>
              </a:buClr>
            </a:pPr>
            <a:r>
              <a:rPr lang="it-IT" sz="2400">
                <a:latin typeface="Calibri" pitchFamily="18"/>
                <a:ea typeface="Microsoft YaHei"/>
                <a:cs typeface="Mangal"/>
              </a:rPr>
              <a:t>Debole o inesistente legame tra performance organizzativa e individuale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70439" y="1124640"/>
            <a:ext cx="8074800" cy="4154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it-IT" sz="2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Scadenzario degli adempimenti sfalsato e disallineato da una logica di programmazione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Scarsa visibilità e attrattività della performance rispetto alla pianificazione strategica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Inefficacia del metodo di feedback utilizzato da CIVIT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Eccessivo e controproducente sovraccarico di adempimenti in tema di trasparenza e prevenzione alla corruzione nelle università (es. obbligo di trasparenza patrimoniale dei soci delle partecipate nel caso delle </a:t>
            </a:r>
            <a:r>
              <a:rPr lang="it-IT" sz="24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spin off</a:t>
            </a: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)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4DD97C0F-9B7D-4499-B7C7-1D19153A72A4}" type="slidenum">
              <a:t>6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Titolo 1"/>
          <p:cNvSpPr/>
          <p:nvPr/>
        </p:nvSpPr>
        <p:spPr>
          <a:xfrm>
            <a:off x="293040" y="401040"/>
            <a:ext cx="8229240" cy="57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Criticità emerse #2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2880" y="1412640"/>
            <a:ext cx="8074800" cy="2955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it-IT" sz="2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Difficoltà di affermazione da parte dell’OIV all’interno dei meccanismi di </a:t>
            </a:r>
            <a:r>
              <a:rPr lang="it-IT" sz="2400" b="0" i="1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governance</a:t>
            </a: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delle amministrazioni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it-IT" sz="2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Attribuzione per legge del ruolo degli OIV ai Nuclei di Valutazione delle università, la cui composizione e le cui funzioni sono normati in altre fonti, stratificate nel tempo.</a:t>
            </a:r>
          </a:p>
        </p:txBody>
      </p:sp>
      <p:sp>
        <p:nvSpPr>
          <p:cNvPr id="3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4670D7C2-578A-434B-AEF6-09F1F55DBD3E}" type="slidenum">
              <a:t>7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Titolo 1"/>
          <p:cNvSpPr/>
          <p:nvPr/>
        </p:nvSpPr>
        <p:spPr>
          <a:xfrm>
            <a:off x="251640" y="476640"/>
            <a:ext cx="8229240" cy="57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Criticità emerse #3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51F2A81D-BE68-4B98-AA87-D710AC9E046A}" type="slidenum">
              <a:t>8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contenuto 2"/>
          <p:cNvSpPr/>
          <p:nvPr/>
        </p:nvSpPr>
        <p:spPr>
          <a:xfrm>
            <a:off x="426600" y="1016280"/>
            <a:ext cx="8029080" cy="5580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2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alibri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Integrazione tra i Piani Performance, Trasparenza e Anticorruzione fondata su: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una logica integrata secondo cui la trasparenza è intesa come integrità e comunicazione corretta agli stakeholder; l’anticorruzione come identificazione e mitigazione dei rischi di illegalità e perdita della reputazione;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un formato unico con sezioni distinte per performance, trasparenza e anticorruzione;</a:t>
            </a:r>
          </a:p>
          <a:p>
            <a:pPr marL="0" marR="0" lvl="2" indent="0" algn="l" rtl="0" hangingPunct="1">
              <a:lnSpc>
                <a:spcPct val="100000"/>
              </a:lnSpc>
              <a:spcBef>
                <a:spcPts val="479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Arial" pitchFamily="32"/>
              <a:buChar char="•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Attenzione su specifici ambiti in tema di anticorruzione: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40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Gestione approvvigionamenti e gare d’appalto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40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Gestione personale e contratti di lavoro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40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Gestione finanziaria e bilancio</a:t>
            </a:r>
          </a:p>
          <a:p>
            <a:pPr marL="0" marR="0" lvl="3" indent="0" algn="l" rtl="0" hangingPunct="1">
              <a:lnSpc>
                <a:spcPct val="100000"/>
              </a:lnSpc>
              <a:spcBef>
                <a:spcPts val="40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Gestione studenti</a:t>
            </a:r>
          </a:p>
          <a:p>
            <a:pPr marL="4572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it-IT" sz="2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2"/>
              <a:cs typeface="Times New Roman" pitchFamily="2"/>
            </a:endParaRPr>
          </a:p>
        </p:txBody>
      </p:sp>
      <p:sp>
        <p:nvSpPr>
          <p:cNvPr id="4" name="Titolo 1"/>
          <p:cNvSpPr/>
          <p:nvPr/>
        </p:nvSpPr>
        <p:spPr>
          <a:xfrm>
            <a:off x="457200" y="188640"/>
            <a:ext cx="8229240" cy="935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Provvedimenti ipotizzati #1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fld id="{1DCFCA58-7898-49BD-9913-6536E2DD6576}" type="slidenum">
              <a:t>9</a:t>
            </a:fld>
            <a:endParaRPr lang="it-IT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tolo 1"/>
          <p:cNvSpPr/>
          <p:nvPr/>
        </p:nvSpPr>
        <p:spPr>
          <a:xfrm>
            <a:off x="457200" y="404640"/>
            <a:ext cx="8229240" cy="921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it-IT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Provvedimenti ipotizzati #2</a:t>
            </a:r>
          </a:p>
        </p:txBody>
      </p:sp>
      <p:sp>
        <p:nvSpPr>
          <p:cNvPr id="4" name="Segnaposto contenuto 2"/>
          <p:cNvSpPr/>
          <p:nvPr/>
        </p:nvSpPr>
        <p:spPr>
          <a:xfrm>
            <a:off x="457200" y="1600200"/>
            <a:ext cx="8229240" cy="4525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ttangolo 1"/>
          <p:cNvSpPr/>
          <p:nvPr/>
        </p:nvSpPr>
        <p:spPr>
          <a:xfrm>
            <a:off x="457200" y="1465200"/>
            <a:ext cx="7920360" cy="4154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2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alibri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Legame organico ed esplicito del ciclo della performance con la programmazione strategica delle università e degli enti di ricerca (definizione degli obiettivi strategici e operativi) e con i documenti di bilancio (aggancio tra obiettivi e piani di azione/risorse);</a:t>
            </a:r>
          </a:p>
          <a:p>
            <a:pPr marL="0" marR="0" lvl="2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alibri" pitchFamily="32"/>
              <a:buChar char="-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Inserimento nel sistema degli obiettivi delle attività istituzionali e dei rispettivi processi di valutazione:</a:t>
            </a:r>
          </a:p>
          <a:p>
            <a:pPr marL="0" marR="0" lvl="3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Ricerca (VQR)</a:t>
            </a:r>
          </a:p>
          <a:p>
            <a:pPr marL="0" marR="0" lvl="3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Didattica (AVA)</a:t>
            </a:r>
          </a:p>
          <a:p>
            <a:pPr marL="0" marR="0" lvl="3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Clr>
                <a:srgbClr val="262626"/>
              </a:buClr>
              <a:buSzPct val="45000"/>
              <a:buFont typeface="Courier New" pitchFamily="49"/>
              <a:buChar char="o"/>
              <a:tabLst/>
              <a:defRPr sz="1800"/>
            </a:pPr>
            <a:r>
              <a:rPr lang="it-IT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Times New Roman" pitchFamily="2"/>
              </a:rPr>
              <a:t>Terza missione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1101</Words>
  <Application>Microsoft Office PowerPoint</Application>
  <PresentationFormat>Presentazione su schermo (4:3)</PresentationFormat>
  <Paragraphs>136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Inquadramento Normativo</vt:lpstr>
      <vt:lpstr>Perimetro di applicazione</vt:lpstr>
      <vt:lpstr>Metodologia di lavoro</vt:lpstr>
      <vt:lpstr>Criticità emerse #1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Bonaccorsi</dc:creator>
  <cp:lastModifiedBy>Bonaccorsi</cp:lastModifiedBy>
  <cp:revision>2</cp:revision>
  <dcterms:modified xsi:type="dcterms:W3CDTF">2014-10-06T20:27:48Z</dcterms:modified>
</cp:coreProperties>
</file>