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340" r:id="rId2"/>
    <p:sldId id="341" r:id="rId3"/>
    <p:sldId id="343" r:id="rId4"/>
    <p:sldId id="367" r:id="rId5"/>
    <p:sldId id="368" r:id="rId6"/>
    <p:sldId id="369" r:id="rId7"/>
    <p:sldId id="370" r:id="rId8"/>
    <p:sldId id="371" r:id="rId9"/>
    <p:sldId id="372" r:id="rId10"/>
    <p:sldId id="380" r:id="rId11"/>
    <p:sldId id="342" r:id="rId12"/>
    <p:sldId id="345" r:id="rId13"/>
    <p:sldId id="349" r:id="rId14"/>
    <p:sldId id="374" r:id="rId15"/>
    <p:sldId id="346" r:id="rId16"/>
    <p:sldId id="347" r:id="rId17"/>
    <p:sldId id="375" r:id="rId18"/>
    <p:sldId id="348" r:id="rId19"/>
    <p:sldId id="376" r:id="rId20"/>
    <p:sldId id="350" r:id="rId21"/>
    <p:sldId id="381" r:id="rId22"/>
    <p:sldId id="352" r:id="rId23"/>
    <p:sldId id="351" r:id="rId24"/>
    <p:sldId id="377" r:id="rId25"/>
    <p:sldId id="379" r:id="rId26"/>
    <p:sldId id="378" r:id="rId27"/>
    <p:sldId id="353" r:id="rId28"/>
    <p:sldId id="373" r:id="rId29"/>
    <p:sldId id="355" r:id="rId30"/>
    <p:sldId id="356" r:id="rId31"/>
    <p:sldId id="357" r:id="rId32"/>
    <p:sldId id="361" r:id="rId33"/>
    <p:sldId id="364" r:id="rId34"/>
    <p:sldId id="365" r:id="rId35"/>
    <p:sldId id="382" r:id="rId36"/>
    <p:sldId id="366" r:id="rId37"/>
    <p:sldId id="384" r:id="rId38"/>
    <p:sldId id="385" r:id="rId3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L" initials="O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A"/>
    <a:srgbClr val="E4E4E4"/>
    <a:srgbClr val="005426"/>
    <a:srgbClr val="7A0000"/>
    <a:srgbClr val="00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43"/>
    </p:cViewPr>
  </p:sorterViewPr>
  <p:notesViewPr>
    <p:cSldViewPr snapToGrid="0">
      <p:cViewPr>
        <p:scale>
          <a:sx n="100" d="100"/>
          <a:sy n="100" d="100"/>
        </p:scale>
        <p:origin x="-2246" y="682"/>
      </p:cViewPr>
      <p:guideLst>
        <p:guide orient="horz" pos="3224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639" cy="51117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39" y="2"/>
            <a:ext cx="3078639" cy="51117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976B7A16-7960-49EC-B880-3E28FD039232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852"/>
            <a:ext cx="3078639" cy="51117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39" y="9721852"/>
            <a:ext cx="3078639" cy="51117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5349DF10-1245-42AA-9DE4-8B67E46B7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31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1"/>
          </a:xfrm>
          <a:prstGeom prst="rect">
            <a:avLst/>
          </a:prstGeom>
        </p:spPr>
        <p:txBody>
          <a:bodyPr vert="horz" lIns="99023" tIns="49512" rIns="99023" bIns="495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9023" tIns="49512" rIns="99023" bIns="495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9C65E52-98BF-4770-8B42-3BEB42E4D7D9}" type="datetimeFigureOut">
              <a:rPr lang="en-US"/>
              <a:pPr>
                <a:defRPr/>
              </a:pPr>
              <a:t>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3" tIns="49512" rIns="99023" bIns="495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9023" tIns="49512" rIns="99023" bIns="495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9023" tIns="49512" rIns="99023" bIns="495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23" tIns="49512" rIns="99023" bIns="495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54ECE4B-2B65-443F-A2EE-8015FB59D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E50C80F-063B-495C-B948-E57C95B59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52FC0D5-89CD-4333-A92A-C4670A6681B3}" type="slidenum">
              <a:rPr lang="en-AU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803C4EA-6DC9-4264-B061-1F1B0394C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51544DB-421B-4747-9CC8-6CC538853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3174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6248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8544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52610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17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23255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6427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05924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799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518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7401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8217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07872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7767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24412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04049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15105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0065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29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6101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4420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4081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98779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98355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5598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3886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58889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0241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20595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3626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0793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121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562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516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9366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09116B-2876-4EB2-B09D-3F8DE052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36F4B3-5758-4E14-8D92-BE2A1AB7FBA0}" type="slidenum">
              <a:rPr lang="en-AU" altLang="en-US">
                <a:latin typeface="Times New Roman" panose="02020603050405020304" pitchFamily="18" charset="0"/>
              </a:rPr>
              <a:pPr eaLnBrk="1" hangingPunct="1"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8229E82-CC82-4A10-BADE-6A2932494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CF7802A-9A82-420A-9B5B-5E6D9B7D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765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2D1-F0FA-4847-8337-A36825D0747D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3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28D7-D245-4568-BF93-037D3E47A168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5D69-8580-48E8-8618-14A643350508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29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88A-85F4-4F56-9136-70BB9DBDBA52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D18A-63F9-4AD8-8BA8-02CDF7EEDDA3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40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6572-4154-404C-9E0E-8DB6BFCF8CBC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B608-C5F9-4F5A-93C6-B5DC269542D5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4854-22C7-4F79-8FD5-547517CBAA2A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4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ook title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jmb to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intro2.bmp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51238" y="304800"/>
            <a:ext cx="5516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ed green.bmp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70288" y="5670550"/>
            <a:ext cx="19208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AU"/>
              <a:t>© 2010 Cengage Learning. All Rights Reserved. May not be scanned, copied or duplicated, or posted to a publicly accessible Web site, in whole or in part.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9D0881CB-6818-4D83-8984-834EE21F5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2" y="1635234"/>
            <a:ext cx="5823858" cy="4492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margin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08125"/>
            <a:ext cx="913923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1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633538"/>
            <a:ext cx="18573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bkg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238" y="3513138"/>
            <a:ext cx="9032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244" y="0"/>
            <a:ext cx="7430755" cy="1470025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4400" b="1">
                <a:solidFill>
                  <a:srgbClr val="E4E4E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576" y="2236669"/>
            <a:ext cx="6400800" cy="884483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074988" y="5272645"/>
            <a:ext cx="5035550" cy="1199594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rgbClr val="00003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4390" y="3765147"/>
            <a:ext cx="8087096" cy="604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D290-E629-4409-A23D-3D419B2EC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6"/>
          </p:nvPr>
        </p:nvSpPr>
        <p:spPr>
          <a:xfrm>
            <a:off x="74613" y="6629400"/>
            <a:ext cx="9069387" cy="2286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AU"/>
              <a:t>© 2010 Cengage Learning. All Rights Reserved. May not be scanned, copied or duplicated, or posted to a publicly accessible Web site, in whole or in part.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77890" cy="1470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C556-1537-41FB-B9EF-705787A55FD0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5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1097-C0A1-4BFC-91EB-A1F44E31427A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562A-2697-491E-8E1D-FEBE395EF194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E284-AC38-437B-A20A-EDFBDB1489DD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479E-FF5B-4FC0-94F6-EC70A47B3C7E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C3A6-1AE1-4AAB-AF39-3159358F5C5C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© 2010 Cengage Learning. All Rights Reserved. May not be scanned, copied or duplicated, or posted to a publicly accessible Web site, in whole or in part.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B30C-87D0-4F31-971D-EC3B6EC9F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1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16B-9E8E-41EC-913B-DED6B3EA7777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4F13-3F6F-418D-9956-85A789C77B05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888F-D449-4C06-9D05-5FB382571A99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2010 Cengage Learning. All Rights Reserved. May not be scanned, copied or duplicated, or posted to a publicly accessible Web site, in whole or in part.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56" r:id="rId17"/>
    <p:sldLayoutId id="214748365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A79C2F-90CA-4963-904E-4FEF70F53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2420888"/>
            <a:ext cx="7271915" cy="2160240"/>
          </a:xfrm>
        </p:spPr>
        <p:txBody>
          <a:bodyPr>
            <a:noAutofit/>
          </a:bodyPr>
          <a:lstStyle/>
          <a:p>
            <a:pPr>
              <a:spcBef>
                <a:spcPts val="2250"/>
              </a:spcBef>
              <a:spcAft>
                <a:spcPts val="1125"/>
              </a:spcAft>
            </a:pPr>
            <a:r>
              <a:rPr lang="en-AU" b="1" spc="145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Labour market, health and well-being: economic analysis using panel data</a:t>
            </a:r>
            <a:endParaRPr lang="en-A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22399-2D57-45AF-9DCA-A94505E1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Silvia Mendolia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65652-772D-940D-0A21-673AEABD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3" y="126660"/>
            <a:ext cx="8926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Sort and look at your dataset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9642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Use “browse” to inspect your dataset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>
                <a:solidFill>
                  <a:srgbClr val="000000"/>
                </a:solidFill>
              </a:rPr>
              <a:t>Use “sort” to sort the dataset the way you need  or prefer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>
                <a:solidFill>
                  <a:srgbClr val="000000"/>
                </a:solidFill>
              </a:rPr>
              <a:t>Sort </a:t>
            </a:r>
            <a:r>
              <a:rPr lang="en-AU" altLang="en-US" sz="3000" dirty="0" err="1">
                <a:solidFill>
                  <a:srgbClr val="000000"/>
                </a:solidFill>
              </a:rPr>
              <a:t>pidp</a:t>
            </a:r>
            <a:endParaRPr lang="en-AU" altLang="en-US" sz="3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>
                <a:solidFill>
                  <a:srgbClr val="000000"/>
                </a:solidFill>
              </a:rPr>
              <a:t>Sort </a:t>
            </a:r>
            <a:r>
              <a:rPr lang="en-AU" altLang="en-US" sz="3000" dirty="0" err="1">
                <a:solidFill>
                  <a:srgbClr val="000000"/>
                </a:solidFill>
              </a:rPr>
              <a:t>gor</a:t>
            </a:r>
            <a:endParaRPr lang="en-AU" altLang="en-US" sz="3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 err="1">
                <a:solidFill>
                  <a:srgbClr val="000000"/>
                </a:solidFill>
              </a:rPr>
              <a:t>br</a:t>
            </a:r>
            <a:r>
              <a:rPr lang="en-AU" altLang="en-US" sz="3000" dirty="0">
                <a:solidFill>
                  <a:srgbClr val="000000"/>
                </a:solidFill>
              </a:rPr>
              <a:t> </a:t>
            </a:r>
            <a:r>
              <a:rPr lang="en-AU" altLang="en-US" sz="3000" dirty="0" err="1">
                <a:solidFill>
                  <a:srgbClr val="000000"/>
                </a:solidFill>
              </a:rPr>
              <a:t>pidp</a:t>
            </a:r>
            <a:r>
              <a:rPr lang="en-AU" altLang="en-US" sz="3000" dirty="0">
                <a:solidFill>
                  <a:srgbClr val="000000"/>
                </a:solidFill>
              </a:rPr>
              <a:t> </a:t>
            </a:r>
            <a:r>
              <a:rPr lang="en-AU" altLang="en-US" sz="3000" dirty="0" err="1">
                <a:solidFill>
                  <a:srgbClr val="000000"/>
                </a:solidFill>
              </a:rPr>
              <a:t>gor</a:t>
            </a: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E4135-0A91-48D8-B7A9-87C3F56B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23" y="2362788"/>
            <a:ext cx="2770895" cy="2670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6FDB2A-928A-43F2-B4AD-BD6031834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797" y="2362787"/>
            <a:ext cx="2770895" cy="26634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FBAA2-AAEF-47DA-F3EF-0249AE90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3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data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Open your dataset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get a general description of the dataset and the format for each variable type </a:t>
            </a:r>
            <a:r>
              <a:rPr lang="en-AU" sz="3200" b="1" dirty="0"/>
              <a:t>describe</a:t>
            </a:r>
            <a:r>
              <a:rPr lang="en-AU" sz="3200" dirty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4D4D59-6474-4A33-992C-15E9D8460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1028"/>
            <a:ext cx="7550172" cy="42469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5EB9C-555B-EB0F-D948-1D812D98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your data (1/3)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get some basic statistics of the dataset type </a:t>
            </a:r>
            <a:r>
              <a:rPr lang="en-AU" sz="3200" b="1" dirty="0"/>
              <a:t>summarize</a:t>
            </a:r>
            <a:r>
              <a:rPr lang="en-AU" sz="3200" dirty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C0B6B-1A74-4AD2-900C-84E2A68A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675"/>
            <a:ext cx="9144000" cy="49233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7B14F-5023-3856-AD5A-2E4457CD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0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your data (2/3)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get detailed stats of a variable, use </a:t>
            </a:r>
            <a:r>
              <a:rPr lang="en-AU" sz="3200" b="1" dirty="0"/>
              <a:t>summarize, detail</a:t>
            </a: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1CEEE-1EF8-484A-A5E7-5E881965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616"/>
            <a:ext cx="9571330" cy="39994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D8591-3659-CD03-5B1F-0B3F0446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your data (3/3)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Percentiles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sum age, detail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return list                 /* See saved results*/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gen pctile90=r(p90)         /* Generate a variable with the 90th percentile of age variable*/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68F56-C1D8-DF99-84D4-348934C2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your data: frequencies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tab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b="1" dirty="0"/>
              <a:t>tab sex, sum (age)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DA704-6262-482E-B87C-819AF4BC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4" y="2225773"/>
            <a:ext cx="6652837" cy="40084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C5935-68C3-E298-E7AE-942F3E52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2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your data: cross tabs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tab x y, col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b="1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E5896-287D-4F61-B63F-93DA49E2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21" y="2139943"/>
            <a:ext cx="8786124" cy="38720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11E8-D0EA-D871-1864-5B3B2BF0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3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your data: cross tabs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tab x y, row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Tab x y, col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b="1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32BF9-F552-404C-8E7B-315807A6E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833"/>
            <a:ext cx="9144000" cy="4062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6A914-F4CB-C9FB-B12D-A1F49155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your data: cross tabs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Three way cross tabs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99495-A667-444A-91A1-39C2D1CBC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4048"/>
            <a:ext cx="8547598" cy="50939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E3AB0-F711-7195-84EC-0DF61AE8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6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your data: cross tabs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Three way cross tabs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1BC94-BC0D-4E7F-A4B5-7A8D5465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8951"/>
            <a:ext cx="9144000" cy="50209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CB905-F64C-FF60-6DFC-DE657E58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 for today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0825" y="158181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First steps in data analysis using Stata: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Describe/Summarize data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Rename/Label variables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Generate variables(gen and </a:t>
            </a:r>
            <a:r>
              <a:rPr lang="en-AU" altLang="en-US" sz="3000" dirty="0" err="1"/>
              <a:t>egen</a:t>
            </a:r>
            <a:r>
              <a:rPr lang="en-AU" altLang="en-US" sz="3000" dirty="0"/>
              <a:t>)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Sorting/Dropping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Exploring data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Data preparation and descriptive statistics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Basic graphs (scatterplot; histogram)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A626D-98A2-3E47-953F-AA8F3AAE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Renaming and labelling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sz="3200" b="1" dirty="0"/>
              <a:t>Rename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8487F-3908-4D51-B6D0-6833947E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" y="1512282"/>
            <a:ext cx="8647369" cy="2797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F0C7C-BAB0-422F-A946-311F3E8B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9" y="4141712"/>
            <a:ext cx="8496300" cy="2900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811F4-B010-2019-94AB-3AAA19DE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9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-8467"/>
            <a:ext cx="3989823" cy="132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783" y="1484379"/>
            <a:ext cx="417606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many datasets, missing values are coded with negative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Remember to replace these values with missing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replace</a:t>
            </a:r>
            <a:r>
              <a:rPr lang="en-US" sz="2400" dirty="0"/>
              <a:t> scghq2=. If </a:t>
            </a:r>
            <a:r>
              <a:rPr lang="en-US" sz="2400" dirty="0" err="1"/>
              <a:t>sghq</a:t>
            </a:r>
            <a:r>
              <a:rPr lang="en-US" sz="2400" dirty="0"/>
              <a:t>&lt;0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95422-5836-4280-B122-679CB77A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9036"/>
            <a:ext cx="3568826" cy="3176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2FD5A-AC4F-4D91-A053-9AFB26E4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58" y="3689880"/>
            <a:ext cx="3503669" cy="31765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B3E6F-3A31-04B4-C6A9-4135A5F9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new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gen and replace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gen </a:t>
            </a:r>
            <a:r>
              <a:rPr lang="en-AU" sz="3200" dirty="0" err="1"/>
              <a:t>age_band</a:t>
            </a:r>
            <a:r>
              <a:rPr lang="en-AU" sz="3200" dirty="0"/>
              <a:t>=1 if age&lt;=20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=2 if age&gt;20 &amp; age&lt;=30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=3 if age&gt;30 &amp; age&lt;=40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=4 if age&gt;40 &amp; age&lt;=50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=5 if age&gt;50 &amp; age&lt;=60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=6 if age&gt;60 &amp; age&lt;=70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=7 if age&gt;70 &amp; age&lt;=80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=8 if age&gt;80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replace </a:t>
            </a:r>
            <a:r>
              <a:rPr lang="en-AU" sz="3200" dirty="0" err="1"/>
              <a:t>age_band</a:t>
            </a:r>
            <a:r>
              <a:rPr lang="en-AU" sz="3200" dirty="0"/>
              <a:t>=. if age==.</a:t>
            </a: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204B18-386A-D41C-3271-2C251A49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Assigning labels to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6022" y="1061135"/>
            <a:ext cx="8611955" cy="5909936"/>
          </a:xfrm>
          <a:noFill/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b="1" dirty="0"/>
              <a:t>Label values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Adding labels to each category in a variable is a two step process in Stata.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b="1" dirty="0"/>
              <a:t>Step 1</a:t>
            </a:r>
            <a:r>
              <a:rPr lang="en-AU" sz="4000" dirty="0"/>
              <a:t>: You need to create the labels using label define, type: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label define label1 1 “less20” 2 “20-30” etc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b="1" dirty="0"/>
              <a:t>Step 2: </a:t>
            </a:r>
            <a:r>
              <a:rPr lang="en-AU" sz="4000" dirty="0"/>
              <a:t>Assign that label to a variable with those categories using label values: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label values var1 label1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4000" dirty="0"/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If another variable has the same corresponding categories you can use the same label, type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label values var2 label1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Verify by running frequencies for var1 and var2 (using tab)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4000" dirty="0"/>
              <a:t>If you type </a:t>
            </a:r>
            <a:r>
              <a:rPr lang="en-AU" sz="4000" dirty="0" err="1"/>
              <a:t>labelbook</a:t>
            </a:r>
            <a:r>
              <a:rPr lang="en-AU" sz="4000" dirty="0"/>
              <a:t> it will list all the labels in the datafile.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40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C9FC7-81C1-5A44-9C4A-ED961792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4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Assigning labels to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11955" cy="5761863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label define </a:t>
            </a:r>
            <a:r>
              <a:rPr lang="en-AU" sz="3200" dirty="0" err="1"/>
              <a:t>age_bands</a:t>
            </a:r>
            <a:r>
              <a:rPr lang="en-AU" sz="3200" dirty="0"/>
              <a:t> 1 "less20" 2 "20-30" 3 "30-40" 4 "40-50" 5 "50-60" 6 "60-70" 7 "70-80" 8 "more80"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 label values </a:t>
            </a:r>
            <a:r>
              <a:rPr lang="en-AU" sz="3200" dirty="0" err="1"/>
              <a:t>age_band</a:t>
            </a:r>
            <a:r>
              <a:rPr lang="en-AU" sz="3200" dirty="0"/>
              <a:t> </a:t>
            </a:r>
            <a:r>
              <a:rPr lang="en-AU" sz="3200" dirty="0" err="1"/>
              <a:t>age_bands</a:t>
            </a: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CD95F-0CCA-AE1B-7680-B5A92B62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3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Recoding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11955" cy="5761863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Recoding ‘age’ into three groups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Use </a:t>
            </a:r>
            <a:r>
              <a:rPr lang="en-AU" sz="2800" b="1" i="0" u="none" strike="noStrike" baseline="0" dirty="0">
                <a:solidFill>
                  <a:srgbClr val="000000"/>
                </a:solidFill>
              </a:rPr>
              <a:t>recode</a:t>
            </a:r>
            <a:r>
              <a:rPr lang="en-AU" sz="2800" b="0" i="0" u="none" strike="noStrike" baseline="0" dirty="0">
                <a:solidFill>
                  <a:srgbClr val="000000"/>
                </a:solidFill>
              </a:rPr>
              <a:t> command, type </a:t>
            </a:r>
            <a:endParaRPr lang="en-AU" sz="2800" dirty="0">
              <a:solidFill>
                <a:srgbClr val="000000"/>
              </a:solidFill>
            </a:endParaRPr>
          </a:p>
          <a:p>
            <a:pPr marR="89810" algn="l"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recode age (18 19 = 1 “18 to 19”) /// </a:t>
            </a:r>
          </a:p>
          <a:p>
            <a:pPr marL="0" marR="89810" indent="0" algn="l">
              <a:buNone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(20/29 = 2 “20 to 29”) /// </a:t>
            </a:r>
          </a:p>
          <a:p>
            <a:pPr marL="0" marR="34150" indent="0" algn="l">
              <a:buNone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(30/39 = 3 “30 to 39”) (else=.), generate(</a:t>
            </a:r>
            <a:r>
              <a:rPr lang="en-AU" sz="2800" b="0" i="0" u="none" strike="noStrike" baseline="0" dirty="0" err="1">
                <a:solidFill>
                  <a:srgbClr val="000000"/>
                </a:solidFill>
              </a:rPr>
              <a:t>agegroups</a:t>
            </a:r>
            <a:r>
              <a:rPr lang="en-AU" sz="2800" b="0" i="0" u="none" strike="noStrike" baseline="0" dirty="0">
                <a:solidFill>
                  <a:srgbClr val="000000"/>
                </a:solidFill>
              </a:rPr>
              <a:t>) label(</a:t>
            </a:r>
            <a:r>
              <a:rPr lang="en-AU" sz="2800" b="0" i="0" u="none" strike="noStrike" baseline="0" dirty="0" err="1">
                <a:solidFill>
                  <a:srgbClr val="000000"/>
                </a:solidFill>
              </a:rPr>
              <a:t>agegroups</a:t>
            </a:r>
            <a:r>
              <a:rPr lang="en-AU" sz="2800" b="0" i="0" u="none" strike="noStrike" baseline="0" dirty="0">
                <a:solidFill>
                  <a:srgbClr val="000000"/>
                </a:solidFill>
              </a:rPr>
              <a:t>) </a:t>
            </a:r>
          </a:p>
          <a:p>
            <a:pPr marL="0" marR="34150" indent="0" algn="l">
              <a:buNone/>
            </a:pPr>
            <a:endParaRPr lang="en-AU" sz="2800" b="0" i="0" u="none" strike="noStrike" baseline="0" dirty="0">
              <a:solidFill>
                <a:srgbClr val="000000"/>
              </a:solidFill>
            </a:endParaRPr>
          </a:p>
          <a:p>
            <a:pPr marR="34150" algn="l"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The new variable is called ‘</a:t>
            </a:r>
            <a:r>
              <a:rPr lang="en-AU" sz="2800" b="0" i="0" u="none" strike="noStrike" baseline="0" dirty="0" err="1">
                <a:solidFill>
                  <a:srgbClr val="000000"/>
                </a:solidFill>
              </a:rPr>
              <a:t>agegroups</a:t>
            </a:r>
            <a:r>
              <a:rPr lang="en-AU" sz="2800" b="0" i="0" u="none" strike="noStrike" baseline="0" dirty="0">
                <a:solidFill>
                  <a:srgbClr val="000000"/>
                </a:solidFill>
              </a:rPr>
              <a:t>’ </a:t>
            </a:r>
            <a:endParaRPr lang="en-AU" altLang="en-US" sz="44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4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355CA-03F3-BC54-C294-0F8064DB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AU" altLang="en-US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b="1" dirty="0"/>
              <a:t>gen</a:t>
            </a:r>
            <a:r>
              <a:rPr lang="en-AU" altLang="en-US" sz="3200" dirty="0"/>
              <a:t> </a:t>
            </a:r>
            <a:r>
              <a:rPr lang="en-AU" altLang="en-US" sz="3200" dirty="0" err="1"/>
              <a:t>agesq</a:t>
            </a:r>
            <a:r>
              <a:rPr lang="en-AU" altLang="en-US" sz="3200" dirty="0"/>
              <a:t>=age^2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Use generate to create a constant variable</a:t>
            </a:r>
          </a:p>
          <a:p>
            <a:pPr marR="106630" lvl="1">
              <a:buFont typeface="Arial" panose="020B0604020202020204" pitchFamily="34" charset="0"/>
              <a:buChar char="•"/>
            </a:pPr>
            <a:r>
              <a:rPr lang="en-AU" sz="3200" dirty="0"/>
              <a:t>generate x = 5 </a:t>
            </a:r>
          </a:p>
          <a:p>
            <a:pPr marR="99930" lvl="1">
              <a:buFont typeface="Arial" panose="020B0604020202020204" pitchFamily="34" charset="0"/>
              <a:buChar char="•"/>
            </a:pPr>
            <a:r>
              <a:rPr lang="en-AU" sz="3200" dirty="0"/>
              <a:t>generate y = 4*15 </a:t>
            </a:r>
          </a:p>
          <a:p>
            <a:pPr marR="104950" lvl="1">
              <a:buFont typeface="Arial" panose="020B0604020202020204" pitchFamily="34" charset="0"/>
              <a:buChar char="•"/>
            </a:pPr>
            <a:r>
              <a:rPr lang="en-AU" sz="3200" dirty="0"/>
              <a:t>generate z = y/x </a:t>
            </a: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A096-333D-1103-C1BD-4EE04E92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36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new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gen</a:t>
            </a:r>
            <a:r>
              <a:rPr lang="en-AU" sz="3200" dirty="0"/>
              <a:t> from a combination of other variables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see the values of the variable “sex”: </a:t>
            </a:r>
          </a:p>
          <a:p>
            <a:pPr lvl="2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dirty="0"/>
              <a:t>tab sex, </a:t>
            </a:r>
            <a:r>
              <a:rPr lang="en-AU" sz="3000" dirty="0" err="1"/>
              <a:t>nolabel</a:t>
            </a:r>
            <a:endParaRPr lang="en-AU" sz="30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create a binary variable for female:</a:t>
            </a:r>
          </a:p>
          <a:p>
            <a:pPr lvl="2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dirty="0"/>
              <a:t>g female=(sex==2)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To create a binary variable for women younger than 50:</a:t>
            </a:r>
          </a:p>
          <a:p>
            <a:pPr lvl="2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dirty="0"/>
              <a:t>gen fem_less50=(sex==2 &amp; age&lt;50)</a:t>
            </a:r>
          </a:p>
          <a:p>
            <a:pPr lvl="2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971550" lvl="1" indent="-457200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1" dirty="0"/>
              <a:t>Please be careful with missing values!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30CEF-01F1-5C36-22E1-B9070A6C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6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87" y="106078"/>
            <a:ext cx="6447501" cy="132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new 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-1" y="1550104"/>
            <a:ext cx="4070555" cy="478187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  <a:cs typeface="+mn-cs"/>
              </a:rPr>
              <a:t>egen</a:t>
            </a:r>
            <a:r>
              <a:rPr lang="en-US" sz="2800" dirty="0">
                <a:latin typeface="+mn-lt"/>
                <a:cs typeface="+mn-cs"/>
              </a:rPr>
              <a:t> is used to create a variable based on an expression and one or more other variables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+mn-cs"/>
              </a:rPr>
              <a:t>Check the help: very useful command with many functions!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cs typeface="+mn-cs"/>
              </a:rPr>
              <a:t>bysort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gor_dv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 err="1">
                <a:latin typeface="+mn-lt"/>
                <a:cs typeface="+mn-cs"/>
              </a:rPr>
              <a:t>egen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mean_age</a:t>
            </a:r>
            <a:r>
              <a:rPr lang="en-US" sz="2800" dirty="0">
                <a:latin typeface="+mn-lt"/>
                <a:cs typeface="+mn-cs"/>
              </a:rPr>
              <a:t>=mean(age)</a:t>
            </a:r>
            <a:endParaRPr lang="en-US" altLang="en-US" sz="2800" dirty="0">
              <a:latin typeface="+mn-lt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B167F-E0CC-4690-B0A2-092216202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8"/>
          <a:stretch/>
        </p:blipFill>
        <p:spPr>
          <a:xfrm>
            <a:off x="4281878" y="1426878"/>
            <a:ext cx="4567154" cy="52715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73F58F-DE6D-DA81-D669-31F5DA31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5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variables values 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sz="3200" dirty="0"/>
              <a:t>Replace couple=0 if couple==2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A8472-5C0B-4E9F-B19C-D1A2AFB5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66" y="845966"/>
            <a:ext cx="4500082" cy="328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4097F-F0F1-4DBE-978B-2D39E471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20" y="4745878"/>
            <a:ext cx="5006774" cy="17679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3E17E-C85F-541B-5C1E-B44201AC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5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D310-3162-40DF-B73B-C9076E00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1AD7E-AC05-481E-BCB4-ECACB260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" y="1080852"/>
            <a:ext cx="9004936" cy="577714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9BB23E69-4460-42F9-BB1E-B47A699EC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a file in Stata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13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19" y="133616"/>
            <a:ext cx="6447501" cy="132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indices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63935" y="1454417"/>
            <a:ext cx="3716734" cy="44554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Using _n, you can create a unique identifier for each case in your data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gen id=_n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+mn-cs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Using _N you can also create a variable with the total number of cases in your dataset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gen ID=_N</a:t>
            </a:r>
          </a:p>
          <a:p>
            <a:endParaRPr lang="en-US" altLang="en-US" dirty="0">
              <a:latin typeface="+mn-lt"/>
              <a:cs typeface="+mn-cs"/>
            </a:endParaRPr>
          </a:p>
          <a:p>
            <a:pPr marL="0" indent="0"/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pPr lvl="1"/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CC8EB-75CD-4159-B1B5-3596936F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70" y="1960170"/>
            <a:ext cx="4754719" cy="3302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B6D88-7699-DB41-48F1-24B88D47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5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06" y="287688"/>
            <a:ext cx="6447501" cy="132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indices by categories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1318" y="1474839"/>
            <a:ext cx="3863674" cy="465065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cs typeface="+mn-cs"/>
              </a:rPr>
              <a:t>Both _n and _N can be used to create indices by categories, using </a:t>
            </a:r>
            <a:r>
              <a:rPr lang="en-US" altLang="en-US" sz="2400" b="1" dirty="0">
                <a:latin typeface="+mn-lt"/>
                <a:cs typeface="+mn-cs"/>
              </a:rPr>
              <a:t>by</a:t>
            </a:r>
            <a:r>
              <a:rPr lang="en-US" altLang="en-US" sz="2400" dirty="0">
                <a:latin typeface="+mn-lt"/>
                <a:cs typeface="+mn-cs"/>
              </a:rPr>
              <a:t> and gen: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  <a:cs typeface="+mn-cs"/>
              </a:rPr>
              <a:t>bysort</a:t>
            </a:r>
            <a:r>
              <a:rPr lang="en-US" altLang="en-US" sz="2400">
                <a:latin typeface="+mn-lt"/>
                <a:cs typeface="+mn-cs"/>
              </a:rPr>
              <a:t> sex: </a:t>
            </a:r>
            <a:r>
              <a:rPr lang="en-US" altLang="en-US" sz="2400" dirty="0">
                <a:latin typeface="+mn-lt"/>
                <a:cs typeface="+mn-cs"/>
              </a:rPr>
              <a:t>gen number=_N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cs typeface="+mn-cs"/>
              </a:rPr>
              <a:t>Before using “by” we need to tell Stata to sort the data in the right way</a:t>
            </a:r>
          </a:p>
          <a:p>
            <a:endParaRPr lang="en-US" altLang="en-US" dirty="0">
              <a:latin typeface="+mn-lt"/>
              <a:cs typeface="+mn-cs"/>
            </a:endParaRPr>
          </a:p>
          <a:p>
            <a:pPr lvl="1"/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  <a:p>
            <a:endParaRPr lang="en-US" altLang="en-US" dirty="0"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F2D5D-47F0-4EED-BE46-B283565D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595" y="1686277"/>
            <a:ext cx="4271962" cy="31765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052D3-ED90-D6F6-0E28-5AE2D966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27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Dropping and keeping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You can drop cases selectively using the conditional “if”, for example: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altLang="en-US" sz="3200" dirty="0"/>
              <a:t>drop if female==1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endParaRPr lang="en-AU" altLang="en-US" sz="3200" dirty="0"/>
          </a:p>
          <a:p>
            <a:pPr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Alternatively, you can keep individuals with specific characteristics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marL="0" indent="0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altLang="en-US" sz="3200" dirty="0"/>
              <a:t>keep if age&gt;=40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F85D2-7567-3E96-A529-830E841B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Graphs: histogram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6" y="958056"/>
            <a:ext cx="8496300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400" dirty="0"/>
              <a:t>Histograms are a good way to visually explore data, especially to check for a normal distribution. Type help histogram for details.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400" dirty="0"/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altLang="en-US" sz="2400" dirty="0"/>
              <a:t>Histogram age, frequency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</a:pPr>
            <a:r>
              <a:rPr lang="en-AU" altLang="en-US" sz="2400" dirty="0"/>
              <a:t>Histogram age, frequency normal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40729-EF88-47AC-BEA9-B6A80826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58" y="3647767"/>
            <a:ext cx="4412063" cy="3210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723F7-0FC4-4F7E-B6CC-AF35E90F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97" y="3642457"/>
            <a:ext cx="4412064" cy="32102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011F0-FBC9-5EA3-57CB-86DBDF90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2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Graphs: means (1/2)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Stata can also help to visually present summaries of data.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If you do not want to type you can go to ‘graphics’ in the menu.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graph </a:t>
            </a:r>
            <a:r>
              <a:rPr lang="en-AU" altLang="en-US" sz="2800" dirty="0" err="1"/>
              <a:t>hbar</a:t>
            </a:r>
            <a:r>
              <a:rPr lang="en-AU" altLang="en-US" sz="2800" dirty="0"/>
              <a:t> , over(</a:t>
            </a:r>
            <a:r>
              <a:rPr lang="en-AU" altLang="en-US" sz="2800" dirty="0" err="1"/>
              <a:t>age_band</a:t>
            </a:r>
            <a:r>
              <a:rPr lang="en-AU" altLang="en-US" sz="2800" dirty="0"/>
              <a:t>)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050E2-EBB5-49C9-A575-BD6C5CCD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73" y="3541399"/>
            <a:ext cx="4558253" cy="33166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FDDC3-4636-0ECB-668C-F27B0E22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1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Graphs: means (2/2)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958056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graph bar, over(scghq2) by(sex)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384DA-BD30-4AFB-B339-C9320976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0" y="2032819"/>
            <a:ext cx="5909459" cy="42997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D8C36-C3DC-5C22-15B6-92E09D03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06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dummy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6" y="958056"/>
            <a:ext cx="7471412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You can create dummy variables by either using recode or using a combination of tab/gen commands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tab </a:t>
            </a:r>
            <a:r>
              <a:rPr lang="en-AU" altLang="en-US" sz="3200" dirty="0" err="1"/>
              <a:t>hiqual_dv</a:t>
            </a:r>
            <a:r>
              <a:rPr lang="en-AU" altLang="en-US" sz="3200" dirty="0"/>
              <a:t>, gen (educ)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D2D65-DD4A-40C9-AEB2-4C048700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0879"/>
            <a:ext cx="4976291" cy="2644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D3EA1-5AA2-488B-8A8D-150187A8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63" y="1886616"/>
            <a:ext cx="3635055" cy="4480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31E8FC-0F52-4F81-93AC-28DA473F3599}"/>
              </a:ext>
            </a:extLst>
          </p:cNvPr>
          <p:cNvSpPr/>
          <p:nvPr/>
        </p:nvSpPr>
        <p:spPr>
          <a:xfrm>
            <a:off x="5510663" y="5142271"/>
            <a:ext cx="3633337" cy="1225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33935-EAEA-FE75-0296-01A1AFC4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06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Merging datasets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6" y="958056"/>
            <a:ext cx="7471412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2800" b="0" i="0" u="none" strike="noStrike" baseline="0" dirty="0">
                <a:solidFill>
                  <a:srgbClr val="000000"/>
                </a:solidFill>
              </a:rPr>
              <a:t>You can merge two or more datasets using a common variables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 sort </a:t>
            </a:r>
            <a:r>
              <a:rPr lang="en-AU" altLang="en-US" sz="3200" dirty="0" err="1"/>
              <a:t>pidp</a:t>
            </a:r>
            <a:endParaRPr lang="en-AU" altLang="en-US" sz="3200" dirty="0"/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3200" dirty="0"/>
              <a:t> merge 1:1 </a:t>
            </a:r>
            <a:r>
              <a:rPr lang="en-US" altLang="en-US" sz="3200" dirty="0" err="1"/>
              <a:t>pidp</a:t>
            </a:r>
            <a:r>
              <a:rPr lang="en-US" altLang="en-US" sz="3200" dirty="0"/>
              <a:t> using </a:t>
            </a:r>
            <a:r>
              <a:rPr lang="en-US" altLang="en-US" sz="3200" dirty="0" err="1"/>
              <a:t>indiv_health</a:t>
            </a:r>
            <a:endParaRPr lang="en-US" altLang="en-US" sz="3200" dirty="0"/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8AE3C4-7E79-43FF-BB83-45392153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7" y="3428999"/>
            <a:ext cx="5284012" cy="3126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38AD1-9805-3FF8-4215-5FAB6B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34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138080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Merging datasets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7C770-45B4-42AA-9C23-9134431405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6" y="958056"/>
            <a:ext cx="7471412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sz="2800" b="0" i="0" u="none" strike="noStrike" baseline="0" dirty="0">
                <a:solidFill>
                  <a:srgbClr val="000000"/>
                </a:solidFill>
              </a:rPr>
              <a:t>The idea of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merging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is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that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we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add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some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variables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to the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existing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dataset (new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columns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altLang="en-US" sz="2800" dirty="0" err="1">
                <a:solidFill>
                  <a:srgbClr val="000000"/>
                </a:solidFill>
              </a:rPr>
              <a:t>We</a:t>
            </a:r>
            <a:r>
              <a:rPr lang="it-IT" altLang="en-US" sz="2800" dirty="0">
                <a:solidFill>
                  <a:srgbClr val="000000"/>
                </a:solidFill>
              </a:rPr>
              <a:t> use merge </a:t>
            </a:r>
            <a:r>
              <a:rPr lang="it-IT" altLang="en-US" sz="2800" dirty="0" err="1">
                <a:solidFill>
                  <a:srgbClr val="000000"/>
                </a:solidFill>
              </a:rPr>
              <a:t>when</a:t>
            </a:r>
            <a:r>
              <a:rPr lang="it-IT" altLang="en-US" sz="2800" dirty="0">
                <a:solidFill>
                  <a:srgbClr val="000000"/>
                </a:solidFill>
              </a:rPr>
              <a:t> </a:t>
            </a:r>
            <a:r>
              <a:rPr lang="it-IT" altLang="en-US" sz="2800" dirty="0" err="1">
                <a:solidFill>
                  <a:srgbClr val="000000"/>
                </a:solidFill>
              </a:rPr>
              <a:t>we</a:t>
            </a:r>
            <a:r>
              <a:rPr lang="it-IT" altLang="en-US" sz="2800" dirty="0">
                <a:solidFill>
                  <a:srgbClr val="000000"/>
                </a:solidFill>
              </a:rPr>
              <a:t> </a:t>
            </a:r>
            <a:r>
              <a:rPr lang="it-IT" altLang="en-US" sz="2800" dirty="0" err="1">
                <a:solidFill>
                  <a:srgbClr val="000000"/>
                </a:solidFill>
              </a:rPr>
              <a:t>have</a:t>
            </a:r>
            <a:r>
              <a:rPr lang="it-IT" altLang="en-US" sz="2800" dirty="0">
                <a:solidFill>
                  <a:srgbClr val="000000"/>
                </a:solidFill>
              </a:rPr>
              <a:t> information in </a:t>
            </a:r>
            <a:r>
              <a:rPr lang="it-IT" altLang="en-US" sz="2800" dirty="0" err="1">
                <a:solidFill>
                  <a:srgbClr val="000000"/>
                </a:solidFill>
              </a:rPr>
              <a:t>various</a:t>
            </a:r>
            <a:r>
              <a:rPr lang="it-IT" altLang="en-US" sz="2800" dirty="0">
                <a:solidFill>
                  <a:srgbClr val="000000"/>
                </a:solidFill>
              </a:rPr>
              <a:t> </a:t>
            </a:r>
            <a:r>
              <a:rPr lang="it-IT" altLang="en-US" sz="2800" dirty="0" err="1">
                <a:solidFill>
                  <a:srgbClr val="000000"/>
                </a:solidFill>
              </a:rPr>
              <a:t>datasets</a:t>
            </a:r>
            <a:r>
              <a:rPr lang="it-IT" altLang="en-US" sz="2800" dirty="0">
                <a:solidFill>
                  <a:srgbClr val="000000"/>
                </a:solidFill>
              </a:rPr>
              <a:t> and </a:t>
            </a:r>
            <a:r>
              <a:rPr lang="it-IT" altLang="en-US" sz="2800" dirty="0" err="1">
                <a:solidFill>
                  <a:srgbClr val="000000"/>
                </a:solidFill>
              </a:rPr>
              <a:t>we</a:t>
            </a:r>
            <a:r>
              <a:rPr lang="it-IT" altLang="en-US" sz="2800" dirty="0">
                <a:solidFill>
                  <a:srgbClr val="000000"/>
                </a:solidFill>
              </a:rPr>
              <a:t> </a:t>
            </a:r>
            <a:r>
              <a:rPr lang="it-IT" altLang="en-US" sz="2800" dirty="0" err="1">
                <a:solidFill>
                  <a:srgbClr val="000000"/>
                </a:solidFill>
              </a:rPr>
              <a:t>wamt</a:t>
            </a:r>
            <a:r>
              <a:rPr lang="it-IT" altLang="en-US" sz="2800" dirty="0">
                <a:solidFill>
                  <a:srgbClr val="000000"/>
                </a:solidFill>
              </a:rPr>
              <a:t> </a:t>
            </a:r>
            <a:r>
              <a:rPr lang="it-IT" altLang="en-US" sz="2800" dirty="0" err="1">
                <a:solidFill>
                  <a:srgbClr val="000000"/>
                </a:solidFill>
              </a:rPr>
              <a:t>everything</a:t>
            </a:r>
            <a:r>
              <a:rPr lang="it-IT" altLang="en-US" sz="2800" dirty="0">
                <a:solidFill>
                  <a:srgbClr val="000000"/>
                </a:solidFill>
              </a:rPr>
              <a:t> in the </a:t>
            </a:r>
            <a:r>
              <a:rPr lang="it-IT" altLang="en-US" sz="2800" dirty="0" err="1">
                <a:solidFill>
                  <a:srgbClr val="000000"/>
                </a:solidFill>
              </a:rPr>
              <a:t>same</a:t>
            </a:r>
            <a:r>
              <a:rPr lang="it-IT" altLang="en-US" sz="2800" dirty="0">
                <a:solidFill>
                  <a:srgbClr val="000000"/>
                </a:solidFill>
              </a:rPr>
              <a:t> file</a:t>
            </a:r>
            <a:endParaRPr lang="en-US" altLang="en-US" sz="2800" dirty="0"/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We can also append (new rows), when we have several waves to combine in one big longitudinal file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C7E6D-4168-E47B-C1DE-BC17BC5C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your data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000" dirty="0"/>
              <a:t>An important step is to make sure variables are in their expected format.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000" dirty="0"/>
              <a:t>Stata has a color-coded system for each type. Black is for numbers, red is for text or string and blue is for labelled variables.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A4BE3-53CF-4DC3-8977-E995C370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92" y="2725405"/>
            <a:ext cx="6378493" cy="36426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A35CF-B52E-3485-D608-2C4000A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8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Log files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Log files help you to keep a record of your work, and lets you extract output. When using extension *.log any word processor can open the file.</a:t>
            </a:r>
            <a:endParaRPr lang="en-AU" altLang="en-US" sz="3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94527-E82C-4BDF-8EAE-3DBAA661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5" y="2965724"/>
            <a:ext cx="7134305" cy="3469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B8793-C148-9D60-C734-610EAB43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7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Do files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5659642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Do-files are ASCII files that contain of Stata commands to run specific procedures.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It is highly recommended to use do-files to store your commands so do you not have to type them again should you need to re-do your work.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You can use any word processor and save the file in ASCII format, or you can use Stata’s ‘do-file editor’ with the advantage that you can run the commands from there.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200" dirty="0"/>
              <a:t>Either , in the command window type </a:t>
            </a:r>
            <a:r>
              <a:rPr lang="en-AU" altLang="en-US" sz="3200" b="1" dirty="0" err="1"/>
              <a:t>doedit</a:t>
            </a:r>
            <a:r>
              <a:rPr lang="en-AU" altLang="en-US" sz="3200" b="1" dirty="0"/>
              <a:t> </a:t>
            </a:r>
            <a:r>
              <a:rPr lang="en-AU" altLang="en-US" sz="3200" dirty="0"/>
              <a:t>or open the do file from the toolbar</a:t>
            </a:r>
            <a:endParaRPr lang="en-AU" altLang="en-US" sz="3200" b="1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E87D6-7A42-0AD9-77A6-506D196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8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Do files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can write the commands, to run them select the line(s), and click on the last icon in the do-file window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CAFA1-63D5-48D5-ADC4-C554C496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55" y="2894162"/>
            <a:ext cx="8634267" cy="30702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A4EB0-56DE-0116-E6ED-B0F2D55A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5" y="383588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Open your dataset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open files already in Stata with extension *.</a:t>
            </a:r>
            <a:r>
              <a:rPr lang="en-AU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dta</a:t>
            </a: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run Stata and you can either: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 to file-&gt;open in the menu, or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Type use “c:\</a:t>
            </a:r>
            <a:r>
              <a:rPr lang="en-AU" sz="3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mydata</a:t>
            </a:r>
            <a:r>
              <a:rPr lang="en-AU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\</a:t>
            </a:r>
            <a:r>
              <a:rPr lang="en-AU" sz="3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mydatafile.dta</a:t>
            </a:r>
            <a:r>
              <a:rPr lang="en-AU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your working directory is already set to c:\mydata, just type use </a:t>
            </a:r>
            <a:r>
              <a:rPr lang="en-AU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mydatafile</a:t>
            </a:r>
            <a:endParaRPr lang="en-AU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save a data file from Stata go to file – save as or just type: save, replace</a:t>
            </a:r>
            <a:endParaRPr lang="en-AU" alt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B4064-0478-02E3-951A-6DCFE83E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6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8BDD385-28CE-4896-9474-A00006D4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3" y="0"/>
            <a:ext cx="89265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AU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– How to find the right variables</a:t>
            </a:r>
            <a:endParaRPr lang="en-AU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3FA854-8E34-459E-AF3D-BAB5E80203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8755" y="1198358"/>
            <a:ext cx="8647369" cy="4941887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can use the command </a:t>
            </a:r>
            <a:r>
              <a:rPr lang="en-AU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lookfor</a:t>
            </a:r>
            <a:r>
              <a:rPr lang="en-AU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 find variables in a dataset, for example you want to see which variables refer to age, type: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200" dirty="0">
              <a:solidFill>
                <a:srgbClr val="000000"/>
              </a:solidFill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2800" b="1" dirty="0" err="1">
                <a:solidFill>
                  <a:srgbClr val="000000"/>
                </a:solidFill>
              </a:rPr>
              <a:t>lookfor</a:t>
            </a:r>
            <a:r>
              <a:rPr lang="en-AU" altLang="en-US" sz="2800" b="1" dirty="0">
                <a:solidFill>
                  <a:srgbClr val="000000"/>
                </a:solidFill>
              </a:rPr>
              <a:t> age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800" b="1" dirty="0">
              <a:solidFill>
                <a:srgbClr val="000000"/>
              </a:solidFill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 err="1"/>
              <a:t>lookfor</a:t>
            </a:r>
            <a:r>
              <a:rPr lang="en-AU" altLang="en-US" sz="3000" dirty="0"/>
              <a:t> will look for the keyword ‘age’ in the variable name and labels. You will need to be creative with your keyword searches to find the variables you need.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3000" dirty="0"/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AU" altLang="en-US" sz="3000" dirty="0"/>
              <a:t>It always recommended to use the codebook that comes with the dataset to have a better idea of where things are</a:t>
            </a:r>
            <a:r>
              <a:rPr lang="en-AU" altLang="en-US" sz="3000" b="1" dirty="0"/>
              <a:t>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AU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BBC63-3089-15FD-F760-96A2599E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6B72E-A0CC-4A5D-BC05-25A4995231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648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3822</TotalTime>
  <Words>1584</Words>
  <Application>Microsoft Office PowerPoint</Application>
  <PresentationFormat>On-screen Show (4:3)</PresentationFormat>
  <Paragraphs>431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 3</vt:lpstr>
      <vt:lpstr>Facet</vt:lpstr>
      <vt:lpstr>Labour market, health and well-being: economic analysis using panel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Administrator</dc:creator>
  <cp:lastModifiedBy>Silvia Mendolia</cp:lastModifiedBy>
  <cp:revision>227</cp:revision>
  <cp:lastPrinted>2022-02-15T14:23:54Z</cp:lastPrinted>
  <dcterms:created xsi:type="dcterms:W3CDTF">2009-12-18T16:10:31Z</dcterms:created>
  <dcterms:modified xsi:type="dcterms:W3CDTF">2024-02-19T14:53:13Z</dcterms:modified>
</cp:coreProperties>
</file>