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80" r:id="rId4"/>
    <p:sldId id="258" r:id="rId5"/>
    <p:sldId id="257" r:id="rId6"/>
    <p:sldId id="293" r:id="rId7"/>
    <p:sldId id="267" r:id="rId8"/>
    <p:sldId id="268" r:id="rId9"/>
    <p:sldId id="294" r:id="rId10"/>
    <p:sldId id="260" r:id="rId11"/>
    <p:sldId id="259" r:id="rId12"/>
    <p:sldId id="295" r:id="rId13"/>
    <p:sldId id="262" r:id="rId14"/>
    <p:sldId id="261" r:id="rId15"/>
    <p:sldId id="296" r:id="rId16"/>
    <p:sldId id="283" r:id="rId17"/>
    <p:sldId id="284" r:id="rId18"/>
    <p:sldId id="285" r:id="rId19"/>
    <p:sldId id="286" r:id="rId20"/>
    <p:sldId id="288" r:id="rId21"/>
    <p:sldId id="287" r:id="rId22"/>
    <p:sldId id="281" r:id="rId23"/>
    <p:sldId id="264" r:id="rId24"/>
    <p:sldId id="266" r:id="rId25"/>
    <p:sldId id="269" r:id="rId26"/>
    <p:sldId id="271" r:id="rId27"/>
    <p:sldId id="274" r:id="rId28"/>
    <p:sldId id="275" r:id="rId29"/>
    <p:sldId id="273" r:id="rId30"/>
    <p:sldId id="276" r:id="rId31"/>
    <p:sldId id="270" r:id="rId32"/>
    <p:sldId id="272" r:id="rId33"/>
    <p:sldId id="277" r:id="rId34"/>
    <p:sldId id="278" r:id="rId35"/>
    <p:sldId id="297" r:id="rId36"/>
    <p:sldId id="298" r:id="rId37"/>
    <p:sldId id="282" r:id="rId38"/>
    <p:sldId id="265" r:id="rId39"/>
    <p:sldId id="279" r:id="rId40"/>
    <p:sldId id="292" r:id="rId41"/>
    <p:sldId id="291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F3E4C7-3FB6-EC44-96E4-CDC95B59A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0F1A4-B2D8-5445-9D61-D293440B4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60A887-44E7-7247-B9B8-FC6C3A615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AFEC-150E-004E-9520-22ADA3EE907D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8171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3C47CD-9F27-4ABA-9712-6FEB89E1DBCF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4E146-5729-4022-A500-7AB163BF7A3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FORME IMPERSONALI IN ITALIANO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133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2800" dirty="0"/>
              <a:t>Quando </a:t>
            </a:r>
            <a:r>
              <a:rPr lang="it-IT" sz="2800" b="1" dirty="0"/>
              <a:t>uno è </a:t>
            </a:r>
            <a:r>
              <a:rPr lang="it-IT" sz="2800" b="1" i="1" dirty="0"/>
              <a:t>piccolo</a:t>
            </a:r>
            <a:r>
              <a:rPr lang="it-IT" sz="2800" dirty="0"/>
              <a:t>, </a:t>
            </a:r>
            <a:r>
              <a:rPr lang="it-IT" sz="2800" b="1" dirty="0"/>
              <a:t>deve</a:t>
            </a:r>
            <a:r>
              <a:rPr lang="it-IT" sz="2800" dirty="0"/>
              <a:t> andare a scuola.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(parlo in generale, non di qualcuno in particolare) </a:t>
            </a:r>
            <a:endParaRPr lang="it-IT" sz="20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800" dirty="0"/>
              <a:t>Quando </a:t>
            </a:r>
            <a:r>
              <a:rPr lang="it-IT" sz="2800" b="1" dirty="0"/>
              <a:t>si è piccol</a:t>
            </a:r>
            <a:r>
              <a:rPr lang="it-IT" sz="2800" b="1" dirty="0">
                <a:solidFill>
                  <a:srgbClr val="FF0000"/>
                </a:solidFill>
              </a:rPr>
              <a:t>i</a:t>
            </a:r>
            <a:r>
              <a:rPr lang="it-IT" sz="2800" dirty="0"/>
              <a:t>, </a:t>
            </a:r>
            <a:r>
              <a:rPr lang="it-IT" sz="2800" b="1" dirty="0"/>
              <a:t>si deve </a:t>
            </a:r>
            <a:r>
              <a:rPr lang="it-IT" sz="2800" dirty="0"/>
              <a:t>andare a scuola.</a:t>
            </a:r>
          </a:p>
          <a:p>
            <a:pPr marL="0" indent="0" algn="ctr">
              <a:buNone/>
            </a:pPr>
            <a:r>
              <a:rPr lang="it-IT" sz="2800" dirty="0"/>
              <a:t>SI + </a:t>
            </a:r>
            <a:r>
              <a:rPr lang="it-IT" sz="2800" b="1" dirty="0"/>
              <a:t>è</a:t>
            </a:r>
            <a:r>
              <a:rPr lang="it-IT" sz="2800" dirty="0"/>
              <a:t> + AGGETTIVO </a:t>
            </a:r>
            <a:r>
              <a:rPr lang="it-IT" sz="2800" i="1" dirty="0"/>
              <a:t>PLURALE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203848" y="3717032"/>
            <a:ext cx="26642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Quando la gente è vecchia, non ha voglia di uscire.</a:t>
            </a:r>
          </a:p>
          <a:p>
            <a:r>
              <a:rPr lang="it-IT" dirty="0"/>
              <a:t>Se uno è malato, di solito non ha appetito.</a:t>
            </a:r>
          </a:p>
          <a:p>
            <a:r>
              <a:rPr lang="it-IT" dirty="0"/>
              <a:t>Quando uno non è sicuro, dovrebbe chiedere a chi ne sa di più.</a:t>
            </a:r>
          </a:p>
          <a:p>
            <a:r>
              <a:rPr lang="it-IT" dirty="0"/>
              <a:t>Se qualcuno ascolta questa musica, vuol dire che è un po’ triste.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19782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Quando SI E’ VECCH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, non SI HA voglia di uscire.</a:t>
            </a:r>
          </a:p>
          <a:p>
            <a:r>
              <a:rPr lang="it-IT" dirty="0"/>
              <a:t>Se SI E’ MALAT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, di solito non SI HA appetito.</a:t>
            </a:r>
          </a:p>
          <a:p>
            <a:r>
              <a:rPr lang="it-IT" dirty="0"/>
              <a:t>Quando NON SI E’ SICUR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, SI DOVREBBE chiedere a chi ne sa di più.</a:t>
            </a:r>
          </a:p>
          <a:p>
            <a:r>
              <a:rPr lang="it-IT" dirty="0"/>
              <a:t>Se SI ASCOLTA questa musica, vuol dire che SI E’ un po’ TRIST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406985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/>
          <a:lstStyle/>
          <a:p>
            <a:pPr algn="ctr"/>
            <a:r>
              <a:rPr lang="it-IT" sz="2800" dirty="0"/>
              <a:t>In vacanza la gente </a:t>
            </a:r>
            <a:r>
              <a:rPr lang="it-IT" sz="2800" b="1" dirty="0"/>
              <a:t>si alza </a:t>
            </a:r>
            <a:r>
              <a:rPr lang="it-IT" sz="2800" dirty="0"/>
              <a:t>più tardi.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(parlo in generale, non di qualcuno in particolare) </a:t>
            </a:r>
            <a:endParaRPr lang="it-IT" sz="20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800" dirty="0"/>
              <a:t>In vacanza </a:t>
            </a:r>
            <a:r>
              <a:rPr lang="it-IT" sz="2800" b="1" dirty="0">
                <a:solidFill>
                  <a:srgbClr val="FF0000"/>
                </a:solidFill>
              </a:rPr>
              <a:t>ci</a:t>
            </a:r>
            <a:r>
              <a:rPr lang="it-IT" sz="2800" b="1" dirty="0"/>
              <a:t> si alza </a:t>
            </a:r>
            <a:r>
              <a:rPr lang="it-IT" sz="2800" dirty="0"/>
              <a:t>più tardi.</a:t>
            </a:r>
          </a:p>
          <a:p>
            <a:pPr marL="0" indent="0" algn="ctr">
              <a:buNone/>
            </a:pPr>
            <a:r>
              <a:rPr lang="it-IT" sz="2800" b="1" dirty="0"/>
              <a:t>CI</a:t>
            </a:r>
            <a:r>
              <a:rPr lang="it-IT" sz="2800" dirty="0"/>
              <a:t> + VERBO RIFLESSIVO 3° PERSONA SINGOLARE</a:t>
            </a:r>
            <a:endParaRPr lang="it-IT" sz="2800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203848" y="3717032"/>
            <a:ext cx="26642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Quando invecchiano, le persone si sentono sole.</a:t>
            </a:r>
          </a:p>
          <a:p>
            <a:r>
              <a:rPr lang="it-IT" dirty="0"/>
              <a:t>In vacanza ci sentiamo sempre più rilassati.</a:t>
            </a:r>
          </a:p>
          <a:p>
            <a:r>
              <a:rPr lang="it-IT" dirty="0"/>
              <a:t>Di notte, in campeggio, ci raccontiamo spesso storie di paura.</a:t>
            </a:r>
          </a:p>
          <a:p>
            <a:r>
              <a:rPr lang="it-IT" dirty="0"/>
              <a:t>Le persone si aiutano l’un l’altra quando sono in difficoltà.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25524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Quando SI INVECCHIA, </a:t>
            </a:r>
            <a:r>
              <a:rPr lang="it-IT" dirty="0">
                <a:solidFill>
                  <a:srgbClr val="FF0000"/>
                </a:solidFill>
              </a:rPr>
              <a:t>CI</a:t>
            </a:r>
            <a:r>
              <a:rPr lang="it-IT" dirty="0"/>
              <a:t> SI SENTE SOL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.</a:t>
            </a:r>
          </a:p>
          <a:p>
            <a:r>
              <a:rPr lang="it-IT" dirty="0"/>
              <a:t>In vacanza </a:t>
            </a:r>
            <a:r>
              <a:rPr lang="it-IT" dirty="0">
                <a:solidFill>
                  <a:srgbClr val="FF0000"/>
                </a:solidFill>
              </a:rPr>
              <a:t>CI</a:t>
            </a:r>
            <a:r>
              <a:rPr lang="it-IT" dirty="0"/>
              <a:t> SI SENTE sempre più rilassati.</a:t>
            </a:r>
          </a:p>
          <a:p>
            <a:r>
              <a:rPr lang="it-IT" dirty="0"/>
              <a:t>Di notte, in campeggio, </a:t>
            </a:r>
            <a:r>
              <a:rPr lang="it-IT" dirty="0">
                <a:solidFill>
                  <a:srgbClr val="FF0000"/>
                </a:solidFill>
              </a:rPr>
              <a:t>CI</a:t>
            </a:r>
            <a:r>
              <a:rPr lang="it-IT" dirty="0"/>
              <a:t> SI RACCONTA spesso storie di paura.</a:t>
            </a:r>
          </a:p>
          <a:p>
            <a:r>
              <a:rPr lang="it-IT" dirty="0">
                <a:solidFill>
                  <a:srgbClr val="FF0000"/>
                </a:solidFill>
              </a:rPr>
              <a:t>CI</a:t>
            </a:r>
            <a:r>
              <a:rPr lang="it-IT" dirty="0"/>
              <a:t> SI AIUTA l’un l’altr</a:t>
            </a:r>
            <a:r>
              <a:rPr lang="it-IT" dirty="0">
                <a:solidFill>
                  <a:srgbClr val="FF0000"/>
                </a:solidFill>
              </a:rPr>
              <a:t>o</a:t>
            </a:r>
            <a:r>
              <a:rPr lang="it-IT" dirty="0"/>
              <a:t> quando SI E’ in difficoltà.</a:t>
            </a:r>
          </a:p>
          <a:p>
            <a:pPr marL="0" indent="0">
              <a:buNone/>
            </a:pPr>
            <a:r>
              <a:rPr lang="it-IT" dirty="0"/>
              <a:t>(N.B. nella forma impersonale usiamo il maschile!)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91549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dirty="0"/>
              <a:t>Non ___________________ (abbracciarsi) in pubblico.</a:t>
            </a:r>
          </a:p>
          <a:p>
            <a:r>
              <a:rPr lang="it-IT" dirty="0"/>
              <a:t>Se __________________ (arrivare) a cena con un’ora di ritardo non è un problema.</a:t>
            </a:r>
          </a:p>
          <a:p>
            <a:r>
              <a:rPr lang="it-IT" dirty="0"/>
              <a:t>Non _________________ (chiedere) mai a una persona che lavoro fa: è offensivo.</a:t>
            </a:r>
          </a:p>
          <a:p>
            <a:r>
              <a:rPr lang="it-IT" dirty="0"/>
              <a:t>Quando ______________ (essere ospite) a casa di qualcuno, non ______________ (potere) dire di no a una bella sauna.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20789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dirty="0"/>
              <a:t>Non </a:t>
            </a:r>
            <a:r>
              <a:rPr lang="it-IT" b="1" dirty="0"/>
              <a:t>CI SI ABBRACCIA </a:t>
            </a:r>
            <a:r>
              <a:rPr lang="it-IT" dirty="0"/>
              <a:t>in pubblico. </a:t>
            </a:r>
            <a:r>
              <a:rPr lang="it-IT" b="1" dirty="0">
                <a:solidFill>
                  <a:schemeClr val="accent3"/>
                </a:solidFill>
              </a:rPr>
              <a:t>PAESI ARABI</a:t>
            </a:r>
          </a:p>
          <a:p>
            <a:r>
              <a:rPr lang="it-IT" dirty="0"/>
              <a:t>Se </a:t>
            </a:r>
            <a:r>
              <a:rPr lang="it-IT" b="1" dirty="0"/>
              <a:t>SI ARRIVA </a:t>
            </a:r>
            <a:r>
              <a:rPr lang="it-IT" dirty="0"/>
              <a:t>a cena con un’ora di ritardo non è un problema. </a:t>
            </a:r>
            <a:r>
              <a:rPr lang="it-IT" b="1" dirty="0">
                <a:solidFill>
                  <a:schemeClr val="accent3"/>
                </a:solidFill>
              </a:rPr>
              <a:t>MESSICO</a:t>
            </a:r>
          </a:p>
          <a:p>
            <a:r>
              <a:rPr lang="it-IT" dirty="0"/>
              <a:t>Non </a:t>
            </a:r>
            <a:r>
              <a:rPr lang="it-IT" b="1" dirty="0"/>
              <a:t>SI CHIEDE </a:t>
            </a:r>
            <a:r>
              <a:rPr lang="it-IT" dirty="0"/>
              <a:t>mai</a:t>
            </a:r>
            <a:r>
              <a:rPr lang="it-IT" b="1" dirty="0"/>
              <a:t> </a:t>
            </a:r>
            <a:r>
              <a:rPr lang="it-IT" dirty="0"/>
              <a:t>a una persona che lavoro fa: è offensivo. </a:t>
            </a:r>
            <a:r>
              <a:rPr lang="it-IT" b="1" dirty="0">
                <a:solidFill>
                  <a:schemeClr val="accent3"/>
                </a:solidFill>
              </a:rPr>
              <a:t>ETIOPIA</a:t>
            </a:r>
          </a:p>
          <a:p>
            <a:r>
              <a:rPr lang="it-IT" dirty="0"/>
              <a:t>Quando </a:t>
            </a:r>
            <a:r>
              <a:rPr lang="it-IT" b="1" dirty="0"/>
              <a:t>SI E’ OSPITI </a:t>
            </a:r>
            <a:r>
              <a:rPr lang="it-IT" dirty="0"/>
              <a:t>a casa di qualcuno, non </a:t>
            </a:r>
            <a:r>
              <a:rPr lang="it-IT" b="1" dirty="0"/>
              <a:t>SI PUO’ </a:t>
            </a:r>
            <a:r>
              <a:rPr lang="it-IT" dirty="0"/>
              <a:t>dire di no a una bella sauna. </a:t>
            </a:r>
            <a:r>
              <a:rPr lang="it-IT" b="1" dirty="0">
                <a:solidFill>
                  <a:schemeClr val="accent3"/>
                </a:solidFill>
              </a:rPr>
              <a:t>FINLANDIA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348067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dirty="0"/>
              <a:t>______________ (mangiare) con le mani per gustare meglio il cibo.</a:t>
            </a:r>
          </a:p>
          <a:p>
            <a:r>
              <a:rPr lang="it-IT" dirty="0"/>
              <a:t>Non ______________ (stare) in casa con le scarpe: _________________ (camminare) a piedi nudi o in pantofole.</a:t>
            </a:r>
          </a:p>
          <a:p>
            <a:r>
              <a:rPr lang="it-IT" dirty="0"/>
              <a:t>________________ (ubbidire) sempre a chi è più vecchio, anche solo di un giorno o di un’ora.</a:t>
            </a:r>
          </a:p>
          <a:p>
            <a:r>
              <a:rPr lang="it-IT" dirty="0"/>
              <a:t>Non _______________ (soffiarsi) il naso in pubblico.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31785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b="1" dirty="0"/>
              <a:t>SI MANGIA </a:t>
            </a:r>
            <a:r>
              <a:rPr lang="it-IT" dirty="0"/>
              <a:t>con le mani per gustare meglio il cibo. </a:t>
            </a:r>
            <a:r>
              <a:rPr lang="it-IT" b="1" dirty="0">
                <a:solidFill>
                  <a:schemeClr val="accent3"/>
                </a:solidFill>
              </a:rPr>
              <a:t>INDIA</a:t>
            </a:r>
          </a:p>
          <a:p>
            <a:r>
              <a:rPr lang="it-IT" dirty="0"/>
              <a:t>Non </a:t>
            </a:r>
            <a:r>
              <a:rPr lang="it-IT" b="1" dirty="0"/>
              <a:t>SI STA </a:t>
            </a:r>
            <a:r>
              <a:rPr lang="it-IT" dirty="0"/>
              <a:t>in casa con le scarpe: </a:t>
            </a:r>
            <a:r>
              <a:rPr lang="it-IT" b="1" dirty="0"/>
              <a:t>SI CAMMINA </a:t>
            </a:r>
            <a:r>
              <a:rPr lang="it-IT" dirty="0"/>
              <a:t>a piedi nudi o in pantofole. </a:t>
            </a:r>
            <a:r>
              <a:rPr lang="it-IT" b="1" dirty="0">
                <a:solidFill>
                  <a:schemeClr val="accent3"/>
                </a:solidFill>
              </a:rPr>
              <a:t>SVEZIA, POLONIA</a:t>
            </a:r>
          </a:p>
          <a:p>
            <a:r>
              <a:rPr lang="it-IT" b="1" dirty="0"/>
              <a:t>SI UBBIDISCE </a:t>
            </a:r>
            <a:r>
              <a:rPr lang="it-IT" dirty="0"/>
              <a:t>sempre a chi è più vecchio, anche solo di un giorno o di un’ora. </a:t>
            </a:r>
            <a:r>
              <a:rPr lang="it-IT" b="1" dirty="0">
                <a:solidFill>
                  <a:schemeClr val="accent3"/>
                </a:solidFill>
              </a:rPr>
              <a:t>COREA</a:t>
            </a:r>
          </a:p>
          <a:p>
            <a:r>
              <a:rPr lang="it-IT" dirty="0"/>
              <a:t>Non </a:t>
            </a:r>
            <a:r>
              <a:rPr lang="it-IT" b="1" dirty="0"/>
              <a:t>CI SI SOFFIA </a:t>
            </a:r>
            <a:r>
              <a:rPr lang="it-IT" dirty="0"/>
              <a:t>il naso in pubblico. </a:t>
            </a:r>
            <a:r>
              <a:rPr lang="it-IT" b="1" dirty="0">
                <a:solidFill>
                  <a:schemeClr val="accent3"/>
                </a:solidFill>
              </a:rPr>
              <a:t>GIAPPONE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3654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345821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In primavera ricominciamo ad uscire la sera.</a:t>
            </a:r>
          </a:p>
          <a:p>
            <a:r>
              <a:rPr lang="it-IT" sz="2800" dirty="0"/>
              <a:t>In primavera la gente ricomincia ad uscire la sera.</a:t>
            </a:r>
          </a:p>
          <a:p>
            <a:r>
              <a:rPr lang="it-IT" sz="2800" dirty="0"/>
              <a:t>In primavera le persone ricominciano ad uscire la sera</a:t>
            </a:r>
            <a:r>
              <a:rPr lang="it-IT" dirty="0"/>
              <a:t>.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chemeClr val="accent3"/>
                </a:solidFill>
              </a:rPr>
              <a:t>Quando parliamo </a:t>
            </a:r>
            <a:r>
              <a:rPr lang="it-IT" b="1" dirty="0">
                <a:solidFill>
                  <a:srgbClr val="FF0000"/>
                </a:solidFill>
              </a:rPr>
              <a:t>in generale </a:t>
            </a:r>
            <a:r>
              <a:rPr lang="it-IT" b="1" dirty="0">
                <a:solidFill>
                  <a:schemeClr val="accent3"/>
                </a:solidFill>
              </a:rPr>
              <a:t>di qualcosa, senza riferirci ad un soggetto specifico, possiamo usare una costruzione impersonale.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Parlando in generale…</a:t>
            </a:r>
          </a:p>
        </p:txBody>
      </p:sp>
    </p:spTree>
    <p:extLst>
      <p:ext uri="{BB962C8B-B14F-4D97-AF65-F5344CB8AC3E}">
        <p14:creationId xmlns:p14="http://schemas.microsoft.com/office/powerpoint/2010/main" val="41064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dirty="0"/>
              <a:t>Non _______________ (scrivere) gli auguri con la penna rossa.</a:t>
            </a:r>
          </a:p>
          <a:p>
            <a:r>
              <a:rPr lang="it-IT" dirty="0"/>
              <a:t>Non _______________ (andare) a casa di qualcuno con un dolce.</a:t>
            </a:r>
          </a:p>
          <a:p>
            <a:r>
              <a:rPr lang="it-IT" dirty="0"/>
              <a:t>Il 21 marzo non ________________ (andare) a scuola e _________________ (tagliare) le lezioni.</a:t>
            </a:r>
          </a:p>
          <a:p>
            <a:r>
              <a:rPr lang="it-IT" dirty="0"/>
              <a:t>_______________ (offrire) sempre il tè agli ospiti, anche se non li ________________ (conoscere).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6770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08920"/>
            <a:ext cx="7408333" cy="3417242"/>
          </a:xfrm>
        </p:spPr>
        <p:txBody>
          <a:bodyPr/>
          <a:lstStyle/>
          <a:p>
            <a:r>
              <a:rPr lang="it-IT" dirty="0"/>
              <a:t>Non </a:t>
            </a:r>
            <a:r>
              <a:rPr lang="it-IT" b="1" dirty="0"/>
              <a:t>SI SCRIVONO </a:t>
            </a:r>
            <a:r>
              <a:rPr lang="it-IT" dirty="0"/>
              <a:t>gli auguri con la penna rossa. </a:t>
            </a:r>
            <a:r>
              <a:rPr lang="it-IT" b="1" dirty="0">
                <a:solidFill>
                  <a:schemeClr val="accent3"/>
                </a:solidFill>
              </a:rPr>
              <a:t>INGHILTERRA</a:t>
            </a:r>
          </a:p>
          <a:p>
            <a:r>
              <a:rPr lang="it-IT" dirty="0"/>
              <a:t>Non </a:t>
            </a:r>
            <a:r>
              <a:rPr lang="it-IT" b="1" dirty="0"/>
              <a:t>SI VA </a:t>
            </a:r>
            <a:r>
              <a:rPr lang="it-IT" dirty="0"/>
              <a:t>a casa di qualcuno con un dolce. </a:t>
            </a:r>
            <a:r>
              <a:rPr lang="it-IT" b="1" dirty="0">
                <a:solidFill>
                  <a:schemeClr val="accent3"/>
                </a:solidFill>
              </a:rPr>
              <a:t>AUSTRIA</a:t>
            </a:r>
          </a:p>
          <a:p>
            <a:r>
              <a:rPr lang="it-IT" dirty="0"/>
              <a:t>Il 21 marzo non </a:t>
            </a:r>
            <a:r>
              <a:rPr lang="it-IT" b="1" dirty="0"/>
              <a:t>SI VA </a:t>
            </a:r>
            <a:r>
              <a:rPr lang="it-IT" dirty="0"/>
              <a:t>a scuola e </a:t>
            </a:r>
            <a:r>
              <a:rPr lang="it-IT" b="1" dirty="0"/>
              <a:t>SI TAGLIANO </a:t>
            </a:r>
            <a:r>
              <a:rPr lang="it-IT" dirty="0"/>
              <a:t>le lezioni. </a:t>
            </a:r>
            <a:r>
              <a:rPr lang="it-IT" b="1" dirty="0">
                <a:solidFill>
                  <a:schemeClr val="accent3"/>
                </a:solidFill>
              </a:rPr>
              <a:t>POLONIA</a:t>
            </a:r>
          </a:p>
          <a:p>
            <a:r>
              <a:rPr lang="it-IT" b="1" dirty="0"/>
              <a:t>SI OFFRE </a:t>
            </a:r>
            <a:r>
              <a:rPr lang="it-IT" dirty="0"/>
              <a:t>sempre il tè agli ospiti, anche se non li </a:t>
            </a:r>
            <a:r>
              <a:rPr lang="it-IT" b="1" dirty="0"/>
              <a:t>SI CONOSCE</a:t>
            </a:r>
            <a:r>
              <a:rPr lang="it-IT" dirty="0"/>
              <a:t>. </a:t>
            </a:r>
            <a:r>
              <a:rPr lang="it-IT" b="1" dirty="0">
                <a:solidFill>
                  <a:schemeClr val="accent3"/>
                </a:solidFill>
              </a:rPr>
              <a:t>EGITTO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siamo?</a:t>
            </a:r>
          </a:p>
        </p:txBody>
      </p:sp>
    </p:spTree>
    <p:extLst>
      <p:ext uri="{BB962C8B-B14F-4D97-AF65-F5344CB8AC3E}">
        <p14:creationId xmlns:p14="http://schemas.microsoft.com/office/powerpoint/2010/main" val="370247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CIO’ CHE SI DEVE FARE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… e tutti i modi per dirlo.</a:t>
            </a:r>
          </a:p>
        </p:txBody>
      </p:sp>
    </p:spTree>
    <p:extLst>
      <p:ext uri="{BB962C8B-B14F-4D97-AF65-F5344CB8AC3E}">
        <p14:creationId xmlns:p14="http://schemas.microsoft.com/office/powerpoint/2010/main" val="3608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Ciò che si deve fare</a:t>
            </a:r>
          </a:p>
        </p:txBody>
      </p:sp>
      <p:sp>
        <p:nvSpPr>
          <p:cNvPr id="4" name="Segnaposto contenuto 1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1041565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/>
              <a:t>Tutti devono </a:t>
            </a:r>
            <a:r>
              <a:rPr lang="it-IT" sz="2800" b="1" dirty="0">
                <a:solidFill>
                  <a:schemeClr val="accent1"/>
                </a:solidFill>
              </a:rPr>
              <a:t>studiare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800" dirty="0"/>
              <a:t>molto per superare questo esame.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dirty="0"/>
          </a:p>
          <a:p>
            <a:pPr marL="0" indent="0" algn="ctr">
              <a:buNone/>
            </a:pPr>
            <a:endParaRPr lang="it-IT" sz="2800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1619672" y="2829241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71696" y="3484789"/>
            <a:ext cx="28881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Si deve </a:t>
            </a:r>
            <a:r>
              <a:rPr lang="it-IT" sz="2400" b="1" dirty="0">
                <a:solidFill>
                  <a:schemeClr val="accent1"/>
                </a:solidFill>
              </a:rPr>
              <a:t>studiare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molto per superare questo esame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555776" y="2996952"/>
            <a:ext cx="165618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39552" y="5022184"/>
            <a:ext cx="284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Bisogna </a:t>
            </a:r>
            <a:r>
              <a:rPr lang="it-IT" sz="2400" b="1" dirty="0">
                <a:solidFill>
                  <a:schemeClr val="accent1"/>
                </a:solidFill>
              </a:rPr>
              <a:t>studiare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molto per superare questo esame</a:t>
            </a:r>
          </a:p>
        </p:txBody>
      </p:sp>
      <p:cxnSp>
        <p:nvCxnSpPr>
          <p:cNvPr id="15" name="Connettore 2 14"/>
          <p:cNvCxnSpPr>
            <a:stCxn id="4" idx="2"/>
          </p:cNvCxnSpPr>
          <p:nvPr/>
        </p:nvCxnSpPr>
        <p:spPr>
          <a:xfrm flipH="1">
            <a:off x="4499992" y="3030405"/>
            <a:ext cx="108012" cy="12626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383868" y="4329686"/>
            <a:ext cx="277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Occorre </a:t>
            </a:r>
            <a:r>
              <a:rPr lang="it-IT" sz="2400" b="1" dirty="0">
                <a:solidFill>
                  <a:schemeClr val="accent1"/>
                </a:solidFill>
              </a:rPr>
              <a:t>studiare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molto per superare questo esame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5374316" y="2829241"/>
            <a:ext cx="1429932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177167" y="3255642"/>
            <a:ext cx="277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Serve </a:t>
            </a:r>
            <a:r>
              <a:rPr lang="it-IT" sz="2400" b="1" dirty="0">
                <a:solidFill>
                  <a:schemeClr val="accent1"/>
                </a:solidFill>
              </a:rPr>
              <a:t>studiare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molto per superare questo esame</a:t>
            </a:r>
          </a:p>
        </p:txBody>
      </p:sp>
      <p:cxnSp>
        <p:nvCxnSpPr>
          <p:cNvPr id="23" name="Connettore 2 22"/>
          <p:cNvCxnSpPr/>
          <p:nvPr/>
        </p:nvCxnSpPr>
        <p:spPr>
          <a:xfrm>
            <a:off x="5220072" y="2996952"/>
            <a:ext cx="1152128" cy="1912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089282" y="4909209"/>
            <a:ext cx="305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È necessario </a:t>
            </a:r>
            <a:r>
              <a:rPr lang="it-IT" sz="2400" b="1" dirty="0">
                <a:solidFill>
                  <a:schemeClr val="accent1"/>
                </a:solidFill>
              </a:rPr>
              <a:t>studiare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>
                <a:solidFill>
                  <a:schemeClr val="tx2"/>
                </a:solidFill>
              </a:rPr>
              <a:t>molto per superare questo esame</a:t>
            </a:r>
          </a:p>
        </p:txBody>
      </p:sp>
    </p:spTree>
    <p:extLst>
      <p:ext uri="{BB962C8B-B14F-4D97-AF65-F5344CB8AC3E}">
        <p14:creationId xmlns:p14="http://schemas.microsoft.com/office/powerpoint/2010/main" val="38064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11" grpId="0"/>
      <p:bldP spid="16" grpId="0"/>
      <p:bldP spid="20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7" cy="3705274"/>
          </a:xfrm>
        </p:spPr>
        <p:txBody>
          <a:bodyPr/>
          <a:lstStyle/>
          <a:p>
            <a:r>
              <a:rPr lang="it-IT" sz="2800" dirty="0"/>
              <a:t>Dove </a:t>
            </a:r>
            <a:r>
              <a:rPr lang="it-IT" sz="2800" b="1" dirty="0"/>
              <a:t>si possono incontrare </a:t>
            </a:r>
            <a:r>
              <a:rPr lang="it-IT" sz="2800" dirty="0"/>
              <a:t>questi segnali?</a:t>
            </a:r>
          </a:p>
          <a:p>
            <a:r>
              <a:rPr lang="it-IT" sz="2800" dirty="0"/>
              <a:t>Quando si incontrano questi segnali cosa </a:t>
            </a:r>
            <a:r>
              <a:rPr lang="it-IT" sz="2800" b="1" dirty="0"/>
              <a:t>si deve </a:t>
            </a:r>
            <a:r>
              <a:rPr lang="it-IT" sz="2800" dirty="0"/>
              <a:t>o </a:t>
            </a:r>
            <a:r>
              <a:rPr lang="it-IT" sz="2800" b="1" dirty="0"/>
              <a:t>non si deve fare</a:t>
            </a:r>
            <a:r>
              <a:rPr lang="it-IT" sz="2800" dirty="0"/>
              <a:t>? Cosa </a:t>
            </a:r>
            <a:r>
              <a:rPr lang="it-IT" sz="2800" b="1" dirty="0"/>
              <a:t>occorre/bisogna/è necessario fare</a:t>
            </a:r>
            <a:r>
              <a:rPr lang="it-IT" sz="2800" dirty="0"/>
              <a:t>?</a:t>
            </a:r>
          </a:p>
          <a:p>
            <a:r>
              <a:rPr lang="it-IT" sz="2800" dirty="0"/>
              <a:t>Cosa </a:t>
            </a:r>
            <a:r>
              <a:rPr lang="it-IT" sz="2800" b="1" dirty="0"/>
              <a:t>si può o non si può fare</a:t>
            </a:r>
            <a:r>
              <a:rPr lang="it-IT" sz="2800" dirty="0"/>
              <a:t>?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Ciò che si deve fare</a:t>
            </a:r>
          </a:p>
        </p:txBody>
      </p:sp>
    </p:spTree>
    <p:extLst>
      <p:ext uri="{BB962C8B-B14F-4D97-AF65-F5344CB8AC3E}">
        <p14:creationId xmlns:p14="http://schemas.microsoft.com/office/powerpoint/2010/main" val="1169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http://pixabay.com/static/uploads/photo/2011/04/14/18/51/traffic-sign-6646_640.png?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29378"/>
            <a:ext cx="3907933" cy="39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 descr="http://www.paid2write.org/images_articles/1/6/2/3/OUPV7368/vietato_mangiare_aperto_divieto_strano_italia_201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7038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 descr="http://www.diregiovani.it/codimmagine/2797/divie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41911"/>
            <a:ext cx="4392488" cy="43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 descr="https://www.focus.it/Allegati/2011/4/escargot_394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07188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parolina che può rendere impersonale qualsiasi verbo</a:t>
            </a:r>
          </a:p>
        </p:txBody>
      </p:sp>
    </p:spTree>
    <p:extLst>
      <p:ext uri="{BB962C8B-B14F-4D97-AF65-F5344CB8AC3E}">
        <p14:creationId xmlns:p14="http://schemas.microsoft.com/office/powerpoint/2010/main" val="3608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 descr="http://www.fromtoscanatojapan.com/files/BIGsig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4_scottbarry1-0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3386" r="22116" b="41331"/>
          <a:stretch/>
        </p:blipFill>
        <p:spPr bwMode="auto">
          <a:xfrm>
            <a:off x="2123728" y="2060848"/>
            <a:ext cx="4894102" cy="40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http://szoo.it/be/file/934abd3179442ecd7eb5e72873337196__331_442_fitwid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31592"/>
          <a:stretch/>
        </p:blipFill>
        <p:spPr bwMode="auto">
          <a:xfrm>
            <a:off x="2123728" y="2060848"/>
            <a:ext cx="50553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http://www.jndyos.com/Cartelli2/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3131" r="14968" b="9067"/>
          <a:stretch/>
        </p:blipFill>
        <p:spPr bwMode="auto">
          <a:xfrm>
            <a:off x="2267744" y="1916832"/>
            <a:ext cx="4248472" cy="4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83568" y="2276872"/>
            <a:ext cx="7992887" cy="334523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 descr="http://cdn2.stbm.it/zingarate/gallery/foto/curiosita-dal-mondo/i-seganli-stradali-piu-strani-foto/pericolo-di-streg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00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/>
          <a:lstStyle/>
          <a:p>
            <a:r>
              <a:rPr lang="it-IT" dirty="0"/>
              <a:t>FIDARSI E’ BENE…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56001"/>
            <a:ext cx="6912768" cy="1473200"/>
          </a:xfrm>
        </p:spPr>
        <p:txBody>
          <a:bodyPr/>
          <a:lstStyle/>
          <a:p>
            <a:r>
              <a:rPr lang="it-IT" dirty="0"/>
              <a:t>… MA NON FIDARSI E’ MEGLIO</a:t>
            </a:r>
          </a:p>
        </p:txBody>
      </p:sp>
    </p:spTree>
    <p:extLst>
      <p:ext uri="{BB962C8B-B14F-4D97-AF65-F5344CB8AC3E}">
        <p14:creationId xmlns:p14="http://schemas.microsoft.com/office/powerpoint/2010/main" val="386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>
            <a:normAutofit/>
          </a:bodyPr>
          <a:lstStyle/>
          <a:p>
            <a:r>
              <a:rPr lang="it-IT" b="1" dirty="0"/>
              <a:t>È stato </a:t>
            </a:r>
            <a:r>
              <a:rPr lang="it-IT" b="1" dirty="0">
                <a:solidFill>
                  <a:schemeClr val="accent3"/>
                </a:solidFill>
              </a:rPr>
              <a:t>bello</a:t>
            </a:r>
            <a:r>
              <a:rPr lang="it-IT" b="1" dirty="0"/>
              <a:t> </a:t>
            </a:r>
            <a:r>
              <a:rPr lang="it-IT" b="1" dirty="0">
                <a:solidFill>
                  <a:schemeClr val="accent1"/>
                </a:solidFill>
              </a:rPr>
              <a:t>ritrovarsi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tutti insieme dopo tanto tempo!</a:t>
            </a:r>
          </a:p>
          <a:p>
            <a:r>
              <a:rPr lang="it-IT" b="1" dirty="0"/>
              <a:t>È </a:t>
            </a:r>
            <a:r>
              <a:rPr lang="it-IT" b="1" dirty="0">
                <a:solidFill>
                  <a:schemeClr val="accent3"/>
                </a:solidFill>
              </a:rPr>
              <a:t>meglio</a:t>
            </a:r>
            <a:r>
              <a:rPr lang="it-IT" b="1" dirty="0"/>
              <a:t> </a:t>
            </a:r>
            <a:r>
              <a:rPr lang="it-IT" b="1" dirty="0">
                <a:solidFill>
                  <a:schemeClr val="accent1"/>
                </a:solidFill>
              </a:rPr>
              <a:t>studiare</a:t>
            </a:r>
            <a:r>
              <a:rPr lang="it-IT" b="1" dirty="0"/>
              <a:t> </a:t>
            </a:r>
            <a:r>
              <a:rPr lang="it-IT" dirty="0"/>
              <a:t>le lingue quando si è piccoli.</a:t>
            </a:r>
          </a:p>
          <a:p>
            <a:r>
              <a:rPr lang="it-IT" dirty="0"/>
              <a:t>Con la crisi, </a:t>
            </a:r>
            <a:r>
              <a:rPr lang="it-IT" b="1" dirty="0"/>
              <a:t>diventa </a:t>
            </a:r>
            <a:r>
              <a:rPr lang="it-IT" dirty="0">
                <a:solidFill>
                  <a:schemeClr val="accent3"/>
                </a:solidFill>
              </a:rPr>
              <a:t>sempre più </a:t>
            </a:r>
            <a:r>
              <a:rPr lang="it-IT" b="1" dirty="0">
                <a:solidFill>
                  <a:schemeClr val="accent3"/>
                </a:solidFill>
              </a:rPr>
              <a:t>difficile </a:t>
            </a:r>
            <a:r>
              <a:rPr lang="it-IT" b="1" dirty="0">
                <a:solidFill>
                  <a:srgbClr val="00B0F0"/>
                </a:solidFill>
              </a:rPr>
              <a:t>trovare</a:t>
            </a:r>
            <a:r>
              <a:rPr lang="it-IT" b="1" dirty="0"/>
              <a:t> </a:t>
            </a:r>
            <a:r>
              <a:rPr lang="it-IT" dirty="0"/>
              <a:t>lavoro.</a:t>
            </a:r>
          </a:p>
          <a:p>
            <a:r>
              <a:rPr lang="it-IT" b="1" dirty="0"/>
              <a:t>Sembra </a:t>
            </a:r>
            <a:r>
              <a:rPr lang="it-IT" b="1" dirty="0">
                <a:solidFill>
                  <a:schemeClr val="accent3"/>
                </a:solidFill>
              </a:rPr>
              <a:t>facile</a:t>
            </a:r>
            <a:r>
              <a:rPr lang="it-IT" b="1" dirty="0"/>
              <a:t> </a:t>
            </a:r>
            <a:r>
              <a:rPr lang="it-IT" b="1" dirty="0">
                <a:solidFill>
                  <a:srgbClr val="00B0F0"/>
                </a:solidFill>
              </a:rPr>
              <a:t>insegnare</a:t>
            </a:r>
            <a:r>
              <a:rPr lang="it-IT" dirty="0"/>
              <a:t>, ma non è sempre così.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sz="3200" b="1" dirty="0"/>
              <a:t>VERBO </a:t>
            </a:r>
            <a:r>
              <a:rPr lang="it-IT" sz="3200" dirty="0"/>
              <a:t>+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chemeClr val="accent3"/>
                </a:solidFill>
              </a:rPr>
              <a:t>AGGETTIVO/AVVERBIO</a:t>
            </a:r>
            <a:r>
              <a:rPr lang="it-IT" sz="3200" b="1" dirty="0"/>
              <a:t> </a:t>
            </a:r>
            <a:r>
              <a:rPr lang="it-IT" sz="3200" dirty="0"/>
              <a:t>+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chemeClr val="accent1"/>
                </a:solidFill>
              </a:rPr>
              <a:t>INFINITO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Fidarsi è bene…</a:t>
            </a:r>
          </a:p>
        </p:txBody>
      </p:sp>
    </p:spTree>
    <p:extLst>
      <p:ext uri="{BB962C8B-B14F-4D97-AF65-F5344CB8AC3E}">
        <p14:creationId xmlns:p14="http://schemas.microsoft.com/office/powerpoint/2010/main" val="1646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COSI’ FAN TUTTI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56001"/>
            <a:ext cx="6912768" cy="1473200"/>
          </a:xfrm>
        </p:spPr>
        <p:txBody>
          <a:bodyPr/>
          <a:lstStyle/>
          <a:p>
            <a:r>
              <a:rPr lang="it-IT" dirty="0"/>
              <a:t>(e nessuno in particolare, quindi si usa l’impersonale!)</a:t>
            </a:r>
          </a:p>
        </p:txBody>
      </p:sp>
    </p:spTree>
    <p:extLst>
      <p:ext uri="{BB962C8B-B14F-4D97-AF65-F5344CB8AC3E}">
        <p14:creationId xmlns:p14="http://schemas.microsoft.com/office/powerpoint/2010/main" val="7260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ti preoccupare…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ti preoccupare, </a:t>
            </a:r>
            <a:r>
              <a:rPr lang="it-IT" b="1" dirty="0"/>
              <a:t>capita</a:t>
            </a:r>
            <a:r>
              <a:rPr lang="it-IT" dirty="0"/>
              <a:t> a tutti </a:t>
            </a:r>
            <a:r>
              <a:rPr lang="it-IT" b="1" dirty="0"/>
              <a:t>di </a:t>
            </a:r>
            <a:r>
              <a:rPr lang="it-IT" b="1" dirty="0">
                <a:solidFill>
                  <a:schemeClr val="accent1"/>
                </a:solidFill>
              </a:rPr>
              <a:t>sbagliare</a:t>
            </a:r>
            <a:r>
              <a:rPr lang="it-IT" dirty="0"/>
              <a:t>!</a:t>
            </a:r>
          </a:p>
          <a:p>
            <a:r>
              <a:rPr lang="it-IT" b="1" dirty="0"/>
              <a:t>Accade</a:t>
            </a:r>
            <a:r>
              <a:rPr lang="it-IT" dirty="0"/>
              <a:t> spesso </a:t>
            </a:r>
            <a:r>
              <a:rPr lang="it-IT" b="1" dirty="0"/>
              <a:t>di </a:t>
            </a:r>
            <a:r>
              <a:rPr lang="it-IT" b="1" dirty="0">
                <a:solidFill>
                  <a:schemeClr val="accent1"/>
                </a:solidFill>
              </a:rPr>
              <a:t>giudicare</a:t>
            </a:r>
            <a:r>
              <a:rPr lang="it-IT" b="1" dirty="0"/>
              <a:t> </a:t>
            </a:r>
            <a:r>
              <a:rPr lang="it-IT" dirty="0"/>
              <a:t>male una persona.</a:t>
            </a:r>
          </a:p>
          <a:p>
            <a:r>
              <a:rPr lang="it-IT" dirty="0"/>
              <a:t>Qualche volta </a:t>
            </a:r>
            <a:r>
              <a:rPr lang="it-IT" b="1" dirty="0"/>
              <a:t>succede di </a:t>
            </a:r>
            <a:r>
              <a:rPr lang="it-IT" b="1" dirty="0">
                <a:solidFill>
                  <a:schemeClr val="accent1"/>
                </a:solidFill>
              </a:rPr>
              <a:t>arrabbiarsi</a:t>
            </a:r>
            <a:r>
              <a:rPr lang="it-IT" b="1" dirty="0"/>
              <a:t> </a:t>
            </a:r>
            <a:r>
              <a:rPr lang="it-IT" dirty="0"/>
              <a:t>per una cosa stupida.</a:t>
            </a:r>
          </a:p>
          <a:p>
            <a:r>
              <a:rPr lang="it-IT" b="1" dirty="0"/>
              <a:t>Capita</a:t>
            </a:r>
            <a:r>
              <a:rPr lang="it-IT" dirty="0"/>
              <a:t> a tutti </a:t>
            </a:r>
            <a:r>
              <a:rPr lang="it-IT" b="1" dirty="0"/>
              <a:t>di </a:t>
            </a:r>
            <a:r>
              <a:rPr lang="it-IT" b="1" dirty="0">
                <a:solidFill>
                  <a:schemeClr val="accent1"/>
                </a:solidFill>
              </a:rPr>
              <a:t>parlare</a:t>
            </a:r>
            <a:r>
              <a:rPr lang="it-IT" b="1" dirty="0"/>
              <a:t> </a:t>
            </a:r>
            <a:r>
              <a:rPr lang="it-IT" dirty="0"/>
              <a:t>da soli ad alta voce.</a:t>
            </a:r>
          </a:p>
          <a:p>
            <a:r>
              <a:rPr lang="it-IT" dirty="0"/>
              <a:t>A volte </a:t>
            </a:r>
            <a:r>
              <a:rPr lang="it-IT" b="1" dirty="0"/>
              <a:t>accade di </a:t>
            </a:r>
            <a:r>
              <a:rPr lang="it-IT" b="1" dirty="0">
                <a:solidFill>
                  <a:schemeClr val="accent1"/>
                </a:solidFill>
              </a:rPr>
              <a:t>inciamparsi</a:t>
            </a:r>
            <a:r>
              <a:rPr lang="it-IT" b="1" dirty="0"/>
              <a:t> </a:t>
            </a:r>
            <a:r>
              <a:rPr lang="it-IT" dirty="0"/>
              <a:t>per la strada.</a:t>
            </a:r>
          </a:p>
          <a:p>
            <a:r>
              <a:rPr lang="it-IT" b="1" dirty="0"/>
              <a:t>Succede</a:t>
            </a:r>
            <a:r>
              <a:rPr lang="it-IT" dirty="0"/>
              <a:t> a tutti </a:t>
            </a:r>
            <a:r>
              <a:rPr lang="it-IT" b="1" dirty="0"/>
              <a:t>di </a:t>
            </a:r>
            <a:r>
              <a:rPr lang="it-IT" b="1" dirty="0">
                <a:solidFill>
                  <a:schemeClr val="accent1"/>
                </a:solidFill>
              </a:rPr>
              <a:t>perdere</a:t>
            </a:r>
            <a:r>
              <a:rPr lang="it-IT" b="1" dirty="0"/>
              <a:t> </a:t>
            </a:r>
            <a:r>
              <a:rPr lang="it-IT" dirty="0"/>
              <a:t>il pullman, o </a:t>
            </a:r>
            <a:r>
              <a:rPr lang="it-IT" b="1" dirty="0"/>
              <a:t>di </a:t>
            </a:r>
            <a:r>
              <a:rPr lang="it-IT" b="1" dirty="0">
                <a:solidFill>
                  <a:schemeClr val="accent1"/>
                </a:solidFill>
              </a:rPr>
              <a:t>arrivare</a:t>
            </a:r>
            <a:r>
              <a:rPr lang="it-IT" b="1" dirty="0"/>
              <a:t> </a:t>
            </a:r>
            <a:r>
              <a:rPr lang="it-IT" dirty="0"/>
              <a:t>in ritardo.</a:t>
            </a:r>
          </a:p>
        </p:txBody>
      </p:sp>
    </p:spTree>
    <p:extLst>
      <p:ext uri="{BB962C8B-B14F-4D97-AF65-F5344CB8AC3E}">
        <p14:creationId xmlns:p14="http://schemas.microsoft.com/office/powerpoint/2010/main" val="27280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2675467"/>
            <a:ext cx="8928991" cy="3450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b="1" dirty="0"/>
              <a:t>ACCADE</a:t>
            </a:r>
            <a:r>
              <a:rPr lang="it-IT" sz="4000" dirty="0"/>
              <a:t>	   =</a:t>
            </a:r>
            <a:r>
              <a:rPr lang="it-IT" sz="4000" b="1" dirty="0"/>
              <a:t>	CAPITA	  </a:t>
            </a:r>
            <a:r>
              <a:rPr lang="it-IT" sz="4000" dirty="0"/>
              <a:t>=</a:t>
            </a:r>
            <a:r>
              <a:rPr lang="it-IT" sz="4000" b="1" dirty="0"/>
              <a:t>	SUCCEDE</a:t>
            </a:r>
          </a:p>
          <a:p>
            <a:pPr marL="0" indent="0" algn="ctr">
              <a:buNone/>
            </a:pPr>
            <a:r>
              <a:rPr lang="it-IT" sz="4000" dirty="0"/>
              <a:t>+</a:t>
            </a:r>
          </a:p>
          <a:p>
            <a:pPr marL="0" indent="0" algn="ctr">
              <a:buNone/>
            </a:pPr>
            <a:r>
              <a:rPr lang="it-IT" sz="4000" b="1" dirty="0"/>
              <a:t>DI</a:t>
            </a:r>
          </a:p>
          <a:p>
            <a:pPr marL="0" indent="0" algn="ctr">
              <a:buNone/>
            </a:pPr>
            <a:r>
              <a:rPr lang="it-IT" sz="4000" dirty="0"/>
              <a:t>+</a:t>
            </a:r>
          </a:p>
          <a:p>
            <a:pPr marL="0" indent="0" algn="ctr">
              <a:buNone/>
            </a:pPr>
            <a:r>
              <a:rPr lang="it-IT" sz="4000" b="1" dirty="0">
                <a:solidFill>
                  <a:schemeClr val="accent1"/>
                </a:solidFill>
              </a:rPr>
              <a:t>INFINITO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ti preoccupare…</a:t>
            </a:r>
          </a:p>
        </p:txBody>
      </p:sp>
    </p:spTree>
    <p:extLst>
      <p:ext uri="{BB962C8B-B14F-4D97-AF65-F5344CB8AC3E}">
        <p14:creationId xmlns:p14="http://schemas.microsoft.com/office/powerpoint/2010/main" val="403902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2800" dirty="0"/>
              <a:t>In Sardegna </a:t>
            </a:r>
            <a:r>
              <a:rPr lang="it-IT" sz="2800" b="1" dirty="0"/>
              <a:t>la gente vive </a:t>
            </a:r>
            <a:r>
              <a:rPr lang="it-IT" sz="2800" dirty="0"/>
              <a:t>molto a lungo.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(parlo in generale, non di qualcuno in particolare) </a:t>
            </a:r>
            <a:endParaRPr lang="it-IT" sz="20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800" dirty="0"/>
              <a:t>In Sardegna </a:t>
            </a:r>
            <a:r>
              <a:rPr lang="it-IT" sz="2800" b="1" dirty="0"/>
              <a:t>si vive </a:t>
            </a:r>
            <a:r>
              <a:rPr lang="it-IT" sz="2800" dirty="0"/>
              <a:t>molto a lungo.</a:t>
            </a:r>
          </a:p>
          <a:p>
            <a:pPr marL="0" indent="0" algn="ctr">
              <a:buNone/>
            </a:pPr>
            <a:r>
              <a:rPr lang="it-IT" sz="2800" dirty="0"/>
              <a:t>SI + 3° PERSONA SINGOLARE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203848" y="3717032"/>
            <a:ext cx="26642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9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80108"/>
          </a:xfrm>
        </p:spPr>
        <p:txBody>
          <a:bodyPr/>
          <a:lstStyle/>
          <a:p>
            <a:r>
              <a:rPr lang="it-IT" dirty="0"/>
              <a:t>PIOVE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556001"/>
            <a:ext cx="6912768" cy="1473200"/>
          </a:xfrm>
        </p:spPr>
        <p:txBody>
          <a:bodyPr/>
          <a:lstStyle/>
          <a:p>
            <a:r>
              <a:rPr lang="it-IT" dirty="0"/>
              <a:t>(governo ladro)</a:t>
            </a:r>
          </a:p>
        </p:txBody>
      </p:sp>
    </p:spTree>
    <p:extLst>
      <p:ext uri="{BB962C8B-B14F-4D97-AF65-F5344CB8AC3E}">
        <p14:creationId xmlns:p14="http://schemas.microsoft.com/office/powerpoint/2010/main" val="21545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33853"/>
          </a:xfrm>
        </p:spPr>
        <p:txBody>
          <a:bodyPr/>
          <a:lstStyle/>
          <a:p>
            <a:pPr algn="ctr"/>
            <a:r>
              <a:rPr lang="it-IT" sz="2800" dirty="0"/>
              <a:t>PIOVERE, NEVICARE, TUONARE, GRANDINARE, DILUVIARE…</a:t>
            </a:r>
          </a:p>
          <a:p>
            <a:pPr algn="ctr"/>
            <a:r>
              <a:rPr lang="it-IT" sz="2800" dirty="0"/>
              <a:t>FARE CALDO / FARE FREDDO</a:t>
            </a:r>
          </a:p>
          <a:p>
            <a:pPr marL="0" indent="0" algn="ctr">
              <a:buNone/>
            </a:pPr>
            <a:r>
              <a:rPr lang="it-IT" sz="3200" b="1" dirty="0"/>
              <a:t>sono impersonali.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i="1" dirty="0"/>
              <a:t>«Siamo in primavera, ma </a:t>
            </a:r>
            <a:r>
              <a:rPr lang="it-IT" sz="2800" b="1" i="1" dirty="0"/>
              <a:t>piove</a:t>
            </a:r>
            <a:r>
              <a:rPr lang="it-IT" sz="2800" i="1" dirty="0"/>
              <a:t> e </a:t>
            </a:r>
            <a:r>
              <a:rPr lang="it-IT" sz="2800" b="1" i="1" dirty="0"/>
              <a:t>fa freddo</a:t>
            </a:r>
            <a:r>
              <a:rPr lang="it-IT" sz="2800" dirty="0"/>
              <a:t>.»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verbi meteorologici</a:t>
            </a:r>
          </a:p>
        </p:txBody>
      </p:sp>
    </p:spTree>
    <p:extLst>
      <p:ext uri="{BB962C8B-B14F-4D97-AF65-F5344CB8AC3E}">
        <p14:creationId xmlns:p14="http://schemas.microsoft.com/office/powerpoint/2010/main" val="26129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>
            <a:extLst>
              <a:ext uri="{FF2B5EF4-FFF2-40B4-BE49-F238E27FC236}">
                <a16:creationId xmlns:a16="http://schemas.microsoft.com/office/drawing/2014/main" id="{D8CE16D3-4B50-6D41-BF3C-61DFB495D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40957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 verbi impersonali + che</a:t>
            </a:r>
          </a:p>
        </p:txBody>
      </p:sp>
      <p:graphicFrame>
        <p:nvGraphicFramePr>
          <p:cNvPr id="15386" name="Group 26">
            <a:extLst>
              <a:ext uri="{FF2B5EF4-FFF2-40B4-BE49-F238E27FC236}">
                <a16:creationId xmlns:a16="http://schemas.microsoft.com/office/drawing/2014/main" id="{9B03C7D5-36DA-F640-B1A3-5DC3F64B43B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sembra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occorre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importa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conviene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accade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succede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capita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>
            <a:extLst>
              <a:ext uri="{FF2B5EF4-FFF2-40B4-BE49-F238E27FC236}">
                <a16:creationId xmlns:a16="http://schemas.microsoft.com/office/drawing/2014/main" id="{899B6E43-A36E-CF49-8CEC-0AEAC581A2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7433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ESSERE + aggettivo o </a:t>
            </a:r>
          </a:p>
          <a:p>
            <a:pPr algn="ctr"/>
            <a:r>
              <a:rPr lang="it-IT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avverbio o nome + che</a:t>
            </a:r>
          </a:p>
        </p:txBody>
      </p:sp>
      <p:graphicFrame>
        <p:nvGraphicFramePr>
          <p:cNvPr id="16425" name="Group 41">
            <a:extLst>
              <a:ext uri="{FF2B5EF4-FFF2-40B4-BE49-F238E27FC236}">
                <a16:creationId xmlns:a16="http://schemas.microsoft.com/office/drawing/2014/main" id="{D643E0FE-C282-F34C-9BB2-58E26AC9CE5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2590800"/>
          <a:ext cx="7772400" cy="362597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possibile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probabile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incerto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bene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opportuno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utile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difficile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strano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giusto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importante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meglio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peggio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tempo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tradizione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un caso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legge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una vergogna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ora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è abitudine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FC7679-405C-3C4B-B9A3-C58497239DD9}"/>
              </a:ext>
            </a:extLst>
          </p:cNvPr>
          <p:cNvSpPr/>
          <p:nvPr/>
        </p:nvSpPr>
        <p:spPr>
          <a:xfrm>
            <a:off x="230461" y="260648"/>
            <a:ext cx="892899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dirty="0">
                <a:solidFill>
                  <a:srgbClr val="FF0000"/>
                </a:solidFill>
                <a:latin typeface="tahoma" panose="020B0604030504040204" pitchFamily="34" charset="0"/>
              </a:rPr>
              <a:t>La forma impersonale con i tempi composti </a:t>
            </a:r>
          </a:p>
          <a:p>
            <a:endParaRPr lang="it-IT" sz="19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Il verbo ausiliare è sempre</a:t>
            </a:r>
            <a:r>
              <a:rPr lang="it-IT" sz="19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it-IT" sz="1900" b="1" dirty="0">
                <a:solidFill>
                  <a:srgbClr val="FF0000"/>
                </a:solidFill>
                <a:latin typeface="tahoma" panose="020B0604030504040204" pitchFamily="34" charset="0"/>
              </a:rPr>
              <a:t>essere</a:t>
            </a:r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Il </a:t>
            </a:r>
            <a:r>
              <a:rPr lang="it-IT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participio passato</a:t>
            </a:r>
          </a:p>
          <a:p>
            <a:pPr>
              <a:buFont typeface="+mj-lt"/>
              <a:buAutoNum type="arabicPeriod"/>
            </a:pPr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rimane </a:t>
            </a:r>
            <a:r>
              <a:rPr lang="it-IT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invariato</a:t>
            </a:r>
            <a:r>
              <a:rPr lang="it-IT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 se nella forma personale è invariato (verbi transitivi)</a:t>
            </a: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</a:p>
          <a:p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Esempi:</a:t>
            </a:r>
          </a:p>
          <a:p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Abbiamo mangiato bene.           </a:t>
            </a:r>
            <a:r>
              <a:rPr lang="it-IT" sz="1900" b="1" i="1" dirty="0">
                <a:solidFill>
                  <a:srgbClr val="000000"/>
                </a:solidFill>
                <a:latin typeface="tahoma" panose="020B0604030504040204" pitchFamily="34" charset="0"/>
              </a:rPr>
              <a:t>si è mangiato</a:t>
            </a:r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 bene.</a:t>
            </a:r>
          </a:p>
          <a:p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it-IT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Tuttavia </a:t>
            </a: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se la forma impersonale è seguita da un </a:t>
            </a:r>
            <a:r>
              <a:rPr lang="it-IT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oggetto</a:t>
            </a: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, questa si accorda con il genere (maschile/femminile) e il numero (singolare/plurale) dell’oggetto. </a:t>
            </a:r>
          </a:p>
          <a:p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Esempi:</a:t>
            </a:r>
          </a:p>
          <a:p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Ieri sera </a:t>
            </a:r>
            <a:r>
              <a:rPr lang="it-IT" sz="1900" b="1" i="1" dirty="0">
                <a:solidFill>
                  <a:srgbClr val="000000"/>
                </a:solidFill>
                <a:latin typeface="tahoma" panose="020B0604030504040204" pitchFamily="34" charset="0"/>
              </a:rPr>
              <a:t>si sono mangiati</a:t>
            </a:r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it-IT" sz="1900" i="1" u="sng" dirty="0">
                <a:solidFill>
                  <a:srgbClr val="000000"/>
                </a:solidFill>
                <a:latin typeface="tahoma" panose="020B0604030504040204" pitchFamily="34" charset="0"/>
              </a:rPr>
              <a:t>degli spaghetti</a:t>
            </a:r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 allo scoglio deliziosi.</a:t>
            </a:r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it-IT" sz="19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richiede il </a:t>
            </a:r>
            <a:r>
              <a:rPr lang="it-IT" sz="1900" b="1" u="sng" dirty="0">
                <a:solidFill>
                  <a:srgbClr val="000000"/>
                </a:solidFill>
                <a:latin typeface="tahoma" panose="020B0604030504040204" pitchFamily="34" charset="0"/>
              </a:rPr>
              <a:t>plurale</a:t>
            </a:r>
            <a:r>
              <a:rPr lang="it-IT" sz="1900" b="1" dirty="0">
                <a:solidFill>
                  <a:srgbClr val="000000"/>
                </a:solidFill>
                <a:latin typeface="tahoma" panose="020B0604030504040204" pitchFamily="34" charset="0"/>
              </a:rPr>
              <a:t> se nella forma personale si accorda con il soggetto (verbi intransitivi e riflessivi)</a:t>
            </a:r>
            <a:r>
              <a:rPr lang="it-IT" sz="1900" dirty="0">
                <a:solidFill>
                  <a:srgbClr val="000000"/>
                </a:solidFill>
                <a:latin typeface="tahoma" panose="020B0604030504040204" pitchFamily="34" charset="0"/>
              </a:rPr>
              <a:t>. Esempi:</a:t>
            </a:r>
          </a:p>
          <a:p>
            <a:r>
              <a:rPr lang="it-IT" sz="1900" i="1" dirty="0">
                <a:solidFill>
                  <a:srgbClr val="000000"/>
                </a:solidFill>
                <a:latin typeface="tahoma" panose="020B0604030504040204" pitchFamily="34" charset="0"/>
              </a:rPr>
              <a:t>Penso che Paolo sia arrivato tardi all’appuntamento</a:t>
            </a:r>
          </a:p>
          <a:p>
            <a:r>
              <a:rPr lang="it-IT" sz="1900" i="1" dirty="0"/>
              <a:t>Penso che </a:t>
            </a:r>
            <a:r>
              <a:rPr lang="it-IT" sz="1900" b="1" i="1" dirty="0"/>
              <a:t>si sia arrivat</a:t>
            </a:r>
            <a:r>
              <a:rPr lang="it-IT" sz="1900" b="1" i="1" u="sng" dirty="0"/>
              <a:t>i</a:t>
            </a:r>
            <a:r>
              <a:rPr lang="it-IT" sz="1900" b="1" i="1" dirty="0"/>
              <a:t> </a:t>
            </a:r>
            <a:r>
              <a:rPr lang="it-IT" sz="1900" i="1" dirty="0"/>
              <a:t>tardi all’appuntamento. </a:t>
            </a:r>
            <a:r>
              <a:rPr lang="it-IT" sz="1900" dirty="0"/>
              <a:t>(forma impersonale)</a:t>
            </a:r>
          </a:p>
          <a:p>
            <a:endParaRPr lang="it-IT" sz="1900" dirty="0"/>
          </a:p>
          <a:p>
            <a:r>
              <a:rPr lang="it-IT" sz="1900" i="1" dirty="0"/>
              <a:t>Mi sono dimenticato di annullare l’appuntamento. </a:t>
            </a:r>
            <a:r>
              <a:rPr lang="it-IT" sz="1900" dirty="0"/>
              <a:t>(forma personale)</a:t>
            </a:r>
          </a:p>
          <a:p>
            <a:r>
              <a:rPr lang="it-IT" sz="1900" b="1" i="1" dirty="0"/>
              <a:t>Ci si è dimenticati</a:t>
            </a:r>
            <a:r>
              <a:rPr lang="it-IT" sz="1900" i="1" dirty="0"/>
              <a:t> di annullare l’appuntamento. </a:t>
            </a:r>
            <a:r>
              <a:rPr lang="it-IT" sz="1900" dirty="0"/>
              <a:t>(forma impersonale)</a:t>
            </a:r>
          </a:p>
          <a:p>
            <a:endParaRPr lang="it-IT" sz="20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88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0479816E-F231-C44E-9BF5-FD7A0B1B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it-IT">
              <a:latin typeface="Times" charset="0"/>
              <a:ea typeface="ＭＳ Ｐゴシック" charset="0"/>
            </a:endParaRP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F5D21AB6-7968-C74A-AEEB-04CB63425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1019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>
              <a:latin typeface="Times" charset="0"/>
              <a:ea typeface="ＭＳ Ｐゴシック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70A683D1-9FF9-3A41-A5EC-46775194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84" y="1668462"/>
            <a:ext cx="8405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" pitchFamily="2" charset="0"/>
              <a:buNone/>
            </a:pPr>
            <a:r>
              <a:rPr lang="en-US" altLang="it-IT" dirty="0"/>
              <a:t>a.</a:t>
            </a:r>
            <a:r>
              <a:rPr lang="en-US" altLang="it-IT" dirty="0">
                <a:solidFill>
                  <a:srgbClr val="ED181E"/>
                </a:solidFill>
              </a:rPr>
              <a:t> Si </a:t>
            </a:r>
            <a:r>
              <a:rPr lang="en-US" altLang="it-IT" dirty="0" err="1">
                <a:solidFill>
                  <a:srgbClr val="ED181E"/>
                </a:solidFill>
              </a:rPr>
              <a:t>è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partiti</a:t>
            </a:r>
            <a:r>
              <a:rPr lang="en-US" altLang="it-IT" dirty="0"/>
              <a:t> </a:t>
            </a:r>
            <a:r>
              <a:rPr lang="en-US" altLang="it-IT" dirty="0" err="1"/>
              <a:t>tardi</a:t>
            </a:r>
            <a:r>
              <a:rPr lang="en-US" altLang="it-IT" dirty="0"/>
              <a:t> e </a:t>
            </a:r>
            <a:r>
              <a:rPr lang="en-US" altLang="it-IT" dirty="0" err="1">
                <a:solidFill>
                  <a:srgbClr val="ED181E"/>
                </a:solidFill>
              </a:rPr>
              <a:t>si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è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arrivati</a:t>
            </a:r>
            <a:r>
              <a:rPr lang="en-US" altLang="it-IT" dirty="0"/>
              <a:t> </a:t>
            </a:r>
            <a:r>
              <a:rPr lang="en-US" altLang="it-IT" dirty="0" err="1"/>
              <a:t>dopo</a:t>
            </a:r>
            <a:r>
              <a:rPr lang="en-US" altLang="it-IT" dirty="0"/>
              <a:t> la fine </a:t>
            </a:r>
            <a:r>
              <a:rPr lang="en-US" altLang="it-IT" dirty="0" err="1"/>
              <a:t>della</a:t>
            </a:r>
            <a:r>
              <a:rPr lang="en-US" altLang="it-IT" dirty="0"/>
              <a:t> partita</a:t>
            </a:r>
          </a:p>
          <a:p>
            <a:pPr>
              <a:buFont typeface="Times" pitchFamily="2" charset="0"/>
              <a:buNone/>
            </a:pPr>
            <a:r>
              <a:rPr lang="en-US" altLang="it-IT" dirty="0"/>
              <a:t>    (</a:t>
            </a:r>
            <a:r>
              <a:rPr lang="en-US" altLang="it-IT" dirty="0" err="1">
                <a:solidFill>
                  <a:srgbClr val="ED181E"/>
                </a:solidFill>
              </a:rPr>
              <a:t>Noi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siamo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partiti</a:t>
            </a:r>
            <a:r>
              <a:rPr lang="en-US" altLang="it-IT" dirty="0"/>
              <a:t> </a:t>
            </a:r>
            <a:r>
              <a:rPr lang="en-US" altLang="it-IT" dirty="0" err="1"/>
              <a:t>tardi</a:t>
            </a:r>
            <a:r>
              <a:rPr lang="en-US" altLang="it-IT" dirty="0"/>
              <a:t> e </a:t>
            </a:r>
            <a:r>
              <a:rPr lang="en-US" altLang="it-IT" dirty="0" err="1">
                <a:solidFill>
                  <a:srgbClr val="ED181E"/>
                </a:solidFill>
              </a:rPr>
              <a:t>siamo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arrivati</a:t>
            </a:r>
            <a:r>
              <a:rPr lang="en-US" altLang="it-IT" dirty="0"/>
              <a:t> </a:t>
            </a:r>
            <a:r>
              <a:rPr lang="en-US" altLang="it-IT" dirty="0" err="1"/>
              <a:t>dopo</a:t>
            </a:r>
            <a:r>
              <a:rPr lang="en-US" altLang="it-IT" dirty="0"/>
              <a:t> la fine </a:t>
            </a:r>
            <a:r>
              <a:rPr lang="en-US" altLang="it-IT" dirty="0" err="1"/>
              <a:t>della</a:t>
            </a:r>
            <a:r>
              <a:rPr lang="en-US" altLang="it-IT" dirty="0"/>
              <a:t> partita)</a:t>
            </a:r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id="{7C492914-8C7F-D44E-8241-2C74E73F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84" y="3501231"/>
            <a:ext cx="6608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b) </a:t>
            </a:r>
            <a:r>
              <a:rPr lang="en-US" altLang="it-IT" dirty="0">
                <a:solidFill>
                  <a:srgbClr val="ED181E"/>
                </a:solidFill>
              </a:rPr>
              <a:t>Si </a:t>
            </a:r>
            <a:r>
              <a:rPr lang="en-US" altLang="it-IT" dirty="0" err="1">
                <a:solidFill>
                  <a:srgbClr val="ED181E"/>
                </a:solidFill>
              </a:rPr>
              <a:t>è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mangiato</a:t>
            </a:r>
            <a:r>
              <a:rPr lang="en-US" altLang="it-IT" dirty="0"/>
              <a:t> molto bene in </a:t>
            </a:r>
            <a:r>
              <a:rPr lang="en-US" altLang="it-IT" dirty="0" err="1"/>
              <a:t>quel</a:t>
            </a:r>
            <a:r>
              <a:rPr lang="en-US" altLang="it-IT" dirty="0"/>
              <a:t> ristorante.</a:t>
            </a:r>
          </a:p>
          <a:p>
            <a:r>
              <a:rPr lang="en-US" altLang="it-IT" dirty="0"/>
              <a:t>    (</a:t>
            </a:r>
            <a:r>
              <a:rPr lang="en-US" altLang="it-IT" dirty="0" err="1">
                <a:solidFill>
                  <a:srgbClr val="ED181E"/>
                </a:solidFill>
              </a:rPr>
              <a:t>Abbiamo</a:t>
            </a:r>
            <a:r>
              <a:rPr lang="en-US" altLang="it-IT" dirty="0">
                <a:solidFill>
                  <a:srgbClr val="ED181E"/>
                </a:solidFill>
              </a:rPr>
              <a:t> </a:t>
            </a:r>
            <a:r>
              <a:rPr lang="en-US" altLang="it-IT" dirty="0" err="1">
                <a:solidFill>
                  <a:srgbClr val="ED181E"/>
                </a:solidFill>
              </a:rPr>
              <a:t>mangiato</a:t>
            </a:r>
            <a:r>
              <a:rPr lang="en-US" altLang="it-IT" dirty="0"/>
              <a:t> molto bene in </a:t>
            </a:r>
            <a:r>
              <a:rPr lang="en-US" altLang="it-IT" dirty="0" err="1"/>
              <a:t>quel</a:t>
            </a:r>
            <a:r>
              <a:rPr lang="en-US" altLang="it-IT" dirty="0"/>
              <a:t> ristorante)</a:t>
            </a: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9863F861-5CAE-1D44-84E5-EBF42C91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5062537"/>
            <a:ext cx="8705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 err="1"/>
              <a:t>Nei</a:t>
            </a:r>
            <a:r>
              <a:rPr lang="en-US" altLang="it-IT" dirty="0"/>
              <a:t> tempi </a:t>
            </a:r>
            <a:r>
              <a:rPr lang="en-US" altLang="it-IT" dirty="0" err="1"/>
              <a:t>composti</a:t>
            </a:r>
            <a:r>
              <a:rPr lang="en-US" altLang="it-IT" dirty="0"/>
              <a:t> 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 err="1"/>
              <a:t>ausiliare</a:t>
            </a:r>
            <a:r>
              <a:rPr lang="en-US" altLang="ja-JP" dirty="0"/>
              <a:t> </a:t>
            </a:r>
            <a:r>
              <a:rPr lang="en-US" altLang="ja-JP" dirty="0" err="1"/>
              <a:t>è</a:t>
            </a:r>
            <a:r>
              <a:rPr lang="en-US" altLang="ja-JP" dirty="0"/>
              <a:t> SEMPRE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 err="1"/>
              <a:t>essere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, ma 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 err="1"/>
              <a:t>accordo</a:t>
            </a:r>
            <a:r>
              <a:rPr lang="en-US" altLang="ja-JP" dirty="0"/>
              <a:t> con</a:t>
            </a:r>
          </a:p>
          <a:p>
            <a:r>
              <a:rPr lang="en-US" altLang="it-IT" dirty="0" err="1"/>
              <a:t>il</a:t>
            </a:r>
            <a:r>
              <a:rPr lang="en-US" altLang="it-IT" dirty="0"/>
              <a:t> </a:t>
            </a:r>
            <a:r>
              <a:rPr lang="en-US" altLang="it-IT" dirty="0" err="1"/>
              <a:t>participio</a:t>
            </a:r>
            <a:r>
              <a:rPr lang="en-US" altLang="it-IT" dirty="0"/>
              <a:t> </a:t>
            </a:r>
            <a:r>
              <a:rPr lang="en-US" altLang="it-IT" dirty="0" err="1"/>
              <a:t>passato</a:t>
            </a:r>
            <a:r>
              <a:rPr lang="en-US" altLang="it-IT" dirty="0"/>
              <a:t> </a:t>
            </a:r>
            <a:r>
              <a:rPr lang="en-US" altLang="it-IT" dirty="0" err="1"/>
              <a:t>si</a:t>
            </a:r>
            <a:r>
              <a:rPr lang="en-US" altLang="it-IT" dirty="0"/>
              <a:t> fa solo con I </a:t>
            </a:r>
            <a:r>
              <a:rPr lang="en-US" altLang="it-IT" dirty="0" err="1"/>
              <a:t>verbi</a:t>
            </a:r>
            <a:r>
              <a:rPr lang="en-US" altLang="it-IT" dirty="0"/>
              <a:t> </a:t>
            </a:r>
            <a:r>
              <a:rPr lang="en-US" altLang="it-IT" dirty="0" err="1"/>
              <a:t>che</a:t>
            </a:r>
            <a:r>
              <a:rPr lang="en-US" altLang="it-IT" dirty="0"/>
              <a:t> </a:t>
            </a:r>
            <a:r>
              <a:rPr lang="en-US" altLang="it-IT" dirty="0" err="1"/>
              <a:t>nella</a:t>
            </a:r>
            <a:r>
              <a:rPr lang="en-US" altLang="it-IT" dirty="0"/>
              <a:t> forma </a:t>
            </a:r>
            <a:r>
              <a:rPr lang="en-US" altLang="it-IT" dirty="0" err="1"/>
              <a:t>attiva</a:t>
            </a:r>
            <a:r>
              <a:rPr lang="en-US" altLang="it-IT" dirty="0"/>
              <a:t> </a:t>
            </a:r>
            <a:r>
              <a:rPr lang="en-US" altLang="it-IT" dirty="0" err="1"/>
              <a:t>hanno</a:t>
            </a:r>
            <a:endParaRPr lang="en-US" altLang="it-IT" dirty="0"/>
          </a:p>
          <a:p>
            <a:r>
              <a:rPr lang="en-US" altLang="it-IT" dirty="0"/>
              <a:t>l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 dirty="0" err="1"/>
              <a:t>ausiliare</a:t>
            </a:r>
            <a:r>
              <a:rPr lang="en-US" altLang="ja-JP" dirty="0"/>
              <a:t>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 dirty="0" err="1"/>
              <a:t>essere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 dirty="0"/>
              <a:t>.</a:t>
            </a:r>
          </a:p>
          <a:p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0876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utoUpdateAnimBg="0"/>
      <p:bldP spid="102410" grpId="0" autoUpdateAnimBg="0"/>
      <p:bldP spid="1024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In Italia le persone vivono bene.</a:t>
            </a:r>
          </a:p>
          <a:p>
            <a:r>
              <a:rPr lang="it-IT" dirty="0"/>
              <a:t>La gente mangia spesso la pasta.</a:t>
            </a:r>
          </a:p>
          <a:p>
            <a:r>
              <a:rPr lang="it-IT" dirty="0"/>
              <a:t>D’estate, molti italiani vanno al mare.</a:t>
            </a:r>
          </a:p>
          <a:p>
            <a:r>
              <a:rPr lang="it-IT" dirty="0"/>
              <a:t>Al parco la gente corre e fa ginnastica.</a:t>
            </a:r>
          </a:p>
          <a:p>
            <a:r>
              <a:rPr lang="it-IT" dirty="0"/>
              <a:t>In Italia, i bambini vanno a scuola da settembre a giugno.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36788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In Italia SI VIVE bene.</a:t>
            </a:r>
          </a:p>
          <a:p>
            <a:r>
              <a:rPr lang="it-IT" dirty="0"/>
              <a:t>SI MANGIA spesso la pasta.</a:t>
            </a:r>
          </a:p>
          <a:p>
            <a:r>
              <a:rPr lang="it-IT" dirty="0"/>
              <a:t>D’estate, in Italia SI VA al mare.</a:t>
            </a:r>
          </a:p>
          <a:p>
            <a:r>
              <a:rPr lang="it-IT" dirty="0"/>
              <a:t>Al parco SI CORRE e SI FA ginnastica.</a:t>
            </a:r>
          </a:p>
          <a:p>
            <a:r>
              <a:rPr lang="it-IT" dirty="0"/>
              <a:t>In Italia, SI VA a scuola da settembre a giugno.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35654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2800" dirty="0"/>
              <a:t>In Italia </a:t>
            </a:r>
            <a:r>
              <a:rPr lang="it-IT" sz="2800" b="1" dirty="0"/>
              <a:t>molte persone leggono </a:t>
            </a:r>
            <a:r>
              <a:rPr lang="it-IT" sz="2800" dirty="0"/>
              <a:t>pochi libri.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(parlo in generale, non di qualcuno in particolare) </a:t>
            </a:r>
            <a:endParaRPr lang="it-IT" sz="2000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800" dirty="0"/>
              <a:t>In Italia </a:t>
            </a:r>
            <a:r>
              <a:rPr lang="it-IT" sz="2800" b="1" dirty="0"/>
              <a:t>si leggono </a:t>
            </a:r>
            <a:r>
              <a:rPr lang="it-IT" sz="2800" dirty="0"/>
              <a:t>pochi libri.</a:t>
            </a:r>
          </a:p>
          <a:p>
            <a:pPr marL="0" indent="0" algn="ctr">
              <a:buNone/>
            </a:pPr>
            <a:r>
              <a:rPr lang="it-IT" sz="2800" dirty="0"/>
              <a:t>SI + 3° PERSONA PLURALE </a:t>
            </a:r>
            <a:r>
              <a:rPr lang="it-IT" sz="2000" dirty="0"/>
              <a:t>(perché l’oggetto è plurale)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203848" y="3717032"/>
            <a:ext cx="26642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8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In Italia la gente non regala mai fazzoletti.</a:t>
            </a:r>
          </a:p>
          <a:p>
            <a:r>
              <a:rPr lang="it-IT" dirty="0"/>
              <a:t>Le persone chiamano gli amici migliori se hanno bisogno di qualcosa di importante.</a:t>
            </a:r>
          </a:p>
          <a:p>
            <a:r>
              <a:rPr lang="it-IT" dirty="0"/>
              <a:t>Tra i 13 e i 18 anni, tutti ricercano figure di riferimento forti.</a:t>
            </a:r>
          </a:p>
          <a:p>
            <a:r>
              <a:rPr lang="it-IT" dirty="0"/>
              <a:t>A San Valentino quasi tutti regalano fiori o cioccolatini.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23838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780928"/>
            <a:ext cx="7408333" cy="3345234"/>
          </a:xfrm>
        </p:spPr>
        <p:txBody>
          <a:bodyPr/>
          <a:lstStyle/>
          <a:p>
            <a:r>
              <a:rPr lang="it-IT" dirty="0"/>
              <a:t>In Italia NON SI REGALANO mai fazzoletti.</a:t>
            </a:r>
          </a:p>
          <a:p>
            <a:r>
              <a:rPr lang="it-IT" dirty="0"/>
              <a:t>SI CHIAMANO gli amici migliori se SI HA bisogno di qualcosa di importante.</a:t>
            </a:r>
          </a:p>
          <a:p>
            <a:r>
              <a:rPr lang="it-IT" dirty="0"/>
              <a:t>Tra i 13 e i 18 anni, SI RICERCANO figure di riferimento forti.</a:t>
            </a:r>
          </a:p>
          <a:p>
            <a:r>
              <a:rPr lang="it-IT" dirty="0"/>
              <a:t>A San Valentino SI REGALANO fiori o cioccolatini.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«si» impersonale</a:t>
            </a:r>
          </a:p>
        </p:txBody>
      </p:sp>
    </p:spTree>
    <p:extLst>
      <p:ext uri="{BB962C8B-B14F-4D97-AF65-F5344CB8AC3E}">
        <p14:creationId xmlns:p14="http://schemas.microsoft.com/office/powerpoint/2010/main" val="108216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1660</Words>
  <Application>Microsoft Macintosh PowerPoint</Application>
  <PresentationFormat>Presentazione su schermo (4:3)</PresentationFormat>
  <Paragraphs>225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Candara</vt:lpstr>
      <vt:lpstr>Symbol</vt:lpstr>
      <vt:lpstr>tahoma</vt:lpstr>
      <vt:lpstr>Times</vt:lpstr>
      <vt:lpstr>Times New Roman</vt:lpstr>
      <vt:lpstr>Onde</vt:lpstr>
      <vt:lpstr>LE FORME IMPERSONALI IN ITALIANO</vt:lpstr>
      <vt:lpstr>Parlando in generale…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Il «si» impersonale</vt:lpstr>
      <vt:lpstr>Dove siamo?</vt:lpstr>
      <vt:lpstr>Dove siamo?</vt:lpstr>
      <vt:lpstr>Dove siamo?</vt:lpstr>
      <vt:lpstr>Dove siamo?</vt:lpstr>
      <vt:lpstr>Dove siamo?</vt:lpstr>
      <vt:lpstr>Dove siamo?</vt:lpstr>
      <vt:lpstr>CIO’ CHE SI DEVE FARE</vt:lpstr>
      <vt:lpstr>Ciò che si deve fare</vt:lpstr>
      <vt:lpstr>Ciò che si deve fare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FIDARSI E’ BENE…</vt:lpstr>
      <vt:lpstr>Fidarsi è bene…</vt:lpstr>
      <vt:lpstr>COSI’ FAN TUTTI</vt:lpstr>
      <vt:lpstr>Non ti preoccupare…</vt:lpstr>
      <vt:lpstr>Non ti preoccupare…</vt:lpstr>
      <vt:lpstr>PIOVE</vt:lpstr>
      <vt:lpstr>I verbi meteorologici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FORME IMPERSONALI IN ITALIANO</dc:title>
  <dc:creator>Giacomo</dc:creator>
  <cp:lastModifiedBy>simone scafi</cp:lastModifiedBy>
  <cp:revision>16</cp:revision>
  <dcterms:created xsi:type="dcterms:W3CDTF">2014-04-12T13:09:39Z</dcterms:created>
  <dcterms:modified xsi:type="dcterms:W3CDTF">2020-05-13T14:43:02Z</dcterms:modified>
</cp:coreProperties>
</file>