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9"/>
  </p:notesMasterIdLst>
  <p:sldIdLst>
    <p:sldId id="259" r:id="rId2"/>
    <p:sldId id="256" r:id="rId3"/>
    <p:sldId id="262" r:id="rId4"/>
    <p:sldId id="257" r:id="rId5"/>
    <p:sldId id="264" r:id="rId6"/>
    <p:sldId id="263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E97B7-6708-4643-B9AF-28C04DF18F4B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87976-05EF-4F8E-B156-61996E7BEA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057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9432-7B30-48B4-9595-173DB141E525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3CD8-0763-4B6D-B24D-5EA70B075C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426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9432-7B30-48B4-9595-173DB141E525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3CD8-0763-4B6D-B24D-5EA70B075C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9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9432-7B30-48B4-9595-173DB141E525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3CD8-0763-4B6D-B24D-5EA70B075C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56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9432-7B30-48B4-9595-173DB141E525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3CD8-0763-4B6D-B24D-5EA70B075C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87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9432-7B30-48B4-9595-173DB141E525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3CD8-0763-4B6D-B24D-5EA70B075C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514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9432-7B30-48B4-9595-173DB141E525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3CD8-0763-4B6D-B24D-5EA70B075C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01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9432-7B30-48B4-9595-173DB141E525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3CD8-0763-4B6D-B24D-5EA70B075C8F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4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9432-7B30-48B4-9595-173DB141E525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3CD8-0763-4B6D-B24D-5EA70B075C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9432-7B30-48B4-9595-173DB141E525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3CD8-0763-4B6D-B24D-5EA70B075C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05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9432-7B30-48B4-9595-173DB141E525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3CD8-0763-4B6D-B24D-5EA70B075C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4419432-7B30-48B4-9595-173DB141E525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3CD8-0763-4B6D-B24D-5EA70B075C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0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4419432-7B30-48B4-9595-173DB141E525}" type="datetimeFigureOut">
              <a:rPr lang="it-IT" smtClean="0"/>
              <a:t>09/05/2020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80F3CD8-0763-4B6D-B24D-5EA70B075C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66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k-izwOOsqHM&amp;t=296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66A4C1FE-060F-4F5D-AE52-DFE7B5969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7" y="193929"/>
            <a:ext cx="7731125" cy="866775"/>
          </a:xfrm>
        </p:spPr>
        <p:txBody>
          <a:bodyPr>
            <a:normAutofit/>
          </a:bodyPr>
          <a:lstStyle/>
          <a:p>
            <a:r>
              <a:rPr lang="it-IT" dirty="0"/>
              <a:t>I LINGUAGGI DEI MASS MEDIA</a:t>
            </a:r>
          </a:p>
        </p:txBody>
      </p:sp>
      <p:pic>
        <p:nvPicPr>
          <p:cNvPr id="1026" name="Picture 2" descr="Quotidiani edizione cartacea – Italia Communication s.n.c.">
            <a:extLst>
              <a:ext uri="{FF2B5EF4-FFF2-40B4-BE49-F238E27FC236}">
                <a16:creationId xmlns:a16="http://schemas.microsoft.com/office/drawing/2014/main" id="{CD24E247-6D2B-44C3-87BE-3B307ACD9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94" y="1386885"/>
            <a:ext cx="3415834" cy="21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OTIDIANI SOLO ONLINE">
            <a:extLst>
              <a:ext uri="{FF2B5EF4-FFF2-40B4-BE49-F238E27FC236}">
                <a16:creationId xmlns:a16="http://schemas.microsoft.com/office/drawing/2014/main" id="{82DEB75A-CAB8-48C9-8AD5-6F1C49E9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80" y="4342393"/>
            <a:ext cx="3064510" cy="225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magini Stock - Mezzi Di Comunicazione Astratta Creativa E La ...">
            <a:extLst>
              <a:ext uri="{FF2B5EF4-FFF2-40B4-BE49-F238E27FC236}">
                <a16:creationId xmlns:a16="http://schemas.microsoft.com/office/drawing/2014/main" id="{B374148C-5D8A-45A1-9B5F-2AA238AF1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60" y="1171556"/>
            <a:ext cx="2931759" cy="366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a radio giovanile in Agorateca - Agorateca Altamura">
            <a:extLst>
              <a:ext uri="{FF2B5EF4-FFF2-40B4-BE49-F238E27FC236}">
                <a16:creationId xmlns:a16="http://schemas.microsoft.com/office/drawing/2014/main" id="{D8144459-A7C1-477A-8CD9-B2BBDD0E8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0" y="4982344"/>
            <a:ext cx="3377191" cy="189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are pubblicità sui Social: i vantaggi del Social Advertising ...">
            <a:extLst>
              <a:ext uri="{FF2B5EF4-FFF2-40B4-BE49-F238E27FC236}">
                <a16:creationId xmlns:a16="http://schemas.microsoft.com/office/drawing/2014/main" id="{320CA082-2F35-452A-97B7-D37A5E7C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25" y="3410280"/>
            <a:ext cx="3652150" cy="22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15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A9AA00A-0AFE-4F15-ACBA-C74C23E30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90" y="146359"/>
            <a:ext cx="6319895" cy="66208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25A0DBF-E6A3-4C58-99A7-63341AE14454}"/>
              </a:ext>
            </a:extLst>
          </p:cNvPr>
          <p:cNvSpPr txBox="1"/>
          <p:nvPr/>
        </p:nvSpPr>
        <p:spPr>
          <a:xfrm>
            <a:off x="0" y="6350169"/>
            <a:ext cx="27336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https://www.repubblica.it/ambiente/2019/08/08/news/clima_una_dieta_vegetariana_riduce_del_35-50_il_consumo_del_suolo-233187642/</a:t>
            </a:r>
          </a:p>
        </p:txBody>
      </p:sp>
    </p:spTree>
    <p:extLst>
      <p:ext uri="{BB962C8B-B14F-4D97-AF65-F5344CB8AC3E}">
        <p14:creationId xmlns:p14="http://schemas.microsoft.com/office/powerpoint/2010/main" val="372179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C25DD4D-AF7C-475A-A237-1E6041A94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697ED2F-BF20-4DDF-9958-25F63B3D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24"/>
            <a:ext cx="5817670" cy="523590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4718AD5-D9F2-46CE-86DB-900B7AEBF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733" y="1596873"/>
            <a:ext cx="6386288" cy="523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3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5ECC2CE-6ECD-4837-851A-4D6BF60BC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13" y="4449037"/>
            <a:ext cx="5322847" cy="221931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BD6B89B-EF9B-4A4B-9873-96F2FB257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21" y="116976"/>
            <a:ext cx="3765413" cy="3533486"/>
          </a:xfrm>
          <a:prstGeom prst="rect">
            <a:avLst/>
          </a:prstGeom>
        </p:spPr>
      </p:pic>
      <p:pic>
        <p:nvPicPr>
          <p:cNvPr id="1026" name="Picture 2" descr="Puoi essere il più figo del mondo | Noi Siamo Agricoltura">
            <a:extLst>
              <a:ext uri="{FF2B5EF4-FFF2-40B4-BE49-F238E27FC236}">
                <a16:creationId xmlns:a16="http://schemas.microsoft.com/office/drawing/2014/main" id="{0F9F5F86-F0E8-41FA-8E04-150FC0EF0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" y="2638267"/>
            <a:ext cx="3896136" cy="315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gliori immagini divertenti, immagini divertenti, immagini ...">
            <a:extLst>
              <a:ext uri="{FF2B5EF4-FFF2-40B4-BE49-F238E27FC236}">
                <a16:creationId xmlns:a16="http://schemas.microsoft.com/office/drawing/2014/main" id="{938D7D61-3C38-4AEF-B537-61E298BA6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647" y="276326"/>
            <a:ext cx="2428239" cy="364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2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4EA1AB-72B9-4827-8B57-32C63A73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43050"/>
            <a:ext cx="3682602" cy="37284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br>
              <a:rPr lang="it-IT" sz="2000" dirty="0">
                <a:solidFill>
                  <a:srgbClr val="FFFFFF"/>
                </a:solidFill>
              </a:rPr>
            </a:br>
            <a:br>
              <a:rPr lang="it-IT" sz="2000" dirty="0">
                <a:solidFill>
                  <a:srgbClr val="FFFFFF"/>
                </a:solidFill>
              </a:rPr>
            </a:br>
            <a:br>
              <a:rPr lang="it-IT" sz="2000" dirty="0">
                <a:solidFill>
                  <a:srgbClr val="FFFFFF"/>
                </a:solidFill>
              </a:rPr>
            </a:br>
            <a:r>
              <a:rPr lang="it-IT" sz="2000" dirty="0">
                <a:solidFill>
                  <a:srgbClr val="FFFFFF"/>
                </a:solidFill>
              </a:rPr>
              <a:t>FRASI IDEOMATICHE LEGATE AL LESSICO DEL CIBO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C8937F-06E7-447B-979E-7457799F4E39}"/>
              </a:ext>
            </a:extLst>
          </p:cNvPr>
          <p:cNvSpPr txBox="1"/>
          <p:nvPr/>
        </p:nvSpPr>
        <p:spPr>
          <a:xfrm>
            <a:off x="5499741" y="550605"/>
            <a:ext cx="576580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B050"/>
                </a:solidFill>
              </a:rPr>
              <a:t>FARSI I CAVOLI PROPRI</a:t>
            </a:r>
          </a:p>
          <a:p>
            <a:r>
              <a:rPr lang="it-IT" i="1" dirty="0"/>
              <a:t>Non intrometterti nella mia vita, fatti i cavoli tuoi!</a:t>
            </a:r>
          </a:p>
          <a:p>
            <a:endParaRPr lang="it-IT" sz="900" dirty="0"/>
          </a:p>
          <a:p>
            <a:r>
              <a:rPr lang="it-IT" sz="2400" dirty="0">
                <a:solidFill>
                  <a:srgbClr val="00B050"/>
                </a:solidFill>
              </a:rPr>
              <a:t>CADERE DALLA PADELLA ALLA BRACE</a:t>
            </a:r>
          </a:p>
          <a:p>
            <a:r>
              <a:rPr lang="it-IT" i="1" dirty="0"/>
              <a:t>La situazione è peggiorata: sono caduta dalla padella alla brace</a:t>
            </a:r>
          </a:p>
          <a:p>
            <a:endParaRPr lang="it-IT" sz="900" dirty="0"/>
          </a:p>
          <a:p>
            <a:r>
              <a:rPr lang="it-IT" sz="2400" dirty="0">
                <a:solidFill>
                  <a:srgbClr val="00B050"/>
                </a:solidFill>
              </a:rPr>
              <a:t>NON SAPERE CHE PESCI PIGLIARE</a:t>
            </a:r>
          </a:p>
          <a:p>
            <a:r>
              <a:rPr lang="it-IT" i="1" dirty="0"/>
              <a:t>Sono così confusa, non so proprio che pesci pigliare</a:t>
            </a:r>
          </a:p>
          <a:p>
            <a:endParaRPr lang="it-IT" sz="900" dirty="0"/>
          </a:p>
          <a:p>
            <a:r>
              <a:rPr lang="it-IT" sz="2400" dirty="0">
                <a:solidFill>
                  <a:srgbClr val="00B050"/>
                </a:solidFill>
              </a:rPr>
              <a:t>METTERE TROPPA CARNE AL FUOCO</a:t>
            </a:r>
          </a:p>
          <a:p>
            <a:r>
              <a:rPr lang="it-IT" dirty="0"/>
              <a:t>Abbiamo troppi impegni e non sappiano cosa fare prima, abbiamo messo troppa carne sul fuoco. </a:t>
            </a:r>
          </a:p>
          <a:p>
            <a:endParaRPr lang="it-IT" sz="900" dirty="0"/>
          </a:p>
          <a:p>
            <a:r>
              <a:rPr lang="it-IT" sz="2400" dirty="0">
                <a:solidFill>
                  <a:srgbClr val="00B050"/>
                </a:solidFill>
              </a:rPr>
              <a:t>ESSERE ALLA FRUTTA</a:t>
            </a:r>
          </a:p>
          <a:p>
            <a:r>
              <a:rPr lang="it-IT" dirty="0"/>
              <a:t>Oggi a lavoro è stata una giornata molto stancante, sono proprio alla frutta!</a:t>
            </a:r>
          </a:p>
          <a:p>
            <a:endParaRPr lang="it-IT" sz="900" dirty="0"/>
          </a:p>
          <a:p>
            <a:r>
              <a:rPr lang="it-IT" sz="2400" dirty="0">
                <a:solidFill>
                  <a:srgbClr val="00B050"/>
                </a:solidFill>
              </a:rPr>
              <a:t>NON E’ FARINA DEL PROPRIO SACCO</a:t>
            </a:r>
          </a:p>
          <a:p>
            <a:r>
              <a:rPr lang="it-IT" dirty="0"/>
              <a:t>Chi ha fatto questo lavoro? Sicuramente non è farina del tuo sacco!</a:t>
            </a:r>
          </a:p>
          <a:p>
            <a:pPr marL="285750" indent="-285750">
              <a:buFontTx/>
              <a:buChar char="-"/>
            </a:pPr>
            <a:endParaRPr lang="it-IT" sz="2400" dirty="0"/>
          </a:p>
          <a:p>
            <a:pPr marL="285750" indent="-285750">
              <a:buFontTx/>
              <a:buChar char="-"/>
            </a:pPr>
            <a:endParaRPr lang="it-IT" sz="2400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F7599698-A39B-4D1C-8781-AA1973CE0543}"/>
              </a:ext>
            </a:extLst>
          </p:cNvPr>
          <p:cNvSpPr/>
          <p:nvPr/>
        </p:nvSpPr>
        <p:spPr>
          <a:xfrm>
            <a:off x="23833" y="195266"/>
            <a:ext cx="3971932" cy="2909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Queste frasi solitamente non sono presenti negli articoli di giornale. Caratterizzano di più il linguaggio orale o quello dei social. </a:t>
            </a:r>
          </a:p>
          <a:p>
            <a:pPr algn="ctr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27535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A12283-94BE-44A0-9E75-3745B78F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9" y="301675"/>
            <a:ext cx="4595024" cy="16390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Video </a:t>
            </a:r>
            <a:r>
              <a:rPr lang="en-US" sz="1400" dirty="0" err="1">
                <a:solidFill>
                  <a:schemeClr val="bg1"/>
                </a:solidFill>
              </a:rPr>
              <a:t>satirico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err="1">
                <a:solidFill>
                  <a:schemeClr val="bg1"/>
                </a:solidFill>
              </a:rPr>
              <a:t>guardare</a:t>
            </a:r>
            <a:r>
              <a:rPr lang="en-US" sz="1400" dirty="0">
                <a:solidFill>
                  <a:schemeClr val="bg1"/>
                </a:solidFill>
              </a:rPr>
              <a:t> dal </a:t>
            </a:r>
            <a:r>
              <a:rPr lang="en-US" sz="1400" dirty="0" err="1">
                <a:solidFill>
                  <a:schemeClr val="bg1"/>
                </a:solidFill>
              </a:rPr>
              <a:t>minuto</a:t>
            </a:r>
            <a:r>
              <a:rPr lang="en-US" sz="1400" dirty="0">
                <a:solidFill>
                  <a:schemeClr val="bg1"/>
                </a:solidFill>
              </a:rPr>
              <a:t> 0:41 a 2:30 </a:t>
            </a:r>
            <a:r>
              <a:rPr lang="en-US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https://www.youtube.com/watch?v=k-izwOOsqHM&amp;t=296s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2A83554-8071-483F-B6AC-925B3C001C72}"/>
              </a:ext>
            </a:extLst>
          </p:cNvPr>
          <p:cNvSpPr txBox="1"/>
          <p:nvPr/>
        </p:nvSpPr>
        <p:spPr>
          <a:xfrm>
            <a:off x="1123950" y="2612389"/>
            <a:ext cx="3219449" cy="2926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b="1" i="1" dirty="0">
                <a:solidFill>
                  <a:schemeClr val="bg1"/>
                </a:solidFill>
              </a:rPr>
              <a:t>Sa tut de carton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b="1" i="1" dirty="0">
                <a:solidFill>
                  <a:schemeClr val="bg1"/>
                </a:solidFill>
              </a:rPr>
              <a:t>La </a:t>
            </a:r>
            <a:r>
              <a:rPr lang="en-US" b="1" i="1" dirty="0" err="1">
                <a:solidFill>
                  <a:schemeClr val="bg1"/>
                </a:solidFill>
              </a:rPr>
              <a:t>zucca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quando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viene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tagliata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piange</a:t>
            </a:r>
            <a:endParaRPr lang="en-US" b="1" i="1" dirty="0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US" b="1" dirty="0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b="1" dirty="0">
                <a:solidFill>
                  <a:schemeClr val="bg1"/>
                </a:solidFill>
              </a:rPr>
              <a:t>CRUDISTA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b="1" dirty="0">
                <a:solidFill>
                  <a:schemeClr val="bg1"/>
                </a:solidFill>
              </a:rPr>
              <a:t>FRUTTARIANO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b="1" dirty="0">
                <a:solidFill>
                  <a:schemeClr val="bg1"/>
                </a:solidFill>
              </a:rPr>
              <a:t>ERBISTA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b="1" dirty="0">
                <a:solidFill>
                  <a:schemeClr val="bg1"/>
                </a:solidFill>
              </a:rPr>
              <a:t>SEDANISTA</a:t>
            </a:r>
          </a:p>
        </p:txBody>
      </p:sp>
      <p:pic>
        <p:nvPicPr>
          <p:cNvPr id="3076" name="Picture 4" descr="Tutti pazzi per il crudismo, benefici e rischi del raw food - la ...">
            <a:extLst>
              <a:ext uri="{FF2B5EF4-FFF2-40B4-BE49-F238E27FC236}">
                <a16:creationId xmlns:a16="http://schemas.microsoft.com/office/drawing/2014/main" id="{9FBB66FF-4A0F-4B16-9F8A-DE9F07374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721" y="4669775"/>
            <a:ext cx="3537938" cy="199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ruttariani, facciamo un po' di chiarezza - inNaturale">
            <a:extLst>
              <a:ext uri="{FF2B5EF4-FFF2-40B4-BE49-F238E27FC236}">
                <a16:creationId xmlns:a16="http://schemas.microsoft.com/office/drawing/2014/main" id="{210CAA6F-B0D9-4CDA-94E7-94220EF8F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30" y="1988435"/>
            <a:ext cx="3130204" cy="234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erché i cani mangiano l'erba?">
            <a:extLst>
              <a:ext uri="{FF2B5EF4-FFF2-40B4-BE49-F238E27FC236}">
                <a16:creationId xmlns:a16="http://schemas.microsoft.com/office/drawing/2014/main" id="{1E75D8DB-C795-42C9-B879-F32C7A71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569" y="4669775"/>
            <a:ext cx="2715644" cy="199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l sedano è la nuova mania in USA, grazie agli spiriti - Lorenzo ...">
            <a:extLst>
              <a:ext uri="{FF2B5EF4-FFF2-40B4-BE49-F238E27FC236}">
                <a16:creationId xmlns:a16="http://schemas.microsoft.com/office/drawing/2014/main" id="{25E0720E-6CB5-46FE-BD45-1ACCCAD03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131" y="2537459"/>
            <a:ext cx="3265398" cy="17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C680AD-004E-41DA-8968-F5D459160D07}"/>
              </a:ext>
            </a:extLst>
          </p:cNvPr>
          <p:cNvSpPr txBox="1"/>
          <p:nvPr/>
        </p:nvSpPr>
        <p:spPr>
          <a:xfrm>
            <a:off x="5246273" y="4044062"/>
            <a:ext cx="31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03E0A9D-E8CC-48E5-874D-58FD6EB40819}"/>
              </a:ext>
            </a:extLst>
          </p:cNvPr>
          <p:cNvSpPr txBox="1"/>
          <p:nvPr/>
        </p:nvSpPr>
        <p:spPr>
          <a:xfrm>
            <a:off x="8227839" y="6344166"/>
            <a:ext cx="31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7D0327F-1FE8-43CD-9D3F-117A7D19820E}"/>
              </a:ext>
            </a:extLst>
          </p:cNvPr>
          <p:cNvSpPr txBox="1"/>
          <p:nvPr/>
        </p:nvSpPr>
        <p:spPr>
          <a:xfrm>
            <a:off x="5246273" y="6344166"/>
            <a:ext cx="31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53C3CB5-2533-4C61-B754-3C13D16AF372}"/>
              </a:ext>
            </a:extLst>
          </p:cNvPr>
          <p:cNvSpPr txBox="1"/>
          <p:nvPr/>
        </p:nvSpPr>
        <p:spPr>
          <a:xfrm>
            <a:off x="8744010" y="4050274"/>
            <a:ext cx="31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947D05D3-6879-474D-9A03-146C21B50F72}"/>
              </a:ext>
            </a:extLst>
          </p:cNvPr>
          <p:cNvSpPr/>
          <p:nvPr/>
        </p:nvSpPr>
        <p:spPr>
          <a:xfrm>
            <a:off x="5590945" y="155797"/>
            <a:ext cx="6044836" cy="2032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Esempio di satira televisiva. La satira è un genere di performance, fatta solitamente dal vivo, che appartiene al campo dell’umorismo. I temi trattati sono molto spesso la politica e le contraddizioni della società.</a:t>
            </a:r>
          </a:p>
        </p:txBody>
      </p:sp>
    </p:spTree>
    <p:extLst>
      <p:ext uri="{BB962C8B-B14F-4D97-AF65-F5344CB8AC3E}">
        <p14:creationId xmlns:p14="http://schemas.microsoft.com/office/powerpoint/2010/main" val="2112641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E51E4D54-1364-4CD1-818A-132699E708CF}"/>
              </a:ext>
            </a:extLst>
          </p:cNvPr>
          <p:cNvSpPr txBox="1">
            <a:spLocks/>
          </p:cNvSpPr>
          <p:nvPr/>
        </p:nvSpPr>
        <p:spPr>
          <a:xfrm>
            <a:off x="361950" y="108204"/>
            <a:ext cx="5734050" cy="974598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 titoli degli articoli di giornale o degli articoli online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B4ECEB-7DAB-4873-B5A6-38DE4696079D}"/>
              </a:ext>
            </a:extLst>
          </p:cNvPr>
          <p:cNvSpPr txBox="1"/>
          <p:nvPr/>
        </p:nvSpPr>
        <p:spPr>
          <a:xfrm>
            <a:off x="1428749" y="2047431"/>
            <a:ext cx="9513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AMPLIA IL TITOLO CON CIO’ CHE E’ STATO OMESSO e PROVA A SPIEGARE BREVEMENTE QUALE POTREBBE ESSERE IL CONTENUTO DELL’ARTICOLO :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199A8CB-F896-4B1F-BF17-FE201E128064}"/>
              </a:ext>
            </a:extLst>
          </p:cNvPr>
          <p:cNvSpPr txBox="1"/>
          <p:nvPr/>
        </p:nvSpPr>
        <p:spPr>
          <a:xfrm>
            <a:off x="1581149" y="3327255"/>
            <a:ext cx="5172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000" i="1" dirty="0"/>
              <a:t>Nord Italia, paralisi da virus</a:t>
            </a:r>
          </a:p>
          <a:p>
            <a:pPr marL="342900" indent="-342900">
              <a:buFontTx/>
              <a:buChar char="-"/>
            </a:pPr>
            <a:r>
              <a:rPr lang="it-IT" sz="2000" i="1" dirty="0"/>
              <a:t>Le lezioni del virus</a:t>
            </a:r>
          </a:p>
          <a:p>
            <a:pPr marL="342900" indent="-342900">
              <a:buFontTx/>
              <a:buChar char="-"/>
            </a:pPr>
            <a:r>
              <a:rPr lang="it-IT" sz="2000" i="1" dirty="0"/>
              <a:t>Crescere a pane e libri</a:t>
            </a:r>
          </a:p>
          <a:p>
            <a:pPr marL="342900" indent="-342900">
              <a:buFontTx/>
              <a:buChar char="-"/>
            </a:pPr>
            <a:r>
              <a:rPr lang="it-IT" sz="2000" i="1" dirty="0"/>
              <a:t>Cultura e musica: l’emergenza dopo l’emergenza</a:t>
            </a:r>
          </a:p>
          <a:p>
            <a:pPr marL="342900" indent="-342900">
              <a:buFontTx/>
              <a:buChar char="-"/>
            </a:pPr>
            <a:r>
              <a:rPr lang="it-IT" sz="2000" i="1" dirty="0"/>
              <a:t>Guerra da matti</a:t>
            </a:r>
          </a:p>
          <a:p>
            <a:pPr marL="342900" indent="-342900">
              <a:buFontTx/>
              <a:buChar char="-"/>
            </a:pPr>
            <a:endParaRPr lang="it-IT" sz="2000" i="1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50B55B5-383B-4E60-B2B0-0B223D6F2ECF}"/>
              </a:ext>
            </a:extLst>
          </p:cNvPr>
          <p:cNvSpPr/>
          <p:nvPr/>
        </p:nvSpPr>
        <p:spPr>
          <a:xfrm>
            <a:off x="5429250" y="230649"/>
            <a:ext cx="5033448" cy="1759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 titoli di giornale forniscono una sintesi del contenuto che dev’essere il più possibile immediata e deve attirare l’attenzione dei lettori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D140090C-B4AE-4E89-9C93-BB412C185AA3}"/>
              </a:ext>
            </a:extLst>
          </p:cNvPr>
          <p:cNvSpPr txBox="1">
            <a:spLocks/>
          </p:cNvSpPr>
          <p:nvPr/>
        </p:nvSpPr>
        <p:spPr>
          <a:xfrm>
            <a:off x="6963917" y="4419413"/>
            <a:ext cx="4497324" cy="2177158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Tx/>
              <a:buChar char="-"/>
            </a:pPr>
            <a:r>
              <a:rPr lang="it-IT" sz="2000" dirty="0"/>
              <a:t>SECONDO ME L’ARTICOLO </a:t>
            </a:r>
            <a:r>
              <a:rPr lang="it-IT" sz="2000" dirty="0" err="1"/>
              <a:t>RACCONTa</a:t>
            </a:r>
            <a:r>
              <a:rPr lang="it-IT" sz="2000" dirty="0"/>
              <a:t>…</a:t>
            </a:r>
          </a:p>
          <a:p>
            <a:pPr marL="285750" indent="-285750">
              <a:buFontTx/>
              <a:buChar char="-"/>
            </a:pPr>
            <a:endParaRPr lang="it-IT" sz="2000" dirty="0"/>
          </a:p>
          <a:p>
            <a:pPr marL="285750" indent="-285750">
              <a:buFontTx/>
              <a:buChar char="-"/>
            </a:pPr>
            <a:r>
              <a:rPr lang="it-IT" sz="2000" dirty="0"/>
              <a:t>L’ARTICOLO POTREBBE RIFERIRSI A…</a:t>
            </a:r>
          </a:p>
          <a:p>
            <a:pPr marL="285750" indent="-285750">
              <a:buFontTx/>
              <a:buChar char="-"/>
            </a:pPr>
            <a:endParaRPr lang="it-IT" sz="2000" dirty="0"/>
          </a:p>
          <a:p>
            <a:pPr marL="285750" indent="-285750">
              <a:buFontTx/>
              <a:buChar char="-"/>
            </a:pPr>
            <a:r>
              <a:rPr lang="it-IT" sz="2000" dirty="0"/>
              <a:t>Ipotizzo che l’articolo si riferisca a…</a:t>
            </a:r>
          </a:p>
        </p:txBody>
      </p:sp>
    </p:spTree>
    <p:extLst>
      <p:ext uri="{BB962C8B-B14F-4D97-AF65-F5344CB8AC3E}">
        <p14:creationId xmlns:p14="http://schemas.microsoft.com/office/powerpoint/2010/main" val="2675725111"/>
      </p:ext>
    </p:extLst>
  </p:cSld>
  <p:clrMapOvr>
    <a:masterClrMapping/>
  </p:clrMapOvr>
</p:sld>
</file>

<file path=ppt/theme/theme1.xml><?xml version="1.0" encoding="utf-8"?>
<a:theme xmlns:a="http://schemas.openxmlformats.org/drawingml/2006/main" name="Pacco">
  <a:themeElements>
    <a:clrScheme name="Pacco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cc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co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Compatto</Template>
  <TotalTime>216</TotalTime>
  <Words>348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Pacco</vt:lpstr>
      <vt:lpstr>I LINGUAGGI DEI MASS MEDIA</vt:lpstr>
      <vt:lpstr>PowerPoint Presentation</vt:lpstr>
      <vt:lpstr>PowerPoint Presentation</vt:lpstr>
      <vt:lpstr>PowerPoint Presentation</vt:lpstr>
      <vt:lpstr>   FRASI IDEOMATICHE LEGATE AL LESSICO DEL CIBO</vt:lpstr>
      <vt:lpstr>Video satirico: guardare dal minuto 0:41 a 2:30 https://www.youtube.com/watch?v=k-izwOOsqHM&amp;t=296s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LINGUAGGI DEI MASS MEDIA</dc:title>
  <dc:creator>Alessia Traverso</dc:creator>
  <cp:lastModifiedBy>Paola Scarano</cp:lastModifiedBy>
  <cp:revision>13</cp:revision>
  <dcterms:created xsi:type="dcterms:W3CDTF">2020-05-07T11:45:07Z</dcterms:created>
  <dcterms:modified xsi:type="dcterms:W3CDTF">2020-05-09T13:53:07Z</dcterms:modified>
</cp:coreProperties>
</file>