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5" r:id="rId6"/>
    <p:sldId id="266" r:id="rId7"/>
    <p:sldId id="260" r:id="rId8"/>
    <p:sldId id="267" r:id="rId9"/>
    <p:sldId id="261" r:id="rId10"/>
    <p:sldId id="264" r:id="rId11"/>
    <p:sldId id="263" r:id="rId12"/>
    <p:sldId id="262"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94660"/>
  </p:normalViewPr>
  <p:slideViewPr>
    <p:cSldViewPr snapToGrid="0">
      <p:cViewPr varScale="1">
        <p:scale>
          <a:sx n="64" d="100"/>
          <a:sy n="64" d="100"/>
        </p:scale>
        <p:origin x="752"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5F3CB2-DE20-48BB-9713-5541863F955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B83AEAE-E94B-43B5-8ED8-D594B388F0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CE647A6-357B-444B-BFA5-E85B6560E8BC}"/>
              </a:ext>
            </a:extLst>
          </p:cNvPr>
          <p:cNvSpPr>
            <a:spLocks noGrp="1"/>
          </p:cNvSpPr>
          <p:nvPr>
            <p:ph type="dt" sz="half" idx="10"/>
          </p:nvPr>
        </p:nvSpPr>
        <p:spPr/>
        <p:txBody>
          <a:bodyPr/>
          <a:lstStyle/>
          <a:p>
            <a:fld id="{8091399D-41AD-4D10-BB73-7ED02568C485}" type="datetimeFigureOut">
              <a:rPr lang="it-IT" smtClean="0"/>
              <a:t>23/11/2023</a:t>
            </a:fld>
            <a:endParaRPr lang="it-IT"/>
          </a:p>
        </p:txBody>
      </p:sp>
      <p:sp>
        <p:nvSpPr>
          <p:cNvPr id="5" name="Segnaposto piè di pagina 4">
            <a:extLst>
              <a:ext uri="{FF2B5EF4-FFF2-40B4-BE49-F238E27FC236}">
                <a16:creationId xmlns:a16="http://schemas.microsoft.com/office/drawing/2014/main" id="{E9EB2AB1-F1DD-440C-B752-295EFAAD016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6078D01-6058-409D-8FC1-9B2C5FC5420E}"/>
              </a:ext>
            </a:extLst>
          </p:cNvPr>
          <p:cNvSpPr>
            <a:spLocks noGrp="1"/>
          </p:cNvSpPr>
          <p:nvPr>
            <p:ph type="sldNum" sz="quarter" idx="12"/>
          </p:nvPr>
        </p:nvSpPr>
        <p:spPr/>
        <p:txBody>
          <a:bodyPr/>
          <a:lstStyle/>
          <a:p>
            <a:fld id="{9C50A011-C868-4981-961D-E12874E667F0}" type="slidenum">
              <a:rPr lang="it-IT" smtClean="0"/>
              <a:t>‹N›</a:t>
            </a:fld>
            <a:endParaRPr lang="it-IT"/>
          </a:p>
        </p:txBody>
      </p:sp>
    </p:spTree>
    <p:extLst>
      <p:ext uri="{BB962C8B-B14F-4D97-AF65-F5344CB8AC3E}">
        <p14:creationId xmlns:p14="http://schemas.microsoft.com/office/powerpoint/2010/main" val="3324084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3B9AEB-EB1C-4264-A742-0F74A1AFF16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21722F7-3CD6-4006-A981-F554BFDA6A8F}"/>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C74C92C-919F-46FB-AB84-F26C23DE35DA}"/>
              </a:ext>
            </a:extLst>
          </p:cNvPr>
          <p:cNvSpPr>
            <a:spLocks noGrp="1"/>
          </p:cNvSpPr>
          <p:nvPr>
            <p:ph type="dt" sz="half" idx="10"/>
          </p:nvPr>
        </p:nvSpPr>
        <p:spPr/>
        <p:txBody>
          <a:bodyPr/>
          <a:lstStyle/>
          <a:p>
            <a:fld id="{8091399D-41AD-4D10-BB73-7ED02568C485}" type="datetimeFigureOut">
              <a:rPr lang="it-IT" smtClean="0"/>
              <a:t>23/11/2023</a:t>
            </a:fld>
            <a:endParaRPr lang="it-IT"/>
          </a:p>
        </p:txBody>
      </p:sp>
      <p:sp>
        <p:nvSpPr>
          <p:cNvPr id="5" name="Segnaposto piè di pagina 4">
            <a:extLst>
              <a:ext uri="{FF2B5EF4-FFF2-40B4-BE49-F238E27FC236}">
                <a16:creationId xmlns:a16="http://schemas.microsoft.com/office/drawing/2014/main" id="{3C17673D-687D-4D91-9104-66E72A058B4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B8EBB4E-D4EF-4AD7-9E7D-0B6CF941EA2E}"/>
              </a:ext>
            </a:extLst>
          </p:cNvPr>
          <p:cNvSpPr>
            <a:spLocks noGrp="1"/>
          </p:cNvSpPr>
          <p:nvPr>
            <p:ph type="sldNum" sz="quarter" idx="12"/>
          </p:nvPr>
        </p:nvSpPr>
        <p:spPr/>
        <p:txBody>
          <a:bodyPr/>
          <a:lstStyle/>
          <a:p>
            <a:fld id="{9C50A011-C868-4981-961D-E12874E667F0}" type="slidenum">
              <a:rPr lang="it-IT" smtClean="0"/>
              <a:t>‹N›</a:t>
            </a:fld>
            <a:endParaRPr lang="it-IT"/>
          </a:p>
        </p:txBody>
      </p:sp>
    </p:spTree>
    <p:extLst>
      <p:ext uri="{BB962C8B-B14F-4D97-AF65-F5344CB8AC3E}">
        <p14:creationId xmlns:p14="http://schemas.microsoft.com/office/powerpoint/2010/main" val="3112476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98ADE5D-E6DD-4BBE-90AA-56E0F6864EE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A11BDD8-1D28-4C20-812D-9247A80983D8}"/>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9C8C12B-8BB1-4158-ADB3-18F4CC6A6120}"/>
              </a:ext>
            </a:extLst>
          </p:cNvPr>
          <p:cNvSpPr>
            <a:spLocks noGrp="1"/>
          </p:cNvSpPr>
          <p:nvPr>
            <p:ph type="dt" sz="half" idx="10"/>
          </p:nvPr>
        </p:nvSpPr>
        <p:spPr/>
        <p:txBody>
          <a:bodyPr/>
          <a:lstStyle/>
          <a:p>
            <a:fld id="{8091399D-41AD-4D10-BB73-7ED02568C485}" type="datetimeFigureOut">
              <a:rPr lang="it-IT" smtClean="0"/>
              <a:t>23/11/2023</a:t>
            </a:fld>
            <a:endParaRPr lang="it-IT"/>
          </a:p>
        </p:txBody>
      </p:sp>
      <p:sp>
        <p:nvSpPr>
          <p:cNvPr id="5" name="Segnaposto piè di pagina 4">
            <a:extLst>
              <a:ext uri="{FF2B5EF4-FFF2-40B4-BE49-F238E27FC236}">
                <a16:creationId xmlns:a16="http://schemas.microsoft.com/office/drawing/2014/main" id="{DB52B9AD-DBD5-4598-8262-98BB5DD5C04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23A5EB1-82EB-4A04-9A38-63A21C4B34D2}"/>
              </a:ext>
            </a:extLst>
          </p:cNvPr>
          <p:cNvSpPr>
            <a:spLocks noGrp="1"/>
          </p:cNvSpPr>
          <p:nvPr>
            <p:ph type="sldNum" sz="quarter" idx="12"/>
          </p:nvPr>
        </p:nvSpPr>
        <p:spPr/>
        <p:txBody>
          <a:bodyPr/>
          <a:lstStyle/>
          <a:p>
            <a:fld id="{9C50A011-C868-4981-961D-E12874E667F0}" type="slidenum">
              <a:rPr lang="it-IT" smtClean="0"/>
              <a:t>‹N›</a:t>
            </a:fld>
            <a:endParaRPr lang="it-IT"/>
          </a:p>
        </p:txBody>
      </p:sp>
    </p:spTree>
    <p:extLst>
      <p:ext uri="{BB962C8B-B14F-4D97-AF65-F5344CB8AC3E}">
        <p14:creationId xmlns:p14="http://schemas.microsoft.com/office/powerpoint/2010/main" val="139931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D144A6-FFD7-4B98-B7CD-94CACA185AD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D478C57-58D9-4AAB-B246-743432478274}"/>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54F93F2-78E3-494E-95D1-D16116D09146}"/>
              </a:ext>
            </a:extLst>
          </p:cNvPr>
          <p:cNvSpPr>
            <a:spLocks noGrp="1"/>
          </p:cNvSpPr>
          <p:nvPr>
            <p:ph type="dt" sz="half" idx="10"/>
          </p:nvPr>
        </p:nvSpPr>
        <p:spPr/>
        <p:txBody>
          <a:bodyPr/>
          <a:lstStyle/>
          <a:p>
            <a:fld id="{8091399D-41AD-4D10-BB73-7ED02568C485}" type="datetimeFigureOut">
              <a:rPr lang="it-IT" smtClean="0"/>
              <a:t>23/11/2023</a:t>
            </a:fld>
            <a:endParaRPr lang="it-IT"/>
          </a:p>
        </p:txBody>
      </p:sp>
      <p:sp>
        <p:nvSpPr>
          <p:cNvPr id="5" name="Segnaposto piè di pagina 4">
            <a:extLst>
              <a:ext uri="{FF2B5EF4-FFF2-40B4-BE49-F238E27FC236}">
                <a16:creationId xmlns:a16="http://schemas.microsoft.com/office/drawing/2014/main" id="{49BFE431-1B80-409C-AF30-EB90D623B41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63AB648-8F16-4760-800F-FCD7021707B4}"/>
              </a:ext>
            </a:extLst>
          </p:cNvPr>
          <p:cNvSpPr>
            <a:spLocks noGrp="1"/>
          </p:cNvSpPr>
          <p:nvPr>
            <p:ph type="sldNum" sz="quarter" idx="12"/>
          </p:nvPr>
        </p:nvSpPr>
        <p:spPr/>
        <p:txBody>
          <a:bodyPr/>
          <a:lstStyle/>
          <a:p>
            <a:fld id="{9C50A011-C868-4981-961D-E12874E667F0}" type="slidenum">
              <a:rPr lang="it-IT" smtClean="0"/>
              <a:t>‹N›</a:t>
            </a:fld>
            <a:endParaRPr lang="it-IT"/>
          </a:p>
        </p:txBody>
      </p:sp>
    </p:spTree>
    <p:extLst>
      <p:ext uri="{BB962C8B-B14F-4D97-AF65-F5344CB8AC3E}">
        <p14:creationId xmlns:p14="http://schemas.microsoft.com/office/powerpoint/2010/main" val="1363026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0F7FF6-17E0-4193-AFF5-98900EABF04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C1AB3C0-D856-491D-BEA5-85D1433FCB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C44A9EFB-06DC-4761-8CBD-0ECCC4A9BFE4}"/>
              </a:ext>
            </a:extLst>
          </p:cNvPr>
          <p:cNvSpPr>
            <a:spLocks noGrp="1"/>
          </p:cNvSpPr>
          <p:nvPr>
            <p:ph type="dt" sz="half" idx="10"/>
          </p:nvPr>
        </p:nvSpPr>
        <p:spPr/>
        <p:txBody>
          <a:bodyPr/>
          <a:lstStyle/>
          <a:p>
            <a:fld id="{8091399D-41AD-4D10-BB73-7ED02568C485}" type="datetimeFigureOut">
              <a:rPr lang="it-IT" smtClean="0"/>
              <a:t>23/11/2023</a:t>
            </a:fld>
            <a:endParaRPr lang="it-IT"/>
          </a:p>
        </p:txBody>
      </p:sp>
      <p:sp>
        <p:nvSpPr>
          <p:cNvPr id="5" name="Segnaposto piè di pagina 4">
            <a:extLst>
              <a:ext uri="{FF2B5EF4-FFF2-40B4-BE49-F238E27FC236}">
                <a16:creationId xmlns:a16="http://schemas.microsoft.com/office/drawing/2014/main" id="{6FF829CB-677B-4116-888E-12D42E98495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A5F6763-1D3E-4C63-8785-9C53BE8C0596}"/>
              </a:ext>
            </a:extLst>
          </p:cNvPr>
          <p:cNvSpPr>
            <a:spLocks noGrp="1"/>
          </p:cNvSpPr>
          <p:nvPr>
            <p:ph type="sldNum" sz="quarter" idx="12"/>
          </p:nvPr>
        </p:nvSpPr>
        <p:spPr/>
        <p:txBody>
          <a:bodyPr/>
          <a:lstStyle/>
          <a:p>
            <a:fld id="{9C50A011-C868-4981-961D-E12874E667F0}" type="slidenum">
              <a:rPr lang="it-IT" smtClean="0"/>
              <a:t>‹N›</a:t>
            </a:fld>
            <a:endParaRPr lang="it-IT"/>
          </a:p>
        </p:txBody>
      </p:sp>
    </p:spTree>
    <p:extLst>
      <p:ext uri="{BB962C8B-B14F-4D97-AF65-F5344CB8AC3E}">
        <p14:creationId xmlns:p14="http://schemas.microsoft.com/office/powerpoint/2010/main" val="1222100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E0EBF4-F609-4D65-817B-094E719C53C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B1BA6D4-98FC-4950-9F62-B84A27CB044C}"/>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08ACBC55-C7AA-403F-891F-F44AF3EAF54A}"/>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185F716-E6F6-4AE5-8558-6325B2D60807}"/>
              </a:ext>
            </a:extLst>
          </p:cNvPr>
          <p:cNvSpPr>
            <a:spLocks noGrp="1"/>
          </p:cNvSpPr>
          <p:nvPr>
            <p:ph type="dt" sz="half" idx="10"/>
          </p:nvPr>
        </p:nvSpPr>
        <p:spPr/>
        <p:txBody>
          <a:bodyPr/>
          <a:lstStyle/>
          <a:p>
            <a:fld id="{8091399D-41AD-4D10-BB73-7ED02568C485}" type="datetimeFigureOut">
              <a:rPr lang="it-IT" smtClean="0"/>
              <a:t>23/11/2023</a:t>
            </a:fld>
            <a:endParaRPr lang="it-IT"/>
          </a:p>
        </p:txBody>
      </p:sp>
      <p:sp>
        <p:nvSpPr>
          <p:cNvPr id="6" name="Segnaposto piè di pagina 5">
            <a:extLst>
              <a:ext uri="{FF2B5EF4-FFF2-40B4-BE49-F238E27FC236}">
                <a16:creationId xmlns:a16="http://schemas.microsoft.com/office/drawing/2014/main" id="{CEF8317E-6227-4D4B-8BA6-4EEB4D05DDC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A7FDC19-BCBF-447C-858A-18916BA9AA71}"/>
              </a:ext>
            </a:extLst>
          </p:cNvPr>
          <p:cNvSpPr>
            <a:spLocks noGrp="1"/>
          </p:cNvSpPr>
          <p:nvPr>
            <p:ph type="sldNum" sz="quarter" idx="12"/>
          </p:nvPr>
        </p:nvSpPr>
        <p:spPr/>
        <p:txBody>
          <a:bodyPr/>
          <a:lstStyle/>
          <a:p>
            <a:fld id="{9C50A011-C868-4981-961D-E12874E667F0}" type="slidenum">
              <a:rPr lang="it-IT" smtClean="0"/>
              <a:t>‹N›</a:t>
            </a:fld>
            <a:endParaRPr lang="it-IT"/>
          </a:p>
        </p:txBody>
      </p:sp>
    </p:spTree>
    <p:extLst>
      <p:ext uri="{BB962C8B-B14F-4D97-AF65-F5344CB8AC3E}">
        <p14:creationId xmlns:p14="http://schemas.microsoft.com/office/powerpoint/2010/main" val="1360948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67C377-C6D9-4CC4-BCA2-8185C4345681}"/>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3FAD035-9DCB-4762-8B8B-0D7423DDAE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07B32074-A0E5-4A5C-9A83-E524B432C389}"/>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A483AD4-58F2-4E6C-B883-D7665EE2AD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90D2116C-F904-4C60-B9A0-4EFF98667AD6}"/>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FBFAD0FF-0859-445C-8801-6719C34315A2}"/>
              </a:ext>
            </a:extLst>
          </p:cNvPr>
          <p:cNvSpPr>
            <a:spLocks noGrp="1"/>
          </p:cNvSpPr>
          <p:nvPr>
            <p:ph type="dt" sz="half" idx="10"/>
          </p:nvPr>
        </p:nvSpPr>
        <p:spPr/>
        <p:txBody>
          <a:bodyPr/>
          <a:lstStyle/>
          <a:p>
            <a:fld id="{8091399D-41AD-4D10-BB73-7ED02568C485}" type="datetimeFigureOut">
              <a:rPr lang="it-IT" smtClean="0"/>
              <a:t>23/11/2023</a:t>
            </a:fld>
            <a:endParaRPr lang="it-IT"/>
          </a:p>
        </p:txBody>
      </p:sp>
      <p:sp>
        <p:nvSpPr>
          <p:cNvPr id="8" name="Segnaposto piè di pagina 7">
            <a:extLst>
              <a:ext uri="{FF2B5EF4-FFF2-40B4-BE49-F238E27FC236}">
                <a16:creationId xmlns:a16="http://schemas.microsoft.com/office/drawing/2014/main" id="{19923380-A4EB-4128-AAE7-AD3AC4BCBF3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24784DF-F35C-4AD8-AEEB-0BE0A24BDF48}"/>
              </a:ext>
            </a:extLst>
          </p:cNvPr>
          <p:cNvSpPr>
            <a:spLocks noGrp="1"/>
          </p:cNvSpPr>
          <p:nvPr>
            <p:ph type="sldNum" sz="quarter" idx="12"/>
          </p:nvPr>
        </p:nvSpPr>
        <p:spPr/>
        <p:txBody>
          <a:bodyPr/>
          <a:lstStyle/>
          <a:p>
            <a:fld id="{9C50A011-C868-4981-961D-E12874E667F0}" type="slidenum">
              <a:rPr lang="it-IT" smtClean="0"/>
              <a:t>‹N›</a:t>
            </a:fld>
            <a:endParaRPr lang="it-IT"/>
          </a:p>
        </p:txBody>
      </p:sp>
    </p:spTree>
    <p:extLst>
      <p:ext uri="{BB962C8B-B14F-4D97-AF65-F5344CB8AC3E}">
        <p14:creationId xmlns:p14="http://schemas.microsoft.com/office/powerpoint/2010/main" val="1362898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1A0F08-B7B0-4981-942F-455BE2CEE80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764EBFA-5F9D-4F9A-A422-BC8C31013E92}"/>
              </a:ext>
            </a:extLst>
          </p:cNvPr>
          <p:cNvSpPr>
            <a:spLocks noGrp="1"/>
          </p:cNvSpPr>
          <p:nvPr>
            <p:ph type="dt" sz="half" idx="10"/>
          </p:nvPr>
        </p:nvSpPr>
        <p:spPr/>
        <p:txBody>
          <a:bodyPr/>
          <a:lstStyle/>
          <a:p>
            <a:fld id="{8091399D-41AD-4D10-BB73-7ED02568C485}" type="datetimeFigureOut">
              <a:rPr lang="it-IT" smtClean="0"/>
              <a:t>23/11/2023</a:t>
            </a:fld>
            <a:endParaRPr lang="it-IT"/>
          </a:p>
        </p:txBody>
      </p:sp>
      <p:sp>
        <p:nvSpPr>
          <p:cNvPr id="4" name="Segnaposto piè di pagina 3">
            <a:extLst>
              <a:ext uri="{FF2B5EF4-FFF2-40B4-BE49-F238E27FC236}">
                <a16:creationId xmlns:a16="http://schemas.microsoft.com/office/drawing/2014/main" id="{7CC54B54-007A-4F0D-ABAC-686C0D31B64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BC4B5B4-EEDD-4B50-889E-284D3F2B97AE}"/>
              </a:ext>
            </a:extLst>
          </p:cNvPr>
          <p:cNvSpPr>
            <a:spLocks noGrp="1"/>
          </p:cNvSpPr>
          <p:nvPr>
            <p:ph type="sldNum" sz="quarter" idx="12"/>
          </p:nvPr>
        </p:nvSpPr>
        <p:spPr/>
        <p:txBody>
          <a:bodyPr/>
          <a:lstStyle/>
          <a:p>
            <a:fld id="{9C50A011-C868-4981-961D-E12874E667F0}" type="slidenum">
              <a:rPr lang="it-IT" smtClean="0"/>
              <a:t>‹N›</a:t>
            </a:fld>
            <a:endParaRPr lang="it-IT"/>
          </a:p>
        </p:txBody>
      </p:sp>
    </p:spTree>
    <p:extLst>
      <p:ext uri="{BB962C8B-B14F-4D97-AF65-F5344CB8AC3E}">
        <p14:creationId xmlns:p14="http://schemas.microsoft.com/office/powerpoint/2010/main" val="3820894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EAAE213-F678-4EF8-97FC-FB10C14620DA}"/>
              </a:ext>
            </a:extLst>
          </p:cNvPr>
          <p:cNvSpPr>
            <a:spLocks noGrp="1"/>
          </p:cNvSpPr>
          <p:nvPr>
            <p:ph type="dt" sz="half" idx="10"/>
          </p:nvPr>
        </p:nvSpPr>
        <p:spPr/>
        <p:txBody>
          <a:bodyPr/>
          <a:lstStyle/>
          <a:p>
            <a:fld id="{8091399D-41AD-4D10-BB73-7ED02568C485}" type="datetimeFigureOut">
              <a:rPr lang="it-IT" smtClean="0"/>
              <a:t>23/11/2023</a:t>
            </a:fld>
            <a:endParaRPr lang="it-IT"/>
          </a:p>
        </p:txBody>
      </p:sp>
      <p:sp>
        <p:nvSpPr>
          <p:cNvPr id="3" name="Segnaposto piè di pagina 2">
            <a:extLst>
              <a:ext uri="{FF2B5EF4-FFF2-40B4-BE49-F238E27FC236}">
                <a16:creationId xmlns:a16="http://schemas.microsoft.com/office/drawing/2014/main" id="{1A2EEF04-4158-4C41-8D52-C63F5ACCFA8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C360EB0-9429-4AAB-A4EF-05A691751717}"/>
              </a:ext>
            </a:extLst>
          </p:cNvPr>
          <p:cNvSpPr>
            <a:spLocks noGrp="1"/>
          </p:cNvSpPr>
          <p:nvPr>
            <p:ph type="sldNum" sz="quarter" idx="12"/>
          </p:nvPr>
        </p:nvSpPr>
        <p:spPr/>
        <p:txBody>
          <a:bodyPr/>
          <a:lstStyle/>
          <a:p>
            <a:fld id="{9C50A011-C868-4981-961D-E12874E667F0}" type="slidenum">
              <a:rPr lang="it-IT" smtClean="0"/>
              <a:t>‹N›</a:t>
            </a:fld>
            <a:endParaRPr lang="it-IT"/>
          </a:p>
        </p:txBody>
      </p:sp>
    </p:spTree>
    <p:extLst>
      <p:ext uri="{BB962C8B-B14F-4D97-AF65-F5344CB8AC3E}">
        <p14:creationId xmlns:p14="http://schemas.microsoft.com/office/powerpoint/2010/main" val="433231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6A4CF6-1D2F-4E43-944E-4AC6112398B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413B78B-9536-4C3E-86A3-53612A6831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990AA89-D8B9-403B-B6D4-380B47A0FC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98812FCC-257B-4824-B639-E5322217952F}"/>
              </a:ext>
            </a:extLst>
          </p:cNvPr>
          <p:cNvSpPr>
            <a:spLocks noGrp="1"/>
          </p:cNvSpPr>
          <p:nvPr>
            <p:ph type="dt" sz="half" idx="10"/>
          </p:nvPr>
        </p:nvSpPr>
        <p:spPr/>
        <p:txBody>
          <a:bodyPr/>
          <a:lstStyle/>
          <a:p>
            <a:fld id="{8091399D-41AD-4D10-BB73-7ED02568C485}" type="datetimeFigureOut">
              <a:rPr lang="it-IT" smtClean="0"/>
              <a:t>23/11/2023</a:t>
            </a:fld>
            <a:endParaRPr lang="it-IT"/>
          </a:p>
        </p:txBody>
      </p:sp>
      <p:sp>
        <p:nvSpPr>
          <p:cNvPr id="6" name="Segnaposto piè di pagina 5">
            <a:extLst>
              <a:ext uri="{FF2B5EF4-FFF2-40B4-BE49-F238E27FC236}">
                <a16:creationId xmlns:a16="http://schemas.microsoft.com/office/drawing/2014/main" id="{BAC4048C-14BA-43AC-8D4A-784E3D44E33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CB60AB3-B41D-4625-ABF1-D5486526A72E}"/>
              </a:ext>
            </a:extLst>
          </p:cNvPr>
          <p:cNvSpPr>
            <a:spLocks noGrp="1"/>
          </p:cNvSpPr>
          <p:nvPr>
            <p:ph type="sldNum" sz="quarter" idx="12"/>
          </p:nvPr>
        </p:nvSpPr>
        <p:spPr/>
        <p:txBody>
          <a:bodyPr/>
          <a:lstStyle/>
          <a:p>
            <a:fld id="{9C50A011-C868-4981-961D-E12874E667F0}" type="slidenum">
              <a:rPr lang="it-IT" smtClean="0"/>
              <a:t>‹N›</a:t>
            </a:fld>
            <a:endParaRPr lang="it-IT"/>
          </a:p>
        </p:txBody>
      </p:sp>
    </p:spTree>
    <p:extLst>
      <p:ext uri="{BB962C8B-B14F-4D97-AF65-F5344CB8AC3E}">
        <p14:creationId xmlns:p14="http://schemas.microsoft.com/office/powerpoint/2010/main" val="2890392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C5B728-B0DB-4513-A67E-39E4547D1E8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9607071-BA97-4914-8058-605B801F46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FE90321-4F8C-4A4A-AE78-7CA85E6A00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20DBA235-DA5B-460A-AC38-7C1A845A1C5E}"/>
              </a:ext>
            </a:extLst>
          </p:cNvPr>
          <p:cNvSpPr>
            <a:spLocks noGrp="1"/>
          </p:cNvSpPr>
          <p:nvPr>
            <p:ph type="dt" sz="half" idx="10"/>
          </p:nvPr>
        </p:nvSpPr>
        <p:spPr/>
        <p:txBody>
          <a:bodyPr/>
          <a:lstStyle/>
          <a:p>
            <a:fld id="{8091399D-41AD-4D10-BB73-7ED02568C485}" type="datetimeFigureOut">
              <a:rPr lang="it-IT" smtClean="0"/>
              <a:t>23/11/2023</a:t>
            </a:fld>
            <a:endParaRPr lang="it-IT"/>
          </a:p>
        </p:txBody>
      </p:sp>
      <p:sp>
        <p:nvSpPr>
          <p:cNvPr id="6" name="Segnaposto piè di pagina 5">
            <a:extLst>
              <a:ext uri="{FF2B5EF4-FFF2-40B4-BE49-F238E27FC236}">
                <a16:creationId xmlns:a16="http://schemas.microsoft.com/office/drawing/2014/main" id="{81B1E936-D304-411F-A7C8-2300082BD86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D9684C5-336C-4977-9C9A-3ADFB6CB7B39}"/>
              </a:ext>
            </a:extLst>
          </p:cNvPr>
          <p:cNvSpPr>
            <a:spLocks noGrp="1"/>
          </p:cNvSpPr>
          <p:nvPr>
            <p:ph type="sldNum" sz="quarter" idx="12"/>
          </p:nvPr>
        </p:nvSpPr>
        <p:spPr/>
        <p:txBody>
          <a:bodyPr/>
          <a:lstStyle/>
          <a:p>
            <a:fld id="{9C50A011-C868-4981-961D-E12874E667F0}" type="slidenum">
              <a:rPr lang="it-IT" smtClean="0"/>
              <a:t>‹N›</a:t>
            </a:fld>
            <a:endParaRPr lang="it-IT"/>
          </a:p>
        </p:txBody>
      </p:sp>
    </p:spTree>
    <p:extLst>
      <p:ext uri="{BB962C8B-B14F-4D97-AF65-F5344CB8AC3E}">
        <p14:creationId xmlns:p14="http://schemas.microsoft.com/office/powerpoint/2010/main" val="1440803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51C263D-6DC8-4300-8D78-08D2BCA30E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075F9FB-D0E2-4A77-A782-06854C4DE0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9B27EF8-4F6B-4EF6-9B96-19C4E3393E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1399D-41AD-4D10-BB73-7ED02568C485}" type="datetimeFigureOut">
              <a:rPr lang="it-IT" smtClean="0"/>
              <a:t>23/11/2023</a:t>
            </a:fld>
            <a:endParaRPr lang="it-IT"/>
          </a:p>
        </p:txBody>
      </p:sp>
      <p:sp>
        <p:nvSpPr>
          <p:cNvPr id="5" name="Segnaposto piè di pagina 4">
            <a:extLst>
              <a:ext uri="{FF2B5EF4-FFF2-40B4-BE49-F238E27FC236}">
                <a16:creationId xmlns:a16="http://schemas.microsoft.com/office/drawing/2014/main" id="{F6BA8731-AAFF-4EE3-A4CA-FC7525EE66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A703B909-9CEA-4EBC-A5CC-401D54CBB8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0A011-C868-4981-961D-E12874E667F0}" type="slidenum">
              <a:rPr lang="it-IT" smtClean="0"/>
              <a:t>‹N›</a:t>
            </a:fld>
            <a:endParaRPr lang="it-IT"/>
          </a:p>
        </p:txBody>
      </p:sp>
    </p:spTree>
    <p:extLst>
      <p:ext uri="{BB962C8B-B14F-4D97-AF65-F5344CB8AC3E}">
        <p14:creationId xmlns:p14="http://schemas.microsoft.com/office/powerpoint/2010/main" val="2553399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61B141-E0C8-48C0-B5F7-874A5E8512AD}"/>
              </a:ext>
            </a:extLst>
          </p:cNvPr>
          <p:cNvSpPr>
            <a:spLocks noGrp="1"/>
          </p:cNvSpPr>
          <p:nvPr>
            <p:ph type="ctrTitle"/>
          </p:nvPr>
        </p:nvSpPr>
        <p:spPr>
          <a:xfrm>
            <a:off x="1524000" y="0"/>
            <a:ext cx="9144000" cy="2387600"/>
          </a:xfrm>
        </p:spPr>
        <p:txBody>
          <a:bodyPr>
            <a:normAutofit/>
          </a:bodyPr>
          <a:lstStyle/>
          <a:p>
            <a:r>
              <a:rPr lang="it-IT" sz="4800" b="1" cap="small" dirty="0"/>
              <a:t>E-learning interoperabile, multimediale, interattivo realizzato con strumenti free e opensource</a:t>
            </a:r>
            <a:endParaRPr lang="it-IT" sz="4800" dirty="0"/>
          </a:p>
        </p:txBody>
      </p:sp>
      <p:sp>
        <p:nvSpPr>
          <p:cNvPr id="3" name="Sottotitolo 2">
            <a:extLst>
              <a:ext uri="{FF2B5EF4-FFF2-40B4-BE49-F238E27FC236}">
                <a16:creationId xmlns:a16="http://schemas.microsoft.com/office/drawing/2014/main" id="{02960BFC-3891-4BD5-B010-251E2AFFE3E7}"/>
              </a:ext>
            </a:extLst>
          </p:cNvPr>
          <p:cNvSpPr>
            <a:spLocks noGrp="1"/>
          </p:cNvSpPr>
          <p:nvPr>
            <p:ph type="subTitle" idx="1"/>
          </p:nvPr>
        </p:nvSpPr>
        <p:spPr>
          <a:xfrm>
            <a:off x="1610139" y="4470401"/>
            <a:ext cx="9144000" cy="1655762"/>
          </a:xfrm>
        </p:spPr>
        <p:txBody>
          <a:bodyPr>
            <a:normAutofit fontScale="92500" lnSpcReduction="10000"/>
          </a:bodyPr>
          <a:lstStyle/>
          <a:p>
            <a:r>
              <a:rPr lang="it-IT" b="1" dirty="0"/>
              <a:t>Gabriele Baratto</a:t>
            </a:r>
            <a:r>
              <a:rPr lang="it-IT" baseline="30000" dirty="0"/>
              <a:t>1</a:t>
            </a:r>
            <a:r>
              <a:rPr lang="it-IT" b="1" dirty="0"/>
              <a:t>, Marina Bosco</a:t>
            </a:r>
            <a:r>
              <a:rPr lang="it-IT" baseline="30000" dirty="0"/>
              <a:t>1</a:t>
            </a:r>
            <a:r>
              <a:rPr lang="it-IT" b="1" dirty="0"/>
              <a:t>, Manuela Caramagna</a:t>
            </a:r>
            <a:r>
              <a:rPr lang="it-IT" baseline="30000" dirty="0"/>
              <a:t>1</a:t>
            </a:r>
            <a:r>
              <a:rPr lang="it-IT" b="1" dirty="0"/>
              <a:t>, Tommaso Ghio</a:t>
            </a:r>
            <a:r>
              <a:rPr lang="it-IT" baseline="30000" dirty="0"/>
              <a:t>1</a:t>
            </a:r>
            <a:r>
              <a:rPr lang="it-IT" dirty="0"/>
              <a:t>,</a:t>
            </a:r>
            <a:r>
              <a:rPr lang="it-IT" b="1" dirty="0"/>
              <a:t> Cristina Giraudo</a:t>
            </a:r>
            <a:r>
              <a:rPr lang="it-IT" baseline="30000" dirty="0"/>
              <a:t>1</a:t>
            </a:r>
            <a:r>
              <a:rPr lang="it-IT" b="1" dirty="0"/>
              <a:t>, Annunziata Lasala</a:t>
            </a:r>
            <a:r>
              <a:rPr lang="it-IT" baseline="30000" dirty="0"/>
              <a:t>1</a:t>
            </a:r>
            <a:r>
              <a:rPr lang="it-IT" b="1" dirty="0"/>
              <a:t>, Floriana Vindigni</a:t>
            </a:r>
            <a:r>
              <a:rPr lang="it-IT" baseline="30000" dirty="0"/>
              <a:t>1</a:t>
            </a:r>
            <a:endParaRPr lang="it-IT" b="0" dirty="0">
              <a:effectLst/>
            </a:endParaRPr>
          </a:p>
          <a:p>
            <a:r>
              <a:rPr lang="it-IT" baseline="30000" dirty="0"/>
              <a:t>1</a:t>
            </a:r>
            <a:r>
              <a:rPr lang="it-IT" dirty="0"/>
              <a:t> Direzione Sistemi Informativi, Portale, E-learning </a:t>
            </a:r>
            <a:br>
              <a:rPr lang="it-IT" dirty="0"/>
            </a:br>
            <a:r>
              <a:rPr lang="it-IT" dirty="0"/>
              <a:t>Staff E-Learning Collaboration On Line, Architetture - Università degli Studi di Torino</a:t>
            </a:r>
          </a:p>
        </p:txBody>
      </p:sp>
    </p:spTree>
    <p:extLst>
      <p:ext uri="{BB962C8B-B14F-4D97-AF65-F5344CB8AC3E}">
        <p14:creationId xmlns:p14="http://schemas.microsoft.com/office/powerpoint/2010/main" val="3223753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E39E32-78B8-42CA-93B5-BCBB3FC12610}"/>
              </a:ext>
            </a:extLst>
          </p:cNvPr>
          <p:cNvSpPr>
            <a:spLocks noGrp="1"/>
          </p:cNvSpPr>
          <p:nvPr>
            <p:ph type="title"/>
          </p:nvPr>
        </p:nvSpPr>
        <p:spPr>
          <a:xfrm>
            <a:off x="838200" y="0"/>
            <a:ext cx="10515600" cy="1325563"/>
          </a:xfrm>
        </p:spPr>
        <p:txBody>
          <a:bodyPr/>
          <a:lstStyle/>
          <a:p>
            <a:r>
              <a:rPr lang="it-IT" dirty="0"/>
              <a:t>Esempio di content type esportato con Lumi in scorm</a:t>
            </a:r>
          </a:p>
        </p:txBody>
      </p:sp>
      <p:pic>
        <p:nvPicPr>
          <p:cNvPr id="6" name="Immagine 5">
            <a:extLst>
              <a:ext uri="{FF2B5EF4-FFF2-40B4-BE49-F238E27FC236}">
                <a16:creationId xmlns:a16="http://schemas.microsoft.com/office/drawing/2014/main" id="{537ED014-A6B3-4B01-B03F-3A349421A2C2}"/>
              </a:ext>
            </a:extLst>
          </p:cNvPr>
          <p:cNvPicPr/>
          <p:nvPr/>
        </p:nvPicPr>
        <p:blipFill rotWithShape="1">
          <a:blip r:embed="rId2"/>
          <a:srcRect l="10223" t="8780" r="7997" b="4108"/>
          <a:stretch/>
        </p:blipFill>
        <p:spPr bwMode="auto">
          <a:xfrm>
            <a:off x="7856331" y="2333957"/>
            <a:ext cx="2641600" cy="3556635"/>
          </a:xfrm>
          <a:prstGeom prst="rect">
            <a:avLst/>
          </a:prstGeom>
          <a:ln>
            <a:noFill/>
          </a:ln>
          <a:extLst>
            <a:ext uri="{53640926-AAD7-44D8-BBD7-CCE9431645EC}">
              <a14:shadowObscured xmlns:a14="http://schemas.microsoft.com/office/drawing/2010/main"/>
            </a:ext>
          </a:extLst>
        </p:spPr>
      </p:pic>
      <p:pic>
        <p:nvPicPr>
          <p:cNvPr id="9" name="Segnaposto contenuto 8">
            <a:extLst>
              <a:ext uri="{FF2B5EF4-FFF2-40B4-BE49-F238E27FC236}">
                <a16:creationId xmlns:a16="http://schemas.microsoft.com/office/drawing/2014/main" id="{3F3DD5A3-DDF5-4E10-8BB2-A447B97A0674}"/>
              </a:ext>
            </a:extLst>
          </p:cNvPr>
          <p:cNvPicPr>
            <a:picLocks noGrp="1"/>
          </p:cNvPicPr>
          <p:nvPr>
            <p:ph idx="1"/>
          </p:nvPr>
        </p:nvPicPr>
        <p:blipFill rotWithShape="1">
          <a:blip r:embed="rId3"/>
          <a:srcRect b="4414"/>
          <a:stretch/>
        </p:blipFill>
        <p:spPr bwMode="auto">
          <a:xfrm>
            <a:off x="1345155" y="1805748"/>
            <a:ext cx="5671813" cy="43513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00177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A20B09-2F2E-4FDA-8386-2EE44694A92F}"/>
              </a:ext>
            </a:extLst>
          </p:cNvPr>
          <p:cNvSpPr>
            <a:spLocks noGrp="1"/>
          </p:cNvSpPr>
          <p:nvPr>
            <p:ph type="title"/>
          </p:nvPr>
        </p:nvSpPr>
        <p:spPr>
          <a:xfrm>
            <a:off x="838200" y="0"/>
            <a:ext cx="10515600" cy="1325563"/>
          </a:xfrm>
        </p:spPr>
        <p:txBody>
          <a:bodyPr/>
          <a:lstStyle/>
          <a:p>
            <a:r>
              <a:rPr lang="it-IT" dirty="0"/>
              <a:t>Utilizzo di Reload per l’organizzazione in un unico scorm degli </a:t>
            </a:r>
            <a:r>
              <a:rPr lang="it-IT" dirty="0" err="1"/>
              <a:t>sco</a:t>
            </a:r>
            <a:r>
              <a:rPr lang="it-IT" dirty="0"/>
              <a:t> esportati con Lumi</a:t>
            </a:r>
          </a:p>
        </p:txBody>
      </p:sp>
      <p:pic>
        <p:nvPicPr>
          <p:cNvPr id="4" name="Segnaposto contenuto 3">
            <a:extLst>
              <a:ext uri="{FF2B5EF4-FFF2-40B4-BE49-F238E27FC236}">
                <a16:creationId xmlns:a16="http://schemas.microsoft.com/office/drawing/2014/main" id="{39F41F18-001A-40DA-94BC-1C3F02D2BD46}"/>
              </a:ext>
            </a:extLst>
          </p:cNvPr>
          <p:cNvPicPr>
            <a:picLocks noGrp="1"/>
          </p:cNvPicPr>
          <p:nvPr>
            <p:ph idx="1"/>
          </p:nvPr>
        </p:nvPicPr>
        <p:blipFill rotWithShape="1">
          <a:blip r:embed="rId2"/>
          <a:srcRect r="10588"/>
          <a:stretch/>
        </p:blipFill>
        <p:spPr bwMode="auto">
          <a:xfrm>
            <a:off x="3054626" y="1825624"/>
            <a:ext cx="5777948" cy="45818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1853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CB6BB2-CD41-4E66-A27C-BE90815B7227}"/>
              </a:ext>
            </a:extLst>
          </p:cNvPr>
          <p:cNvSpPr>
            <a:spLocks noGrp="1"/>
          </p:cNvSpPr>
          <p:nvPr>
            <p:ph type="title"/>
          </p:nvPr>
        </p:nvSpPr>
        <p:spPr>
          <a:xfrm>
            <a:off x="838200" y="20573"/>
            <a:ext cx="10515600" cy="1325563"/>
          </a:xfrm>
        </p:spPr>
        <p:txBody>
          <a:bodyPr/>
          <a:lstStyle/>
          <a:p>
            <a:r>
              <a:rPr lang="it-IT" dirty="0"/>
              <a:t>Conclusioni</a:t>
            </a:r>
          </a:p>
        </p:txBody>
      </p:sp>
      <p:sp>
        <p:nvSpPr>
          <p:cNvPr id="3" name="Segnaposto contenuto 2">
            <a:extLst>
              <a:ext uri="{FF2B5EF4-FFF2-40B4-BE49-F238E27FC236}">
                <a16:creationId xmlns:a16="http://schemas.microsoft.com/office/drawing/2014/main" id="{F34205F3-BE7D-417D-B010-F61012F726D2}"/>
              </a:ext>
            </a:extLst>
          </p:cNvPr>
          <p:cNvSpPr>
            <a:spLocks noGrp="1"/>
          </p:cNvSpPr>
          <p:nvPr>
            <p:ph idx="1"/>
          </p:nvPr>
        </p:nvSpPr>
        <p:spPr>
          <a:xfrm>
            <a:off x="437323" y="1066800"/>
            <a:ext cx="11145078" cy="5546035"/>
          </a:xfrm>
        </p:spPr>
        <p:txBody>
          <a:bodyPr>
            <a:noAutofit/>
          </a:bodyPr>
          <a:lstStyle/>
          <a:p>
            <a:r>
              <a:rPr lang="it-IT" sz="2000" dirty="0"/>
              <a:t>I casi affrontati hanno permesso di elaborare alcune indicazioni metodologiche e pratiche per la realizzazione di pacchetti educativi di base e autoconsistenti (microlearning) per la costruzione di un catalogo formativo da utilizzare nella costruzione di percorsi didattici complessi e facilmente riproducili in diversi contesti.</a:t>
            </a:r>
            <a:endParaRPr lang="it-IT" sz="2000" b="0" dirty="0">
              <a:effectLst/>
            </a:endParaRPr>
          </a:p>
          <a:p>
            <a:r>
              <a:rPr lang="it-IT" sz="2000" dirty="0"/>
              <a:t>Il limite dello SCORM consiste in una certa rigidità dei prodotti che finora si sono potuti creare con questo standard. Tuttavia, con l’insieme delle librerie H5P, tramite Lumi Education e Reload Editor, si possono ottenere SCORM con molte possibilità di articolazione e creazione di contenuti multimediali e interattivi. </a:t>
            </a:r>
          </a:p>
          <a:p>
            <a:r>
              <a:rPr lang="it-IT" sz="2000" dirty="0"/>
              <a:t>H5P permette di creare oggetti didattici volti ad attivare l’apprendimento usando la multimedialità e l’interattività in modo mirato e consapevole e non solo allo scopo di rendere accattivanti i percorsi didattici. </a:t>
            </a:r>
          </a:p>
          <a:p>
            <a:r>
              <a:rPr lang="it-IT" sz="2000" dirty="0"/>
              <a:t>lo standard SCORM, anche se datato, rimane molto diffuso e facilmente utilizzabile anche senza la mediazione di tool proprietari. Risulta quindi ancora interessante la possibilità di utilizzarlo per produrre pacchetti didattici sostenibili in termini di risorse e tempi di creazione e fruizione.</a:t>
            </a:r>
            <a:endParaRPr lang="it-IT" sz="2000" b="0" dirty="0">
              <a:effectLst/>
            </a:endParaRPr>
          </a:p>
        </p:txBody>
      </p:sp>
    </p:spTree>
    <p:extLst>
      <p:ext uri="{BB962C8B-B14F-4D97-AF65-F5344CB8AC3E}">
        <p14:creationId xmlns:p14="http://schemas.microsoft.com/office/powerpoint/2010/main" val="3316502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D74F70-D9A7-44D4-A404-8F5D0F65B0AF}"/>
              </a:ext>
            </a:extLst>
          </p:cNvPr>
          <p:cNvSpPr>
            <a:spLocks noGrp="1"/>
          </p:cNvSpPr>
          <p:nvPr>
            <p:ph type="title"/>
          </p:nvPr>
        </p:nvSpPr>
        <p:spPr>
          <a:xfrm>
            <a:off x="886239" y="0"/>
            <a:ext cx="10515600" cy="1278145"/>
          </a:xfrm>
        </p:spPr>
        <p:txBody>
          <a:bodyPr>
            <a:normAutofit fontScale="90000"/>
          </a:bodyPr>
          <a:lstStyle/>
          <a:p>
            <a:r>
              <a:rPr lang="it-IT" dirty="0"/>
              <a:t>Primo caso: la realizzazione di contenuti per il Master di Giornalismo “Giorgio Bocca” </a:t>
            </a:r>
          </a:p>
        </p:txBody>
      </p:sp>
      <p:sp>
        <p:nvSpPr>
          <p:cNvPr id="3" name="Segnaposto contenuto 2">
            <a:extLst>
              <a:ext uri="{FF2B5EF4-FFF2-40B4-BE49-F238E27FC236}">
                <a16:creationId xmlns:a16="http://schemas.microsoft.com/office/drawing/2014/main" id="{9359626A-D054-4D9C-ABA2-45516DCEA758}"/>
              </a:ext>
            </a:extLst>
          </p:cNvPr>
          <p:cNvSpPr>
            <a:spLocks noGrp="1"/>
          </p:cNvSpPr>
          <p:nvPr>
            <p:ph idx="1"/>
          </p:nvPr>
        </p:nvSpPr>
        <p:spPr>
          <a:xfrm>
            <a:off x="934278" y="1789042"/>
            <a:ext cx="10419522" cy="4315033"/>
          </a:xfrm>
        </p:spPr>
        <p:txBody>
          <a:bodyPr>
            <a:normAutofit fontScale="92500"/>
          </a:bodyPr>
          <a:lstStyle/>
          <a:p>
            <a:pPr marL="0" indent="0">
              <a:buNone/>
            </a:pPr>
            <a:r>
              <a:rPr lang="it-IT" dirty="0"/>
              <a:t>Richiesta dell’Ordine dei Giornalisti, nell’ambito del Master in Giornalismo “Giorgio Bocca”:</a:t>
            </a:r>
          </a:p>
          <a:p>
            <a:pPr marL="514350" indent="-514350">
              <a:buFont typeface="+mj-lt"/>
              <a:buAutoNum type="arabicPeriod"/>
            </a:pPr>
            <a:r>
              <a:rPr lang="it-IT" dirty="0"/>
              <a:t>Realizzazione di un corso (di 5 moduli) da erogare sulla piattaforma Moodle dell'Ordine</a:t>
            </a:r>
          </a:p>
          <a:p>
            <a:pPr marL="514350" indent="-514350">
              <a:buFont typeface="+mj-lt"/>
              <a:buAutoNum type="arabicPeriod"/>
            </a:pPr>
            <a:r>
              <a:rPr lang="it-IT" dirty="0"/>
              <a:t>Moduli costituiti da video caricati su YouTube seguiti da quiz di autoverifica </a:t>
            </a:r>
          </a:p>
          <a:p>
            <a:pPr marL="514350" indent="-514350">
              <a:buFont typeface="+mj-lt"/>
              <a:buAutoNum type="arabicPeriod"/>
            </a:pPr>
            <a:r>
              <a:rPr lang="it-IT" dirty="0"/>
              <a:t>Formato dei moduli: SCORM </a:t>
            </a:r>
          </a:p>
          <a:p>
            <a:pPr marL="0" indent="0">
              <a:buNone/>
            </a:pPr>
            <a:r>
              <a:rPr lang="it-IT" dirty="0"/>
              <a:t>L’Ordine in passato aveva incaricato una ditta esterna per la produzione di pacchetti SCORM e pertanto ha fornito questi pacchetti come esempio, chiedendo di attenersi quanto più possibile al modello già utilizzato.</a:t>
            </a:r>
          </a:p>
          <a:p>
            <a:endParaRPr lang="it-IT" dirty="0"/>
          </a:p>
        </p:txBody>
      </p:sp>
    </p:spTree>
    <p:extLst>
      <p:ext uri="{BB962C8B-B14F-4D97-AF65-F5344CB8AC3E}">
        <p14:creationId xmlns:p14="http://schemas.microsoft.com/office/powerpoint/2010/main" val="752799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675588-A196-4084-A14E-30FCC251BD43}"/>
              </a:ext>
            </a:extLst>
          </p:cNvPr>
          <p:cNvSpPr>
            <a:spLocks noGrp="1"/>
          </p:cNvSpPr>
          <p:nvPr>
            <p:ph type="title"/>
          </p:nvPr>
        </p:nvSpPr>
        <p:spPr>
          <a:xfrm>
            <a:off x="838200" y="0"/>
            <a:ext cx="10515600" cy="1325563"/>
          </a:xfrm>
        </p:spPr>
        <p:txBody>
          <a:bodyPr/>
          <a:lstStyle/>
          <a:p>
            <a:r>
              <a:rPr lang="it-IT" dirty="0"/>
              <a:t>Primo caso: la realizzazione di contenuti per il Master di Giornalismo “Giorgio Bocca” </a:t>
            </a:r>
          </a:p>
        </p:txBody>
      </p:sp>
      <p:sp>
        <p:nvSpPr>
          <p:cNvPr id="3" name="Segnaposto contenuto 2">
            <a:extLst>
              <a:ext uri="{FF2B5EF4-FFF2-40B4-BE49-F238E27FC236}">
                <a16:creationId xmlns:a16="http://schemas.microsoft.com/office/drawing/2014/main" id="{996F0C95-67FA-45CA-8FA4-6F54BA77C58C}"/>
              </a:ext>
            </a:extLst>
          </p:cNvPr>
          <p:cNvSpPr>
            <a:spLocks noGrp="1"/>
          </p:cNvSpPr>
          <p:nvPr>
            <p:ph idx="1"/>
          </p:nvPr>
        </p:nvSpPr>
        <p:spPr>
          <a:xfrm>
            <a:off x="838200" y="1825624"/>
            <a:ext cx="10624930" cy="4667251"/>
          </a:xfrm>
        </p:spPr>
        <p:txBody>
          <a:bodyPr>
            <a:normAutofit/>
          </a:bodyPr>
          <a:lstStyle/>
          <a:p>
            <a:r>
              <a:rPr lang="it-IT" dirty="0"/>
              <a:t>Scelta strumento creazione: </a:t>
            </a:r>
            <a:r>
              <a:rPr lang="it-IT" b="1" dirty="0"/>
              <a:t>H5P</a:t>
            </a:r>
            <a:r>
              <a:rPr lang="it-IT" dirty="0"/>
              <a:t> content type ‘</a:t>
            </a:r>
            <a:r>
              <a:rPr lang="it-IT" b="1" dirty="0"/>
              <a:t>Branching Scenario</a:t>
            </a:r>
            <a:r>
              <a:rPr lang="it-IT" dirty="0"/>
              <a:t>’,  per rendere navigabili e facilmente fruibili i video</a:t>
            </a:r>
          </a:p>
          <a:p>
            <a:pPr marL="0" indent="0">
              <a:buNone/>
            </a:pPr>
            <a:endParaRPr lang="it-IT" dirty="0"/>
          </a:p>
          <a:p>
            <a:r>
              <a:rPr lang="it-IT" dirty="0"/>
              <a:t>Scelta strumento conversione: </a:t>
            </a:r>
            <a:r>
              <a:rPr lang="it-IT" b="1" dirty="0"/>
              <a:t>LUMI </a:t>
            </a:r>
            <a:r>
              <a:rPr lang="it-IT" dirty="0"/>
              <a:t>pienamente compatibile con i pacchetti H5P per la conversione in SCORM.  </a:t>
            </a:r>
            <a:br>
              <a:rPr lang="it-IT" dirty="0"/>
            </a:br>
            <a:r>
              <a:rPr lang="it-IT" dirty="0"/>
              <a:t>In fase di output è possibile, con l’implementazione (funzione di lumi) di un foglio di stile, personalizzare le dimensioni dei frame, dei colori, della posizione dei pulsanti di navigazione che ha consentito di ottenere il pacchetto SCORM con le caratteristiche desiderate.</a:t>
            </a:r>
          </a:p>
        </p:txBody>
      </p:sp>
    </p:spTree>
    <p:extLst>
      <p:ext uri="{BB962C8B-B14F-4D97-AF65-F5344CB8AC3E}">
        <p14:creationId xmlns:p14="http://schemas.microsoft.com/office/powerpoint/2010/main" val="3448768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358B7D-9D51-4001-A049-F93383A75BC8}"/>
              </a:ext>
            </a:extLst>
          </p:cNvPr>
          <p:cNvSpPr>
            <a:spLocks noGrp="1"/>
          </p:cNvSpPr>
          <p:nvPr>
            <p:ph type="title"/>
          </p:nvPr>
        </p:nvSpPr>
        <p:spPr>
          <a:xfrm>
            <a:off x="838200" y="12907"/>
            <a:ext cx="10515600" cy="1325563"/>
          </a:xfrm>
        </p:spPr>
        <p:txBody>
          <a:bodyPr/>
          <a:lstStyle/>
          <a:p>
            <a:r>
              <a:rPr lang="it-IT" dirty="0"/>
              <a:t>Primo caso: la realizzazione di contenuti per il Master di Giornalismo “Giorgio Bocca” </a:t>
            </a:r>
          </a:p>
        </p:txBody>
      </p:sp>
      <p:pic>
        <p:nvPicPr>
          <p:cNvPr id="1026" name="Picture 2" descr="https://lh4.googleusercontent.com/23TgR9Oa0pJckB8urOn3VQpJbr45EMqFanbrYZkza_LX1uhk3loEstGcb6YZ72YED_AJOoEx3k85KvuPrzHGRYpFGMXYdLNOzpp85xDh13FRDOy73g_M1-YzZAkVumNuYYmgypRZBJ5u">
            <a:extLst>
              <a:ext uri="{FF2B5EF4-FFF2-40B4-BE49-F238E27FC236}">
                <a16:creationId xmlns:a16="http://schemas.microsoft.com/office/drawing/2014/main" id="{91E8B25A-062F-4129-9678-D67811A7C42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4325" y="1960665"/>
            <a:ext cx="5781675" cy="35588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6.googleusercontent.com/ULABFdZbM8d_s_NxIVliqPmI0pNI7-NIQYS3gdm2ihuZXy1Mrz5smJfSelQV-_cgbBYzSYqfgU_x-jZR4IRx_JIFquBnyfineauHKvK90tJAJlOuTzXlQx8e6RTTY6OmQl80F_x2SuN3">
            <a:extLst>
              <a:ext uri="{FF2B5EF4-FFF2-40B4-BE49-F238E27FC236}">
                <a16:creationId xmlns:a16="http://schemas.microsoft.com/office/drawing/2014/main" id="{EB2E58A4-091C-45E9-86B4-8F56EB6E1E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4662" y="1960665"/>
            <a:ext cx="5717004" cy="3558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20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A2D0AA-5056-4F5C-ACE3-C98ED4244DE4}"/>
              </a:ext>
            </a:extLst>
          </p:cNvPr>
          <p:cNvSpPr>
            <a:spLocks noGrp="1"/>
          </p:cNvSpPr>
          <p:nvPr>
            <p:ph type="title"/>
          </p:nvPr>
        </p:nvSpPr>
        <p:spPr>
          <a:xfrm>
            <a:off x="838200" y="0"/>
            <a:ext cx="10515600" cy="1325563"/>
          </a:xfrm>
        </p:spPr>
        <p:txBody>
          <a:bodyPr/>
          <a:lstStyle/>
          <a:p>
            <a:r>
              <a:rPr lang="it-IT" dirty="0"/>
              <a:t>Primo caso: la realizzazione di contenuti per il Master di Giornalismo “Giorgio Bocca” </a:t>
            </a:r>
          </a:p>
        </p:txBody>
      </p:sp>
      <p:pic>
        <p:nvPicPr>
          <p:cNvPr id="4" name="Segnaposto contenuto 3">
            <a:extLst>
              <a:ext uri="{FF2B5EF4-FFF2-40B4-BE49-F238E27FC236}">
                <a16:creationId xmlns:a16="http://schemas.microsoft.com/office/drawing/2014/main" id="{2655F2CB-405B-4408-BF6B-107F3E5FE640}"/>
              </a:ext>
            </a:extLst>
          </p:cNvPr>
          <p:cNvPicPr>
            <a:picLocks noGrp="1"/>
          </p:cNvPicPr>
          <p:nvPr>
            <p:ph idx="1"/>
          </p:nvPr>
        </p:nvPicPr>
        <p:blipFill rotWithShape="1">
          <a:blip r:embed="rId2"/>
          <a:srcRect l="51085" t="58908" r="34424" b="19348"/>
          <a:stretch/>
        </p:blipFill>
        <p:spPr bwMode="auto">
          <a:xfrm>
            <a:off x="516835" y="1987825"/>
            <a:ext cx="5751443" cy="3703983"/>
          </a:xfrm>
          <a:prstGeom prst="rect">
            <a:avLst/>
          </a:prstGeom>
          <a:ln>
            <a:noFill/>
          </a:ln>
          <a:extLst>
            <a:ext uri="{53640926-AAD7-44D8-BBD7-CCE9431645EC}">
              <a14:shadowObscured xmlns:a14="http://schemas.microsoft.com/office/drawing/2010/main"/>
            </a:ext>
          </a:extLst>
        </p:spPr>
      </p:pic>
      <p:pic>
        <p:nvPicPr>
          <p:cNvPr id="6" name="Immagine 5">
            <a:extLst>
              <a:ext uri="{FF2B5EF4-FFF2-40B4-BE49-F238E27FC236}">
                <a16:creationId xmlns:a16="http://schemas.microsoft.com/office/drawing/2014/main" id="{AAD0CE03-C5BA-4BF1-B79B-82786209FC8E}"/>
              </a:ext>
            </a:extLst>
          </p:cNvPr>
          <p:cNvPicPr>
            <a:picLocks noChangeAspect="1"/>
          </p:cNvPicPr>
          <p:nvPr/>
        </p:nvPicPr>
        <p:blipFill>
          <a:blip r:embed="rId3"/>
          <a:stretch>
            <a:fillRect/>
          </a:stretch>
        </p:blipFill>
        <p:spPr>
          <a:xfrm>
            <a:off x="6327913" y="1972365"/>
            <a:ext cx="5334000" cy="3730664"/>
          </a:xfrm>
          <a:prstGeom prst="rect">
            <a:avLst/>
          </a:prstGeom>
        </p:spPr>
      </p:pic>
    </p:spTree>
    <p:extLst>
      <p:ext uri="{BB962C8B-B14F-4D97-AF65-F5344CB8AC3E}">
        <p14:creationId xmlns:p14="http://schemas.microsoft.com/office/powerpoint/2010/main" val="3125454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BAEB1F-3CE9-4A35-BF1A-105A11EEE93E}"/>
              </a:ext>
            </a:extLst>
          </p:cNvPr>
          <p:cNvSpPr>
            <a:spLocks noGrp="1"/>
          </p:cNvSpPr>
          <p:nvPr>
            <p:ph type="title"/>
          </p:nvPr>
        </p:nvSpPr>
        <p:spPr>
          <a:xfrm>
            <a:off x="838200" y="0"/>
            <a:ext cx="10515600" cy="1325563"/>
          </a:xfrm>
        </p:spPr>
        <p:txBody>
          <a:bodyPr/>
          <a:lstStyle/>
          <a:p>
            <a:r>
              <a:rPr lang="it-IT" dirty="0"/>
              <a:t>Primo caso: la realizzazione di contenuti per il Master di Giornalismo “Giorgio Bocca” </a:t>
            </a:r>
          </a:p>
        </p:txBody>
      </p:sp>
      <p:pic>
        <p:nvPicPr>
          <p:cNvPr id="4" name="Segnaposto contenuto 3">
            <a:extLst>
              <a:ext uri="{FF2B5EF4-FFF2-40B4-BE49-F238E27FC236}">
                <a16:creationId xmlns:a16="http://schemas.microsoft.com/office/drawing/2014/main" id="{E97065F6-5835-4711-9325-F3FFBBA3BC04}"/>
              </a:ext>
            </a:extLst>
          </p:cNvPr>
          <p:cNvPicPr>
            <a:picLocks noGrp="1" noChangeAspect="1"/>
          </p:cNvPicPr>
          <p:nvPr>
            <p:ph idx="1"/>
          </p:nvPr>
        </p:nvPicPr>
        <p:blipFill>
          <a:blip r:embed="rId2"/>
          <a:stretch>
            <a:fillRect/>
          </a:stretch>
        </p:blipFill>
        <p:spPr>
          <a:xfrm>
            <a:off x="401969" y="2032261"/>
            <a:ext cx="5694031" cy="4096371"/>
          </a:xfrm>
          <a:prstGeom prst="rect">
            <a:avLst/>
          </a:prstGeom>
        </p:spPr>
      </p:pic>
      <p:pic>
        <p:nvPicPr>
          <p:cNvPr id="5" name="Immagine 4">
            <a:extLst>
              <a:ext uri="{FF2B5EF4-FFF2-40B4-BE49-F238E27FC236}">
                <a16:creationId xmlns:a16="http://schemas.microsoft.com/office/drawing/2014/main" id="{8C607DA0-4845-4E53-8F8A-0E0870119CA6}"/>
              </a:ext>
            </a:extLst>
          </p:cNvPr>
          <p:cNvPicPr>
            <a:picLocks noChangeAspect="1"/>
          </p:cNvPicPr>
          <p:nvPr/>
        </p:nvPicPr>
        <p:blipFill>
          <a:blip r:embed="rId3"/>
          <a:stretch>
            <a:fillRect/>
          </a:stretch>
        </p:blipFill>
        <p:spPr>
          <a:xfrm>
            <a:off x="6306722" y="2032261"/>
            <a:ext cx="5719748" cy="4096371"/>
          </a:xfrm>
          <a:prstGeom prst="rect">
            <a:avLst/>
          </a:prstGeom>
        </p:spPr>
      </p:pic>
    </p:spTree>
    <p:extLst>
      <p:ext uri="{BB962C8B-B14F-4D97-AF65-F5344CB8AC3E}">
        <p14:creationId xmlns:p14="http://schemas.microsoft.com/office/powerpoint/2010/main" val="1115252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011B37-A917-42C5-85AB-8BB4E974FCA5}"/>
              </a:ext>
            </a:extLst>
          </p:cNvPr>
          <p:cNvSpPr>
            <a:spLocks noGrp="1"/>
          </p:cNvSpPr>
          <p:nvPr>
            <p:ph type="title"/>
          </p:nvPr>
        </p:nvSpPr>
        <p:spPr>
          <a:xfrm>
            <a:off x="838200" y="0"/>
            <a:ext cx="10515600" cy="1616765"/>
          </a:xfrm>
        </p:spPr>
        <p:txBody>
          <a:bodyPr>
            <a:normAutofit fontScale="90000"/>
          </a:bodyPr>
          <a:lstStyle/>
          <a:p>
            <a:r>
              <a:rPr lang="it-IT" b="1" cap="small" dirty="0"/>
              <a:t>secondo caso: la realizzazione di </a:t>
            </a:r>
            <a:r>
              <a:rPr lang="it-IT" b="1" cap="small" dirty="0" err="1"/>
              <a:t>escape</a:t>
            </a:r>
            <a:r>
              <a:rPr lang="it-IT" b="1" cap="small" dirty="0"/>
              <a:t> room e scorm multimediali</a:t>
            </a:r>
            <a:br>
              <a:rPr lang="it-IT" dirty="0"/>
            </a:br>
            <a:endParaRPr lang="it-IT" dirty="0"/>
          </a:p>
        </p:txBody>
      </p:sp>
      <p:sp>
        <p:nvSpPr>
          <p:cNvPr id="3" name="Segnaposto contenuto 2">
            <a:extLst>
              <a:ext uri="{FF2B5EF4-FFF2-40B4-BE49-F238E27FC236}">
                <a16:creationId xmlns:a16="http://schemas.microsoft.com/office/drawing/2014/main" id="{9A4922DD-A824-4848-A009-E68AF320AAF7}"/>
              </a:ext>
            </a:extLst>
          </p:cNvPr>
          <p:cNvSpPr>
            <a:spLocks noGrp="1"/>
          </p:cNvSpPr>
          <p:nvPr>
            <p:ph idx="1"/>
          </p:nvPr>
        </p:nvSpPr>
        <p:spPr>
          <a:xfrm>
            <a:off x="377687" y="1159565"/>
            <a:ext cx="11310731" cy="5777947"/>
          </a:xfrm>
        </p:spPr>
        <p:txBody>
          <a:bodyPr>
            <a:normAutofit fontScale="40000" lnSpcReduction="20000"/>
          </a:bodyPr>
          <a:lstStyle/>
          <a:p>
            <a:pPr marL="0" indent="0">
              <a:buNone/>
            </a:pPr>
            <a:r>
              <a:rPr lang="it-IT" sz="7000" dirty="0"/>
              <a:t>Escape Room</a:t>
            </a:r>
          </a:p>
          <a:p>
            <a:r>
              <a:rPr lang="it-IT" sz="7000" dirty="0"/>
              <a:t>Richiesto possibilità di realizzare Escape Room con software già a disposizione dell’Ateneo. </a:t>
            </a:r>
          </a:p>
          <a:p>
            <a:r>
              <a:rPr lang="it-IT" sz="7000" dirty="0"/>
              <a:t>Scelta strumento: H5P, che attraverso il ‘Branching Scenario’ ha permesso di ricreare in parte una delle Escape Room perché purtroppo i contenuti inseribili nel ‘Branching Scenario’ sono ancora limitati, in particolare non si possono utilizzare tutte quelle risorse legate ad attività di gamification, come ‘Crossword puzzle’, ‘Image pairing’, ecc.</a:t>
            </a:r>
          </a:p>
          <a:p>
            <a:pPr marL="0" indent="0">
              <a:buNone/>
            </a:pPr>
            <a:r>
              <a:rPr lang="it-IT" sz="7000" dirty="0"/>
              <a:t>Scorm </a:t>
            </a:r>
            <a:r>
              <a:rPr lang="it-IT" sz="7000" dirty="0" err="1"/>
              <a:t>multimendiale</a:t>
            </a:r>
            <a:endParaRPr lang="it-IT" sz="7000" dirty="0"/>
          </a:p>
          <a:p>
            <a:pPr marL="0" indent="0">
              <a:buNone/>
            </a:pPr>
            <a:r>
              <a:rPr lang="it-IT" sz="7000" dirty="0"/>
              <a:t>Per poter organizzare più pacchetti h5p in un unico contenitore abbiamo sperimentato una soluzione che prevede </a:t>
            </a:r>
          </a:p>
          <a:p>
            <a:r>
              <a:rPr lang="it-IT" sz="7000" dirty="0"/>
              <a:t>realizzazione di tanti pacchetti H5P quanti sono gli oggetti di interesse,</a:t>
            </a:r>
          </a:p>
          <a:p>
            <a:r>
              <a:rPr lang="it-IT" sz="7000" dirty="0"/>
              <a:t>Importazione dei pacchetti H5P in Lumi e successiva esportazione come singoli SCORM (SCO). quasi tutte le risorse di H5P, ad eccezione di alcune, come ad esempio ‘Virtual Tour’ o ‘Juxtaposition’, possono essere convertite in oggetti SCORM</a:t>
            </a:r>
          </a:p>
          <a:p>
            <a:endParaRPr lang="it-IT" dirty="0"/>
          </a:p>
        </p:txBody>
      </p:sp>
    </p:spTree>
    <p:extLst>
      <p:ext uri="{BB962C8B-B14F-4D97-AF65-F5344CB8AC3E}">
        <p14:creationId xmlns:p14="http://schemas.microsoft.com/office/powerpoint/2010/main" val="1702290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04CFC0-AC36-424E-BDF0-F8678CEC1836}"/>
              </a:ext>
            </a:extLst>
          </p:cNvPr>
          <p:cNvSpPr>
            <a:spLocks noGrp="1"/>
          </p:cNvSpPr>
          <p:nvPr>
            <p:ph type="title"/>
          </p:nvPr>
        </p:nvSpPr>
        <p:spPr>
          <a:xfrm>
            <a:off x="838200" y="0"/>
            <a:ext cx="10515600" cy="1325563"/>
          </a:xfrm>
        </p:spPr>
        <p:txBody>
          <a:bodyPr/>
          <a:lstStyle/>
          <a:p>
            <a:r>
              <a:rPr lang="it-IT" cap="small" dirty="0"/>
              <a:t>secondo caso: la realizzazione di </a:t>
            </a:r>
            <a:r>
              <a:rPr lang="it-IT" cap="small" dirty="0" err="1"/>
              <a:t>escape</a:t>
            </a:r>
            <a:r>
              <a:rPr lang="it-IT" cap="small" dirty="0"/>
              <a:t> room e scorm multimediali</a:t>
            </a:r>
            <a:endParaRPr lang="it-IT" dirty="0"/>
          </a:p>
        </p:txBody>
      </p:sp>
      <p:sp>
        <p:nvSpPr>
          <p:cNvPr id="6" name="Segnaposto contenuto 5">
            <a:extLst>
              <a:ext uri="{FF2B5EF4-FFF2-40B4-BE49-F238E27FC236}">
                <a16:creationId xmlns:a16="http://schemas.microsoft.com/office/drawing/2014/main" id="{7FFBD4DB-6B40-4D98-994A-A249E098F833}"/>
              </a:ext>
            </a:extLst>
          </p:cNvPr>
          <p:cNvSpPr>
            <a:spLocks noGrp="1"/>
          </p:cNvSpPr>
          <p:nvPr>
            <p:ph idx="1"/>
          </p:nvPr>
        </p:nvSpPr>
        <p:spPr>
          <a:xfrm>
            <a:off x="662609" y="1623391"/>
            <a:ext cx="10691191" cy="4553572"/>
          </a:xfrm>
        </p:spPr>
        <p:txBody>
          <a:bodyPr>
            <a:normAutofit/>
          </a:bodyPr>
          <a:lstStyle/>
          <a:p>
            <a:r>
              <a:rPr lang="it-IT" dirty="0"/>
              <a:t>È necessario, però, prestare attenzione a quali oggetti H5P forniscono un punteggio e quali no. I primi devono essere integrati in Reload Editor come SCO mentre gli altri come ASSET. Con gli oggetti SCORM si possono inoltre impostare dei condizionamenti basati sul punteggio mentre non è possibile con gli ASSET.</a:t>
            </a:r>
          </a:p>
          <a:p>
            <a:r>
              <a:rPr lang="it-IT" dirty="0"/>
              <a:t>L’integrazione in Moodle presenta però un’ulteriore criticità: la comunicazione del completamento degli SCO non viene trasmessa immediatamente al LMS ma viene recepita quando si passa all’oggetto successivo. Un espediente per ovviare a ciò può essere quello di porre un ASSET a conclusione del percorso formativo che, selezionato per ultimo, rende tutti gli SCO precedenti indicati come completati (flag).</a:t>
            </a:r>
          </a:p>
        </p:txBody>
      </p:sp>
    </p:spTree>
    <p:extLst>
      <p:ext uri="{BB962C8B-B14F-4D97-AF65-F5344CB8AC3E}">
        <p14:creationId xmlns:p14="http://schemas.microsoft.com/office/powerpoint/2010/main" val="315240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6E62D1-58FF-4055-A657-4422B90ABE42}"/>
              </a:ext>
            </a:extLst>
          </p:cNvPr>
          <p:cNvSpPr>
            <a:spLocks noGrp="1"/>
          </p:cNvSpPr>
          <p:nvPr>
            <p:ph type="title"/>
          </p:nvPr>
        </p:nvSpPr>
        <p:spPr>
          <a:xfrm>
            <a:off x="838199" y="0"/>
            <a:ext cx="10515600" cy="1325563"/>
          </a:xfrm>
        </p:spPr>
        <p:txBody>
          <a:bodyPr/>
          <a:lstStyle/>
          <a:p>
            <a:r>
              <a:rPr lang="it-IT" dirty="0"/>
              <a:t>Esempio di scorm basato sui content type di H5P e pubblicato in moodle</a:t>
            </a:r>
          </a:p>
        </p:txBody>
      </p:sp>
      <p:pic>
        <p:nvPicPr>
          <p:cNvPr id="2050" name="Picture 2" descr="https://lh5.googleusercontent.com/JZQirw-wA5LTnq5Ip_JQ09-yIOXpY4fnfiApBweCj6cka9kUB52K1TZT4ejPsPD5CFBnf3erbBSXULlEi4wA7gYR2vusz6YYRDGTNOFSn0TqVj2ZJlEYEfrfMiSv3sEsC7iu5OPaOZWO">
            <a:extLst>
              <a:ext uri="{FF2B5EF4-FFF2-40B4-BE49-F238E27FC236}">
                <a16:creationId xmlns:a16="http://schemas.microsoft.com/office/drawing/2014/main" id="{2CBEA858-D39C-4EF7-8C5C-82A5335BDA7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1947" y="1825625"/>
            <a:ext cx="806810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82342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188</TotalTime>
  <Words>807</Words>
  <Application>Microsoft Office PowerPoint</Application>
  <PresentationFormat>Widescreen</PresentationFormat>
  <Paragraphs>35</Paragraphs>
  <Slides>12</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12</vt:i4>
      </vt:variant>
    </vt:vector>
  </HeadingPairs>
  <TitlesOfParts>
    <vt:vector size="16" baseType="lpstr">
      <vt:lpstr>Arial</vt:lpstr>
      <vt:lpstr>Calibri</vt:lpstr>
      <vt:lpstr>Calibri Light</vt:lpstr>
      <vt:lpstr>Tema di Office</vt:lpstr>
      <vt:lpstr>E-learning interoperabile, multimediale, interattivo realizzato con strumenti free e opensource</vt:lpstr>
      <vt:lpstr>Primo caso: la realizzazione di contenuti per il Master di Giornalismo “Giorgio Bocca” </vt:lpstr>
      <vt:lpstr>Primo caso: la realizzazione di contenuti per il Master di Giornalismo “Giorgio Bocca” </vt:lpstr>
      <vt:lpstr>Primo caso: la realizzazione di contenuti per il Master di Giornalismo “Giorgio Bocca” </vt:lpstr>
      <vt:lpstr>Primo caso: la realizzazione di contenuti per il Master di Giornalismo “Giorgio Bocca” </vt:lpstr>
      <vt:lpstr>Primo caso: la realizzazione di contenuti per il Master di Giornalismo “Giorgio Bocca” </vt:lpstr>
      <vt:lpstr>secondo caso: la realizzazione di escape room e scorm multimediali </vt:lpstr>
      <vt:lpstr>secondo caso: la realizzazione di escape room e scorm multimediali</vt:lpstr>
      <vt:lpstr>Esempio di scorm basato sui content type di H5P e pubblicato in moodle</vt:lpstr>
      <vt:lpstr>Esempio di content type esportato con Lumi in scorm</vt:lpstr>
      <vt:lpstr>Utilizzo di Reload per l’organizzazione in un unico scorm degli sco esportati con Lumi</vt:lpstr>
      <vt:lpstr>Conclusioni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Marina Bosco</dc:creator>
  <cp:lastModifiedBy>Marina Bosco</cp:lastModifiedBy>
  <cp:revision>17</cp:revision>
  <dcterms:created xsi:type="dcterms:W3CDTF">2023-11-23T08:52:02Z</dcterms:created>
  <dcterms:modified xsi:type="dcterms:W3CDTF">2023-11-23T12:00:25Z</dcterms:modified>
</cp:coreProperties>
</file>